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67" r:id="rId6"/>
    <p:sldId id="258" r:id="rId7"/>
    <p:sldId id="265" r:id="rId8"/>
    <p:sldId id="263" r:id="rId9"/>
    <p:sldId id="268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09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3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862399" y="477316"/>
            <a:ext cx="7477601" cy="11061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Division Algorithm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5789" y="1907945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Division algorithms are fundamental operations in computer architecture, allowing processors to perform essential mathematical calculations. These algorithms enable efficient division of numbers, a crucial step in many computational processes, from simple arithmetic to advanced scientific computing.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9601199" y="5219091"/>
            <a:ext cx="5223779" cy="22051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ckwell" panose="02060603020205020403" pitchFamily="18" charset="0"/>
                <a:ea typeface="Roboto" pitchFamily="34" charset="-122"/>
                <a:cs typeface="Roboto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ckwell" panose="02060603020205020403" pitchFamily="18" charset="0"/>
                <a:ea typeface="Roboto" pitchFamily="34" charset="-122"/>
                <a:cs typeface="Roboto" pitchFamily="34" charset="-120"/>
              </a:rPr>
              <a:t>	K Nihar - 22B81A6231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ckwell" panose="02060603020205020403" pitchFamily="18" charset="0"/>
                <a:ea typeface="Roboto" pitchFamily="34" charset="-122"/>
                <a:cs typeface="Roboto" pitchFamily="34" charset="-120"/>
              </a:rPr>
              <a:t>	Sai Teja – 22B81A6240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ckwell" panose="02060603020205020403" pitchFamily="18" charset="0"/>
                <a:ea typeface="Roboto" pitchFamily="34" charset="-122"/>
                <a:cs typeface="Roboto" pitchFamily="34" charset="-120"/>
              </a:rPr>
              <a:t>	Harshith – 22B81A6258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ckwell" panose="02060603020205020403" pitchFamily="18" charset="0"/>
                <a:ea typeface="Roboto" pitchFamily="34" charset="-122"/>
                <a:cs typeface="Roboto" pitchFamily="34" charset="-120"/>
              </a:rPr>
              <a:t>	CSE 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24A23-0C50-46C2-A933-FB338A174907}"/>
              </a:ext>
            </a:extLst>
          </p:cNvPr>
          <p:cNvSpPr txBox="1"/>
          <p:nvPr/>
        </p:nvSpPr>
        <p:spPr>
          <a:xfrm>
            <a:off x="780585" y="468351"/>
            <a:ext cx="890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Why Division Algorithm?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F19B7-ECFB-66C4-28EB-F51AA2D65FBC}"/>
              </a:ext>
            </a:extLst>
          </p:cNvPr>
          <p:cNvSpPr txBox="1"/>
          <p:nvPr/>
        </p:nvSpPr>
        <p:spPr>
          <a:xfrm>
            <a:off x="1254512" y="1282390"/>
            <a:ext cx="13041351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algorithm is a fundamental concept in mathematics, particularly in arithmetic and algebra. It provides a systematic way of dividing one number by another, allowing us to determine how many times one number (the divisor) can be subtracted from another number (the dividend) without resulting in a negative value.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43581-E755-C2CC-FDCB-CC86A0674283}"/>
              </a:ext>
            </a:extLst>
          </p:cNvPr>
          <p:cNvSpPr txBox="1"/>
          <p:nvPr/>
        </p:nvSpPr>
        <p:spPr>
          <a:xfrm>
            <a:off x="1254512" y="2837431"/>
            <a:ext cx="12299795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algorithm helps us solve problems involving the distribution or allocation of quantities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Representation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is crucial for representing fractions. When we divide one integer by another, we often get a fraction as a result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Manipulations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algebra, the division algorithm is used extensively for simplifying expressions, solving equations, and manipulating algebraic structures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Number Properties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Division helps us understand various properties of numbers, such as divisibility, prime factorization, and the relationship between different types of numbers 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709738"/>
            <a:ext cx="90124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Fundamental Concepts of Division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29568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4598849" y="3906560"/>
            <a:ext cx="44410" cy="777597"/>
          </a:xfrm>
          <a:prstGeom prst="rect">
            <a:avLst/>
          </a:prstGeom>
          <a:solidFill>
            <a:srgbClr val="29568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552355" y="4475917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84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Dividend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332886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to be divided.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684157"/>
            <a:ext cx="44410" cy="777597"/>
          </a:xfrm>
          <a:prstGeom prst="rect">
            <a:avLst/>
          </a:prstGeom>
          <a:solidFill>
            <a:srgbClr val="29568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23165" y="447591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684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Divisor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164461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by which the dividend is divided.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906560"/>
            <a:ext cx="44410" cy="777597"/>
          </a:xfrm>
          <a:prstGeom prst="rect">
            <a:avLst/>
          </a:prstGeom>
          <a:solidFill>
            <a:srgbClr val="29568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9919335" y="447591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84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Quotient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332886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result of the division operation.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2929628" y="839844"/>
            <a:ext cx="8993743" cy="926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Non-Restoring Division Algorithm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28" y="2005050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373857" y="22272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Subtraction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373857" y="270763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non-restoring division algorithm subtracts the divisor from the dividend, but does not restore the dividend after each iteration.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28" y="3782534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373857" y="40047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Bit Shift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373857" y="4485122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dividend is then shifted one bit to the right, effectively dividing it by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28" y="5560018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373857" y="57821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Iteration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4373857" y="626260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process is repeated until the desired quotient is obtained, resulting in a more efficient algorithm compared to the restoring 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157564" y="2829"/>
            <a:ext cx="2251984" cy="2119211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84635" y="7240399"/>
            <a:ext cx="774442" cy="7744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2123" y="6865329"/>
            <a:ext cx="2714358" cy="1364269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on-Restoring Division Algorithm for Unsigned Integer">
            <a:extLst>
              <a:ext uri="{FF2B5EF4-FFF2-40B4-BE49-F238E27FC236}">
                <a16:creationId xmlns:a16="http://schemas.microsoft.com/office/drawing/2014/main" id="{5621CD6F-C577-1696-F676-0E7DA109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8953" y="862185"/>
            <a:ext cx="4167156" cy="66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F8C0BD-6049-0D00-1E11-2B8CAC8F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15097"/>
              </p:ext>
            </p:extLst>
          </p:nvPr>
        </p:nvGraphicFramePr>
        <p:xfrm>
          <a:off x="360391" y="749368"/>
          <a:ext cx="7456615" cy="6344657"/>
        </p:xfrm>
        <a:graphic>
          <a:graphicData uri="http://schemas.openxmlformats.org/drawingml/2006/table">
            <a:tbl>
              <a:tblPr/>
              <a:tblGrid>
                <a:gridCol w="1491323">
                  <a:extLst>
                    <a:ext uri="{9D8B030D-6E8A-4147-A177-3AD203B41FA5}">
                      <a16:colId xmlns:a16="http://schemas.microsoft.com/office/drawing/2014/main" val="4108356217"/>
                    </a:ext>
                  </a:extLst>
                </a:gridCol>
                <a:gridCol w="1491323">
                  <a:extLst>
                    <a:ext uri="{9D8B030D-6E8A-4147-A177-3AD203B41FA5}">
                      <a16:colId xmlns:a16="http://schemas.microsoft.com/office/drawing/2014/main" val="176424446"/>
                    </a:ext>
                  </a:extLst>
                </a:gridCol>
                <a:gridCol w="1491323">
                  <a:extLst>
                    <a:ext uri="{9D8B030D-6E8A-4147-A177-3AD203B41FA5}">
                      <a16:colId xmlns:a16="http://schemas.microsoft.com/office/drawing/2014/main" val="27728079"/>
                    </a:ext>
                  </a:extLst>
                </a:gridCol>
                <a:gridCol w="1491323">
                  <a:extLst>
                    <a:ext uri="{9D8B030D-6E8A-4147-A177-3AD203B41FA5}">
                      <a16:colId xmlns:a16="http://schemas.microsoft.com/office/drawing/2014/main" val="1389769329"/>
                    </a:ext>
                  </a:extLst>
                </a:gridCol>
                <a:gridCol w="1491323">
                  <a:extLst>
                    <a:ext uri="{9D8B030D-6E8A-4147-A177-3AD203B41FA5}">
                      <a16:colId xmlns:a16="http://schemas.microsoft.com/office/drawing/2014/main" val="4178078305"/>
                    </a:ext>
                  </a:extLst>
                </a:gridCol>
              </a:tblGrid>
              <a:tr h="51660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N</a:t>
                      </a:r>
                    </a:p>
                  </a:txBody>
                  <a:tcPr marL="85130" marR="85130" marT="85130" marB="85130">
                    <a:lnL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M</a:t>
                      </a:r>
                    </a:p>
                  </a:txBody>
                  <a:tcPr marL="85130" marR="85130" marT="85130" marB="85130">
                    <a:lnL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</a:t>
                      </a:r>
                    </a:p>
                  </a:txBody>
                  <a:tcPr marL="85130" marR="85130" marT="85130" marB="85130">
                    <a:lnL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Q</a:t>
                      </a:r>
                    </a:p>
                  </a:txBody>
                  <a:tcPr marL="85130" marR="85130" marT="85130" marB="85130">
                    <a:lnL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Action</a:t>
                      </a:r>
                    </a:p>
                  </a:txBody>
                  <a:tcPr marL="85130" marR="85130" marT="85130" marB="85130">
                    <a:lnL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D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37270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4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/>
                        <a:t>00000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Begin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54020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00001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011_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Shift left AQ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33666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11110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011_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A = A - M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21189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3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11110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0110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Q[0] = 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41838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/>
                        <a:t>11100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110_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Shift left AQ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35928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11111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110_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A = A + M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75364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2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11111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1100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Q[0] = 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83897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11111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100_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/>
                        <a:t>Shift left AQ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21759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100_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A = A +M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1375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1001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Q[0] = 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8601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00101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001_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Shift left AQ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95177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endParaRPr lang="en-IN"/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001_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A = A - M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85144"/>
                  </a:ext>
                </a:extLst>
              </a:tr>
              <a:tr h="448312"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00010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/>
                        <a:t>0011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/>
                        <a:t>Q[0] = 1</a:t>
                      </a:r>
                    </a:p>
                  </a:txBody>
                  <a:tcPr marL="56753" marR="56753" marT="56753" marB="567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62866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33FE2EBC-EC50-7F99-B4D3-C73D780D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91" y="7155250"/>
            <a:ext cx="820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register A contains the remainder 2, and register Q contains the quotient 3.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A9BC3-9407-2FA3-A6C3-9ED0C80EBDF7}"/>
              </a:ext>
            </a:extLst>
          </p:cNvPr>
          <p:cNvSpPr txBox="1"/>
          <p:nvPr/>
        </p:nvSpPr>
        <p:spPr>
          <a:xfrm>
            <a:off x="677309" y="195088"/>
            <a:ext cx="7320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Non-Restoring Division Algorithm</a:t>
            </a:r>
          </a:p>
        </p:txBody>
      </p:sp>
    </p:spTree>
    <p:extLst>
      <p:ext uri="{BB962C8B-B14F-4D97-AF65-F5344CB8AC3E}">
        <p14:creationId xmlns:p14="http://schemas.microsoft.com/office/powerpoint/2010/main" val="295666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1861304"/>
            <a:ext cx="76767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468"/>
              </a:lnSpc>
              <a:buNone/>
            </a:pPr>
            <a:r>
              <a:rPr lang="en-US" sz="4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Restoring Division Algorithm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Step-by-Step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restoring division algorithm involves a systematic approach of subtracting the divisor from the dividend, keeping track of the remainder, and iterating until the desired quotient is obtained.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Advantages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58963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algorithm is straightforward to implement in hardware and provides a reliable method for division, making it a common choice in computer architecture.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605989" y="3711535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restoring division algorithm can be slower than other methods, particularly for large operands, due to the need to restore the dividend after each iteration.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157564" y="2829"/>
            <a:ext cx="2251984" cy="2119211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84635" y="7240399"/>
            <a:ext cx="774442" cy="77444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2123" y="6865329"/>
            <a:ext cx="2714358" cy="1364269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toring Division Algorithm for Unsigned Integer">
            <a:extLst>
              <a:ext uri="{FF2B5EF4-FFF2-40B4-BE49-F238E27FC236}">
                <a16:creationId xmlns:a16="http://schemas.microsoft.com/office/drawing/2014/main" id="{DDD701F3-ED3D-F6CD-6504-3C696C1E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3346" y="1032166"/>
            <a:ext cx="4574390" cy="66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072A-102C-01A8-FBC2-1DB86846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25867"/>
              </p:ext>
            </p:extLst>
          </p:nvPr>
        </p:nvGraphicFramePr>
        <p:xfrm>
          <a:off x="240236" y="1006410"/>
          <a:ext cx="8074735" cy="6030383"/>
        </p:xfrm>
        <a:graphic>
          <a:graphicData uri="http://schemas.openxmlformats.org/drawingml/2006/table">
            <a:tbl>
              <a:tblPr/>
              <a:tblGrid>
                <a:gridCol w="1551371">
                  <a:extLst>
                    <a:ext uri="{9D8B030D-6E8A-4147-A177-3AD203B41FA5}">
                      <a16:colId xmlns:a16="http://schemas.microsoft.com/office/drawing/2014/main" val="2173667065"/>
                    </a:ext>
                  </a:extLst>
                </a:gridCol>
                <a:gridCol w="1551371">
                  <a:extLst>
                    <a:ext uri="{9D8B030D-6E8A-4147-A177-3AD203B41FA5}">
                      <a16:colId xmlns:a16="http://schemas.microsoft.com/office/drawing/2014/main" val="3783205143"/>
                    </a:ext>
                  </a:extLst>
                </a:gridCol>
                <a:gridCol w="1551371">
                  <a:extLst>
                    <a:ext uri="{9D8B030D-6E8A-4147-A177-3AD203B41FA5}">
                      <a16:colId xmlns:a16="http://schemas.microsoft.com/office/drawing/2014/main" val="3074682545"/>
                    </a:ext>
                  </a:extLst>
                </a:gridCol>
                <a:gridCol w="1551371">
                  <a:extLst>
                    <a:ext uri="{9D8B030D-6E8A-4147-A177-3AD203B41FA5}">
                      <a16:colId xmlns:a16="http://schemas.microsoft.com/office/drawing/2014/main" val="784303563"/>
                    </a:ext>
                  </a:extLst>
                </a:gridCol>
                <a:gridCol w="1869251">
                  <a:extLst>
                    <a:ext uri="{9D8B030D-6E8A-4147-A177-3AD203B41FA5}">
                      <a16:colId xmlns:a16="http://schemas.microsoft.com/office/drawing/2014/main" val="4246084717"/>
                    </a:ext>
                  </a:extLst>
                </a:gridCol>
              </a:tblGrid>
              <a:tr h="4104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Q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Operation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55230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00000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Initialize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7771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00001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 left AQ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86617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= A - M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41581"/>
                  </a:ext>
                </a:extLst>
              </a:tr>
              <a:tr h="694598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00001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Q[0] = 0 And restore A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42723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 left AQ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71753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= A - M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651162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Q[0] = 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7564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00101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 left AQ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446134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= A - M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7912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Q[0] = 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81944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00101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 left AQ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58977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001_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= A - M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76390"/>
                  </a:ext>
                </a:extLst>
              </a:tr>
              <a:tr h="410445">
                <a:tc>
                  <a:txBody>
                    <a:bodyPr/>
                    <a:lstStyle/>
                    <a:p>
                      <a:pPr algn="just" fontAlgn="t"/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00010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Q[0] = 1</a:t>
                      </a:r>
                    </a:p>
                  </a:txBody>
                  <a:tcPr marL="54673" marR="54673" marT="54673" marB="5467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18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E44F71-7EA1-A0D0-F08B-CDC620322721}"/>
              </a:ext>
            </a:extLst>
          </p:cNvPr>
          <p:cNvSpPr txBox="1"/>
          <p:nvPr/>
        </p:nvSpPr>
        <p:spPr>
          <a:xfrm>
            <a:off x="617217" y="205627"/>
            <a:ext cx="732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Restoring Division Algorithm</a:t>
            </a:r>
          </a:p>
        </p:txBody>
      </p:sp>
    </p:spTree>
    <p:extLst>
      <p:ext uri="{BB962C8B-B14F-4D97-AF65-F5344CB8AC3E}">
        <p14:creationId xmlns:p14="http://schemas.microsoft.com/office/powerpoint/2010/main" val="32992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523524"/>
            <a:ext cx="75574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62238"/>
            <a:ext cx="10554414" cy="1347907"/>
          </a:xfrm>
          <a:prstGeom prst="rect">
            <a:avLst/>
          </a:prstGeom>
          <a:solidFill>
            <a:srgbClr val="1216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280308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Arithmetic Operations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80308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Division algorithms are essential for performing fundamental arithmetic operations in computer systems.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Scientific Calculations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5099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division is crucial for scientific and engineering computations, such as those involving fractions and decimals.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358051"/>
            <a:ext cx="10554414" cy="1347907"/>
          </a:xfrm>
          <a:prstGeom prst="rect">
            <a:avLst/>
          </a:prstGeom>
          <a:solidFill>
            <a:srgbClr val="1216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2260163" y="549890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Computer Graphics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49890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Division is used in various computer graphics algorithms, such as perspective transformation and texture mapping.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F9B68-01D6-EB4A-9697-AE6D08AD13B7}"/>
              </a:ext>
            </a:extLst>
          </p:cNvPr>
          <p:cNvSpPr txBox="1"/>
          <p:nvPr/>
        </p:nvSpPr>
        <p:spPr>
          <a:xfrm>
            <a:off x="4047893" y="2720898"/>
            <a:ext cx="6032809" cy="163121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3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727</Words>
  <Application>Microsoft Office PowerPoint</Application>
  <PresentationFormat>Custom</PresentationFormat>
  <Paragraphs>177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inter-bold</vt:lpstr>
      <vt:lpstr>inter-regular</vt:lpstr>
      <vt:lpstr>Roboto</vt:lpstr>
      <vt:lpstr>Roboto Slab</vt:lpstr>
      <vt:lpstr>Rockwell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Konda Nihar</cp:lastModifiedBy>
  <cp:revision>9</cp:revision>
  <dcterms:created xsi:type="dcterms:W3CDTF">2024-05-20T07:42:15Z</dcterms:created>
  <dcterms:modified xsi:type="dcterms:W3CDTF">2024-05-20T16:02:14Z</dcterms:modified>
</cp:coreProperties>
</file>