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handoutMasterIdLst>
    <p:handoutMasterId r:id="rId8"/>
  </p:handoutMasterIdLst>
  <p:sldIdLst>
    <p:sldId id="256" r:id="rId2"/>
    <p:sldId id="257" r:id="rId3"/>
    <p:sldId id="259" r:id="rId4"/>
    <p:sldId id="262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0702F0-DDF9-4307-9061-62F98C2C20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B9B072-DCA6-437D-9716-D1583265AB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4EC1B-FD64-43DB-94E8-574F52EC1E09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62086-D9FA-4E27-836D-981DB1E476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B378C-8223-4FF2-8BE3-ADBDEAF861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60939-0496-4621-9561-906D9734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89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D573-BAA9-42BD-8AD5-D106C391D83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C771-4B76-4A81-98D8-B2E42B6E408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1EAB347-B18A-44D5-B6B9-30419FF5CE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404" y="4802411"/>
            <a:ext cx="3348611" cy="2031840"/>
          </a:xfrm>
          <a:prstGeom prst="rect">
            <a:avLst/>
          </a:prstGeom>
        </p:spPr>
      </p:pic>
      <p:sp>
        <p:nvSpPr>
          <p:cNvPr id="10" name="Right Triangle 9">
            <a:extLst>
              <a:ext uri="{FF2B5EF4-FFF2-40B4-BE49-F238E27FC236}">
                <a16:creationId xmlns:a16="http://schemas.microsoft.com/office/drawing/2014/main" id="{B0D4E843-C5D5-4261-83C6-F3BFC38070E9}"/>
              </a:ext>
            </a:extLst>
          </p:cNvPr>
          <p:cNvSpPr/>
          <p:nvPr userDrawn="1"/>
        </p:nvSpPr>
        <p:spPr>
          <a:xfrm flipV="1">
            <a:off x="0" y="-88"/>
            <a:ext cx="1926454" cy="1500414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D573-BAA9-42BD-8AD5-D106C391D83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C771-4B76-4A81-98D8-B2E42B6E4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3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D573-BAA9-42BD-8AD5-D106C391D83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C771-4B76-4A81-98D8-B2E42B6E4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43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D573-BAA9-42BD-8AD5-D106C391D83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C771-4B76-4A81-98D8-B2E42B6E408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3333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D573-BAA9-42BD-8AD5-D106C391D83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C771-4B76-4A81-98D8-B2E42B6E4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37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D573-BAA9-42BD-8AD5-D106C391D83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C771-4B76-4A81-98D8-B2E42B6E4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0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D573-BAA9-42BD-8AD5-D106C391D83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C771-4B76-4A81-98D8-B2E42B6E4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9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D573-BAA9-42BD-8AD5-D106C391D83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C771-4B76-4A81-98D8-B2E42B6E4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80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D573-BAA9-42BD-8AD5-D106C391D83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C771-4B76-4A81-98D8-B2E42B6E4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6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F36A4D6-20F3-4581-A552-7EA9DA0365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734" y="5264459"/>
            <a:ext cx="2626266" cy="1593542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98A3D6E8-E5DC-4791-AB68-6C5F3A7D38BA}"/>
              </a:ext>
            </a:extLst>
          </p:cNvPr>
          <p:cNvSpPr/>
          <p:nvPr userDrawn="1"/>
        </p:nvSpPr>
        <p:spPr>
          <a:xfrm flipV="1">
            <a:off x="0" y="-88"/>
            <a:ext cx="1926454" cy="1500414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1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D573-BAA9-42BD-8AD5-D106C391D83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C771-4B76-4A81-98D8-B2E42B6E4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9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D573-BAA9-42BD-8AD5-D106C391D83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C771-4B76-4A81-98D8-B2E42B6E4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4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D573-BAA9-42BD-8AD5-D106C391D83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C771-4B76-4A81-98D8-B2E42B6E4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5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D573-BAA9-42BD-8AD5-D106C391D83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C771-4B76-4A81-98D8-B2E42B6E4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8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D573-BAA9-42BD-8AD5-D106C391D83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C771-4B76-4A81-98D8-B2E42B6E4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9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D573-BAA9-42BD-8AD5-D106C391D83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C771-4B76-4A81-98D8-B2E42B6E4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7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D573-BAA9-42BD-8AD5-D106C391D83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C771-4B76-4A81-98D8-B2E42B6E4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AC9D573-BAA9-42BD-8AD5-D106C391D83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658C771-4B76-4A81-98D8-B2E42B6E4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4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25B71-5E8C-4D78-A072-E4C2540499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Night Light as economic indicator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675F0-46A2-4592-9542-1B3745197D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Nihar Nandan Hemantha Kumara</a:t>
            </a:r>
          </a:p>
        </p:txBody>
      </p:sp>
    </p:spTree>
    <p:extLst>
      <p:ext uri="{BB962C8B-B14F-4D97-AF65-F5344CB8AC3E}">
        <p14:creationId xmlns:p14="http://schemas.microsoft.com/office/powerpoint/2010/main" val="179841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C1EB9-AF4D-4957-94EE-3D902AD7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815EA-A40F-4AD4-B245-66835E1D0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Night-light data which provides a numerical measure of brightness of the earth during the night, is a direct result of human activities </a:t>
            </a:r>
          </a:p>
          <a:p>
            <a:pPr lvl="1"/>
            <a:r>
              <a:rPr lang="en-US" dirty="0"/>
              <a:t>hold potential in economic analysis</a:t>
            </a:r>
          </a:p>
          <a:p>
            <a:r>
              <a:rPr lang="en-US" dirty="0">
                <a:effectLst/>
              </a:rPr>
              <a:t>Literature review and empirical paper</a:t>
            </a:r>
          </a:p>
          <a:p>
            <a:pPr lvl="1"/>
            <a:r>
              <a:rPr lang="en-US" dirty="0">
                <a:effectLst/>
              </a:rPr>
              <a:t>Good amount of research has been done on using night light as economic indicator especially in developing countries</a:t>
            </a:r>
            <a:endParaRPr lang="en-US" dirty="0"/>
          </a:p>
          <a:p>
            <a:r>
              <a:rPr lang="en-US" dirty="0"/>
              <a:t>Research Question – Is night light a reliable indicator for economic growth in India.</a:t>
            </a:r>
          </a:p>
          <a:p>
            <a:r>
              <a:rPr lang="en-US" dirty="0"/>
              <a:t>Data - light data from </a:t>
            </a:r>
            <a:r>
              <a:rPr lang="en-US" i="1" dirty="0"/>
              <a:t>The India Lights project </a:t>
            </a:r>
            <a:r>
              <a:rPr lang="en-US" dirty="0" err="1"/>
              <a:t>api</a:t>
            </a:r>
            <a:r>
              <a:rPr lang="en-US" dirty="0"/>
              <a:t> from the </a:t>
            </a:r>
            <a:r>
              <a:rPr lang="en-US" dirty="0">
                <a:effectLst/>
              </a:rPr>
              <a:t>University of Michigan.</a:t>
            </a:r>
          </a:p>
          <a:p>
            <a:pPr lvl="1"/>
            <a:r>
              <a:rPr lang="en-US" dirty="0">
                <a:effectLst/>
              </a:rPr>
              <a:t>nightlights.io</a:t>
            </a:r>
          </a:p>
        </p:txBody>
      </p:sp>
    </p:spTree>
    <p:extLst>
      <p:ext uri="{BB962C8B-B14F-4D97-AF65-F5344CB8AC3E}">
        <p14:creationId xmlns:p14="http://schemas.microsoft.com/office/powerpoint/2010/main" val="332379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8144-532F-464D-B43E-54937446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22090-7A40-4873-832B-1A7369F4F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Previous work mostly uses simple regression models to estimate the relationship. </a:t>
            </a:r>
          </a:p>
          <a:p>
            <a:r>
              <a:rPr lang="en-US" dirty="0">
                <a:effectLst/>
              </a:rPr>
              <a:t>This research will focus on trying to use more advanced statistical models (non-linear estimation, quantile regression) to develop a relationship.</a:t>
            </a:r>
            <a:endParaRPr lang="en-US" dirty="0"/>
          </a:p>
          <a:p>
            <a:r>
              <a:rPr lang="en-US" dirty="0"/>
              <a:t>Past research also doesn’t account for the impact of informal economies on local growth.</a:t>
            </a:r>
          </a:p>
          <a:p>
            <a:pPr lvl="1"/>
            <a:r>
              <a:rPr lang="en-US" dirty="0"/>
              <a:t>More than 80% of the Indian economy is unorganized</a:t>
            </a:r>
          </a:p>
          <a:p>
            <a:pPr lvl="1"/>
            <a:r>
              <a:rPr lang="en-US" dirty="0"/>
              <a:t>Check whether there is a relationship between different sectors becoming organized is related to increase in urbanization. </a:t>
            </a:r>
          </a:p>
          <a:p>
            <a:r>
              <a:rPr lang="en-US" dirty="0"/>
              <a:t>If time permits, try to model the expansion of growth based on night light with urban settlements at the center of growth. </a:t>
            </a:r>
          </a:p>
          <a:p>
            <a:r>
              <a:rPr lang="en-US" dirty="0"/>
              <a:t>Would also like to study the relationship during COVID but there’s no data available. </a:t>
            </a:r>
          </a:p>
          <a:p>
            <a:pPr marL="4500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8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3979-3041-485D-981D-3C59CE80F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regression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2D9D0A-2919-4530-B3DB-1CEBEF49E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3577" y="1580050"/>
            <a:ext cx="6434198" cy="369768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7DCCAE-270B-463A-8910-4C3F782DF066}"/>
              </a:ext>
            </a:extLst>
          </p:cNvPr>
          <p:cNvSpPr txBox="1">
            <a:spLocks/>
          </p:cNvSpPr>
          <p:nvPr/>
        </p:nvSpPr>
        <p:spPr>
          <a:xfrm>
            <a:off x="913795" y="5295491"/>
            <a:ext cx="10353762" cy="96174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Night-time Luminosity: Does it Brighten Understanding of Economic Activity in India? (Anupam Prakash, Avdhesh Kumar Shukla, </a:t>
            </a:r>
            <a:r>
              <a:rPr lang="en-US" sz="1200" dirty="0" err="1"/>
              <a:t>Chaitali</a:t>
            </a:r>
            <a:r>
              <a:rPr lang="en-US" sz="1200" dirty="0"/>
              <a:t> </a:t>
            </a:r>
            <a:r>
              <a:rPr lang="en-US" sz="1200" dirty="0" err="1"/>
              <a:t>Bhowmick</a:t>
            </a:r>
            <a:r>
              <a:rPr lang="en-US" sz="1200" dirty="0"/>
              <a:t>, Robert Carl Michael Beyer)</a:t>
            </a:r>
          </a:p>
        </p:txBody>
      </p:sp>
    </p:spTree>
    <p:extLst>
      <p:ext uri="{BB962C8B-B14F-4D97-AF65-F5344CB8AC3E}">
        <p14:creationId xmlns:p14="http://schemas.microsoft.com/office/powerpoint/2010/main" val="370033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EBF-FD65-4C58-921E-D8BCB020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414C-64B9-485B-8E0F-D30946705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4980373"/>
            <a:ext cx="10353762" cy="961748"/>
          </a:xfrm>
        </p:spPr>
        <p:txBody>
          <a:bodyPr/>
          <a:lstStyle/>
          <a:p>
            <a:r>
              <a:rPr lang="en-US" dirty="0"/>
              <a:t>GDP values from World Bank and </a:t>
            </a:r>
            <a:r>
              <a:rPr lang="en-US" dirty="0">
                <a:effectLst/>
              </a:rPr>
              <a:t>Department of Economics and Statistics of India. </a:t>
            </a:r>
            <a:r>
              <a:rPr lang="en-US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5DC26E-A30B-489C-A032-DA35FC34C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760164"/>
              </p:ext>
            </p:extLst>
          </p:nvPr>
        </p:nvGraphicFramePr>
        <p:xfrm>
          <a:off x="1767840" y="1420252"/>
          <a:ext cx="8732911" cy="3188777"/>
        </p:xfrm>
        <a:graphic>
          <a:graphicData uri="http://schemas.openxmlformats.org/drawingml/2006/table">
            <a:tbl>
              <a:tblPr/>
              <a:tblGrid>
                <a:gridCol w="2834640">
                  <a:extLst>
                    <a:ext uri="{9D8B030D-6E8A-4147-A177-3AD203B41FA5}">
                      <a16:colId xmlns:a16="http://schemas.microsoft.com/office/drawing/2014/main" val="1495985499"/>
                    </a:ext>
                  </a:extLst>
                </a:gridCol>
                <a:gridCol w="1290320">
                  <a:extLst>
                    <a:ext uri="{9D8B030D-6E8A-4147-A177-3AD203B41FA5}">
                      <a16:colId xmlns:a16="http://schemas.microsoft.com/office/drawing/2014/main" val="2440580720"/>
                    </a:ext>
                  </a:extLst>
                </a:gridCol>
                <a:gridCol w="4607951">
                  <a:extLst>
                    <a:ext uri="{9D8B030D-6E8A-4147-A177-3AD203B41FA5}">
                      <a16:colId xmlns:a16="http://schemas.microsoft.com/office/drawing/2014/main" val="2797648201"/>
                    </a:ext>
                  </a:extLst>
                </a:gridCol>
              </a:tblGrid>
              <a:tr h="292199"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/>
                          <a:latin typeface="Source Sans Pro" panose="020B0503030403020204" pitchFamily="34" charset="0"/>
                        </a:rPr>
                        <a:t>Field</a:t>
                      </a:r>
                    </a:p>
                  </a:txBody>
                  <a:tcPr marL="52717" marR="52717" marT="26359" marB="26359" anchor="ctr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/>
                          <a:latin typeface="Source Sans Pro" panose="020B0503030403020204" pitchFamily="34" charset="0"/>
                        </a:rPr>
                        <a:t>Type</a:t>
                      </a:r>
                    </a:p>
                  </a:txBody>
                  <a:tcPr marL="52717" marR="52717" marT="26359" marB="26359" anchor="ctr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/>
                          <a:latin typeface="Source Sans Pro" panose="020B0503030403020204" pitchFamily="34" charset="0"/>
                        </a:rPr>
                        <a:t>Description</a:t>
                      </a:r>
                    </a:p>
                  </a:txBody>
                  <a:tcPr marL="52717" marR="52717" marT="26359" marB="26359" anchor="ctr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769241"/>
                  </a:ext>
                </a:extLst>
              </a:tr>
              <a:tr h="266226"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 dirty="0">
                          <a:effectLst/>
                          <a:latin typeface="Source Code Pro"/>
                        </a:rPr>
                        <a:t>  quintile1-4</a:t>
                      </a:r>
                    </a:p>
                  </a:txBody>
                  <a:tcPr marL="52717" marR="52717" marT="13179" marB="13179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600" b="0"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52717" marR="52717" marT="13179" marB="13179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>
                          <a:solidFill>
                            <a:srgbClr val="808080"/>
                          </a:solidFill>
                          <a:effectLst/>
                          <a:latin typeface="Source Sans Pro" panose="020B0503030403020204" pitchFamily="34" charset="0"/>
                        </a:rPr>
                        <a:t>Quintile values for the median</a:t>
                      </a:r>
                    </a:p>
                  </a:txBody>
                  <a:tcPr marL="52717" marR="52717" marT="13179" marB="13179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620689"/>
                  </a:ext>
                </a:extLst>
              </a:tr>
              <a:tr h="37967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dirty="0">
                          <a:effectLst/>
                          <a:latin typeface="Source Code Pro"/>
                        </a:rPr>
                        <a:t>  result</a:t>
                      </a:r>
                    </a:p>
                  </a:txBody>
                  <a:tcPr marL="52717" marR="52717" marT="13179" marB="13179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>
                          <a:effectLst/>
                          <a:latin typeface="Source Sans Pro" panose="020B0503030403020204" pitchFamily="34" charset="0"/>
                        </a:rPr>
                        <a:t>Object[]</a:t>
                      </a:r>
                    </a:p>
                  </a:txBody>
                  <a:tcPr marL="52717" marR="52717" marT="13179" marB="13179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>
                          <a:solidFill>
                            <a:srgbClr val="808080"/>
                          </a:solidFill>
                          <a:effectLst/>
                          <a:latin typeface="Source Sans Pro" panose="020B0503030403020204" pitchFamily="34" charset="0"/>
                        </a:rPr>
                        <a:t>Time series data</a:t>
                      </a:r>
                    </a:p>
                  </a:txBody>
                  <a:tcPr marL="52717" marR="52717" marT="13179" marB="13179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886444"/>
                  </a:ext>
                </a:extLst>
              </a:tr>
              <a:tr h="361828"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>
                          <a:effectLst/>
                          <a:latin typeface="Source Code Pro"/>
                        </a:rPr>
                        <a:t>  key</a:t>
                      </a:r>
                    </a:p>
                  </a:txBody>
                  <a:tcPr marL="52717" marR="52717" marT="13179" marB="13179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>
                          <a:effectLst/>
                          <a:latin typeface="Source Sans Pro" panose="020B0503030403020204" pitchFamily="34" charset="0"/>
                        </a:rPr>
                        <a:t>String</a:t>
                      </a:r>
                    </a:p>
                  </a:txBody>
                  <a:tcPr marL="52717" marR="52717" marT="13179" marB="13179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>
                          <a:solidFill>
                            <a:srgbClr val="808080"/>
                          </a:solidFill>
                          <a:effectLst/>
                          <a:latin typeface="Source Sans Pro" panose="020B0503030403020204" pitchFamily="34" charset="0"/>
                        </a:rPr>
                        <a:t>Identifier of geographical area</a:t>
                      </a:r>
                    </a:p>
                  </a:txBody>
                  <a:tcPr marL="52717" marR="52717" marT="13179" marB="13179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517282"/>
                  </a:ext>
                </a:extLst>
              </a:tr>
              <a:tr h="379673"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>
                          <a:effectLst/>
                          <a:latin typeface="Source Code Pro"/>
                        </a:rPr>
                        <a:t>  year</a:t>
                      </a:r>
                    </a:p>
                  </a:txBody>
                  <a:tcPr marL="52717" marR="52717" marT="13179" marB="13179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>
                          <a:effectLst/>
                          <a:latin typeface="Source Sans Pro" panose="020B0503030403020204" pitchFamily="34" charset="0"/>
                        </a:rPr>
                        <a:t>Number</a:t>
                      </a:r>
                    </a:p>
                  </a:txBody>
                  <a:tcPr marL="52717" marR="52717" marT="13179" marB="13179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>
                          <a:solidFill>
                            <a:srgbClr val="808080"/>
                          </a:solidFill>
                          <a:effectLst/>
                          <a:latin typeface="Source Sans Pro" panose="020B0503030403020204" pitchFamily="34" charset="0"/>
                        </a:rPr>
                        <a:t>Year of measurement</a:t>
                      </a:r>
                    </a:p>
                  </a:txBody>
                  <a:tcPr marL="52717" marR="52717" marT="13179" marB="13179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452531"/>
                  </a:ext>
                </a:extLst>
              </a:tr>
              <a:tr h="379673"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>
                          <a:effectLst/>
                          <a:latin typeface="Source Code Pro"/>
                        </a:rPr>
                        <a:t>  month</a:t>
                      </a:r>
                    </a:p>
                  </a:txBody>
                  <a:tcPr marL="52717" marR="52717" marT="13179" marB="13179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>
                          <a:effectLst/>
                          <a:latin typeface="Source Sans Pro" panose="020B0503030403020204" pitchFamily="34" charset="0"/>
                        </a:rPr>
                        <a:t>Number</a:t>
                      </a:r>
                    </a:p>
                  </a:txBody>
                  <a:tcPr marL="52717" marR="52717" marT="13179" marB="13179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>
                          <a:solidFill>
                            <a:srgbClr val="808080"/>
                          </a:solidFill>
                          <a:effectLst/>
                          <a:latin typeface="Source Sans Pro" panose="020B0503030403020204" pitchFamily="34" charset="0"/>
                        </a:rPr>
                        <a:t>Month of measurement</a:t>
                      </a:r>
                    </a:p>
                  </a:txBody>
                  <a:tcPr marL="52717" marR="52717" marT="13179" marB="13179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654842"/>
                  </a:ext>
                </a:extLst>
              </a:tr>
              <a:tr h="361828"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>
                          <a:effectLst/>
                          <a:latin typeface="Source Code Pro"/>
                        </a:rPr>
                        <a:t>  satellite</a:t>
                      </a:r>
                    </a:p>
                  </a:txBody>
                  <a:tcPr marL="52717" marR="52717" marT="13179" marB="13179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>
                          <a:effectLst/>
                          <a:latin typeface="Source Sans Pro" panose="020B0503030403020204" pitchFamily="34" charset="0"/>
                        </a:rPr>
                        <a:t>String</a:t>
                      </a:r>
                    </a:p>
                  </a:txBody>
                  <a:tcPr marL="52717" marR="52717" marT="13179" marB="13179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>
                          <a:solidFill>
                            <a:srgbClr val="808080"/>
                          </a:solidFill>
                          <a:effectLst/>
                          <a:latin typeface="Source Sans Pro" panose="020B0503030403020204" pitchFamily="34" charset="0"/>
                        </a:rPr>
                        <a:t>Satellite that took measurement</a:t>
                      </a:r>
                    </a:p>
                  </a:txBody>
                  <a:tcPr marL="52717" marR="52717" marT="13179" marB="13179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407669"/>
                  </a:ext>
                </a:extLst>
              </a:tr>
              <a:tr h="379673"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>
                          <a:effectLst/>
                          <a:latin typeface="Source Code Pro"/>
                        </a:rPr>
                        <a:t>  count</a:t>
                      </a:r>
                    </a:p>
                  </a:txBody>
                  <a:tcPr marL="52717" marR="52717" marT="13179" marB="13179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>
                          <a:effectLst/>
                          <a:latin typeface="Source Sans Pro" panose="020B0503030403020204" pitchFamily="34" charset="0"/>
                        </a:rPr>
                        <a:t>Number</a:t>
                      </a:r>
                    </a:p>
                  </a:txBody>
                  <a:tcPr marL="52717" marR="52717" marT="13179" marB="13179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>
                          <a:solidFill>
                            <a:srgbClr val="808080"/>
                          </a:solidFill>
                          <a:effectLst/>
                          <a:latin typeface="Source Sans Pro" panose="020B0503030403020204" pitchFamily="34" charset="0"/>
                        </a:rPr>
                        <a:t>Number of measurements in this month</a:t>
                      </a:r>
                    </a:p>
                  </a:txBody>
                  <a:tcPr marL="52717" marR="52717" marT="13179" marB="13179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589476"/>
                  </a:ext>
                </a:extLst>
              </a:tr>
              <a:tr h="379673"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 dirty="0">
                          <a:effectLst/>
                          <a:latin typeface="Source Code Pro"/>
                        </a:rPr>
                        <a:t>  Luminosity/</a:t>
                      </a:r>
                      <a:r>
                        <a:rPr lang="en-US" sz="1600" b="0" i="0" dirty="0" err="1">
                          <a:effectLst/>
                          <a:latin typeface="Source Code Pro"/>
                        </a:rPr>
                        <a:t>vis_median</a:t>
                      </a:r>
                      <a:endParaRPr lang="en-US" sz="1600" b="0" i="0" dirty="0">
                        <a:effectLst/>
                        <a:latin typeface="Source Code Pro"/>
                      </a:endParaRPr>
                    </a:p>
                  </a:txBody>
                  <a:tcPr marL="52717" marR="52717" marT="13179" marB="13179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>
                          <a:effectLst/>
                          <a:latin typeface="Source Sans Pro" panose="020B0503030403020204" pitchFamily="34" charset="0"/>
                        </a:rPr>
                        <a:t>Number</a:t>
                      </a:r>
                    </a:p>
                  </a:txBody>
                  <a:tcPr marL="52717" marR="52717" marT="13179" marB="13179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>
                          <a:solidFill>
                            <a:srgbClr val="808080"/>
                          </a:solidFill>
                          <a:effectLst/>
                          <a:latin typeface="Source Sans Pro" panose="020B0503030403020204" pitchFamily="34" charset="0"/>
                        </a:rPr>
                        <a:t>Average median of measurements for this month</a:t>
                      </a:r>
                    </a:p>
                  </a:txBody>
                  <a:tcPr marL="52717" marR="52717" marT="13179" marB="13179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353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29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8FB4-DFBF-4325-8E88-56EE8C95F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F6F6F-F3B7-4350-A3E4-B1B8BFFD9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Night-time Luminosity: Does it Brighten Understanding of Economic Activity in India? (Anupam Prakash, Avdhesh Kumar Shukla, </a:t>
            </a:r>
            <a:r>
              <a:rPr lang="en-US" dirty="0" err="1"/>
              <a:t>Chaitali</a:t>
            </a:r>
            <a:r>
              <a:rPr lang="en-US" dirty="0"/>
              <a:t> </a:t>
            </a:r>
            <a:r>
              <a:rPr lang="en-US" dirty="0" err="1"/>
              <a:t>Bhowmick</a:t>
            </a:r>
            <a:r>
              <a:rPr lang="en-US" dirty="0"/>
              <a:t>, Robert Carl Michael Beyer)</a:t>
            </a:r>
          </a:p>
          <a:p>
            <a:r>
              <a:rPr lang="en-US" dirty="0"/>
              <a:t>Night Lights and Economic Activity in India: A study using DMSP-OLS night time images (</a:t>
            </a:r>
            <a:r>
              <a:rPr lang="en-US" dirty="0" err="1"/>
              <a:t>Laveesh</a:t>
            </a:r>
            <a:r>
              <a:rPr lang="en-US" dirty="0"/>
              <a:t> Bhandari, </a:t>
            </a:r>
            <a:r>
              <a:rPr lang="en-US" dirty="0" err="1"/>
              <a:t>Koel</a:t>
            </a:r>
            <a:r>
              <a:rPr lang="en-US" dirty="0"/>
              <a:t> </a:t>
            </a:r>
            <a:r>
              <a:rPr lang="en-US" dirty="0" err="1"/>
              <a:t>Roychowdhury</a:t>
            </a:r>
            <a:r>
              <a:rPr lang="en-US" dirty="0"/>
              <a:t> )</a:t>
            </a:r>
          </a:p>
          <a:p>
            <a:r>
              <a:rPr lang="en-US" dirty="0"/>
              <a:t>Nighttime lights as a proxy for human development at the local level (</a:t>
            </a:r>
            <a:r>
              <a:rPr lang="en-US" dirty="0">
                <a:effectLst/>
              </a:rPr>
              <a:t>Anna </a:t>
            </a:r>
            <a:r>
              <a:rPr lang="en-US" dirty="0" err="1">
                <a:effectLst/>
              </a:rPr>
              <a:t>Bruederle</a:t>
            </a:r>
            <a:r>
              <a:rPr lang="en-US" dirty="0">
                <a:effectLst/>
              </a:rPr>
              <a:t>, Roland </a:t>
            </a:r>
            <a:r>
              <a:rPr lang="en-US" dirty="0" err="1">
                <a:effectLst/>
              </a:rPr>
              <a:t>Hodler</a:t>
            </a:r>
            <a:r>
              <a:rPr lang="en-US" dirty="0">
                <a:effectLst/>
              </a:rPr>
              <a:t>)</a:t>
            </a:r>
          </a:p>
          <a:p>
            <a:r>
              <a:rPr lang="en-US" dirty="0"/>
              <a:t>Illuminating Economic Growth (</a:t>
            </a:r>
            <a:r>
              <a:rPr lang="en-US" dirty="0" err="1"/>
              <a:t>Yingyao</a:t>
            </a:r>
            <a:r>
              <a:rPr lang="en-US" dirty="0"/>
              <a:t> Hu and </a:t>
            </a:r>
            <a:r>
              <a:rPr lang="en-US" dirty="0" err="1"/>
              <a:t>Jiaxiong</a:t>
            </a:r>
            <a:r>
              <a:rPr lang="en-US" dirty="0"/>
              <a:t> Yao)</a:t>
            </a:r>
          </a:p>
          <a:p>
            <a:r>
              <a:rPr lang="en-US" dirty="0">
                <a:effectLst/>
              </a:rPr>
              <a:t>MEASURING ECONOMIC GROWTH FROM OUTER SPACE (J. Vernon Henderson, Adam </a:t>
            </a:r>
            <a:r>
              <a:rPr lang="en-US" dirty="0" err="1">
                <a:effectLst/>
              </a:rPr>
              <a:t>Storeygard</a:t>
            </a:r>
            <a:r>
              <a:rPr lang="en-US" dirty="0">
                <a:effectLst/>
              </a:rPr>
              <a:t>, and David N. Weil)</a:t>
            </a:r>
          </a:p>
          <a:p>
            <a:r>
              <a:rPr lang="en-US" dirty="0">
                <a:effectLst/>
              </a:rPr>
              <a:t>Measuring Economic Growth from Outer Space (Henderson, J. Vernon; </a:t>
            </a:r>
            <a:r>
              <a:rPr lang="en-US" dirty="0" err="1">
                <a:effectLst/>
              </a:rPr>
              <a:t>Storeygard</a:t>
            </a:r>
            <a:r>
              <a:rPr lang="en-US" dirty="0">
                <a:effectLst/>
              </a:rPr>
              <a:t>, Adam; and Weil, David N.)</a:t>
            </a:r>
          </a:p>
          <a:p>
            <a:r>
              <a:rPr lang="en-US" dirty="0"/>
              <a:t>Understanding the Impact of Windstorms on Economic Activity from Night Lights in Central America (Oscar A. Ishizawa, Juan Jose Miranda, </a:t>
            </a:r>
            <a:r>
              <a:rPr lang="en-US" dirty="0" err="1"/>
              <a:t>Hongrui</a:t>
            </a:r>
            <a:r>
              <a:rPr lang="en-US" dirty="0"/>
              <a:t> Zhang)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62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121</TotalTime>
  <Words>489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Calisto MT</vt:lpstr>
      <vt:lpstr>Source Code Pro</vt:lpstr>
      <vt:lpstr>Source Sans Pro</vt:lpstr>
      <vt:lpstr>Wingdings 2</vt:lpstr>
      <vt:lpstr>Slate</vt:lpstr>
      <vt:lpstr>Using Night Light as economic indicator</vt:lpstr>
      <vt:lpstr>Overview</vt:lpstr>
      <vt:lpstr>Overview contd.</vt:lpstr>
      <vt:lpstr>Past regression models</vt:lpstr>
      <vt:lpstr>About dataset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Night Light as economic indicator</dc:title>
  <dc:creator>H. Nihar Nandan</dc:creator>
  <cp:lastModifiedBy>H. Nihar Nandan</cp:lastModifiedBy>
  <cp:revision>25</cp:revision>
  <dcterms:created xsi:type="dcterms:W3CDTF">2020-09-18T06:15:13Z</dcterms:created>
  <dcterms:modified xsi:type="dcterms:W3CDTF">2020-09-18T14:56:19Z</dcterms:modified>
</cp:coreProperties>
</file>