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0"/>
    <p:restoredTop sz="94697"/>
  </p:normalViewPr>
  <p:slideViewPr>
    <p:cSldViewPr snapToGrid="0" snapToObjects="1">
      <p:cViewPr>
        <p:scale>
          <a:sx n="90" d="100"/>
          <a:sy n="90" d="100"/>
        </p:scale>
        <p:origin x="14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D013E-173B-E34C-BA31-AFCF45B3615A}"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165651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D013E-173B-E34C-BA31-AFCF45B3615A}"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180241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D013E-173B-E34C-BA31-AFCF45B3615A}"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71995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D013E-173B-E34C-BA31-AFCF45B3615A}"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19784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D013E-173B-E34C-BA31-AFCF45B3615A}"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77413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FD013E-173B-E34C-BA31-AFCF45B3615A}"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142238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D013E-173B-E34C-BA31-AFCF45B3615A}" type="datetimeFigureOut">
              <a:rPr lang="en-US" smtClean="0"/>
              <a:t>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31208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D013E-173B-E34C-BA31-AFCF45B3615A}" type="datetimeFigureOut">
              <a:rPr lang="en-US" smtClean="0"/>
              <a:t>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101344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D013E-173B-E34C-BA31-AFCF45B3615A}" type="datetimeFigureOut">
              <a:rPr lang="en-US" smtClean="0"/>
              <a:t>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126495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D013E-173B-E34C-BA31-AFCF45B3615A}"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5256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D013E-173B-E34C-BA31-AFCF45B3615A}"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3526C-5DD2-3242-B44B-87A54263CD1C}" type="slidenum">
              <a:rPr lang="en-US" smtClean="0"/>
              <a:t>‹#›</a:t>
            </a:fld>
            <a:endParaRPr lang="en-US"/>
          </a:p>
        </p:txBody>
      </p:sp>
    </p:spTree>
    <p:extLst>
      <p:ext uri="{BB962C8B-B14F-4D97-AF65-F5344CB8AC3E}">
        <p14:creationId xmlns:p14="http://schemas.microsoft.com/office/powerpoint/2010/main" val="8204109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D013E-173B-E34C-BA31-AFCF45B3615A}" type="datetimeFigureOut">
              <a:rPr lang="en-US" smtClean="0"/>
              <a:t>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3526C-5DD2-3242-B44B-87A54263CD1C}" type="slidenum">
              <a:rPr lang="en-US" smtClean="0"/>
              <a:t>‹#›</a:t>
            </a:fld>
            <a:endParaRPr lang="en-US"/>
          </a:p>
        </p:txBody>
      </p:sp>
    </p:spTree>
    <p:extLst>
      <p:ext uri="{BB962C8B-B14F-4D97-AF65-F5344CB8AC3E}">
        <p14:creationId xmlns:p14="http://schemas.microsoft.com/office/powerpoint/2010/main" val="212624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405900"/>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Department</a:t>
            </a:r>
            <a:endParaRPr lang="en-US" sz="1000">
              <a:solidFill>
                <a:schemeClr val="tx1"/>
              </a:solidFill>
            </a:endParaRPr>
          </a:p>
        </p:txBody>
      </p:sp>
      <p:sp>
        <p:nvSpPr>
          <p:cNvPr id="3" name="Diamond 2"/>
          <p:cNvSpPr/>
          <p:nvPr/>
        </p:nvSpPr>
        <p:spPr>
          <a:xfrm>
            <a:off x="3267168" y="1756356"/>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Works For</a:t>
            </a:r>
            <a:endParaRPr lang="en-US" sz="1000" dirty="0">
              <a:solidFill>
                <a:schemeClr val="tx1"/>
              </a:solidFill>
            </a:endParaRPr>
          </a:p>
        </p:txBody>
      </p:sp>
      <p:sp>
        <p:nvSpPr>
          <p:cNvPr id="4" name="Oval 3"/>
          <p:cNvSpPr/>
          <p:nvPr/>
        </p:nvSpPr>
        <p:spPr>
          <a:xfrm>
            <a:off x="408171" y="67959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Address</a:t>
            </a:r>
            <a:endParaRPr lang="en-US" sz="1000" dirty="0">
              <a:solidFill>
                <a:schemeClr val="tx1"/>
              </a:solidFill>
            </a:endParaRPr>
          </a:p>
        </p:txBody>
      </p:sp>
      <p:cxnSp>
        <p:nvCxnSpPr>
          <p:cNvPr id="7" name="Straight Connector 6"/>
          <p:cNvCxnSpPr>
            <a:stCxn id="3" idx="3"/>
            <a:endCxn id="12" idx="1"/>
          </p:cNvCxnSpPr>
          <p:nvPr/>
        </p:nvCxnSpPr>
        <p:spPr>
          <a:xfrm flipV="1">
            <a:off x="4455888" y="1725940"/>
            <a:ext cx="548820" cy="350456"/>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447288" y="31587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Depart-</a:t>
            </a:r>
            <a:r>
              <a:rPr lang="en-US" sz="1000" u="sng" dirty="0" err="1" smtClean="0">
                <a:solidFill>
                  <a:schemeClr val="tx1"/>
                </a:solidFill>
              </a:rPr>
              <a:t>ment</a:t>
            </a:r>
            <a:r>
              <a:rPr lang="en-US" sz="1000" u="sng" dirty="0">
                <a:solidFill>
                  <a:schemeClr val="tx1"/>
                </a:solidFill>
              </a:rPr>
              <a:t> </a:t>
            </a:r>
            <a:r>
              <a:rPr lang="en-US" sz="1000" u="sng" dirty="0" smtClean="0">
                <a:solidFill>
                  <a:schemeClr val="tx1"/>
                </a:solidFill>
              </a:rPr>
              <a:t>Name</a:t>
            </a:r>
            <a:endParaRPr lang="en-US" sz="1000" u="sng" dirty="0">
              <a:solidFill>
                <a:schemeClr val="tx1"/>
              </a:solidFill>
            </a:endParaRPr>
          </a:p>
        </p:txBody>
      </p:sp>
      <p:sp>
        <p:nvSpPr>
          <p:cNvPr id="10" name="Oval 9"/>
          <p:cNvSpPr/>
          <p:nvPr/>
        </p:nvSpPr>
        <p:spPr>
          <a:xfrm>
            <a:off x="155843" y="1403239"/>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Phone Number</a:t>
            </a:r>
            <a:endParaRPr lang="en-US" sz="1000" dirty="0">
              <a:solidFill>
                <a:schemeClr val="tx1"/>
              </a:solidFill>
            </a:endParaRPr>
          </a:p>
        </p:txBody>
      </p:sp>
      <p:sp>
        <p:nvSpPr>
          <p:cNvPr id="12" name="Rectangle 11"/>
          <p:cNvSpPr/>
          <p:nvPr/>
        </p:nvSpPr>
        <p:spPr>
          <a:xfrm>
            <a:off x="5004708" y="1405900"/>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Faculty Member</a:t>
            </a:r>
            <a:endParaRPr lang="en-US" sz="1000" dirty="0">
              <a:solidFill>
                <a:schemeClr val="tx1"/>
              </a:solidFill>
            </a:endParaRPr>
          </a:p>
        </p:txBody>
      </p:sp>
      <p:cxnSp>
        <p:nvCxnSpPr>
          <p:cNvPr id="14" name="Straight Connector 13"/>
          <p:cNvCxnSpPr>
            <a:stCxn id="2" idx="3"/>
            <a:endCxn id="3" idx="1"/>
          </p:cNvCxnSpPr>
          <p:nvPr/>
        </p:nvCxnSpPr>
        <p:spPr>
          <a:xfrm>
            <a:off x="2788920" y="1725940"/>
            <a:ext cx="478248" cy="3504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3285574" y="974957"/>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Chairs</a:t>
            </a:r>
            <a:endParaRPr lang="en-US" sz="1000" dirty="0">
              <a:solidFill>
                <a:schemeClr val="tx1"/>
              </a:solidFill>
            </a:endParaRPr>
          </a:p>
        </p:txBody>
      </p:sp>
      <p:cxnSp>
        <p:nvCxnSpPr>
          <p:cNvPr id="22" name="Straight Connector 21"/>
          <p:cNvCxnSpPr>
            <a:stCxn id="19" idx="3"/>
            <a:endCxn id="12" idx="1"/>
          </p:cNvCxnSpPr>
          <p:nvPr/>
        </p:nvCxnSpPr>
        <p:spPr>
          <a:xfrm>
            <a:off x="4474294" y="1294997"/>
            <a:ext cx="530414" cy="430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1"/>
            <a:endCxn id="2" idx="3"/>
          </p:cNvCxnSpPr>
          <p:nvPr/>
        </p:nvCxnSpPr>
        <p:spPr>
          <a:xfrm flipH="1">
            <a:off x="2788920" y="1294997"/>
            <a:ext cx="496654" cy="430943"/>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87867" y="58362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Name</a:t>
            </a:r>
            <a:endParaRPr lang="en-US" sz="1000" dirty="0">
              <a:solidFill>
                <a:schemeClr val="tx1"/>
              </a:solidFill>
            </a:endParaRPr>
          </a:p>
        </p:txBody>
      </p:sp>
      <p:sp>
        <p:nvSpPr>
          <p:cNvPr id="35" name="Oval 34"/>
          <p:cNvSpPr/>
          <p:nvPr/>
        </p:nvSpPr>
        <p:spPr>
          <a:xfrm>
            <a:off x="4948750" y="366346"/>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SSN</a:t>
            </a:r>
            <a:endParaRPr lang="en-US" sz="1000" u="sng" dirty="0">
              <a:solidFill>
                <a:schemeClr val="tx1"/>
              </a:solidFill>
            </a:endParaRPr>
          </a:p>
        </p:txBody>
      </p:sp>
      <p:sp>
        <p:nvSpPr>
          <p:cNvPr id="36" name="Oval 35"/>
          <p:cNvSpPr/>
          <p:nvPr/>
        </p:nvSpPr>
        <p:spPr>
          <a:xfrm>
            <a:off x="6401127" y="126108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Office</a:t>
            </a:r>
            <a:endParaRPr lang="en-US" sz="1000" dirty="0">
              <a:solidFill>
                <a:schemeClr val="tx1"/>
              </a:solidFill>
            </a:endParaRPr>
          </a:p>
        </p:txBody>
      </p:sp>
      <p:sp>
        <p:nvSpPr>
          <p:cNvPr id="37" name="Oval 36"/>
          <p:cNvSpPr/>
          <p:nvPr/>
        </p:nvSpPr>
        <p:spPr>
          <a:xfrm>
            <a:off x="6413729" y="2028642"/>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Salary</a:t>
            </a:r>
          </a:p>
        </p:txBody>
      </p:sp>
      <p:sp>
        <p:nvSpPr>
          <p:cNvPr id="38" name="Oval 37"/>
          <p:cNvSpPr/>
          <p:nvPr/>
        </p:nvSpPr>
        <p:spPr>
          <a:xfrm>
            <a:off x="6413729" y="2799357"/>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Phone Number</a:t>
            </a:r>
            <a:endParaRPr lang="en-US" sz="1000" dirty="0">
              <a:solidFill>
                <a:schemeClr val="tx1"/>
              </a:solidFill>
            </a:endParaRPr>
          </a:p>
        </p:txBody>
      </p:sp>
      <p:sp>
        <p:nvSpPr>
          <p:cNvPr id="40" name="Rectangle 39"/>
          <p:cNvSpPr/>
          <p:nvPr/>
        </p:nvSpPr>
        <p:spPr>
          <a:xfrm>
            <a:off x="1600200" y="3194366"/>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Courses</a:t>
            </a:r>
            <a:endParaRPr lang="en-US" sz="1000" dirty="0">
              <a:solidFill>
                <a:schemeClr val="tx1"/>
              </a:solidFill>
            </a:endParaRPr>
          </a:p>
        </p:txBody>
      </p:sp>
      <p:sp>
        <p:nvSpPr>
          <p:cNvPr id="43" name="Diamond 42"/>
          <p:cNvSpPr/>
          <p:nvPr/>
        </p:nvSpPr>
        <p:spPr>
          <a:xfrm>
            <a:off x="1600200" y="2301464"/>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Contain</a:t>
            </a:r>
            <a:endParaRPr lang="en-US" sz="1000" dirty="0">
              <a:solidFill>
                <a:schemeClr val="tx1"/>
              </a:solidFill>
            </a:endParaRPr>
          </a:p>
        </p:txBody>
      </p:sp>
      <p:cxnSp>
        <p:nvCxnSpPr>
          <p:cNvPr id="44" name="Straight Connector 43"/>
          <p:cNvCxnSpPr>
            <a:stCxn id="43" idx="2"/>
            <a:endCxn id="40" idx="0"/>
          </p:cNvCxnSpPr>
          <p:nvPr/>
        </p:nvCxnSpPr>
        <p:spPr>
          <a:xfrm>
            <a:off x="2194560" y="2941544"/>
            <a:ext cx="0" cy="252822"/>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 idx="2"/>
          </p:cNvCxnSpPr>
          <p:nvPr/>
        </p:nvCxnSpPr>
        <p:spPr>
          <a:xfrm flipV="1">
            <a:off x="2194560" y="2045980"/>
            <a:ext cx="0" cy="25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57064" y="2554286"/>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Course ID</a:t>
            </a:r>
            <a:endParaRPr lang="en-US" sz="1000" u="sng" dirty="0">
              <a:solidFill>
                <a:schemeClr val="tx1"/>
              </a:solidFill>
            </a:endParaRPr>
          </a:p>
        </p:txBody>
      </p:sp>
      <p:sp>
        <p:nvSpPr>
          <p:cNvPr id="50" name="Oval 49"/>
          <p:cNvSpPr/>
          <p:nvPr/>
        </p:nvSpPr>
        <p:spPr>
          <a:xfrm>
            <a:off x="257064" y="3327112"/>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Couse Name</a:t>
            </a:r>
          </a:p>
        </p:txBody>
      </p:sp>
      <p:sp>
        <p:nvSpPr>
          <p:cNvPr id="51" name="Oval 50"/>
          <p:cNvSpPr/>
          <p:nvPr/>
        </p:nvSpPr>
        <p:spPr>
          <a:xfrm>
            <a:off x="257064" y="409993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Descrip-tion</a:t>
            </a:r>
            <a:endParaRPr lang="en-US" sz="1000" dirty="0">
              <a:solidFill>
                <a:schemeClr val="tx1"/>
              </a:solidFill>
            </a:endParaRPr>
          </a:p>
        </p:txBody>
      </p:sp>
      <p:sp>
        <p:nvSpPr>
          <p:cNvPr id="53" name="TextBox 52"/>
          <p:cNvSpPr txBox="1"/>
          <p:nvPr/>
        </p:nvSpPr>
        <p:spPr>
          <a:xfrm>
            <a:off x="2967149" y="1107748"/>
            <a:ext cx="263214" cy="276999"/>
          </a:xfrm>
          <a:prstGeom prst="rect">
            <a:avLst/>
          </a:prstGeom>
          <a:noFill/>
        </p:spPr>
        <p:txBody>
          <a:bodyPr wrap="none" rtlCol="0">
            <a:spAutoFit/>
          </a:bodyPr>
          <a:lstStyle/>
          <a:p>
            <a:r>
              <a:rPr lang="en-US" sz="1200" smtClean="0"/>
              <a:t>1</a:t>
            </a:r>
            <a:endParaRPr lang="en-US" sz="1200"/>
          </a:p>
        </p:txBody>
      </p:sp>
      <p:sp>
        <p:nvSpPr>
          <p:cNvPr id="54" name="TextBox 53"/>
          <p:cNvSpPr txBox="1"/>
          <p:nvPr/>
        </p:nvSpPr>
        <p:spPr>
          <a:xfrm>
            <a:off x="3054500" y="1713859"/>
            <a:ext cx="263214" cy="276999"/>
          </a:xfrm>
          <a:prstGeom prst="rect">
            <a:avLst/>
          </a:prstGeom>
          <a:noFill/>
        </p:spPr>
        <p:txBody>
          <a:bodyPr wrap="none" rtlCol="0">
            <a:spAutoFit/>
          </a:bodyPr>
          <a:lstStyle/>
          <a:p>
            <a:r>
              <a:rPr lang="en-US" sz="1200" smtClean="0"/>
              <a:t>1</a:t>
            </a:r>
            <a:endParaRPr lang="en-US" sz="1200"/>
          </a:p>
        </p:txBody>
      </p:sp>
      <p:sp>
        <p:nvSpPr>
          <p:cNvPr id="55" name="TextBox 54"/>
          <p:cNvSpPr txBox="1"/>
          <p:nvPr/>
        </p:nvSpPr>
        <p:spPr>
          <a:xfrm>
            <a:off x="4529505" y="1128901"/>
            <a:ext cx="263214" cy="276999"/>
          </a:xfrm>
          <a:prstGeom prst="rect">
            <a:avLst/>
          </a:prstGeom>
          <a:noFill/>
        </p:spPr>
        <p:txBody>
          <a:bodyPr wrap="none" rtlCol="0">
            <a:spAutoFit/>
          </a:bodyPr>
          <a:lstStyle/>
          <a:p>
            <a:r>
              <a:rPr lang="en-US" sz="1200" smtClean="0"/>
              <a:t>1</a:t>
            </a:r>
            <a:endParaRPr lang="en-US" sz="1200"/>
          </a:p>
        </p:txBody>
      </p:sp>
      <p:sp>
        <p:nvSpPr>
          <p:cNvPr id="56" name="TextBox 55"/>
          <p:cNvSpPr txBox="1"/>
          <p:nvPr/>
        </p:nvSpPr>
        <p:spPr>
          <a:xfrm>
            <a:off x="4423748" y="1691578"/>
            <a:ext cx="284052" cy="276999"/>
          </a:xfrm>
          <a:prstGeom prst="rect">
            <a:avLst/>
          </a:prstGeom>
          <a:noFill/>
        </p:spPr>
        <p:txBody>
          <a:bodyPr wrap="none" rtlCol="0">
            <a:spAutoFit/>
          </a:bodyPr>
          <a:lstStyle/>
          <a:p>
            <a:r>
              <a:rPr lang="en-US" sz="1200" dirty="0"/>
              <a:t>N</a:t>
            </a:r>
          </a:p>
        </p:txBody>
      </p:sp>
      <p:sp>
        <p:nvSpPr>
          <p:cNvPr id="57" name="Oval 56"/>
          <p:cNvSpPr/>
          <p:nvPr/>
        </p:nvSpPr>
        <p:spPr>
          <a:xfrm>
            <a:off x="3327601" y="167237"/>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Start Date</a:t>
            </a:r>
          </a:p>
        </p:txBody>
      </p:sp>
      <p:sp>
        <p:nvSpPr>
          <p:cNvPr id="58" name="TextBox 57"/>
          <p:cNvSpPr txBox="1"/>
          <p:nvPr/>
        </p:nvSpPr>
        <p:spPr>
          <a:xfrm>
            <a:off x="2190268" y="2917367"/>
            <a:ext cx="284052" cy="276999"/>
          </a:xfrm>
          <a:prstGeom prst="rect">
            <a:avLst/>
          </a:prstGeom>
          <a:noFill/>
        </p:spPr>
        <p:txBody>
          <a:bodyPr wrap="none" rtlCol="0">
            <a:spAutoFit/>
          </a:bodyPr>
          <a:lstStyle/>
          <a:p>
            <a:r>
              <a:rPr lang="en-US" sz="1200" dirty="0"/>
              <a:t>N</a:t>
            </a:r>
          </a:p>
        </p:txBody>
      </p:sp>
      <p:sp>
        <p:nvSpPr>
          <p:cNvPr id="59" name="TextBox 58"/>
          <p:cNvSpPr txBox="1"/>
          <p:nvPr/>
        </p:nvSpPr>
        <p:spPr>
          <a:xfrm>
            <a:off x="2199387" y="2043319"/>
            <a:ext cx="263214" cy="276999"/>
          </a:xfrm>
          <a:prstGeom prst="rect">
            <a:avLst/>
          </a:prstGeom>
          <a:noFill/>
        </p:spPr>
        <p:txBody>
          <a:bodyPr wrap="none" rtlCol="0">
            <a:spAutoFit/>
          </a:bodyPr>
          <a:lstStyle/>
          <a:p>
            <a:r>
              <a:rPr lang="en-US" sz="1200" smtClean="0"/>
              <a:t>1</a:t>
            </a:r>
            <a:endParaRPr lang="en-US" sz="1200"/>
          </a:p>
        </p:txBody>
      </p:sp>
      <p:sp>
        <p:nvSpPr>
          <p:cNvPr id="71" name="Diamond 70"/>
          <p:cNvSpPr/>
          <p:nvPr/>
        </p:nvSpPr>
        <p:spPr>
          <a:xfrm>
            <a:off x="1595908" y="4051288"/>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Are taught in</a:t>
            </a:r>
            <a:endParaRPr lang="en-US" sz="1000" dirty="0">
              <a:solidFill>
                <a:schemeClr val="tx1"/>
              </a:solidFill>
            </a:endParaRPr>
          </a:p>
        </p:txBody>
      </p:sp>
      <p:sp>
        <p:nvSpPr>
          <p:cNvPr id="73" name="Rectangle 72"/>
          <p:cNvSpPr/>
          <p:nvPr/>
        </p:nvSpPr>
        <p:spPr>
          <a:xfrm>
            <a:off x="1595908" y="4922498"/>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Sections</a:t>
            </a:r>
            <a:endParaRPr lang="en-US" sz="1000" dirty="0">
              <a:solidFill>
                <a:schemeClr val="tx1"/>
              </a:solidFill>
            </a:endParaRPr>
          </a:p>
        </p:txBody>
      </p:sp>
      <p:sp>
        <p:nvSpPr>
          <p:cNvPr id="74" name="Rectangle 73"/>
          <p:cNvSpPr/>
          <p:nvPr/>
        </p:nvSpPr>
        <p:spPr>
          <a:xfrm>
            <a:off x="4814926" y="4936781"/>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Semester</a:t>
            </a:r>
            <a:endParaRPr lang="en-US" sz="1000" dirty="0">
              <a:solidFill>
                <a:schemeClr val="tx1"/>
              </a:solidFill>
            </a:endParaRPr>
          </a:p>
        </p:txBody>
      </p:sp>
      <p:sp>
        <p:nvSpPr>
          <p:cNvPr id="75" name="Rectangle 74"/>
          <p:cNvSpPr/>
          <p:nvPr/>
        </p:nvSpPr>
        <p:spPr>
          <a:xfrm>
            <a:off x="6055197" y="4015253"/>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Student</a:t>
            </a:r>
            <a:endParaRPr lang="en-US" sz="1000" dirty="0">
              <a:solidFill>
                <a:schemeClr val="tx1"/>
              </a:solidFill>
            </a:endParaRPr>
          </a:p>
        </p:txBody>
      </p:sp>
      <p:sp>
        <p:nvSpPr>
          <p:cNvPr id="76" name="Diamond 75"/>
          <p:cNvSpPr/>
          <p:nvPr/>
        </p:nvSpPr>
        <p:spPr>
          <a:xfrm>
            <a:off x="3189878" y="4946456"/>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Are offered in</a:t>
            </a:r>
            <a:endParaRPr lang="en-US" sz="1000" dirty="0">
              <a:solidFill>
                <a:schemeClr val="tx1"/>
              </a:solidFill>
            </a:endParaRPr>
          </a:p>
        </p:txBody>
      </p:sp>
      <p:sp>
        <p:nvSpPr>
          <p:cNvPr id="77" name="Oval 76"/>
          <p:cNvSpPr/>
          <p:nvPr/>
        </p:nvSpPr>
        <p:spPr>
          <a:xfrm>
            <a:off x="3826565" y="581490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Semester ID</a:t>
            </a:r>
            <a:endParaRPr lang="en-US" sz="1000" u="sng" dirty="0">
              <a:solidFill>
                <a:schemeClr val="tx1"/>
              </a:solidFill>
            </a:endParaRPr>
          </a:p>
        </p:txBody>
      </p:sp>
      <p:sp>
        <p:nvSpPr>
          <p:cNvPr id="78" name="Oval 77"/>
          <p:cNvSpPr/>
          <p:nvPr/>
        </p:nvSpPr>
        <p:spPr>
          <a:xfrm>
            <a:off x="4929241" y="581490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Start Date</a:t>
            </a:r>
          </a:p>
        </p:txBody>
      </p:sp>
      <p:sp>
        <p:nvSpPr>
          <p:cNvPr id="79" name="Oval 78"/>
          <p:cNvSpPr/>
          <p:nvPr/>
        </p:nvSpPr>
        <p:spPr>
          <a:xfrm>
            <a:off x="6030548" y="581490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End Date</a:t>
            </a:r>
            <a:endParaRPr lang="en-US" sz="1000" dirty="0">
              <a:solidFill>
                <a:schemeClr val="tx1"/>
              </a:solidFill>
            </a:endParaRPr>
          </a:p>
        </p:txBody>
      </p:sp>
      <p:sp>
        <p:nvSpPr>
          <p:cNvPr id="80" name="Oval 79"/>
          <p:cNvSpPr/>
          <p:nvPr/>
        </p:nvSpPr>
        <p:spPr>
          <a:xfrm>
            <a:off x="7482636" y="3540989"/>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Student ID</a:t>
            </a:r>
            <a:endParaRPr lang="en-US" sz="1000" u="sng" dirty="0">
              <a:solidFill>
                <a:schemeClr val="tx1"/>
              </a:solidFill>
            </a:endParaRPr>
          </a:p>
        </p:txBody>
      </p:sp>
      <p:sp>
        <p:nvSpPr>
          <p:cNvPr id="81" name="Oval 80"/>
          <p:cNvSpPr/>
          <p:nvPr/>
        </p:nvSpPr>
        <p:spPr>
          <a:xfrm>
            <a:off x="7568361" y="4292109"/>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Phone Number</a:t>
            </a:r>
            <a:endParaRPr lang="en-US" sz="1000" dirty="0">
              <a:solidFill>
                <a:schemeClr val="tx1"/>
              </a:solidFill>
            </a:endParaRPr>
          </a:p>
        </p:txBody>
      </p:sp>
      <p:sp>
        <p:nvSpPr>
          <p:cNvPr id="82" name="Oval 81"/>
          <p:cNvSpPr/>
          <p:nvPr/>
        </p:nvSpPr>
        <p:spPr>
          <a:xfrm>
            <a:off x="7568361" y="5043229"/>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Address</a:t>
            </a:r>
            <a:endParaRPr lang="en-US" sz="1000" dirty="0">
              <a:solidFill>
                <a:schemeClr val="tx1"/>
              </a:solidFill>
            </a:endParaRPr>
          </a:p>
        </p:txBody>
      </p:sp>
      <p:cxnSp>
        <p:nvCxnSpPr>
          <p:cNvPr id="83" name="Straight Connector 82"/>
          <p:cNvCxnSpPr/>
          <p:nvPr/>
        </p:nvCxnSpPr>
        <p:spPr>
          <a:xfrm>
            <a:off x="2182841" y="4669676"/>
            <a:ext cx="0" cy="252822"/>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178549" y="4674075"/>
            <a:ext cx="284052" cy="276999"/>
          </a:xfrm>
          <a:prstGeom prst="rect">
            <a:avLst/>
          </a:prstGeom>
          <a:noFill/>
        </p:spPr>
        <p:txBody>
          <a:bodyPr wrap="none" rtlCol="0">
            <a:spAutoFit/>
          </a:bodyPr>
          <a:lstStyle/>
          <a:p>
            <a:r>
              <a:rPr lang="en-US" sz="1200" dirty="0"/>
              <a:t>N</a:t>
            </a:r>
          </a:p>
        </p:txBody>
      </p:sp>
      <p:cxnSp>
        <p:nvCxnSpPr>
          <p:cNvPr id="85" name="Straight Connector 84"/>
          <p:cNvCxnSpPr/>
          <p:nvPr/>
        </p:nvCxnSpPr>
        <p:spPr>
          <a:xfrm flipV="1">
            <a:off x="2183758" y="3811890"/>
            <a:ext cx="0" cy="25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188585" y="3809229"/>
            <a:ext cx="263214" cy="276999"/>
          </a:xfrm>
          <a:prstGeom prst="rect">
            <a:avLst/>
          </a:prstGeom>
          <a:noFill/>
        </p:spPr>
        <p:txBody>
          <a:bodyPr wrap="none" rtlCol="0">
            <a:spAutoFit/>
          </a:bodyPr>
          <a:lstStyle/>
          <a:p>
            <a:r>
              <a:rPr lang="en-US" sz="1200" smtClean="0"/>
              <a:t>1</a:t>
            </a:r>
            <a:endParaRPr lang="en-US" sz="1200"/>
          </a:p>
        </p:txBody>
      </p:sp>
      <p:sp>
        <p:nvSpPr>
          <p:cNvPr id="91" name="Diamond 90"/>
          <p:cNvSpPr/>
          <p:nvPr/>
        </p:nvSpPr>
        <p:spPr>
          <a:xfrm>
            <a:off x="4808322" y="2828841"/>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solidFill>
                  <a:schemeClr val="tx1"/>
                </a:solidFill>
              </a:rPr>
              <a:t>Teaches</a:t>
            </a:r>
            <a:endParaRPr lang="en-US" sz="900" dirty="0">
              <a:solidFill>
                <a:schemeClr val="tx1"/>
              </a:solidFill>
            </a:endParaRPr>
          </a:p>
        </p:txBody>
      </p:sp>
      <p:cxnSp>
        <p:nvCxnSpPr>
          <p:cNvPr id="92" name="Straight Connector 91"/>
          <p:cNvCxnSpPr>
            <a:stCxn id="91" idx="1"/>
            <a:endCxn id="73" idx="3"/>
          </p:cNvCxnSpPr>
          <p:nvPr/>
        </p:nvCxnSpPr>
        <p:spPr>
          <a:xfrm flipH="1">
            <a:off x="2784628" y="3148881"/>
            <a:ext cx="2023694" cy="2093657"/>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2" idx="2"/>
            <a:endCxn id="91" idx="3"/>
          </p:cNvCxnSpPr>
          <p:nvPr/>
        </p:nvCxnSpPr>
        <p:spPr>
          <a:xfrm>
            <a:off x="5599068" y="2045980"/>
            <a:ext cx="397974" cy="11029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74822" y="2956914"/>
            <a:ext cx="284052" cy="276999"/>
          </a:xfrm>
          <a:prstGeom prst="rect">
            <a:avLst/>
          </a:prstGeom>
          <a:noFill/>
        </p:spPr>
        <p:txBody>
          <a:bodyPr wrap="none" rtlCol="0">
            <a:spAutoFit/>
          </a:bodyPr>
          <a:lstStyle/>
          <a:p>
            <a:r>
              <a:rPr lang="en-US" sz="1200" dirty="0"/>
              <a:t>N</a:t>
            </a:r>
          </a:p>
        </p:txBody>
      </p:sp>
      <p:sp>
        <p:nvSpPr>
          <p:cNvPr id="100" name="TextBox 99"/>
          <p:cNvSpPr txBox="1"/>
          <p:nvPr/>
        </p:nvSpPr>
        <p:spPr>
          <a:xfrm>
            <a:off x="5666448" y="2679915"/>
            <a:ext cx="263214" cy="276999"/>
          </a:xfrm>
          <a:prstGeom prst="rect">
            <a:avLst/>
          </a:prstGeom>
          <a:noFill/>
        </p:spPr>
        <p:txBody>
          <a:bodyPr wrap="none" rtlCol="0">
            <a:spAutoFit/>
          </a:bodyPr>
          <a:lstStyle/>
          <a:p>
            <a:r>
              <a:rPr lang="en-US" sz="1200" smtClean="0"/>
              <a:t>1</a:t>
            </a:r>
            <a:endParaRPr lang="en-US" sz="1200"/>
          </a:p>
        </p:txBody>
      </p:sp>
      <p:sp>
        <p:nvSpPr>
          <p:cNvPr id="105" name="Diamond 104"/>
          <p:cNvSpPr/>
          <p:nvPr/>
        </p:nvSpPr>
        <p:spPr>
          <a:xfrm>
            <a:off x="4829647" y="3567002"/>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Enrolls in</a:t>
            </a:r>
            <a:endParaRPr lang="en-US" sz="1000" dirty="0">
              <a:solidFill>
                <a:schemeClr val="tx1"/>
              </a:solidFill>
            </a:endParaRPr>
          </a:p>
        </p:txBody>
      </p:sp>
      <p:cxnSp>
        <p:nvCxnSpPr>
          <p:cNvPr id="109" name="Straight Connector 108"/>
          <p:cNvCxnSpPr>
            <a:stCxn id="105" idx="1"/>
            <a:endCxn id="73" idx="3"/>
          </p:cNvCxnSpPr>
          <p:nvPr/>
        </p:nvCxnSpPr>
        <p:spPr>
          <a:xfrm flipH="1">
            <a:off x="2784628" y="3887042"/>
            <a:ext cx="2045019" cy="13554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698179" y="3891350"/>
            <a:ext cx="758028" cy="830997"/>
          </a:xfrm>
          <a:prstGeom prst="rect">
            <a:avLst/>
          </a:prstGeom>
          <a:noFill/>
        </p:spPr>
        <p:txBody>
          <a:bodyPr wrap="none" rtlCol="0">
            <a:spAutoFit/>
          </a:bodyPr>
          <a:lstStyle/>
          <a:p>
            <a:r>
              <a:rPr lang="en-US" sz="1200" dirty="0" smtClean="0"/>
              <a:t>N</a:t>
            </a:r>
          </a:p>
          <a:p>
            <a:r>
              <a:rPr lang="en-US" sz="1200" dirty="0" smtClean="0"/>
              <a:t>Only for </a:t>
            </a:r>
          </a:p>
          <a:p>
            <a:r>
              <a:rPr lang="en-US" sz="1200" dirty="0" smtClean="0"/>
              <a:t>different </a:t>
            </a:r>
          </a:p>
          <a:p>
            <a:r>
              <a:rPr lang="en-US" sz="1200" dirty="0" smtClean="0"/>
              <a:t>courses</a:t>
            </a:r>
            <a:endParaRPr lang="en-US" sz="1200" dirty="0"/>
          </a:p>
        </p:txBody>
      </p:sp>
      <p:cxnSp>
        <p:nvCxnSpPr>
          <p:cNvPr id="113" name="Straight Connector 112"/>
          <p:cNvCxnSpPr>
            <a:stCxn id="75" idx="0"/>
            <a:endCxn id="105" idx="3"/>
          </p:cNvCxnSpPr>
          <p:nvPr/>
        </p:nvCxnSpPr>
        <p:spPr>
          <a:xfrm flipH="1" flipV="1">
            <a:off x="6018367" y="3887042"/>
            <a:ext cx="631190" cy="1282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5974519" y="3650461"/>
            <a:ext cx="284052" cy="276999"/>
          </a:xfrm>
          <a:prstGeom prst="rect">
            <a:avLst/>
          </a:prstGeom>
          <a:noFill/>
        </p:spPr>
        <p:txBody>
          <a:bodyPr wrap="none" rtlCol="0">
            <a:spAutoFit/>
          </a:bodyPr>
          <a:lstStyle/>
          <a:p>
            <a:r>
              <a:rPr lang="en-US" sz="1200" dirty="0" smtClean="0"/>
              <a:t>N</a:t>
            </a:r>
            <a:endParaRPr lang="en-US" sz="1200" dirty="0"/>
          </a:p>
        </p:txBody>
      </p:sp>
      <p:sp>
        <p:nvSpPr>
          <p:cNvPr id="131" name="TextBox 130"/>
          <p:cNvSpPr txBox="1"/>
          <p:nvPr/>
        </p:nvSpPr>
        <p:spPr>
          <a:xfrm>
            <a:off x="2931046" y="5231204"/>
            <a:ext cx="284052" cy="276999"/>
          </a:xfrm>
          <a:prstGeom prst="rect">
            <a:avLst/>
          </a:prstGeom>
          <a:noFill/>
        </p:spPr>
        <p:txBody>
          <a:bodyPr wrap="none" rtlCol="0">
            <a:spAutoFit/>
          </a:bodyPr>
          <a:lstStyle/>
          <a:p>
            <a:r>
              <a:rPr lang="en-US" sz="1200" dirty="0"/>
              <a:t>N</a:t>
            </a:r>
          </a:p>
        </p:txBody>
      </p:sp>
      <p:sp>
        <p:nvSpPr>
          <p:cNvPr id="133" name="TextBox 132"/>
          <p:cNvSpPr txBox="1"/>
          <p:nvPr/>
        </p:nvSpPr>
        <p:spPr>
          <a:xfrm>
            <a:off x="4353370" y="5246395"/>
            <a:ext cx="284052" cy="276999"/>
          </a:xfrm>
          <a:prstGeom prst="rect">
            <a:avLst/>
          </a:prstGeom>
          <a:noFill/>
        </p:spPr>
        <p:txBody>
          <a:bodyPr wrap="none" rtlCol="0">
            <a:spAutoFit/>
          </a:bodyPr>
          <a:lstStyle/>
          <a:p>
            <a:r>
              <a:rPr lang="en-US" sz="1200" dirty="0"/>
              <a:t>N</a:t>
            </a:r>
          </a:p>
        </p:txBody>
      </p:sp>
      <p:cxnSp>
        <p:nvCxnSpPr>
          <p:cNvPr id="135" name="Straight Connector 134"/>
          <p:cNvCxnSpPr>
            <a:stCxn id="35" idx="4"/>
            <a:endCxn id="12" idx="0"/>
          </p:cNvCxnSpPr>
          <p:nvPr/>
        </p:nvCxnSpPr>
        <p:spPr>
          <a:xfrm>
            <a:off x="5461635" y="1006426"/>
            <a:ext cx="137433" cy="3994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34" idx="3"/>
            <a:endCxn id="12" idx="0"/>
          </p:cNvCxnSpPr>
          <p:nvPr/>
        </p:nvCxnSpPr>
        <p:spPr>
          <a:xfrm flipH="1">
            <a:off x="5599068" y="1129970"/>
            <a:ext cx="539019" cy="2759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36" idx="2"/>
            <a:endCxn id="12" idx="3"/>
          </p:cNvCxnSpPr>
          <p:nvPr/>
        </p:nvCxnSpPr>
        <p:spPr>
          <a:xfrm flipH="1">
            <a:off x="6193428" y="1581128"/>
            <a:ext cx="207699" cy="14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37" idx="2"/>
            <a:endCxn id="12" idx="3"/>
          </p:cNvCxnSpPr>
          <p:nvPr/>
        </p:nvCxnSpPr>
        <p:spPr>
          <a:xfrm flipH="1" flipV="1">
            <a:off x="6193428" y="1725940"/>
            <a:ext cx="220301" cy="622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38" idx="2"/>
            <a:endCxn id="12" idx="3"/>
          </p:cNvCxnSpPr>
          <p:nvPr/>
        </p:nvCxnSpPr>
        <p:spPr>
          <a:xfrm flipH="1" flipV="1">
            <a:off x="6193428" y="1725940"/>
            <a:ext cx="220301" cy="1393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7" idx="4"/>
            <a:endCxn id="19" idx="0"/>
          </p:cNvCxnSpPr>
          <p:nvPr/>
        </p:nvCxnSpPr>
        <p:spPr>
          <a:xfrm>
            <a:off x="3840486" y="807317"/>
            <a:ext cx="39448" cy="167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9" idx="4"/>
            <a:endCxn id="2" idx="0"/>
          </p:cNvCxnSpPr>
          <p:nvPr/>
        </p:nvCxnSpPr>
        <p:spPr>
          <a:xfrm>
            <a:off x="1960173" y="955958"/>
            <a:ext cx="234387" cy="449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4" idx="5"/>
            <a:endCxn id="2" idx="1"/>
          </p:cNvCxnSpPr>
          <p:nvPr/>
        </p:nvCxnSpPr>
        <p:spPr>
          <a:xfrm>
            <a:off x="1283720" y="1225936"/>
            <a:ext cx="316480" cy="500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0" idx="6"/>
            <a:endCxn id="2" idx="1"/>
          </p:cNvCxnSpPr>
          <p:nvPr/>
        </p:nvCxnSpPr>
        <p:spPr>
          <a:xfrm>
            <a:off x="1181612" y="1723279"/>
            <a:ext cx="418588" cy="2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49" idx="6"/>
            <a:endCxn id="40" idx="1"/>
          </p:cNvCxnSpPr>
          <p:nvPr/>
        </p:nvCxnSpPr>
        <p:spPr>
          <a:xfrm>
            <a:off x="1282833" y="2874326"/>
            <a:ext cx="317367" cy="64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50" idx="6"/>
            <a:endCxn id="40" idx="1"/>
          </p:cNvCxnSpPr>
          <p:nvPr/>
        </p:nvCxnSpPr>
        <p:spPr>
          <a:xfrm flipV="1">
            <a:off x="1282833" y="3514406"/>
            <a:ext cx="317367" cy="1327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51" idx="7"/>
            <a:endCxn id="40" idx="1"/>
          </p:cNvCxnSpPr>
          <p:nvPr/>
        </p:nvCxnSpPr>
        <p:spPr>
          <a:xfrm flipV="1">
            <a:off x="1132613" y="3514406"/>
            <a:ext cx="467587" cy="679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77" idx="0"/>
            <a:endCxn id="74" idx="2"/>
          </p:cNvCxnSpPr>
          <p:nvPr/>
        </p:nvCxnSpPr>
        <p:spPr>
          <a:xfrm flipV="1">
            <a:off x="4339450" y="5576861"/>
            <a:ext cx="1069836" cy="238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78" idx="0"/>
            <a:endCxn id="74" idx="2"/>
          </p:cNvCxnSpPr>
          <p:nvPr/>
        </p:nvCxnSpPr>
        <p:spPr>
          <a:xfrm flipH="1" flipV="1">
            <a:off x="5409286" y="5576861"/>
            <a:ext cx="32840" cy="238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79" idx="0"/>
            <a:endCxn id="74" idx="2"/>
          </p:cNvCxnSpPr>
          <p:nvPr/>
        </p:nvCxnSpPr>
        <p:spPr>
          <a:xfrm flipH="1" flipV="1">
            <a:off x="5409286" y="5576861"/>
            <a:ext cx="1134147" cy="238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80" idx="2"/>
            <a:endCxn id="75" idx="3"/>
          </p:cNvCxnSpPr>
          <p:nvPr/>
        </p:nvCxnSpPr>
        <p:spPr>
          <a:xfrm flipH="1">
            <a:off x="7243917" y="3861029"/>
            <a:ext cx="238719" cy="4742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81" idx="2"/>
            <a:endCxn id="75" idx="3"/>
          </p:cNvCxnSpPr>
          <p:nvPr/>
        </p:nvCxnSpPr>
        <p:spPr>
          <a:xfrm flipH="1" flipV="1">
            <a:off x="7243917" y="4335293"/>
            <a:ext cx="324444" cy="2768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82" idx="2"/>
            <a:endCxn id="75" idx="3"/>
          </p:cNvCxnSpPr>
          <p:nvPr/>
        </p:nvCxnSpPr>
        <p:spPr>
          <a:xfrm flipH="1" flipV="1">
            <a:off x="7243917" y="4335293"/>
            <a:ext cx="324444" cy="1027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208428" y="5383991"/>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Section</a:t>
            </a:r>
          </a:p>
          <a:p>
            <a:pPr algn="ctr"/>
            <a:r>
              <a:rPr lang="en-US" sz="1000" u="sng" dirty="0" smtClean="0">
                <a:solidFill>
                  <a:schemeClr val="tx1"/>
                </a:solidFill>
              </a:rPr>
              <a:t>ID</a:t>
            </a:r>
            <a:endParaRPr lang="en-US" sz="1000" u="sng" dirty="0">
              <a:solidFill>
                <a:schemeClr val="tx1"/>
              </a:solidFill>
            </a:endParaRPr>
          </a:p>
        </p:txBody>
      </p:sp>
      <p:sp>
        <p:nvSpPr>
          <p:cNvPr id="195" name="Oval 194"/>
          <p:cNvSpPr/>
          <p:nvPr/>
        </p:nvSpPr>
        <p:spPr>
          <a:xfrm>
            <a:off x="1051661" y="589643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Course ID</a:t>
            </a:r>
          </a:p>
        </p:txBody>
      </p:sp>
      <p:cxnSp>
        <p:nvCxnSpPr>
          <p:cNvPr id="197" name="Straight Connector 196"/>
          <p:cNvCxnSpPr>
            <a:stCxn id="76" idx="1"/>
            <a:endCxn id="73" idx="3"/>
          </p:cNvCxnSpPr>
          <p:nvPr/>
        </p:nvCxnSpPr>
        <p:spPr>
          <a:xfrm flipH="1" flipV="1">
            <a:off x="2784628" y="5242538"/>
            <a:ext cx="405250" cy="23958"/>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74" idx="1"/>
            <a:endCxn id="76" idx="3"/>
          </p:cNvCxnSpPr>
          <p:nvPr/>
        </p:nvCxnSpPr>
        <p:spPr>
          <a:xfrm flipH="1">
            <a:off x="4378598" y="5256821"/>
            <a:ext cx="436328" cy="9675"/>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94" idx="7"/>
            <a:endCxn id="73" idx="1"/>
          </p:cNvCxnSpPr>
          <p:nvPr/>
        </p:nvCxnSpPr>
        <p:spPr>
          <a:xfrm flipV="1">
            <a:off x="1083977" y="5242538"/>
            <a:ext cx="511931" cy="2351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95" idx="0"/>
            <a:endCxn id="73" idx="2"/>
          </p:cNvCxnSpPr>
          <p:nvPr/>
        </p:nvCxnSpPr>
        <p:spPr>
          <a:xfrm flipV="1">
            <a:off x="1564546" y="5562578"/>
            <a:ext cx="625722" cy="3338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2926556" y="3183296"/>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Are offered in</a:t>
            </a:r>
            <a:endParaRPr lang="en-US" sz="1000" dirty="0">
              <a:solidFill>
                <a:schemeClr val="tx1"/>
              </a:solidFill>
            </a:endParaRPr>
          </a:p>
        </p:txBody>
      </p:sp>
      <p:cxnSp>
        <p:nvCxnSpPr>
          <p:cNvPr id="237" name="Straight Connector 236"/>
          <p:cNvCxnSpPr>
            <a:stCxn id="74" idx="1"/>
            <a:endCxn id="216" idx="3"/>
          </p:cNvCxnSpPr>
          <p:nvPr/>
        </p:nvCxnSpPr>
        <p:spPr>
          <a:xfrm flipH="1" flipV="1">
            <a:off x="4115276" y="3503336"/>
            <a:ext cx="699650" cy="1753485"/>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40" idx="3"/>
            <a:endCxn id="216" idx="1"/>
          </p:cNvCxnSpPr>
          <p:nvPr/>
        </p:nvCxnSpPr>
        <p:spPr>
          <a:xfrm flipV="1">
            <a:off x="2788920" y="3503336"/>
            <a:ext cx="137636" cy="110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2764222" y="3257886"/>
            <a:ext cx="263214" cy="276999"/>
          </a:xfrm>
          <a:prstGeom prst="rect">
            <a:avLst/>
          </a:prstGeom>
          <a:noFill/>
        </p:spPr>
        <p:txBody>
          <a:bodyPr wrap="none" rtlCol="0">
            <a:spAutoFit/>
          </a:bodyPr>
          <a:lstStyle/>
          <a:p>
            <a:r>
              <a:rPr lang="en-US" sz="1200" smtClean="0"/>
              <a:t>1</a:t>
            </a:r>
            <a:endParaRPr lang="en-US" sz="1200" dirty="0"/>
          </a:p>
        </p:txBody>
      </p:sp>
      <p:sp>
        <p:nvSpPr>
          <p:cNvPr id="247" name="TextBox 246"/>
          <p:cNvSpPr txBox="1"/>
          <p:nvPr/>
        </p:nvSpPr>
        <p:spPr>
          <a:xfrm>
            <a:off x="4050338" y="3285226"/>
            <a:ext cx="284052" cy="276999"/>
          </a:xfrm>
          <a:prstGeom prst="rect">
            <a:avLst/>
          </a:prstGeom>
          <a:noFill/>
        </p:spPr>
        <p:txBody>
          <a:bodyPr wrap="none" rtlCol="0">
            <a:spAutoFit/>
          </a:bodyPr>
          <a:lstStyle/>
          <a:p>
            <a:r>
              <a:rPr lang="en-US" sz="1200" dirty="0" smtClean="0"/>
              <a:t>N</a:t>
            </a:r>
            <a:endParaRPr lang="en-US" sz="1200" dirty="0"/>
          </a:p>
        </p:txBody>
      </p:sp>
      <p:sp>
        <p:nvSpPr>
          <p:cNvPr id="248" name="TextBox 247"/>
          <p:cNvSpPr txBox="1"/>
          <p:nvPr/>
        </p:nvSpPr>
        <p:spPr>
          <a:xfrm>
            <a:off x="9004213" y="2496374"/>
            <a:ext cx="2800350" cy="3847207"/>
          </a:xfrm>
          <a:prstGeom prst="rect">
            <a:avLst/>
          </a:prstGeom>
          <a:noFill/>
        </p:spPr>
        <p:txBody>
          <a:bodyPr wrap="square" rtlCol="0">
            <a:spAutoFit/>
          </a:bodyPr>
          <a:lstStyle/>
          <a:p>
            <a:r>
              <a:rPr lang="en-US" sz="2800" b="1" dirty="0" smtClean="0"/>
              <a:t>Comments:</a:t>
            </a:r>
          </a:p>
          <a:p>
            <a:endParaRPr lang="en-US" dirty="0" smtClean="0"/>
          </a:p>
          <a:p>
            <a:r>
              <a:rPr lang="en-US" dirty="0" smtClean="0"/>
              <a:t>Converted Section to strong entity by giving it a key attribute and extra attribute</a:t>
            </a:r>
          </a:p>
          <a:p>
            <a:endParaRPr lang="en-US" dirty="0"/>
          </a:p>
          <a:p>
            <a:r>
              <a:rPr lang="en-US" dirty="0" smtClean="0"/>
              <a:t>Could not perfectly represent the fact that student may only enroll for sections of different courses in ER model, but solution would be to check course ID of section before enrolling.</a:t>
            </a:r>
            <a:endParaRPr lang="en-US" dirty="0"/>
          </a:p>
        </p:txBody>
      </p:sp>
      <p:sp>
        <p:nvSpPr>
          <p:cNvPr id="250" name="TextBox 249"/>
          <p:cNvSpPr txBox="1"/>
          <p:nvPr/>
        </p:nvSpPr>
        <p:spPr>
          <a:xfrm>
            <a:off x="9947188" y="183077"/>
            <a:ext cx="1857375" cy="646331"/>
          </a:xfrm>
          <a:prstGeom prst="rect">
            <a:avLst/>
          </a:prstGeom>
          <a:noFill/>
        </p:spPr>
        <p:txBody>
          <a:bodyPr wrap="square" rtlCol="0">
            <a:spAutoFit/>
          </a:bodyPr>
          <a:lstStyle/>
          <a:p>
            <a:r>
              <a:rPr lang="en-US" dirty="0" err="1" smtClean="0"/>
              <a:t>Nihar</a:t>
            </a:r>
            <a:r>
              <a:rPr lang="en-US" dirty="0" smtClean="0"/>
              <a:t> Parikh</a:t>
            </a:r>
          </a:p>
          <a:p>
            <a:r>
              <a:rPr lang="en-US" dirty="0" smtClean="0"/>
              <a:t>Homework #1</a:t>
            </a:r>
            <a:endParaRPr lang="en-US" dirty="0"/>
          </a:p>
        </p:txBody>
      </p:sp>
    </p:spTree>
    <p:extLst>
      <p:ext uri="{BB962C8B-B14F-4D97-AF65-F5344CB8AC3E}">
        <p14:creationId xmlns:p14="http://schemas.microsoft.com/office/powerpoint/2010/main" val="140288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405900"/>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Customer</a:t>
            </a:r>
            <a:endParaRPr lang="en-US" sz="1000" dirty="0">
              <a:solidFill>
                <a:schemeClr val="tx1"/>
              </a:solidFill>
            </a:endParaRPr>
          </a:p>
        </p:txBody>
      </p:sp>
      <p:sp>
        <p:nvSpPr>
          <p:cNvPr id="4" name="Oval 3"/>
          <p:cNvSpPr/>
          <p:nvPr/>
        </p:nvSpPr>
        <p:spPr>
          <a:xfrm>
            <a:off x="408171" y="67959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Name</a:t>
            </a:r>
            <a:endParaRPr lang="en-US" sz="1000" dirty="0">
              <a:solidFill>
                <a:schemeClr val="tx1"/>
              </a:solidFill>
            </a:endParaRPr>
          </a:p>
        </p:txBody>
      </p:sp>
      <p:sp>
        <p:nvSpPr>
          <p:cNvPr id="9" name="Oval 8"/>
          <p:cNvSpPr/>
          <p:nvPr/>
        </p:nvSpPr>
        <p:spPr>
          <a:xfrm>
            <a:off x="1447288" y="31587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Email</a:t>
            </a:r>
            <a:endParaRPr lang="en-US" sz="1000" u="sng" dirty="0">
              <a:solidFill>
                <a:schemeClr val="tx1"/>
              </a:solidFill>
            </a:endParaRPr>
          </a:p>
        </p:txBody>
      </p:sp>
      <p:sp>
        <p:nvSpPr>
          <p:cNvPr id="10" name="Oval 9"/>
          <p:cNvSpPr/>
          <p:nvPr/>
        </p:nvSpPr>
        <p:spPr>
          <a:xfrm>
            <a:off x="155843" y="1403239"/>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Address</a:t>
            </a:r>
            <a:endParaRPr lang="en-US" sz="1000" dirty="0">
              <a:solidFill>
                <a:schemeClr val="tx1"/>
              </a:solidFill>
            </a:endParaRPr>
          </a:p>
        </p:txBody>
      </p:sp>
      <p:sp>
        <p:nvSpPr>
          <p:cNvPr id="40" name="Rectangle 39"/>
          <p:cNvSpPr/>
          <p:nvPr/>
        </p:nvSpPr>
        <p:spPr>
          <a:xfrm>
            <a:off x="1600200" y="3194366"/>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Shopping Cart</a:t>
            </a:r>
            <a:endParaRPr lang="en-US" sz="1000" dirty="0">
              <a:solidFill>
                <a:schemeClr val="tx1"/>
              </a:solidFill>
            </a:endParaRPr>
          </a:p>
        </p:txBody>
      </p:sp>
      <p:sp>
        <p:nvSpPr>
          <p:cNvPr id="43" name="Diamond 42"/>
          <p:cNvSpPr/>
          <p:nvPr/>
        </p:nvSpPr>
        <p:spPr>
          <a:xfrm>
            <a:off x="1600200" y="2301464"/>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Owns</a:t>
            </a:r>
            <a:endParaRPr lang="en-US" sz="1000" dirty="0">
              <a:solidFill>
                <a:schemeClr val="tx1"/>
              </a:solidFill>
            </a:endParaRPr>
          </a:p>
        </p:txBody>
      </p:sp>
      <p:cxnSp>
        <p:nvCxnSpPr>
          <p:cNvPr id="44" name="Straight Connector 43"/>
          <p:cNvCxnSpPr>
            <a:stCxn id="43" idx="2"/>
            <a:endCxn id="40" idx="0"/>
          </p:cNvCxnSpPr>
          <p:nvPr/>
        </p:nvCxnSpPr>
        <p:spPr>
          <a:xfrm>
            <a:off x="2194560" y="2941544"/>
            <a:ext cx="0" cy="252822"/>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 idx="2"/>
          </p:cNvCxnSpPr>
          <p:nvPr/>
        </p:nvCxnSpPr>
        <p:spPr>
          <a:xfrm flipV="1">
            <a:off x="2194560" y="2045980"/>
            <a:ext cx="0" cy="25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43022" y="215763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Phone Number</a:t>
            </a:r>
            <a:endParaRPr lang="en-US" sz="1000" dirty="0">
              <a:solidFill>
                <a:schemeClr val="tx1"/>
              </a:solidFill>
            </a:endParaRPr>
          </a:p>
        </p:txBody>
      </p:sp>
      <p:sp>
        <p:nvSpPr>
          <p:cNvPr id="50" name="Oval 49"/>
          <p:cNvSpPr/>
          <p:nvPr/>
        </p:nvSpPr>
        <p:spPr>
          <a:xfrm>
            <a:off x="155843" y="3825877"/>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ISBN</a:t>
            </a:r>
          </a:p>
        </p:txBody>
      </p:sp>
      <p:sp>
        <p:nvSpPr>
          <p:cNvPr id="51" name="Oval 50"/>
          <p:cNvSpPr/>
          <p:nvPr/>
        </p:nvSpPr>
        <p:spPr>
          <a:xfrm>
            <a:off x="155843" y="4598703"/>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Title</a:t>
            </a:r>
            <a:endParaRPr lang="en-US" sz="1000" dirty="0">
              <a:solidFill>
                <a:schemeClr val="tx1"/>
              </a:solidFill>
            </a:endParaRPr>
          </a:p>
        </p:txBody>
      </p:sp>
      <p:sp>
        <p:nvSpPr>
          <p:cNvPr id="58" name="TextBox 57"/>
          <p:cNvSpPr txBox="1"/>
          <p:nvPr/>
        </p:nvSpPr>
        <p:spPr>
          <a:xfrm>
            <a:off x="2190268" y="2917367"/>
            <a:ext cx="284052" cy="276999"/>
          </a:xfrm>
          <a:prstGeom prst="rect">
            <a:avLst/>
          </a:prstGeom>
          <a:noFill/>
        </p:spPr>
        <p:txBody>
          <a:bodyPr wrap="none" rtlCol="0">
            <a:spAutoFit/>
          </a:bodyPr>
          <a:lstStyle/>
          <a:p>
            <a:r>
              <a:rPr lang="en-US" sz="1200" dirty="0"/>
              <a:t>N</a:t>
            </a:r>
          </a:p>
        </p:txBody>
      </p:sp>
      <p:sp>
        <p:nvSpPr>
          <p:cNvPr id="59" name="TextBox 58"/>
          <p:cNvSpPr txBox="1"/>
          <p:nvPr/>
        </p:nvSpPr>
        <p:spPr>
          <a:xfrm>
            <a:off x="2199387" y="2043319"/>
            <a:ext cx="263214" cy="276999"/>
          </a:xfrm>
          <a:prstGeom prst="rect">
            <a:avLst/>
          </a:prstGeom>
          <a:noFill/>
        </p:spPr>
        <p:txBody>
          <a:bodyPr wrap="none" rtlCol="0">
            <a:spAutoFit/>
          </a:bodyPr>
          <a:lstStyle/>
          <a:p>
            <a:r>
              <a:rPr lang="en-US" sz="1200" smtClean="0"/>
              <a:t>1</a:t>
            </a:r>
            <a:endParaRPr lang="en-US" sz="1200"/>
          </a:p>
        </p:txBody>
      </p:sp>
      <p:sp>
        <p:nvSpPr>
          <p:cNvPr id="71" name="Diamond 70"/>
          <p:cNvSpPr/>
          <p:nvPr/>
        </p:nvSpPr>
        <p:spPr>
          <a:xfrm>
            <a:off x="1595908" y="4051288"/>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Includes</a:t>
            </a:r>
            <a:endParaRPr lang="en-US" sz="900" dirty="0">
              <a:solidFill>
                <a:schemeClr val="tx1"/>
              </a:solidFill>
            </a:endParaRPr>
          </a:p>
        </p:txBody>
      </p:sp>
      <p:sp>
        <p:nvSpPr>
          <p:cNvPr id="73" name="Rectangle 72"/>
          <p:cNvSpPr/>
          <p:nvPr/>
        </p:nvSpPr>
        <p:spPr>
          <a:xfrm>
            <a:off x="1595908" y="4922498"/>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Books</a:t>
            </a:r>
            <a:endParaRPr lang="en-US" sz="1000" dirty="0">
              <a:solidFill>
                <a:schemeClr val="tx1"/>
              </a:solidFill>
            </a:endParaRPr>
          </a:p>
        </p:txBody>
      </p:sp>
      <p:sp>
        <p:nvSpPr>
          <p:cNvPr id="74" name="Rectangle 73"/>
          <p:cNvSpPr/>
          <p:nvPr/>
        </p:nvSpPr>
        <p:spPr>
          <a:xfrm>
            <a:off x="4814926" y="4936781"/>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Author</a:t>
            </a:r>
            <a:endParaRPr lang="en-US" sz="1000" dirty="0">
              <a:solidFill>
                <a:schemeClr val="tx1"/>
              </a:solidFill>
            </a:endParaRPr>
          </a:p>
        </p:txBody>
      </p:sp>
      <p:sp>
        <p:nvSpPr>
          <p:cNvPr id="75" name="Rectangle 74"/>
          <p:cNvSpPr/>
          <p:nvPr/>
        </p:nvSpPr>
        <p:spPr>
          <a:xfrm>
            <a:off x="4766290" y="3966316"/>
            <a:ext cx="1188720" cy="640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Publisher</a:t>
            </a:r>
            <a:endParaRPr lang="en-US" sz="1000" dirty="0">
              <a:solidFill>
                <a:schemeClr val="tx1"/>
              </a:solidFill>
            </a:endParaRPr>
          </a:p>
        </p:txBody>
      </p:sp>
      <p:sp>
        <p:nvSpPr>
          <p:cNvPr id="76" name="Diamond 75"/>
          <p:cNvSpPr/>
          <p:nvPr/>
        </p:nvSpPr>
        <p:spPr>
          <a:xfrm>
            <a:off x="3189878" y="4946456"/>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Written by</a:t>
            </a:r>
            <a:endParaRPr lang="en-US" sz="1000" dirty="0">
              <a:solidFill>
                <a:schemeClr val="tx1"/>
              </a:solidFill>
            </a:endParaRPr>
          </a:p>
        </p:txBody>
      </p:sp>
      <p:sp>
        <p:nvSpPr>
          <p:cNvPr id="77" name="Oval 76"/>
          <p:cNvSpPr/>
          <p:nvPr/>
        </p:nvSpPr>
        <p:spPr>
          <a:xfrm>
            <a:off x="3826565" y="581490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Author ID</a:t>
            </a:r>
            <a:endParaRPr lang="en-US" sz="1000" u="sng" dirty="0">
              <a:solidFill>
                <a:schemeClr val="tx1"/>
              </a:solidFill>
            </a:endParaRPr>
          </a:p>
        </p:txBody>
      </p:sp>
      <p:sp>
        <p:nvSpPr>
          <p:cNvPr id="78" name="Oval 77"/>
          <p:cNvSpPr/>
          <p:nvPr/>
        </p:nvSpPr>
        <p:spPr>
          <a:xfrm>
            <a:off x="4929241" y="581490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Name</a:t>
            </a:r>
          </a:p>
        </p:txBody>
      </p:sp>
      <p:sp>
        <p:nvSpPr>
          <p:cNvPr id="79" name="Oval 78"/>
          <p:cNvSpPr/>
          <p:nvPr/>
        </p:nvSpPr>
        <p:spPr>
          <a:xfrm>
            <a:off x="6030548" y="581490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Address</a:t>
            </a:r>
            <a:endParaRPr lang="en-US" sz="1000" dirty="0">
              <a:solidFill>
                <a:schemeClr val="tx1"/>
              </a:solidFill>
            </a:endParaRPr>
          </a:p>
        </p:txBody>
      </p:sp>
      <p:sp>
        <p:nvSpPr>
          <p:cNvPr id="82" name="Oval 81"/>
          <p:cNvSpPr/>
          <p:nvPr/>
        </p:nvSpPr>
        <p:spPr>
          <a:xfrm>
            <a:off x="7182060" y="5802924"/>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Webpage URL</a:t>
            </a:r>
            <a:endParaRPr lang="en-US" sz="1000" dirty="0">
              <a:solidFill>
                <a:schemeClr val="tx1"/>
              </a:solidFill>
            </a:endParaRPr>
          </a:p>
        </p:txBody>
      </p:sp>
      <p:cxnSp>
        <p:nvCxnSpPr>
          <p:cNvPr id="83" name="Straight Connector 82"/>
          <p:cNvCxnSpPr/>
          <p:nvPr/>
        </p:nvCxnSpPr>
        <p:spPr>
          <a:xfrm>
            <a:off x="2182841" y="4669676"/>
            <a:ext cx="0" cy="252822"/>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178549" y="4674075"/>
            <a:ext cx="284052" cy="276999"/>
          </a:xfrm>
          <a:prstGeom prst="rect">
            <a:avLst/>
          </a:prstGeom>
          <a:noFill/>
        </p:spPr>
        <p:txBody>
          <a:bodyPr wrap="none" rtlCol="0">
            <a:spAutoFit/>
          </a:bodyPr>
          <a:lstStyle/>
          <a:p>
            <a:r>
              <a:rPr lang="en-US" sz="1200" dirty="0"/>
              <a:t>N</a:t>
            </a:r>
          </a:p>
        </p:txBody>
      </p:sp>
      <p:cxnSp>
        <p:nvCxnSpPr>
          <p:cNvPr id="85" name="Straight Connector 84"/>
          <p:cNvCxnSpPr/>
          <p:nvPr/>
        </p:nvCxnSpPr>
        <p:spPr>
          <a:xfrm flipV="1">
            <a:off x="2183758" y="3811890"/>
            <a:ext cx="0" cy="25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188585" y="3809229"/>
            <a:ext cx="284052" cy="276999"/>
          </a:xfrm>
          <a:prstGeom prst="rect">
            <a:avLst/>
          </a:prstGeom>
          <a:noFill/>
        </p:spPr>
        <p:txBody>
          <a:bodyPr wrap="none" rtlCol="0">
            <a:spAutoFit/>
          </a:bodyPr>
          <a:lstStyle/>
          <a:p>
            <a:r>
              <a:rPr lang="en-US" sz="1200" dirty="0" smtClean="0"/>
              <a:t>N</a:t>
            </a:r>
            <a:endParaRPr lang="en-US" sz="1200" dirty="0"/>
          </a:p>
        </p:txBody>
      </p:sp>
      <p:sp>
        <p:nvSpPr>
          <p:cNvPr id="131" name="TextBox 130"/>
          <p:cNvSpPr txBox="1"/>
          <p:nvPr/>
        </p:nvSpPr>
        <p:spPr>
          <a:xfrm>
            <a:off x="2931046" y="5231204"/>
            <a:ext cx="284052" cy="276999"/>
          </a:xfrm>
          <a:prstGeom prst="rect">
            <a:avLst/>
          </a:prstGeom>
          <a:noFill/>
        </p:spPr>
        <p:txBody>
          <a:bodyPr wrap="none" rtlCol="0">
            <a:spAutoFit/>
          </a:bodyPr>
          <a:lstStyle/>
          <a:p>
            <a:r>
              <a:rPr lang="en-US" sz="1200" dirty="0"/>
              <a:t>N</a:t>
            </a:r>
          </a:p>
        </p:txBody>
      </p:sp>
      <p:sp>
        <p:nvSpPr>
          <p:cNvPr id="133" name="TextBox 132"/>
          <p:cNvSpPr txBox="1"/>
          <p:nvPr/>
        </p:nvSpPr>
        <p:spPr>
          <a:xfrm>
            <a:off x="4353370" y="5246395"/>
            <a:ext cx="284052" cy="276999"/>
          </a:xfrm>
          <a:prstGeom prst="rect">
            <a:avLst/>
          </a:prstGeom>
          <a:noFill/>
        </p:spPr>
        <p:txBody>
          <a:bodyPr wrap="none" rtlCol="0">
            <a:spAutoFit/>
          </a:bodyPr>
          <a:lstStyle/>
          <a:p>
            <a:r>
              <a:rPr lang="en-US" sz="1200" dirty="0"/>
              <a:t>N</a:t>
            </a:r>
          </a:p>
        </p:txBody>
      </p:sp>
      <p:cxnSp>
        <p:nvCxnSpPr>
          <p:cNvPr id="154" name="Straight Connector 153"/>
          <p:cNvCxnSpPr>
            <a:stCxn id="9" idx="4"/>
            <a:endCxn id="2" idx="0"/>
          </p:cNvCxnSpPr>
          <p:nvPr/>
        </p:nvCxnSpPr>
        <p:spPr>
          <a:xfrm>
            <a:off x="1960173" y="955958"/>
            <a:ext cx="234387" cy="449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4" idx="5"/>
            <a:endCxn id="2" idx="1"/>
          </p:cNvCxnSpPr>
          <p:nvPr/>
        </p:nvCxnSpPr>
        <p:spPr>
          <a:xfrm>
            <a:off x="1283720" y="1225936"/>
            <a:ext cx="316480" cy="5000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0" idx="6"/>
            <a:endCxn id="2" idx="1"/>
          </p:cNvCxnSpPr>
          <p:nvPr/>
        </p:nvCxnSpPr>
        <p:spPr>
          <a:xfrm>
            <a:off x="1181612" y="1723279"/>
            <a:ext cx="418588" cy="2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49" idx="6"/>
            <a:endCxn id="2" idx="1"/>
          </p:cNvCxnSpPr>
          <p:nvPr/>
        </p:nvCxnSpPr>
        <p:spPr>
          <a:xfrm flipV="1">
            <a:off x="1168791" y="1725940"/>
            <a:ext cx="431409" cy="751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50" idx="6"/>
            <a:endCxn id="73" idx="1"/>
          </p:cNvCxnSpPr>
          <p:nvPr/>
        </p:nvCxnSpPr>
        <p:spPr>
          <a:xfrm>
            <a:off x="1181612" y="4145917"/>
            <a:ext cx="414296" cy="10966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51" idx="7"/>
            <a:endCxn id="73" idx="1"/>
          </p:cNvCxnSpPr>
          <p:nvPr/>
        </p:nvCxnSpPr>
        <p:spPr>
          <a:xfrm>
            <a:off x="1031392" y="4692441"/>
            <a:ext cx="564516" cy="5500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77" idx="0"/>
            <a:endCxn id="74" idx="2"/>
          </p:cNvCxnSpPr>
          <p:nvPr/>
        </p:nvCxnSpPr>
        <p:spPr>
          <a:xfrm flipV="1">
            <a:off x="4339450" y="5576861"/>
            <a:ext cx="1069836" cy="238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78" idx="0"/>
            <a:endCxn id="74" idx="2"/>
          </p:cNvCxnSpPr>
          <p:nvPr/>
        </p:nvCxnSpPr>
        <p:spPr>
          <a:xfrm flipH="1" flipV="1">
            <a:off x="5409286" y="5576861"/>
            <a:ext cx="32840" cy="238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79" idx="0"/>
            <a:endCxn id="74" idx="2"/>
          </p:cNvCxnSpPr>
          <p:nvPr/>
        </p:nvCxnSpPr>
        <p:spPr>
          <a:xfrm flipH="1" flipV="1">
            <a:off x="5409286" y="5576861"/>
            <a:ext cx="1134147" cy="2380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82" idx="0"/>
            <a:endCxn id="74" idx="2"/>
          </p:cNvCxnSpPr>
          <p:nvPr/>
        </p:nvCxnSpPr>
        <p:spPr>
          <a:xfrm flipH="1" flipV="1">
            <a:off x="5409286" y="5576861"/>
            <a:ext cx="2285659" cy="226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208428" y="5383991"/>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err="1" smtClean="0">
                <a:solidFill>
                  <a:schemeClr val="tx1"/>
                </a:solidFill>
              </a:rPr>
              <a:t>Publica-tion</a:t>
            </a:r>
            <a:r>
              <a:rPr lang="en-US" sz="1000" u="sng" dirty="0" smtClean="0">
                <a:solidFill>
                  <a:schemeClr val="tx1"/>
                </a:solidFill>
              </a:rPr>
              <a:t> Year</a:t>
            </a:r>
            <a:endParaRPr lang="en-US" sz="1000" u="sng" dirty="0">
              <a:solidFill>
                <a:schemeClr val="tx1"/>
              </a:solidFill>
            </a:endParaRPr>
          </a:p>
        </p:txBody>
      </p:sp>
      <p:sp>
        <p:nvSpPr>
          <p:cNvPr id="195" name="Oval 194"/>
          <p:cNvSpPr/>
          <p:nvPr/>
        </p:nvSpPr>
        <p:spPr>
          <a:xfrm>
            <a:off x="1051661" y="589643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Price</a:t>
            </a:r>
          </a:p>
        </p:txBody>
      </p:sp>
      <p:cxnSp>
        <p:nvCxnSpPr>
          <p:cNvPr id="197" name="Straight Connector 196"/>
          <p:cNvCxnSpPr>
            <a:stCxn id="76" idx="1"/>
            <a:endCxn id="73" idx="3"/>
          </p:cNvCxnSpPr>
          <p:nvPr/>
        </p:nvCxnSpPr>
        <p:spPr>
          <a:xfrm flipH="1" flipV="1">
            <a:off x="2784628" y="5242538"/>
            <a:ext cx="405250" cy="23958"/>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94" idx="7"/>
            <a:endCxn id="73" idx="1"/>
          </p:cNvCxnSpPr>
          <p:nvPr/>
        </p:nvCxnSpPr>
        <p:spPr>
          <a:xfrm flipV="1">
            <a:off x="1083977" y="5242538"/>
            <a:ext cx="511931" cy="2351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95" idx="0"/>
            <a:endCxn id="73" idx="2"/>
          </p:cNvCxnSpPr>
          <p:nvPr/>
        </p:nvCxnSpPr>
        <p:spPr>
          <a:xfrm flipV="1">
            <a:off x="1564546" y="5562578"/>
            <a:ext cx="625722" cy="3338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1709740" y="3261040"/>
            <a:ext cx="982178" cy="5288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4" name="Diamond 93"/>
          <p:cNvSpPr/>
          <p:nvPr/>
        </p:nvSpPr>
        <p:spPr>
          <a:xfrm>
            <a:off x="1454146" y="2225417"/>
            <a:ext cx="1472426" cy="792845"/>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102" name="Straight Connector 101"/>
          <p:cNvCxnSpPr>
            <a:stCxn id="74" idx="1"/>
            <a:endCxn id="76" idx="3"/>
          </p:cNvCxnSpPr>
          <p:nvPr/>
        </p:nvCxnSpPr>
        <p:spPr>
          <a:xfrm flipH="1">
            <a:off x="4378598" y="5256821"/>
            <a:ext cx="436328" cy="9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4736346" y="1516585"/>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tx1"/>
                </a:solidFill>
              </a:rPr>
              <a:t>Name</a:t>
            </a:r>
            <a:endParaRPr lang="en-US" sz="1000" u="sng" dirty="0">
              <a:solidFill>
                <a:schemeClr val="tx1"/>
              </a:solidFill>
            </a:endParaRPr>
          </a:p>
        </p:txBody>
      </p:sp>
      <p:sp>
        <p:nvSpPr>
          <p:cNvPr id="115" name="Oval 114"/>
          <p:cNvSpPr/>
          <p:nvPr/>
        </p:nvSpPr>
        <p:spPr>
          <a:xfrm>
            <a:off x="5608517" y="2066401"/>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Phone Number</a:t>
            </a:r>
          </a:p>
        </p:txBody>
      </p:sp>
      <p:sp>
        <p:nvSpPr>
          <p:cNvPr id="116" name="Oval 115"/>
          <p:cNvSpPr/>
          <p:nvPr/>
        </p:nvSpPr>
        <p:spPr>
          <a:xfrm>
            <a:off x="6304191" y="2752518"/>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Address</a:t>
            </a:r>
            <a:endParaRPr lang="en-US" sz="1000" dirty="0">
              <a:solidFill>
                <a:schemeClr val="tx1"/>
              </a:solidFill>
            </a:endParaRPr>
          </a:p>
        </p:txBody>
      </p:sp>
      <p:sp>
        <p:nvSpPr>
          <p:cNvPr id="117" name="Oval 116"/>
          <p:cNvSpPr/>
          <p:nvPr/>
        </p:nvSpPr>
        <p:spPr>
          <a:xfrm>
            <a:off x="6934136" y="3419091"/>
            <a:ext cx="1025769" cy="640080"/>
          </a:xfrm>
          <a:prstGeom prst="ellipse">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Webpage URL</a:t>
            </a:r>
            <a:endParaRPr lang="en-US" sz="1000" dirty="0">
              <a:solidFill>
                <a:schemeClr val="tx1"/>
              </a:solidFill>
            </a:endParaRPr>
          </a:p>
        </p:txBody>
      </p:sp>
      <p:cxnSp>
        <p:nvCxnSpPr>
          <p:cNvPr id="119" name="Straight Connector 118"/>
          <p:cNvCxnSpPr>
            <a:stCxn id="75" idx="0"/>
            <a:endCxn id="114" idx="4"/>
          </p:cNvCxnSpPr>
          <p:nvPr/>
        </p:nvCxnSpPr>
        <p:spPr>
          <a:xfrm flipH="1" flipV="1">
            <a:off x="5249231" y="2156665"/>
            <a:ext cx="111419" cy="1809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5" idx="0"/>
            <a:endCxn id="115" idx="3"/>
          </p:cNvCxnSpPr>
          <p:nvPr/>
        </p:nvCxnSpPr>
        <p:spPr>
          <a:xfrm flipV="1">
            <a:off x="5360650" y="2612743"/>
            <a:ext cx="398087" cy="1353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5" idx="3"/>
            <a:endCxn id="116" idx="3"/>
          </p:cNvCxnSpPr>
          <p:nvPr/>
        </p:nvCxnSpPr>
        <p:spPr>
          <a:xfrm flipV="1">
            <a:off x="5955010" y="3298860"/>
            <a:ext cx="499401" cy="9874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75" idx="3"/>
            <a:endCxn id="117" idx="2"/>
          </p:cNvCxnSpPr>
          <p:nvPr/>
        </p:nvCxnSpPr>
        <p:spPr>
          <a:xfrm flipV="1">
            <a:off x="5955010" y="3739131"/>
            <a:ext cx="979126" cy="5472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Diamond 129"/>
          <p:cNvSpPr/>
          <p:nvPr/>
        </p:nvSpPr>
        <p:spPr>
          <a:xfrm>
            <a:off x="3215098" y="3966316"/>
            <a:ext cx="1188720" cy="640080"/>
          </a:xfrm>
          <a:prstGeom prst="diamond">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Publish-</a:t>
            </a:r>
            <a:r>
              <a:rPr lang="en-US" sz="1000" dirty="0" err="1" smtClean="0">
                <a:solidFill>
                  <a:schemeClr val="tx1"/>
                </a:solidFill>
              </a:rPr>
              <a:t>es</a:t>
            </a:r>
            <a:endParaRPr lang="en-US" sz="1000" dirty="0">
              <a:solidFill>
                <a:schemeClr val="tx1"/>
              </a:solidFill>
            </a:endParaRPr>
          </a:p>
        </p:txBody>
      </p:sp>
      <p:cxnSp>
        <p:nvCxnSpPr>
          <p:cNvPr id="136" name="Straight Connector 135"/>
          <p:cNvCxnSpPr>
            <a:stCxn id="130" idx="1"/>
            <a:endCxn id="73" idx="3"/>
          </p:cNvCxnSpPr>
          <p:nvPr/>
        </p:nvCxnSpPr>
        <p:spPr>
          <a:xfrm flipH="1">
            <a:off x="2784628" y="4286356"/>
            <a:ext cx="430470" cy="956182"/>
          </a:xfrm>
          <a:prstGeom prst="line">
            <a:avLst/>
          </a:prstGeom>
          <a:ln w="6032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75" idx="1"/>
            <a:endCxn id="130" idx="3"/>
          </p:cNvCxnSpPr>
          <p:nvPr/>
        </p:nvCxnSpPr>
        <p:spPr>
          <a:xfrm flipH="1">
            <a:off x="4403818" y="4286356"/>
            <a:ext cx="3624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112282" y="4360927"/>
            <a:ext cx="284052" cy="276999"/>
          </a:xfrm>
          <a:prstGeom prst="rect">
            <a:avLst/>
          </a:prstGeom>
          <a:noFill/>
        </p:spPr>
        <p:txBody>
          <a:bodyPr wrap="none" rtlCol="0">
            <a:spAutoFit/>
          </a:bodyPr>
          <a:lstStyle/>
          <a:p>
            <a:r>
              <a:rPr lang="en-US" sz="1200" dirty="0"/>
              <a:t>N</a:t>
            </a:r>
          </a:p>
        </p:txBody>
      </p:sp>
      <p:sp>
        <p:nvSpPr>
          <p:cNvPr id="149" name="TextBox 148"/>
          <p:cNvSpPr txBox="1"/>
          <p:nvPr/>
        </p:nvSpPr>
        <p:spPr>
          <a:xfrm>
            <a:off x="4323588" y="4286356"/>
            <a:ext cx="263214" cy="276999"/>
          </a:xfrm>
          <a:prstGeom prst="rect">
            <a:avLst/>
          </a:prstGeom>
          <a:noFill/>
        </p:spPr>
        <p:txBody>
          <a:bodyPr wrap="none" rtlCol="0">
            <a:spAutoFit/>
          </a:bodyPr>
          <a:lstStyle/>
          <a:p>
            <a:r>
              <a:rPr lang="en-US" sz="1200" smtClean="0"/>
              <a:t>1</a:t>
            </a:r>
            <a:endParaRPr lang="en-US" sz="1200"/>
          </a:p>
        </p:txBody>
      </p:sp>
    </p:spTree>
    <p:extLst>
      <p:ext uri="{BB962C8B-B14F-4D97-AF65-F5344CB8AC3E}">
        <p14:creationId xmlns:p14="http://schemas.microsoft.com/office/powerpoint/2010/main" val="1426930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171</Words>
  <Application>Microsoft Macintosh PowerPoint</Application>
  <PresentationFormat>Widescreen</PresentationFormat>
  <Paragraphs>94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 Parikh</dc:creator>
  <cp:lastModifiedBy>Nihar Parikh</cp:lastModifiedBy>
  <cp:revision>21</cp:revision>
  <dcterms:created xsi:type="dcterms:W3CDTF">2016-02-03T02:41:34Z</dcterms:created>
  <dcterms:modified xsi:type="dcterms:W3CDTF">2016-02-03T14:30:59Z</dcterms:modified>
</cp:coreProperties>
</file>