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97"/>
  </p:normalViewPr>
  <p:slideViewPr>
    <p:cSldViewPr snapToGrid="0" snapToObjects="1">
      <p:cViewPr>
        <p:scale>
          <a:sx n="120" d="100"/>
          <a:sy n="120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7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9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2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E810-A6A4-7746-8AA1-06CA9BA0F646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E810-A6A4-7746-8AA1-06CA9BA0F646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F21FF-0B22-9B47-BC37-8D71C8E9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73535"/>
              </p:ext>
            </p:extLst>
          </p:nvPr>
        </p:nvGraphicFramePr>
        <p:xfrm>
          <a:off x="378087" y="601739"/>
          <a:ext cx="4114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err="1" smtClean="0"/>
                        <a:t>dName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addr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chairSSN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chairStart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06909"/>
              </p:ext>
            </p:extLst>
          </p:nvPr>
        </p:nvGraphicFramePr>
        <p:xfrm>
          <a:off x="2346915" y="1703371"/>
          <a:ext cx="661149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15"/>
                <a:gridCol w="1101915"/>
                <a:gridCol w="1101915"/>
                <a:gridCol w="1101915"/>
                <a:gridCol w="1101915"/>
                <a:gridCol w="110191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/>
                        <a:t>SSN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office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salary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depName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087003"/>
              </p:ext>
            </p:extLst>
          </p:nvPr>
        </p:nvGraphicFramePr>
        <p:xfrm>
          <a:off x="4838876" y="3147301"/>
          <a:ext cx="360009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30"/>
                <a:gridCol w="1200030"/>
                <a:gridCol w="120003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err="1" smtClean="0"/>
                        <a:t>studID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addr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58882"/>
              </p:ext>
            </p:extLst>
          </p:nvPr>
        </p:nvGraphicFramePr>
        <p:xfrm>
          <a:off x="378087" y="5185321"/>
          <a:ext cx="541164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910"/>
                <a:gridCol w="1352910"/>
                <a:gridCol w="1352910"/>
                <a:gridCol w="1352910"/>
              </a:tblGrid>
              <a:tr h="256032">
                <a:tc>
                  <a:txBody>
                    <a:bodyPr/>
                    <a:lstStyle/>
                    <a:p>
                      <a:r>
                        <a:rPr lang="en-US" sz="1100" u="sng" dirty="0" err="1" smtClean="0"/>
                        <a:t>sectionID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courseNo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semNo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facultySSN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85115"/>
              </p:ext>
            </p:extLst>
          </p:nvPr>
        </p:nvGraphicFramePr>
        <p:xfrm>
          <a:off x="185353" y="2798068"/>
          <a:ext cx="339810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27"/>
                <a:gridCol w="849527"/>
                <a:gridCol w="849527"/>
                <a:gridCol w="84952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err="1" smtClean="0"/>
                        <a:t>courseID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dNa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4856"/>
              </p:ext>
            </p:extLst>
          </p:nvPr>
        </p:nvGraphicFramePr>
        <p:xfrm>
          <a:off x="3852615" y="6211012"/>
          <a:ext cx="360009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30"/>
                <a:gridCol w="1200030"/>
                <a:gridCol w="120003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err="1" smtClean="0"/>
                        <a:t>semID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startDate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endDate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83779"/>
              </p:ext>
            </p:extLst>
          </p:nvPr>
        </p:nvGraphicFramePr>
        <p:xfrm>
          <a:off x="6252675" y="4216702"/>
          <a:ext cx="240006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30"/>
                <a:gridCol w="120003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err="1" smtClean="0"/>
                        <a:t>studNo</a:t>
                      </a:r>
                      <a:endParaRPr lang="en-US" sz="11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u="sng" dirty="0" err="1" smtClean="0"/>
                        <a:t>sectionNo</a:t>
                      </a:r>
                      <a:endParaRPr lang="en-US" sz="1100" u="sng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 flipV="1">
            <a:off x="790834" y="3057148"/>
            <a:ext cx="1396313" cy="212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42055" y="803122"/>
            <a:ext cx="407774" cy="8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91981" y="904833"/>
            <a:ext cx="7611761" cy="79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91981" y="949396"/>
            <a:ext cx="2409566" cy="184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63828" y="4418710"/>
            <a:ext cx="7006283" cy="69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387547" y="3406381"/>
            <a:ext cx="1383957" cy="81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52615" y="5334000"/>
            <a:ext cx="595819" cy="81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249828" y="1962451"/>
            <a:ext cx="1767016" cy="32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6435" y="347672"/>
            <a:ext cx="109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Department</a:t>
            </a:r>
            <a:endParaRPr lang="en-US" sz="1100"/>
          </a:p>
        </p:txBody>
      </p:sp>
      <p:sp>
        <p:nvSpPr>
          <p:cNvPr id="50" name="TextBox 49"/>
          <p:cNvSpPr txBox="1"/>
          <p:nvPr/>
        </p:nvSpPr>
        <p:spPr>
          <a:xfrm>
            <a:off x="185353" y="2537723"/>
            <a:ext cx="109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Course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040968" y="1436506"/>
            <a:ext cx="109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Faculty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841363" y="2884426"/>
            <a:ext cx="109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Student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560367" y="3948175"/>
            <a:ext cx="109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Takes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484799" y="5957298"/>
            <a:ext cx="109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Semester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454610" y="4919765"/>
            <a:ext cx="109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Section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7730491" y="666696"/>
            <a:ext cx="169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Nihar</a:t>
            </a:r>
            <a:r>
              <a:rPr lang="en-US" dirty="0" smtClean="0"/>
              <a:t> Parikh</a:t>
            </a:r>
          </a:p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0" y="0"/>
            <a:ext cx="233916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86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2608"/>
            <a:ext cx="7886700" cy="64282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(a) Find the names of members who have borrowed any book published by “McGraw-Hill”.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publisher</a:t>
            </a:r>
            <a:r>
              <a:rPr lang="en-US" baseline="-25000" dirty="0" smtClean="0"/>
              <a:t>=“McGraw-Hill”</a:t>
            </a:r>
            <a:r>
              <a:rPr lang="en-US" dirty="0" smtClean="0"/>
              <a:t> (books)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= borrowed </a:t>
            </a:r>
            <a:r>
              <a:rPr lang="en-US" dirty="0" smtClean="0"/>
              <a:t>*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 = B ⨝</a:t>
            </a:r>
            <a:r>
              <a:rPr lang="en-US" baseline="-25000" dirty="0" err="1" smtClean="0"/>
              <a:t>memb_no</a:t>
            </a:r>
            <a:r>
              <a:rPr lang="en-US" baseline="-25000" dirty="0" smtClean="0"/>
              <a:t>=</a:t>
            </a:r>
            <a:r>
              <a:rPr lang="en-US" baseline="-25000" dirty="0" err="1" smtClean="0"/>
              <a:t>member_no</a:t>
            </a:r>
            <a:r>
              <a:rPr lang="en-US" dirty="0" smtClean="0"/>
              <a:t> member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Ans</a:t>
            </a:r>
            <a:r>
              <a:rPr lang="en-US" dirty="0" smtClean="0"/>
              <a:t> = π</a:t>
            </a:r>
            <a:r>
              <a:rPr lang="en-US" baseline="-25000" dirty="0" smtClean="0"/>
              <a:t>name</a:t>
            </a:r>
            <a:r>
              <a:rPr lang="en-US" dirty="0" smtClean="0"/>
              <a:t> (member)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(b) Find the name of members who have borrowed all books published by “McGraw-Hill”. </a:t>
            </a:r>
          </a:p>
          <a:p>
            <a:pPr marL="0" indent="0">
              <a:buNone/>
            </a:pPr>
            <a:r>
              <a:rPr lang="en-US" dirty="0" smtClean="0"/>
              <a:t>	A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publisher</a:t>
            </a:r>
            <a:r>
              <a:rPr lang="en-US" baseline="-25000" dirty="0" smtClean="0"/>
              <a:t>=“McGraw-Hill”</a:t>
            </a:r>
            <a:r>
              <a:rPr lang="en-US" dirty="0" smtClean="0"/>
              <a:t> (books)		</a:t>
            </a:r>
          </a:p>
          <a:p>
            <a:pPr marL="0" indent="0">
              <a:buNone/>
            </a:pPr>
            <a:r>
              <a:rPr lang="en-US" dirty="0" smtClean="0"/>
              <a:t>	B = </a:t>
            </a:r>
            <a:r>
              <a:rPr lang="en-US" dirty="0" smtClean="0"/>
              <a:t>borrowed ÷ 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Ans</a:t>
            </a:r>
            <a:r>
              <a:rPr lang="en-US" dirty="0" smtClean="0"/>
              <a:t> </a:t>
            </a:r>
            <a:r>
              <a:rPr lang="en-US" dirty="0"/>
              <a:t>= π</a:t>
            </a:r>
            <a:r>
              <a:rPr lang="en-US" baseline="-25000" dirty="0"/>
              <a:t>name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/>
              <a:t>⨝</a:t>
            </a:r>
            <a:r>
              <a:rPr lang="en-US" baseline="-25000" dirty="0" err="1"/>
              <a:t>memb_no</a:t>
            </a:r>
            <a:r>
              <a:rPr lang="en-US" baseline="-25000" dirty="0"/>
              <a:t>=</a:t>
            </a:r>
            <a:r>
              <a:rPr lang="en-US" baseline="-25000" dirty="0" err="1"/>
              <a:t>member_no</a:t>
            </a:r>
            <a:r>
              <a:rPr lang="en-US" dirty="0"/>
              <a:t> </a:t>
            </a:r>
            <a:r>
              <a:rPr lang="en-US" dirty="0" smtClean="0"/>
              <a:t>member)</a:t>
            </a:r>
          </a:p>
          <a:p>
            <a:pPr marL="0" indent="0">
              <a:buNone/>
            </a:pPr>
            <a:r>
              <a:rPr lang="en-US" dirty="0" smtClean="0"/>
              <a:t>(c</a:t>
            </a:r>
            <a:r>
              <a:rPr lang="en-US" dirty="0"/>
              <a:t>) Find the name and membership number of members who have borrowed more than five different books published by “McGraw-Hill”.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A = </a:t>
            </a:r>
            <a:r>
              <a:rPr lang="en-US" dirty="0" err="1"/>
              <a:t>σ</a:t>
            </a:r>
            <a:r>
              <a:rPr lang="en-US" baseline="-25000" dirty="0" err="1"/>
              <a:t>publisher</a:t>
            </a:r>
            <a:r>
              <a:rPr lang="en-US" baseline="-25000" dirty="0"/>
              <a:t>=“McGraw-Hill”</a:t>
            </a:r>
            <a:r>
              <a:rPr lang="en-US" dirty="0"/>
              <a:t> (books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B = borrowed </a:t>
            </a:r>
            <a:r>
              <a:rPr lang="en-US" dirty="0" smtClean="0"/>
              <a:t>*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 = </a:t>
            </a:r>
            <a:r>
              <a:rPr lang="en-US" dirty="0" err="1" smtClean="0"/>
              <a:t>memb_no</a:t>
            </a:r>
            <a:r>
              <a:rPr lang="en-US" dirty="0" smtClean="0"/>
              <a:t> 𝓕 count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isbn</a:t>
            </a:r>
            <a:r>
              <a:rPr lang="en-US" baseline="-25000" dirty="0" smtClean="0"/>
              <a:t>)</a:t>
            </a:r>
            <a:r>
              <a:rPr lang="en-US" dirty="0" smtClean="0"/>
              <a:t> (B)</a:t>
            </a:r>
          </a:p>
          <a:p>
            <a:pPr marL="0" indent="0">
              <a:buNone/>
            </a:pPr>
            <a:r>
              <a:rPr lang="en-US" dirty="0"/>
              <a:t>	D</a:t>
            </a:r>
            <a:r>
              <a:rPr lang="en-US" dirty="0" smtClean="0"/>
              <a:t>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count</a:t>
            </a:r>
            <a:r>
              <a:rPr lang="en-US" baseline="-25000" dirty="0" smtClean="0"/>
              <a:t>&gt;5</a:t>
            </a:r>
            <a:r>
              <a:rPr lang="en-US" dirty="0" smtClean="0"/>
              <a:t> </a:t>
            </a:r>
            <a:r>
              <a:rPr lang="de-DE" dirty="0" smtClean="0"/>
              <a:t>(C)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Ans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π</a:t>
            </a:r>
            <a:r>
              <a:rPr lang="en-US" baseline="-25000" dirty="0" err="1" smtClean="0"/>
              <a:t>name,member_no</a:t>
            </a:r>
            <a:r>
              <a:rPr lang="en-US" baseline="-25000" dirty="0" smtClean="0"/>
              <a:t> </a:t>
            </a:r>
            <a:r>
              <a:rPr lang="en-US" dirty="0" smtClean="0"/>
              <a:t>(D </a:t>
            </a:r>
            <a:r>
              <a:rPr lang="en-US" dirty="0"/>
              <a:t>⨝</a:t>
            </a:r>
            <a:r>
              <a:rPr lang="en-US" baseline="-25000" dirty="0" err="1"/>
              <a:t>memb_no</a:t>
            </a:r>
            <a:r>
              <a:rPr lang="en-US" baseline="-25000" dirty="0"/>
              <a:t>=</a:t>
            </a:r>
            <a:r>
              <a:rPr lang="en-US" baseline="-25000" dirty="0" err="1"/>
              <a:t>member_no</a:t>
            </a:r>
            <a:r>
              <a:rPr lang="en-US" dirty="0"/>
              <a:t> </a:t>
            </a:r>
            <a:r>
              <a:rPr lang="en-US" dirty="0" smtClean="0"/>
              <a:t>member)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(d) For each publisher, find the name and membership number of members who have borrowed more than five books of that publisher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publisher, </a:t>
            </a:r>
            <a:r>
              <a:rPr lang="en-US" dirty="0" err="1" smtClean="0"/>
              <a:t>memb_no</a:t>
            </a:r>
            <a:r>
              <a:rPr lang="en-US" dirty="0" smtClean="0"/>
              <a:t> 𝓕 count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isbn</a:t>
            </a:r>
            <a:r>
              <a:rPr lang="en-US" baseline="-25000" dirty="0" smtClean="0"/>
              <a:t>)</a:t>
            </a:r>
            <a:r>
              <a:rPr lang="en-US" dirty="0" smtClean="0"/>
              <a:t> (books </a:t>
            </a:r>
            <a:r>
              <a:rPr lang="en-US" dirty="0" smtClean="0"/>
              <a:t>* </a:t>
            </a:r>
            <a:r>
              <a:rPr lang="en-US" dirty="0" smtClean="0"/>
              <a:t>borrowed)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count</a:t>
            </a:r>
            <a:r>
              <a:rPr lang="en-US" baseline="-25000" dirty="0" smtClean="0"/>
              <a:t>&gt;5</a:t>
            </a:r>
            <a:r>
              <a:rPr lang="en-US" dirty="0" smtClean="0"/>
              <a:t> (A)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Ans</a:t>
            </a:r>
            <a:r>
              <a:rPr lang="en-US" dirty="0" smtClean="0"/>
              <a:t> = </a:t>
            </a:r>
            <a:r>
              <a:rPr lang="en-US" dirty="0" smtClean="0"/>
              <a:t>π</a:t>
            </a:r>
            <a:r>
              <a:rPr lang="en-US" baseline="-25000" dirty="0" err="1" smtClean="0"/>
              <a:t>publisher,name,member_no</a:t>
            </a:r>
            <a:r>
              <a:rPr lang="en-US" baseline="-25000" dirty="0" smtClean="0"/>
              <a:t> </a:t>
            </a:r>
            <a:r>
              <a:rPr lang="en-US" dirty="0" smtClean="0"/>
              <a:t>(B </a:t>
            </a:r>
            <a:r>
              <a:rPr lang="en-US" dirty="0"/>
              <a:t>⨝</a:t>
            </a:r>
            <a:r>
              <a:rPr lang="en-US" baseline="-25000" dirty="0" err="1"/>
              <a:t>memb_no</a:t>
            </a:r>
            <a:r>
              <a:rPr lang="en-US" baseline="-25000" dirty="0"/>
              <a:t>=</a:t>
            </a:r>
            <a:r>
              <a:rPr lang="en-US" baseline="-25000" dirty="0" err="1"/>
              <a:t>member_no</a:t>
            </a:r>
            <a:r>
              <a:rPr lang="en-US" dirty="0"/>
              <a:t> </a:t>
            </a:r>
            <a:r>
              <a:rPr lang="en-US" dirty="0" smtClean="0"/>
              <a:t>member)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3916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2608"/>
            <a:ext cx="7886700" cy="64282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(a) Find </a:t>
            </a:r>
            <a:r>
              <a:rPr lang="en-US" dirty="0"/>
              <a:t>the name of the projects in Atlanta that have been worked on at least a total of 100 person hours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Plocation</a:t>
            </a:r>
            <a:r>
              <a:rPr lang="en-US" baseline="-25000" dirty="0" smtClean="0"/>
              <a:t>=“Atlanta” </a:t>
            </a:r>
            <a:r>
              <a:rPr lang="de-DE" dirty="0" smtClean="0"/>
              <a:t>(PROJECT)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	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</a:t>
            </a:r>
            <a:r>
              <a:rPr lang="en-US" dirty="0" err="1" smtClean="0"/>
              <a:t>no</a:t>
            </a:r>
            <a:r>
              <a:rPr lang="en-US" dirty="0" smtClean="0"/>
              <a:t> </a:t>
            </a:r>
            <a:r>
              <a:rPr lang="en-US" dirty="0"/>
              <a:t>𝓕 </a:t>
            </a:r>
            <a:r>
              <a:rPr lang="en-US" dirty="0" smtClean="0"/>
              <a:t>sum</a:t>
            </a:r>
            <a:r>
              <a:rPr lang="en-US" baseline="-25000" dirty="0" smtClean="0"/>
              <a:t>(hours)</a:t>
            </a:r>
            <a:r>
              <a:rPr lang="en-US" dirty="0" smtClean="0"/>
              <a:t> (</a:t>
            </a:r>
            <a:r>
              <a:rPr lang="en-US" dirty="0"/>
              <a:t>WORKS_ON ⨝</a:t>
            </a:r>
            <a:r>
              <a:rPr lang="en-US" baseline="-25000" dirty="0" err="1"/>
              <a:t>Pno</a:t>
            </a:r>
            <a:r>
              <a:rPr lang="en-US" baseline="-25000" dirty="0"/>
              <a:t>=</a:t>
            </a:r>
            <a:r>
              <a:rPr lang="en-US" baseline="-25000" dirty="0" err="1"/>
              <a:t>Pnumber</a:t>
            </a:r>
            <a:r>
              <a:rPr lang="en-US" dirty="0"/>
              <a:t> A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Ans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π</a:t>
            </a:r>
            <a:r>
              <a:rPr lang="en-US" baseline="-25000" dirty="0" err="1"/>
              <a:t>Pname</a:t>
            </a:r>
            <a:r>
              <a:rPr lang="en-US" baseline="-25000" dirty="0"/>
              <a:t> </a:t>
            </a:r>
            <a:r>
              <a:rPr lang="en-US" dirty="0"/>
              <a:t>(σ</a:t>
            </a:r>
            <a:r>
              <a:rPr lang="en-US" baseline="-25000" dirty="0" smtClean="0"/>
              <a:t>sum≥100</a:t>
            </a:r>
            <a:r>
              <a:rPr lang="en-US" dirty="0" smtClean="0"/>
              <a:t> </a:t>
            </a:r>
            <a:r>
              <a:rPr lang="de-DE" dirty="0" smtClean="0"/>
              <a:t>(B))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b) Find the name of the department(s) that pay the highest </a:t>
            </a:r>
            <a:r>
              <a:rPr lang="en-US" dirty="0" smtClean="0"/>
              <a:t>individual </a:t>
            </a:r>
            <a:r>
              <a:rPr lang="en-US" dirty="0" smtClean="0"/>
              <a:t>salary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 = EMPLOYEE ⨝</a:t>
            </a:r>
            <a:r>
              <a:rPr lang="en-US" baseline="-25000" dirty="0" err="1" smtClean="0"/>
              <a:t>Dno</a:t>
            </a:r>
            <a:r>
              <a:rPr lang="en-US" baseline="-25000" dirty="0" smtClean="0"/>
              <a:t>=</a:t>
            </a:r>
            <a:r>
              <a:rPr lang="en-US" baseline="-25000" dirty="0" err="1" smtClean="0"/>
              <a:t>Dnumber</a:t>
            </a:r>
            <a:r>
              <a:rPr lang="en-US" dirty="0" smtClean="0"/>
              <a:t> DEPARTMENT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Ans</a:t>
            </a:r>
            <a:r>
              <a:rPr lang="en-US" dirty="0" smtClean="0"/>
              <a:t> = π</a:t>
            </a:r>
            <a:r>
              <a:rPr lang="en-US" baseline="-25000" dirty="0" err="1" smtClean="0"/>
              <a:t>Dname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max</a:t>
            </a:r>
            <a:r>
              <a:rPr lang="en-US" baseline="-25000" dirty="0" smtClean="0"/>
              <a:t>(Salary)</a:t>
            </a:r>
            <a:r>
              <a:rPr lang="en-US" dirty="0" smtClean="0"/>
              <a:t> </a:t>
            </a:r>
            <a:r>
              <a:rPr lang="de-DE" dirty="0"/>
              <a:t>(A</a:t>
            </a:r>
            <a:r>
              <a:rPr lang="de-DE" dirty="0" smtClean="0"/>
              <a:t>))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c) Find the </a:t>
            </a:r>
            <a:r>
              <a:rPr lang="en-US" dirty="0" err="1"/>
              <a:t>fname</a:t>
            </a:r>
            <a:r>
              <a:rPr lang="en-US" dirty="0"/>
              <a:t> &amp; </a:t>
            </a:r>
            <a:r>
              <a:rPr lang="en-US" dirty="0" err="1"/>
              <a:t>lname</a:t>
            </a:r>
            <a:r>
              <a:rPr lang="en-US" dirty="0"/>
              <a:t> of the employee(s) who work the highest total number of hours.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A = </a:t>
            </a:r>
            <a:r>
              <a:rPr lang="en-US" dirty="0" err="1" smtClean="0"/>
              <a:t>Essn</a:t>
            </a:r>
            <a:r>
              <a:rPr lang="en-US" dirty="0" smtClean="0"/>
              <a:t> 𝓕 </a:t>
            </a:r>
            <a:r>
              <a:rPr lang="en-US" dirty="0"/>
              <a:t>sum</a:t>
            </a:r>
            <a:r>
              <a:rPr lang="en-US" baseline="-25000" dirty="0"/>
              <a:t>(hours)</a:t>
            </a:r>
            <a:r>
              <a:rPr lang="en-US" dirty="0"/>
              <a:t> (WORKS_ON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B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max</a:t>
            </a:r>
            <a:r>
              <a:rPr lang="en-US" baseline="-25000" dirty="0" smtClean="0"/>
              <a:t>(sum) </a:t>
            </a:r>
            <a:r>
              <a:rPr lang="de-DE" dirty="0" smtClean="0"/>
              <a:t>(A)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smtClean="0"/>
              <a:t>π</a:t>
            </a:r>
            <a:r>
              <a:rPr lang="en-US" baseline="-25000" dirty="0" err="1" smtClean="0"/>
              <a:t>Fname,Lname</a:t>
            </a:r>
            <a:r>
              <a:rPr lang="en-US" baseline="-25000" dirty="0" smtClean="0"/>
              <a:t> </a:t>
            </a:r>
            <a:r>
              <a:rPr lang="en-US" dirty="0"/>
              <a:t>(B </a:t>
            </a:r>
            <a:r>
              <a:rPr lang="en-US" dirty="0" smtClean="0"/>
              <a:t>⨝</a:t>
            </a:r>
            <a:r>
              <a:rPr lang="en-US" baseline="-25000" dirty="0" err="1" smtClean="0"/>
              <a:t>Essn</a:t>
            </a:r>
            <a:r>
              <a:rPr lang="en-US" baseline="-25000" dirty="0" smtClean="0"/>
              <a:t>=</a:t>
            </a:r>
            <a:r>
              <a:rPr lang="en-US" baseline="-25000" dirty="0" err="1" smtClean="0"/>
              <a:t>Ssn</a:t>
            </a:r>
            <a:r>
              <a:rPr lang="en-US" dirty="0" smtClean="0"/>
              <a:t> EMPLOYEE)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d) For each department, find the department name and the total salary paid to employees in the department.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</a:t>
            </a:r>
            <a:r>
              <a:rPr lang="en-US" dirty="0" err="1" smtClean="0"/>
              <a:t>Dno</a:t>
            </a:r>
            <a:r>
              <a:rPr lang="en-US" dirty="0" smtClean="0"/>
              <a:t> 𝓕 sum</a:t>
            </a:r>
            <a:r>
              <a:rPr lang="en-US" baseline="-25000" dirty="0" smtClean="0"/>
              <a:t>(salary)</a:t>
            </a:r>
            <a:r>
              <a:rPr lang="en-US" dirty="0" smtClean="0"/>
              <a:t> (EMPLOYEE)</a:t>
            </a:r>
          </a:p>
          <a:p>
            <a:pPr marL="0" indent="0">
              <a:buNone/>
            </a:pPr>
            <a:r>
              <a:rPr lang="en-US" dirty="0"/>
              <a:t>	B = A ⨝</a:t>
            </a:r>
            <a:r>
              <a:rPr lang="en-US" baseline="-25000" dirty="0" err="1"/>
              <a:t>Dno</a:t>
            </a:r>
            <a:r>
              <a:rPr lang="en-US" baseline="-25000" dirty="0"/>
              <a:t>=</a:t>
            </a:r>
            <a:r>
              <a:rPr lang="en-US" baseline="-25000" dirty="0" err="1"/>
              <a:t>Dnumber</a:t>
            </a:r>
            <a:r>
              <a:rPr lang="en-US" dirty="0"/>
              <a:t> </a:t>
            </a:r>
            <a:r>
              <a:rPr lang="en-US" dirty="0" smtClean="0"/>
              <a:t>DEPARTMENT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Ans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π</a:t>
            </a:r>
            <a:r>
              <a:rPr lang="en-US" baseline="-25000" dirty="0" err="1" smtClean="0"/>
              <a:t>Dname,sum</a:t>
            </a:r>
            <a:r>
              <a:rPr lang="en-US" baseline="-25000" dirty="0" smtClean="0"/>
              <a:t> </a:t>
            </a:r>
            <a:r>
              <a:rPr lang="en-US" dirty="0" smtClean="0"/>
              <a:t>(B)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e) Find the department(s) in which all employees in the department have at least one dependent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π</a:t>
            </a:r>
            <a:r>
              <a:rPr lang="en-US" baseline="-25000" dirty="0" err="1" smtClean="0"/>
              <a:t>Ssn</a:t>
            </a:r>
            <a:r>
              <a:rPr lang="en-US" baseline="-25000" dirty="0" smtClean="0"/>
              <a:t> </a:t>
            </a:r>
            <a:r>
              <a:rPr lang="en-US" dirty="0" smtClean="0"/>
              <a:t>(EMPLOYEE) - π</a:t>
            </a:r>
            <a:r>
              <a:rPr lang="en-US" baseline="-25000" dirty="0" err="1" smtClean="0"/>
              <a:t>Essn</a:t>
            </a:r>
            <a:r>
              <a:rPr lang="en-US" baseline="-25000" dirty="0" smtClean="0"/>
              <a:t> </a:t>
            </a:r>
            <a:r>
              <a:rPr lang="en-US" dirty="0" smtClean="0"/>
              <a:t>(DEPENDENT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= A * EMPLOYEE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n-US" dirty="0" smtClean="0"/>
              <a:t>= π</a:t>
            </a:r>
            <a:r>
              <a:rPr lang="en-US" baseline="-25000" dirty="0" err="1" smtClean="0"/>
              <a:t>Dnumber</a:t>
            </a:r>
            <a:r>
              <a:rPr lang="en-US" baseline="-25000" dirty="0" smtClean="0"/>
              <a:t> </a:t>
            </a:r>
            <a:r>
              <a:rPr lang="en-US" dirty="0" smtClean="0"/>
              <a:t>(B </a:t>
            </a:r>
            <a:r>
              <a:rPr lang="en-US" dirty="0"/>
              <a:t>⨝</a:t>
            </a:r>
            <a:r>
              <a:rPr lang="en-US" baseline="-25000" dirty="0" err="1"/>
              <a:t>Dno</a:t>
            </a:r>
            <a:r>
              <a:rPr lang="en-US" baseline="-25000" dirty="0"/>
              <a:t>=</a:t>
            </a:r>
            <a:r>
              <a:rPr lang="en-US" baseline="-25000" dirty="0" err="1"/>
              <a:t>Dnumber</a:t>
            </a:r>
            <a:r>
              <a:rPr lang="en-US" dirty="0"/>
              <a:t> </a:t>
            </a:r>
            <a:r>
              <a:rPr lang="en-US" dirty="0" smtClean="0"/>
              <a:t>DEPARTMENT)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D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π</a:t>
            </a:r>
            <a:r>
              <a:rPr lang="en-US" baseline="-25000" dirty="0" err="1"/>
              <a:t>Dnumber</a:t>
            </a:r>
            <a:r>
              <a:rPr lang="en-US" baseline="-25000" dirty="0"/>
              <a:t> </a:t>
            </a:r>
            <a:r>
              <a:rPr lang="en-US" dirty="0" smtClean="0"/>
              <a:t>(DEPARTMENT) - </a:t>
            </a:r>
            <a:r>
              <a:rPr lang="en-US" dirty="0" smtClean="0"/>
              <a:t>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Ans</a:t>
            </a:r>
            <a:r>
              <a:rPr lang="en-US" dirty="0" smtClean="0"/>
              <a:t> = π</a:t>
            </a:r>
            <a:r>
              <a:rPr lang="en-US" baseline="-25000" dirty="0" err="1" smtClean="0"/>
              <a:t>Dname</a:t>
            </a:r>
            <a:r>
              <a:rPr lang="en-US" baseline="-25000" dirty="0" smtClean="0"/>
              <a:t> </a:t>
            </a:r>
            <a:r>
              <a:rPr lang="en-US" dirty="0" smtClean="0"/>
              <a:t>(D * DEPARTMENT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3916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4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1851</TotalTime>
  <Words>84</Words>
  <Application>Microsoft Macintosh PowerPoint</Application>
  <PresentationFormat>On-screen Show (4:3)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 Parikh</dc:creator>
  <cp:lastModifiedBy>Nihar Parikh</cp:lastModifiedBy>
  <cp:revision>38</cp:revision>
  <cp:lastPrinted>2016-02-10T03:25:47Z</cp:lastPrinted>
  <dcterms:created xsi:type="dcterms:W3CDTF">2016-02-08T19:40:57Z</dcterms:created>
  <dcterms:modified xsi:type="dcterms:W3CDTF">2016-02-10T03:34:50Z</dcterms:modified>
</cp:coreProperties>
</file>