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1"/>
  </p:notesMasterIdLst>
  <p:sldIdLst>
    <p:sldId id="267" r:id="rId2"/>
    <p:sldId id="269" r:id="rId3"/>
    <p:sldId id="289" r:id="rId4"/>
    <p:sldId id="290" r:id="rId5"/>
    <p:sldId id="291" r:id="rId6"/>
    <p:sldId id="273" r:id="rId7"/>
    <p:sldId id="274" r:id="rId8"/>
    <p:sldId id="275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26815-45A0-42BA-8A3B-968031656FB1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934C5-4BDF-4FA3-A9E8-2481B529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D668-B0F2-4089-87B6-7A6EAB5C78E9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5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D668-B0F2-4089-87B6-7A6EAB5C78E9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82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D668-B0F2-4089-87B6-7A6EAB5C78E9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50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D668-B0F2-4089-87B6-7A6EAB5C78E9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50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D668-B0F2-4089-87B6-7A6EAB5C78E9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5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V="1">
            <a:off x="304800" y="1020763"/>
            <a:ext cx="8610600" cy="46037"/>
          </a:xfrm>
          <a:prstGeom prst="rect">
            <a:avLst/>
          </a:prstGeom>
          <a:solidFill>
            <a:srgbClr val="004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304800"/>
            <a:ext cx="166687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01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V="1">
            <a:off x="304800" y="1020763"/>
            <a:ext cx="8610600" cy="46037"/>
          </a:xfrm>
          <a:prstGeom prst="rect">
            <a:avLst/>
          </a:prstGeom>
          <a:solidFill>
            <a:srgbClr val="004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6" y="304802"/>
            <a:ext cx="166687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71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A7BDE5-BE59-4FCC-AAFE-518ADE61640F}" type="datetimeFigureOut">
              <a:rPr lang="en-US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14-Jun-18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68D160B3-5BA7-443C-9D1A-251F865F3BD4}" type="slidenum">
              <a:rPr lang="en-US" sz="1200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3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000000"/>
                </a:solidFill>
              </a:rPr>
              <a:t>Copyright © 2011 Accenture  All Rights Reserved.</a:t>
            </a:r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31BD4-24C9-4543-BAE4-6BAEF6A4014E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3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92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lini.Mathew@iiht.com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IHT logo-GoAnim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533400"/>
            <a:ext cx="1914928" cy="7212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37" y="4005427"/>
            <a:ext cx="9172637" cy="25727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2438400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IIHT-COGNIZANT </a:t>
            </a:r>
          </a:p>
          <a:p>
            <a:r>
              <a:rPr lang="en-US" sz="2800" dirty="0" smtClean="0"/>
              <a:t>FULL STACK DEVELOPER 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998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602" y="560434"/>
            <a:ext cx="5460024" cy="75216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500" b="1" dirty="0" smtClean="0">
                <a:latin typeface="Arial" pitchFamily="34" charset="0"/>
                <a:cs typeface="Arial" pitchFamily="34" charset="0"/>
              </a:rPr>
              <a:t>About the program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413" y="1066800"/>
            <a:ext cx="8640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Skill </a:t>
            </a:r>
            <a:r>
              <a:rPr lang="en-IN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Coverage: FSD program is expected to cover the below 7 layers</a:t>
            </a:r>
          </a:p>
          <a:p>
            <a:pPr lvl="1"/>
            <a:r>
              <a:rPr lang="en-IN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UI / Middleware / Database / Integration</a:t>
            </a:r>
            <a:endParaRPr lang="en-IN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Agile / </a:t>
            </a:r>
            <a:r>
              <a:rPr lang="en-IN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DevOps / Deploy Platform / Infrastructure Platform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Expected </a:t>
            </a:r>
            <a:r>
              <a:rPr lang="en-IN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outcome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Participant should be able to </a:t>
            </a:r>
            <a:r>
              <a:rPr lang="en-IN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do end </a:t>
            </a:r>
            <a:r>
              <a:rPr lang="en-IN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 end design and develop an application with high code quality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Participant should develop skills on </a:t>
            </a:r>
            <a:r>
              <a:rPr lang="en-IN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at least </a:t>
            </a:r>
            <a:r>
              <a:rPr lang="en-IN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 programming language and tool in each of the 7 layers mentioned </a:t>
            </a:r>
            <a:r>
              <a:rPr lang="en-IN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in the </a:t>
            </a:r>
            <a:r>
              <a:rPr lang="en-IN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coverage of skills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9144001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3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372513"/>
            <a:ext cx="7086600" cy="5418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500" b="1" dirty="0" smtClean="0">
                <a:latin typeface="Arial" pitchFamily="34" charset="0"/>
                <a:cs typeface="Arial" pitchFamily="34" charset="0"/>
              </a:rPr>
              <a:t>Program Modules &amp; Duration-Java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04381"/>
              </p:ext>
            </p:extLst>
          </p:nvPr>
        </p:nvGraphicFramePr>
        <p:xfrm>
          <a:off x="304801" y="1371600"/>
          <a:ext cx="8381998" cy="5105399"/>
        </p:xfrm>
        <a:graphic>
          <a:graphicData uri="http://schemas.openxmlformats.org/drawingml/2006/table">
            <a:tbl>
              <a:tblPr/>
              <a:tblGrid>
                <a:gridCol w="2631891"/>
                <a:gridCol w="2317208"/>
                <a:gridCol w="1235845"/>
                <a:gridCol w="1098527"/>
                <a:gridCol w="1098527"/>
              </a:tblGrid>
              <a:tr h="199041">
                <a:tc>
                  <a:txBody>
                    <a:bodyPr/>
                    <a:lstStyle/>
                    <a:p>
                      <a:pPr algn="r" fontAlgn="ctr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 Track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075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Sessions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Assignments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904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HTML5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90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90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Bootstrap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90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Javascript &amp; Jquery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90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Angular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904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Middleware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 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3383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 Core &amp; Spring MVC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3383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Restful API with Spring MVC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3383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 Security &amp; Caching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904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and Integration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 Boot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90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JPA and Hibernate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90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MySQL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904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Ancillary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Maven &amp; Spring Test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90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 &amp; GitHub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90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Agile using Scrum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904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 and Infrastructure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Docker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90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Jenkins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90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&amp; Microservices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90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1990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Duration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1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66372"/>
              </p:ext>
            </p:extLst>
          </p:nvPr>
        </p:nvGraphicFramePr>
        <p:xfrm>
          <a:off x="381000" y="1219190"/>
          <a:ext cx="8381999" cy="5334006"/>
        </p:xfrm>
        <a:graphic>
          <a:graphicData uri="http://schemas.openxmlformats.org/drawingml/2006/table">
            <a:tbl>
              <a:tblPr/>
              <a:tblGrid>
                <a:gridCol w="2370167"/>
                <a:gridCol w="1662409"/>
                <a:gridCol w="1316760"/>
                <a:gridCol w="1514274"/>
                <a:gridCol w="1518389"/>
              </a:tblGrid>
              <a:tr h="23601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Net Track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360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Sessions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Assignments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HTML5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Bootstrap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Javascript &amp; Jquery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Angular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Middleware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C#.Net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ASP.net MVC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and Integration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Server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Ado.net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 API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 Framework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Ancillary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 &amp; GitHub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Agile using Scrum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TFS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 and Infrastructure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Azure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60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37762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Duration (Hours)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81000" y="228600"/>
            <a:ext cx="6324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b="1" dirty="0">
                <a:solidFill>
                  <a:prstClr val="black"/>
                </a:solidFill>
                <a:latin typeface="Arial" pitchFamily="34" charset="0"/>
                <a:ea typeface="+mj-ea"/>
                <a:cs typeface="Arial" pitchFamily="34" charset="0"/>
              </a:rPr>
              <a:t>Program Modules &amp; </a:t>
            </a:r>
            <a:r>
              <a:rPr lang="en-IN" sz="2500" b="1" dirty="0" smtClean="0">
                <a:solidFill>
                  <a:prstClr val="black"/>
                </a:solidFill>
                <a:latin typeface="Arial" pitchFamily="34" charset="0"/>
                <a:ea typeface="+mj-ea"/>
                <a:cs typeface="Arial" pitchFamily="34" charset="0"/>
              </a:rPr>
              <a:t>Duration-Dot 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8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41302"/>
              </p:ext>
            </p:extLst>
          </p:nvPr>
        </p:nvGraphicFramePr>
        <p:xfrm>
          <a:off x="609600" y="1219207"/>
          <a:ext cx="8077200" cy="5257792"/>
        </p:xfrm>
        <a:graphic>
          <a:graphicData uri="http://schemas.openxmlformats.org/drawingml/2006/table">
            <a:tbl>
              <a:tblPr/>
              <a:tblGrid>
                <a:gridCol w="2722857"/>
                <a:gridCol w="2722857"/>
                <a:gridCol w="877162"/>
                <a:gridCol w="877162"/>
                <a:gridCol w="877162"/>
              </a:tblGrid>
              <a:tr h="243981">
                <a:tc>
                  <a:txBody>
                    <a:bodyPr/>
                    <a:lstStyle/>
                    <a:p>
                      <a:pPr algn="r" fontAlgn="ctr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Track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215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Sessions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Assignments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HTML5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Bootstrap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Javascript &amp; Jquery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Angular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Middleware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 &amp; Express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 Web Token(JWT)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and Integration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MongoDB &amp; Mongoose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Ancillary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Jasmine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Grunt/Gulp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 &amp; GitHub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Agile using Scrum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 and Infrastructure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Docker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Jenkins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&amp; Microservices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439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Duration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09600" y="381000"/>
            <a:ext cx="5715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b="1" dirty="0">
                <a:latin typeface="Arial" pitchFamily="34" charset="0"/>
                <a:cs typeface="Arial" pitchFamily="34" charset="0"/>
              </a:rPr>
              <a:t>Program Modules &amp; </a:t>
            </a:r>
            <a:r>
              <a:rPr lang="en-IN" sz="2500" b="1" dirty="0" smtClean="0">
                <a:latin typeface="Arial" pitchFamily="34" charset="0"/>
                <a:cs typeface="Arial" pitchFamily="34" charset="0"/>
              </a:rPr>
              <a:t>Duration- MEAN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400473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602" y="560434"/>
            <a:ext cx="5460024" cy="75216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500" b="1" dirty="0" smtClean="0">
                <a:latin typeface="Arial" pitchFamily="34" charset="0"/>
                <a:cs typeface="Arial" pitchFamily="34" charset="0"/>
              </a:rPr>
              <a:t>Assignments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602" y="1312602"/>
            <a:ext cx="6791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 algn="ctr">
              <a:buNone/>
            </a:pPr>
            <a:endParaRPr lang="en-US" u="sng" dirty="0" smtClean="0"/>
          </a:p>
          <a:p>
            <a:pPr marL="114300" indent="0" algn="ctr">
              <a:buNone/>
            </a:pPr>
            <a:endParaRPr lang="en-US" u="sng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All Module-Wise Assignments are mandatory.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Each </a:t>
            </a:r>
            <a:r>
              <a:rPr lang="en-US" dirty="0"/>
              <a:t>Associate will have 2 attempts to </a:t>
            </a:r>
            <a:r>
              <a:rPr lang="en-US" dirty="0" smtClean="0"/>
              <a:t>complete the assignments.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Assignments will be evaluated by the mentor and the feedback will be given. Mentors may ask you to resubmit if the assignments are not </a:t>
            </a:r>
            <a:r>
              <a:rPr lang="en-US" dirty="0" smtClean="0"/>
              <a:t>completed as expected.</a:t>
            </a:r>
            <a:endParaRPr lang="en-US" dirty="0" smtClean="0"/>
          </a:p>
          <a:p>
            <a:pPr lvl="0"/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Assignments are </a:t>
            </a:r>
            <a:r>
              <a:rPr lang="en-US" dirty="0" smtClean="0"/>
              <a:t>expected to be taken as and when mentor led sessions for </a:t>
            </a:r>
            <a:r>
              <a:rPr lang="en-US" smtClean="0"/>
              <a:t>that particular module </a:t>
            </a:r>
            <a:r>
              <a:rPr lang="en-US" dirty="0" smtClean="0"/>
              <a:t>gets over.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Assignments are non sequential.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000375"/>
            <a:ext cx="227214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0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602" y="560434"/>
            <a:ext cx="5460024" cy="75216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500" b="1" dirty="0" smtClean="0">
                <a:latin typeface="Arial" pitchFamily="34" charset="0"/>
                <a:cs typeface="Arial" pitchFamily="34" charset="0"/>
              </a:rPr>
              <a:t>Project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098" y="1600200"/>
            <a:ext cx="65873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completing all the assignments, associates will be eligible to attend a session on building the Case study based Project.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During the project, associates will build a project end to end along with the mentor.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completion is mandatory with a minimum score of 70%.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Upon completion of the above criteria's associates will be eligible to appear for the final certification assessment.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048" y="2819400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9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533400"/>
            <a:ext cx="5460024" cy="75216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500" b="1" dirty="0" smtClean="0">
                <a:latin typeface="Arial" pitchFamily="34" charset="0"/>
                <a:cs typeface="Arial" pitchFamily="34" charset="0"/>
              </a:rPr>
              <a:t>Final Certification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002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After completion of all the </a:t>
            </a:r>
            <a:r>
              <a:rPr lang="en-US" dirty="0" smtClean="0"/>
              <a:t>assignments and project, </a:t>
            </a:r>
            <a:r>
              <a:rPr lang="en-US" dirty="0"/>
              <a:t>associates will be given a Case </a:t>
            </a:r>
            <a:r>
              <a:rPr lang="en-US" dirty="0" smtClean="0"/>
              <a:t>Study/Project as final assessment.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Associates will have to complete that </a:t>
            </a:r>
            <a:r>
              <a:rPr lang="en-US" dirty="0" smtClean="0"/>
              <a:t>Case </a:t>
            </a:r>
            <a:r>
              <a:rPr lang="en-US" dirty="0"/>
              <a:t>Study/Project which comprises of all the skill-sets mentioned in each layers of Full </a:t>
            </a:r>
            <a:r>
              <a:rPr lang="en-US" dirty="0" smtClean="0"/>
              <a:t>Stack.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Once the associates complete the Project, they will submit it on IIHT Techademy Platform and </a:t>
            </a:r>
            <a:r>
              <a:rPr lang="en-US" dirty="0" smtClean="0"/>
              <a:t>SMEs </a:t>
            </a:r>
            <a:r>
              <a:rPr lang="en-US" dirty="0"/>
              <a:t>from IIHT will evaluate those </a:t>
            </a:r>
            <a:r>
              <a:rPr lang="en-US" dirty="0" smtClean="0"/>
              <a:t>Projects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Associates who have scored </a:t>
            </a:r>
            <a:r>
              <a:rPr lang="en-US" dirty="0" smtClean="0"/>
              <a:t>&gt;=70</a:t>
            </a:r>
            <a:r>
              <a:rPr lang="en-US" dirty="0"/>
              <a:t>% in the Project will be certified as Full Stack </a:t>
            </a:r>
            <a:r>
              <a:rPr lang="en-US" dirty="0" smtClean="0"/>
              <a:t>Developers </a:t>
            </a:r>
            <a:r>
              <a:rPr lang="en-US" dirty="0"/>
              <a:t>by IIHT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706" y="4876800"/>
            <a:ext cx="4280388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2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533400"/>
            <a:ext cx="5460024" cy="75216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IN" sz="2500" b="1" dirty="0" smtClean="0">
                <a:latin typeface="Arial" pitchFamily="34" charset="0"/>
                <a:cs typeface="Arial" pitchFamily="34" charset="0"/>
              </a:rPr>
              <a:t>Contact Information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Image result for Cont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718" y="28956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4012" y="1676400"/>
            <a:ext cx="502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Platform queries: </a:t>
            </a:r>
          </a:p>
          <a:p>
            <a:r>
              <a:rPr lang="en-IN" dirty="0" smtClean="0"/>
              <a:t>Call:		+91 9342202226/7/8</a:t>
            </a:r>
          </a:p>
          <a:p>
            <a:r>
              <a:rPr lang="en-IN" dirty="0" smtClean="0"/>
              <a:t>Cloud labs: 	+91 9845396113</a:t>
            </a:r>
          </a:p>
          <a:p>
            <a:r>
              <a:rPr lang="en-IN" dirty="0" smtClean="0"/>
              <a:t>Mail:		Techademy@iiht.com</a:t>
            </a:r>
            <a:endParaRPr lang="en-IN" dirty="0"/>
          </a:p>
          <a:p>
            <a:endParaRPr lang="en-IN" dirty="0" smtClean="0"/>
          </a:p>
          <a:p>
            <a:r>
              <a:rPr lang="en-IN" b="1" dirty="0"/>
              <a:t>Delivery Manager</a:t>
            </a:r>
          </a:p>
          <a:p>
            <a:r>
              <a:rPr lang="en-IN" dirty="0" smtClean="0"/>
              <a:t>Noushin Khan</a:t>
            </a:r>
          </a:p>
          <a:p>
            <a:r>
              <a:rPr lang="en-IN" dirty="0" smtClean="0"/>
              <a:t>Call:    9743778677</a:t>
            </a:r>
            <a:endParaRPr lang="en-IN" dirty="0"/>
          </a:p>
          <a:p>
            <a:r>
              <a:rPr lang="en-IN" dirty="0"/>
              <a:t>Mail</a:t>
            </a:r>
            <a:r>
              <a:rPr lang="en-IN" dirty="0" smtClean="0"/>
              <a:t>:   noushin.khan@iiht.com</a:t>
            </a:r>
            <a:r>
              <a:rPr lang="en-IN" dirty="0"/>
              <a:t>	</a:t>
            </a:r>
            <a:endParaRPr lang="en-IN" dirty="0" smtClean="0"/>
          </a:p>
          <a:p>
            <a:endParaRPr lang="en-IN" dirty="0"/>
          </a:p>
          <a:p>
            <a:r>
              <a:rPr lang="en-IN" b="1" dirty="0" smtClean="0"/>
              <a:t>Project Manager:</a:t>
            </a:r>
          </a:p>
          <a:p>
            <a:r>
              <a:rPr lang="en-IN" dirty="0" smtClean="0"/>
              <a:t>Lini Mathew</a:t>
            </a:r>
          </a:p>
          <a:p>
            <a:r>
              <a:rPr lang="en-IN" dirty="0" smtClean="0"/>
              <a:t>Call:    080-66068136</a:t>
            </a:r>
          </a:p>
          <a:p>
            <a:r>
              <a:rPr lang="en-IN" dirty="0" smtClean="0"/>
              <a:t>Mail:   </a:t>
            </a:r>
            <a:r>
              <a:rPr lang="en-IN" dirty="0" smtClean="0">
                <a:hlinkClick r:id="rId3"/>
              </a:rPr>
              <a:t>lini.Mathew@iiht.com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749451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</TotalTime>
  <Words>679</Words>
  <Application>Microsoft Office PowerPoint</Application>
  <PresentationFormat>On-screen Show (4:3)</PresentationFormat>
  <Paragraphs>332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Custom Design</vt:lpstr>
      <vt:lpstr>PowerPoint Presentation</vt:lpstr>
      <vt:lpstr>About the program</vt:lpstr>
      <vt:lpstr>Program Modules &amp; Duration-Java</vt:lpstr>
      <vt:lpstr>PowerPoint Presentation</vt:lpstr>
      <vt:lpstr>PowerPoint Presentation</vt:lpstr>
      <vt:lpstr>Assignments</vt:lpstr>
      <vt:lpstr>Project</vt:lpstr>
      <vt:lpstr>Final Certification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Project</dc:title>
  <dc:creator>Get It</dc:creator>
  <cp:lastModifiedBy>Johniphus.Babu</cp:lastModifiedBy>
  <cp:revision>78</cp:revision>
  <dcterms:created xsi:type="dcterms:W3CDTF">2017-11-08T12:53:00Z</dcterms:created>
  <dcterms:modified xsi:type="dcterms:W3CDTF">2018-06-14T08:32:48Z</dcterms:modified>
</cp:coreProperties>
</file>