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462" r:id="rId6"/>
    <p:sldId id="259" r:id="rId7"/>
    <p:sldId id="2451" r:id="rId8"/>
    <p:sldId id="2468" r:id="rId9"/>
    <p:sldId id="2471" r:id="rId10"/>
    <p:sldId id="2472" r:id="rId11"/>
    <p:sldId id="2473" r:id="rId12"/>
    <p:sldId id="2450" r:id="rId13"/>
    <p:sldId id="2463" r:id="rId14"/>
    <p:sldId id="24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5033" autoAdjust="0"/>
  </p:normalViewPr>
  <p:slideViewPr>
    <p:cSldViewPr snapToGrid="0">
      <p:cViewPr varScale="1">
        <p:scale>
          <a:sx n="78" d="100"/>
          <a:sy n="78" d="100"/>
        </p:scale>
        <p:origin x="845" y="72"/>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10/20/2023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224662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297025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4651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69283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2540049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Suspected buyer</a:t>
            </a:r>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4884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4059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564600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76476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60315"/>
            <a:ext cx="11490325" cy="2218959"/>
          </a:xfrm>
        </p:spPr>
        <p:txBody>
          <a:bodyPr/>
          <a:lstStyle/>
          <a:p>
            <a:r>
              <a:rPr lang="en-US" dirty="0"/>
              <a:t>Expert witness Testimonial</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sz="quarter" idx="13"/>
          </p:nvPr>
        </p:nvSpPr>
        <p:spPr>
          <a:xfrm>
            <a:off x="3512344" y="3700222"/>
            <a:ext cx="5167313" cy="603250"/>
          </a:xfrm>
        </p:spPr>
        <p:txBody>
          <a:bodyPr/>
          <a:lstStyle/>
          <a:p>
            <a:r>
              <a:rPr lang="en-US" dirty="0"/>
              <a:t>Kidnapping Case of Kim Mills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374571" y="5464629"/>
            <a:ext cx="5167313" cy="1305822"/>
          </a:xfrm>
        </p:spPr>
        <p:txBody>
          <a:bodyPr>
            <a:normAutofit fontScale="85000" lnSpcReduction="10000"/>
          </a:bodyPr>
          <a:lstStyle/>
          <a:p>
            <a:r>
              <a:rPr lang="en-US" dirty="0"/>
              <a:t>Nihar Vyas</a:t>
            </a:r>
          </a:p>
          <a:p>
            <a:r>
              <a:rPr lang="en-US" dirty="0"/>
              <a:t>S5317069</a:t>
            </a:r>
          </a:p>
          <a:p>
            <a:r>
              <a:rPr lang="en-US" dirty="0"/>
              <a:t>Digital Forensics(7906ICT)</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22000" b="-2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A3C0-3649-83CB-3194-FECCE5839E80}"/>
              </a:ext>
            </a:extLst>
          </p:cNvPr>
          <p:cNvSpPr>
            <a:spLocks noGrp="1"/>
          </p:cNvSpPr>
          <p:nvPr>
            <p:ph type="title"/>
          </p:nvPr>
        </p:nvSpPr>
        <p:spPr>
          <a:xfrm>
            <a:off x="7663621" y="2538010"/>
            <a:ext cx="4018722" cy="1781980"/>
          </a:xfrm>
        </p:spPr>
        <p:txBody>
          <a:bodyPr anchor="ctr"/>
          <a:lstStyle/>
          <a:p>
            <a:pPr algn="ctr"/>
            <a:r>
              <a:rPr lang="en-US" dirty="0"/>
              <a:t>Tools Used</a:t>
            </a:r>
          </a:p>
        </p:txBody>
      </p:sp>
      <p:pic>
        <p:nvPicPr>
          <p:cNvPr id="23" name="Picture Placeholder 40">
            <a:extLst>
              <a:ext uri="{FF2B5EF4-FFF2-40B4-BE49-F238E27FC236}">
                <a16:creationId xmlns:a16="http://schemas.microsoft.com/office/drawing/2014/main" id="{7656B972-A24C-F8EF-8ECA-6DB50A47BD3E}"/>
              </a:ext>
            </a:extLst>
          </p:cNvPr>
          <p:cNvPicPr>
            <a:picLocks noGrp="1" noChangeAspect="1"/>
          </p:cNvPicPr>
          <p:nvPr>
            <p:ph type="pic" sz="quarter" idx="15"/>
          </p:nvPr>
        </p:nvPicPr>
        <p:blipFill>
          <a:blip r:embed="rId4"/>
          <a:stretch/>
        </p:blipFill>
        <p:spPr>
          <a:xfrm>
            <a:off x="123916" y="4927801"/>
            <a:ext cx="3740036" cy="886226"/>
          </a:xfrm>
          <a:prstGeom prst="rect">
            <a:avLst/>
          </a:prstGeom>
        </p:spPr>
      </p:pic>
      <p:pic>
        <p:nvPicPr>
          <p:cNvPr id="24" name="Picture Placeholder 17">
            <a:extLst>
              <a:ext uri="{FF2B5EF4-FFF2-40B4-BE49-F238E27FC236}">
                <a16:creationId xmlns:a16="http://schemas.microsoft.com/office/drawing/2014/main" id="{03E0C013-19D8-079B-5AD6-A6FFC9B69CAD}"/>
              </a:ext>
            </a:extLst>
          </p:cNvPr>
          <p:cNvPicPr>
            <a:picLocks noGrp="1" noChangeAspect="1"/>
          </p:cNvPicPr>
          <p:nvPr>
            <p:ph type="pic" sz="quarter" idx="16"/>
          </p:nvPr>
        </p:nvPicPr>
        <p:blipFill>
          <a:blip r:embed="rId5"/>
          <a:srcRect l="2905" r="2905"/>
          <a:stretch/>
        </p:blipFill>
        <p:spPr>
          <a:xfrm>
            <a:off x="736600" y="2422525"/>
            <a:ext cx="2997200" cy="1781979"/>
          </a:xfrm>
        </p:spPr>
      </p:pic>
      <p:pic>
        <p:nvPicPr>
          <p:cNvPr id="25" name="Picture Placeholder 21">
            <a:extLst>
              <a:ext uri="{FF2B5EF4-FFF2-40B4-BE49-F238E27FC236}">
                <a16:creationId xmlns:a16="http://schemas.microsoft.com/office/drawing/2014/main" id="{77A0075D-2D09-9BA4-EBD1-34BDFA33D953}"/>
              </a:ext>
            </a:extLst>
          </p:cNvPr>
          <p:cNvPicPr>
            <a:picLocks noGrp="1" noChangeAspect="1"/>
          </p:cNvPicPr>
          <p:nvPr>
            <p:ph type="pic" sz="quarter" idx="17"/>
          </p:nvPr>
        </p:nvPicPr>
        <p:blipFill>
          <a:blip r:embed="rId6"/>
          <a:srcRect l="2905" r="2905"/>
          <a:stretch/>
        </p:blipFill>
        <p:spPr>
          <a:xfrm>
            <a:off x="4051300" y="2422525"/>
            <a:ext cx="2997200" cy="1781979"/>
          </a:xfrm>
        </p:spPr>
      </p:pic>
      <p:pic>
        <p:nvPicPr>
          <p:cNvPr id="26" name="Picture Placeholder 23">
            <a:extLst>
              <a:ext uri="{FF2B5EF4-FFF2-40B4-BE49-F238E27FC236}">
                <a16:creationId xmlns:a16="http://schemas.microsoft.com/office/drawing/2014/main" id="{C2D02BB2-51E0-FC70-3F2C-6476D408098A}"/>
              </a:ext>
            </a:extLst>
          </p:cNvPr>
          <p:cNvPicPr>
            <a:picLocks noGrp="1" noChangeAspect="1"/>
          </p:cNvPicPr>
          <p:nvPr>
            <p:ph type="pic" sz="quarter" idx="18"/>
          </p:nvPr>
        </p:nvPicPr>
        <p:blipFill>
          <a:blip r:embed="rId7"/>
          <a:stretch/>
        </p:blipFill>
        <p:spPr>
          <a:xfrm>
            <a:off x="4530725" y="190500"/>
            <a:ext cx="2044700" cy="2044700"/>
          </a:xfrm>
          <a:prstGeom prst="rect">
            <a:avLst/>
          </a:prstGeom>
        </p:spPr>
      </p:pic>
      <p:pic>
        <p:nvPicPr>
          <p:cNvPr id="27" name="Picture Placeholder 44">
            <a:extLst>
              <a:ext uri="{FF2B5EF4-FFF2-40B4-BE49-F238E27FC236}">
                <a16:creationId xmlns:a16="http://schemas.microsoft.com/office/drawing/2014/main" id="{4FFA31DB-EDF8-6873-F743-8B294D9EFF5C}"/>
              </a:ext>
            </a:extLst>
          </p:cNvPr>
          <p:cNvPicPr>
            <a:picLocks noGrp="1" noChangeAspect="1"/>
          </p:cNvPicPr>
          <p:nvPr>
            <p:ph type="pic" sz="quarter" idx="19"/>
          </p:nvPr>
        </p:nvPicPr>
        <p:blipFill>
          <a:blip r:embed="rId8"/>
          <a:srcRect l="2905" r="2905"/>
          <a:stretch/>
        </p:blipFill>
        <p:spPr>
          <a:xfrm>
            <a:off x="4051300" y="4479925"/>
            <a:ext cx="2997200" cy="1781979"/>
          </a:xfrm>
        </p:spPr>
      </p:pic>
      <p:sp>
        <p:nvSpPr>
          <p:cNvPr id="9" name="Slide Number Placeholder 8">
            <a:extLst>
              <a:ext uri="{FF2B5EF4-FFF2-40B4-BE49-F238E27FC236}">
                <a16:creationId xmlns:a16="http://schemas.microsoft.com/office/drawing/2014/main" id="{C43D034E-13BD-754C-140E-4D21A8DEBECD}"/>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10</a:t>
            </a:fld>
            <a:endParaRPr lang="en-US" dirty="0"/>
          </a:p>
        </p:txBody>
      </p:sp>
      <p:pic>
        <p:nvPicPr>
          <p:cNvPr id="49" name="Picture Placeholder 48" descr="A blue and white logo&#10;&#10;Description automatically generated">
            <a:extLst>
              <a:ext uri="{FF2B5EF4-FFF2-40B4-BE49-F238E27FC236}">
                <a16:creationId xmlns:a16="http://schemas.microsoft.com/office/drawing/2014/main" id="{4F655C41-AB5B-71AE-F24E-0A5B862D738E}"/>
              </a:ext>
            </a:extLst>
          </p:cNvPr>
          <p:cNvPicPr>
            <a:picLocks noGrp="1" noChangeAspect="1"/>
          </p:cNvPicPr>
          <p:nvPr>
            <p:ph type="pic" sz="quarter" idx="14"/>
          </p:nvPr>
        </p:nvPicPr>
        <p:blipFill>
          <a:blip r:embed="rId9"/>
          <a:stretch>
            <a:fillRect/>
          </a:stretch>
        </p:blipFill>
        <p:spPr>
          <a:xfrm>
            <a:off x="1219200" y="190500"/>
            <a:ext cx="2044700" cy="2044700"/>
          </a:xfrm>
          <a:prstGeom prst="rect">
            <a:avLst/>
          </a:prstGeom>
        </p:spPr>
      </p:pic>
    </p:spTree>
    <p:extLst>
      <p:ext uri="{BB962C8B-B14F-4D97-AF65-F5344CB8AC3E}">
        <p14:creationId xmlns:p14="http://schemas.microsoft.com/office/powerpoint/2010/main" val="197333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226301" y="2800415"/>
            <a:ext cx="2324100" cy="1257169"/>
          </a:xfrm>
        </p:spPr>
        <p:txBody>
          <a:bodyPr>
            <a:normAutofit/>
          </a:bodyPr>
          <a:lstStyle/>
          <a:p>
            <a:r>
              <a:rPr lang="en-US" dirty="0"/>
              <a:t>Q &amp; A</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233" r="20233"/>
          <a:stretch/>
        </p:blipFill>
        <p:spPr>
          <a:xfrm>
            <a:off x="0" y="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5012987" cy="365125"/>
          </a:xfrm>
        </p:spPr>
        <p:txBody>
          <a:bodyPr/>
          <a:lstStyle/>
          <a:p>
            <a:r>
              <a:rPr lang="en-US"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068820" y="136525"/>
            <a:ext cx="4846320" cy="1692311"/>
          </a:xfrm>
        </p:spPr>
        <p:txBody>
          <a:bodyPr/>
          <a:lstStyle/>
          <a:p>
            <a:r>
              <a:rPr lang="en-US" dirty="0"/>
              <a:t>Contents</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3"/>
          <a:srcRect l="31107" r="31107"/>
          <a:stretch/>
        </p:blipFill>
        <p:spPr>
          <a:xfrm>
            <a:off x="0" y="0"/>
            <a:ext cx="6096000" cy="6858000"/>
          </a:xfr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20" y="2078875"/>
            <a:ext cx="4114800" cy="3798888"/>
          </a:xfrm>
        </p:spPr>
        <p:txBody>
          <a:bodyPr/>
          <a:lstStyle/>
          <a:p>
            <a:r>
              <a:rPr lang="en-US" dirty="0"/>
              <a:t>INTRODUCTION</a:t>
            </a:r>
          </a:p>
          <a:p>
            <a:r>
              <a:rPr lang="en-US" dirty="0"/>
              <a:t>Evidence A</a:t>
            </a:r>
          </a:p>
          <a:p>
            <a:r>
              <a:rPr lang="en-US" dirty="0"/>
              <a:t>Evidence B</a:t>
            </a:r>
          </a:p>
          <a:p>
            <a:r>
              <a:rPr lang="en-US" dirty="0"/>
              <a:t>Evidence C</a:t>
            </a:r>
          </a:p>
          <a:p>
            <a:r>
              <a:rPr lang="en-US" dirty="0"/>
              <a:t>Evidence D</a:t>
            </a:r>
          </a:p>
          <a:p>
            <a:r>
              <a:rPr lang="en-US" dirty="0"/>
              <a:t>Final Analysis</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469107" y="50241"/>
            <a:ext cx="11265694" cy="1304544"/>
          </a:xfrm>
        </p:spPr>
        <p:txBody>
          <a:bodyPr anchor="b">
            <a:normAutofit/>
          </a:bodyPr>
          <a:lstStyle/>
          <a:p>
            <a:r>
              <a:rPr lang="en-US" dirty="0"/>
              <a:t>INTRODUCTION</a:t>
            </a:r>
          </a:p>
        </p:txBody>
      </p:sp>
      <p:pic>
        <p:nvPicPr>
          <p:cNvPr id="7" name="Picture Placeholder 6" descr="A person taking a picture of a person&#10;&#10;Description automatically generated">
            <a:extLst>
              <a:ext uri="{FF2B5EF4-FFF2-40B4-BE49-F238E27FC236}">
                <a16:creationId xmlns:a16="http://schemas.microsoft.com/office/drawing/2014/main" id="{0AAA385F-3B77-5505-31E5-410689D871A1}"/>
              </a:ext>
            </a:extLst>
          </p:cNvPr>
          <p:cNvPicPr>
            <a:picLocks noGrp="1" noChangeAspect="1"/>
          </p:cNvPicPr>
          <p:nvPr>
            <p:ph type="pic" sz="quarter" idx="10"/>
          </p:nvPr>
        </p:nvPicPr>
        <p:blipFill rotWithShape="1">
          <a:blip r:embed="rId3"/>
          <a:srcRect t="2335" r="4" b="23151"/>
          <a:stretch/>
        </p:blipFill>
        <p:spPr>
          <a:xfrm>
            <a:off x="469900" y="1638300"/>
            <a:ext cx="5441692" cy="4572000"/>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idx="1"/>
          </p:nvPr>
        </p:nvSpPr>
        <p:spPr>
          <a:xfrm>
            <a:off x="6613456" y="1779268"/>
            <a:ext cx="5157787" cy="494506"/>
          </a:xfrm>
        </p:spPr>
        <p:txBody>
          <a:bodyPr>
            <a:normAutofit/>
          </a:bodyPr>
          <a:lstStyle/>
          <a:p>
            <a:pPr algn="ctr">
              <a:lnSpc>
                <a:spcPct val="140000"/>
              </a:lnSpc>
              <a:spcAft>
                <a:spcPts val="600"/>
              </a:spcAft>
            </a:pPr>
            <a:r>
              <a:rPr lang="en-US" sz="2000" dirty="0"/>
              <a:t>Case Overview</a:t>
            </a:r>
          </a:p>
        </p:txBody>
      </p:sp>
      <p:sp>
        <p:nvSpPr>
          <p:cNvPr id="37" name="Text Placeholder 36">
            <a:extLst>
              <a:ext uri="{FF2B5EF4-FFF2-40B4-BE49-F238E27FC236}">
                <a16:creationId xmlns:a16="http://schemas.microsoft.com/office/drawing/2014/main" id="{345A4B70-A0EA-A96A-4119-0857596AA211}"/>
              </a:ext>
            </a:extLst>
          </p:cNvPr>
          <p:cNvSpPr>
            <a:spLocks noGrp="1"/>
          </p:cNvSpPr>
          <p:nvPr>
            <p:ph sz="quarter" idx="13"/>
          </p:nvPr>
        </p:nvSpPr>
        <p:spPr>
          <a:xfrm>
            <a:off x="6565900" y="2698258"/>
            <a:ext cx="5156200" cy="3600942"/>
          </a:xfrm>
        </p:spPr>
        <p:txBody>
          <a:bodyPr>
            <a:noAutofit/>
          </a:bodyPr>
          <a:lstStyle/>
          <a:p>
            <a:pPr marL="0" indent="0" algn="ctr">
              <a:buNone/>
            </a:pPr>
            <a:r>
              <a:rPr lang="en-US" sz="2000" dirty="0"/>
              <a:t>Kim and Amanda's abduction is a harrowing case involving the disappearance of two young individuals. Through digital evidence from sources like laptops, network captures, and mobile devices, we can piece together the puzzle and identify the perpetrators, Digital forensics is our guiding light, shedding light on the darkest corners of this case, and providing hope for a resolution.</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12"/>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3</a:t>
            </a:fld>
            <a:endParaRPr lang="en-US"/>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135465"/>
            <a:ext cx="5251450" cy="2788704"/>
          </a:xfrm>
        </p:spPr>
        <p:txBody>
          <a:bodyPr>
            <a:normAutofit fontScale="90000"/>
          </a:bodyPr>
          <a:lstStyle/>
          <a:p>
            <a:r>
              <a:rPr lang="en-US" dirty="0"/>
              <a:t>Results from each evidence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411" r="20411"/>
          <a:stretch/>
        </p:blipFill>
        <p:spPr>
          <a:xfrm>
            <a:off x="0" y="0"/>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096000" y="4378134"/>
            <a:ext cx="525145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23000" r="-2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F34D-5077-2DF6-F84F-3D5B5EEF9F91}"/>
              </a:ext>
            </a:extLst>
          </p:cNvPr>
          <p:cNvSpPr>
            <a:spLocks noGrp="1"/>
          </p:cNvSpPr>
          <p:nvPr>
            <p:ph type="title"/>
          </p:nvPr>
        </p:nvSpPr>
        <p:spPr>
          <a:xfrm>
            <a:off x="594519" y="136525"/>
            <a:ext cx="11002962" cy="1455179"/>
          </a:xfrm>
        </p:spPr>
        <p:txBody>
          <a:bodyPr/>
          <a:lstStyle/>
          <a:p>
            <a:r>
              <a:rPr lang="en-US" dirty="0"/>
              <a:t>Evidence A (Peter’s Laptop)</a:t>
            </a:r>
          </a:p>
        </p:txBody>
      </p:sp>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5</a:t>
            </a:fld>
            <a:endParaRPr lang="en-US" dirty="0"/>
          </a:p>
        </p:txBody>
      </p:sp>
      <p:sp>
        <p:nvSpPr>
          <p:cNvPr id="6" name="Content Placeholder 5">
            <a:extLst>
              <a:ext uri="{FF2B5EF4-FFF2-40B4-BE49-F238E27FC236}">
                <a16:creationId xmlns:a16="http://schemas.microsoft.com/office/drawing/2014/main" id="{6F1E9BD8-290A-9D44-9F0A-74520D237686}"/>
              </a:ext>
            </a:extLst>
          </p:cNvPr>
          <p:cNvSpPr>
            <a:spLocks noGrp="1"/>
          </p:cNvSpPr>
          <p:nvPr>
            <p:ph sz="quarter" idx="12"/>
          </p:nvPr>
        </p:nvSpPr>
        <p:spPr>
          <a:xfrm>
            <a:off x="546307" y="1591704"/>
            <a:ext cx="11002962" cy="5129771"/>
          </a:xfrm>
          <a:noFill/>
          <a:effectLst>
            <a:outerShdw blurRad="101600" dist="50800" dir="5400000" algn="ctr" rotWithShape="0">
              <a:srgbClr val="000000">
                <a:alpha val="1000"/>
              </a:srgbClr>
            </a:outerShdw>
          </a:effectLst>
        </p:spPr>
        <p:txBody>
          <a:bodyPr/>
          <a:lstStyle/>
          <a:p>
            <a:pPr marL="0" indent="0">
              <a:buNone/>
            </a:pPr>
            <a:endParaRPr lang="en-AU" sz="2000" dirty="0"/>
          </a:p>
          <a:p>
            <a:pPr>
              <a:buFont typeface="Wingdings" panose="05000000000000000000" pitchFamily="2" charset="2"/>
              <a:buChar char="q"/>
            </a:pPr>
            <a:r>
              <a:rPr lang="en-AU" sz="2000" dirty="0"/>
              <a:t>Pictures of Kim and Amanda present on the laptop making Peter aware of their whereabouts.</a:t>
            </a:r>
          </a:p>
          <a:p>
            <a:pPr>
              <a:buFont typeface="Wingdings" panose="05000000000000000000" pitchFamily="2" charset="2"/>
              <a:buChar char="q"/>
            </a:pPr>
            <a:r>
              <a:rPr lang="en-AU" sz="2000" dirty="0"/>
              <a:t>Peter was assigned to pick them up from the airport and take them to a prescribed location.</a:t>
            </a:r>
          </a:p>
          <a:p>
            <a:pPr>
              <a:buFont typeface="Wingdings" panose="05000000000000000000" pitchFamily="2" charset="2"/>
              <a:buChar char="q"/>
            </a:pPr>
            <a:r>
              <a:rPr lang="en-AU" sz="2000" dirty="0"/>
              <a:t>Address.txt found where the hotel’s location was mentioned which was “Level 5 Hoffman Hotel, 26 Av, Kleber, 75116, Paris, France</a:t>
            </a:r>
          </a:p>
          <a:p>
            <a:pPr>
              <a:buFont typeface="Wingdings" panose="05000000000000000000" pitchFamily="2" charset="2"/>
              <a:buChar char="q"/>
            </a:pPr>
            <a:r>
              <a:rPr lang="en-AU" sz="2000" dirty="0"/>
              <a:t>Suspicious data extracted from the laptop which mentions “</a:t>
            </a:r>
            <a:r>
              <a:rPr lang="fr-FR" sz="2000" dirty="0" err="1"/>
              <a:t>Your</a:t>
            </a:r>
            <a:r>
              <a:rPr lang="fr-FR" sz="2000" dirty="0"/>
              <a:t> </a:t>
            </a:r>
            <a:r>
              <a:rPr lang="fr-FR" sz="2000" dirty="0" err="1"/>
              <a:t>reward</a:t>
            </a:r>
            <a:r>
              <a:rPr lang="fr-FR" sz="2000" dirty="0"/>
              <a:t> </a:t>
            </a:r>
            <a:r>
              <a:rPr lang="fr-FR" sz="2000" dirty="0" err="1"/>
              <a:t>locker</a:t>
            </a:r>
            <a:r>
              <a:rPr lang="fr-FR" sz="2000" dirty="0"/>
              <a:t> 33 Gare du Nord.</a:t>
            </a:r>
            <a:r>
              <a:rPr lang="en-AU" sz="2000" dirty="0"/>
              <a:t>“(lesblues2)</a:t>
            </a:r>
          </a:p>
          <a:p>
            <a:pPr>
              <a:buFont typeface="Wingdings" panose="05000000000000000000" pitchFamily="2" charset="2"/>
              <a:buChar char="q"/>
            </a:pPr>
            <a:endParaRPr lang="en-AU" sz="2000" dirty="0"/>
          </a:p>
        </p:txBody>
      </p:sp>
    </p:spTree>
    <p:extLst>
      <p:ext uri="{BB962C8B-B14F-4D97-AF65-F5344CB8AC3E}">
        <p14:creationId xmlns:p14="http://schemas.microsoft.com/office/powerpoint/2010/main" val="173679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6000" r="-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F34D-5077-2DF6-F84F-3D5B5EEF9F91}"/>
              </a:ext>
            </a:extLst>
          </p:cNvPr>
          <p:cNvSpPr>
            <a:spLocks noGrp="1"/>
          </p:cNvSpPr>
          <p:nvPr>
            <p:ph type="title"/>
          </p:nvPr>
        </p:nvSpPr>
        <p:spPr>
          <a:xfrm>
            <a:off x="594519" y="136525"/>
            <a:ext cx="11002962" cy="1455179"/>
          </a:xfrm>
        </p:spPr>
        <p:txBody>
          <a:bodyPr/>
          <a:lstStyle/>
          <a:p>
            <a:r>
              <a:rPr lang="en-US" dirty="0"/>
              <a:t>Evidence B (Network Capture)</a:t>
            </a:r>
          </a:p>
        </p:txBody>
      </p:sp>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6</a:t>
            </a:fld>
            <a:endParaRPr lang="en-US" dirty="0"/>
          </a:p>
        </p:txBody>
      </p:sp>
      <p:sp>
        <p:nvSpPr>
          <p:cNvPr id="6" name="Content Placeholder 5">
            <a:extLst>
              <a:ext uri="{FF2B5EF4-FFF2-40B4-BE49-F238E27FC236}">
                <a16:creationId xmlns:a16="http://schemas.microsoft.com/office/drawing/2014/main" id="{6F1E9BD8-290A-9D44-9F0A-74520D237686}"/>
              </a:ext>
            </a:extLst>
          </p:cNvPr>
          <p:cNvSpPr>
            <a:spLocks noGrp="1"/>
          </p:cNvSpPr>
          <p:nvPr>
            <p:ph sz="quarter" idx="12"/>
          </p:nvPr>
        </p:nvSpPr>
        <p:spPr>
          <a:xfrm>
            <a:off x="546307" y="1964572"/>
            <a:ext cx="11002962" cy="4118727"/>
          </a:xfrm>
          <a:noFill/>
          <a:effectLst>
            <a:outerShdw blurRad="101600" dist="50800" dir="5400000" algn="ctr" rotWithShape="0">
              <a:srgbClr val="000000">
                <a:alpha val="1000"/>
              </a:srgbClr>
            </a:outerShdw>
          </a:effectLst>
        </p:spPr>
        <p:txBody>
          <a:bodyPr/>
          <a:lstStyle/>
          <a:p>
            <a:pPr marL="0" indent="0">
              <a:buNone/>
            </a:pPr>
            <a:r>
              <a:rPr lang="en-AU" sz="2000" dirty="0"/>
              <a:t>Key pointers</a:t>
            </a:r>
          </a:p>
          <a:p>
            <a:pPr>
              <a:buFont typeface="Wingdings" panose="05000000000000000000" pitchFamily="2" charset="2"/>
              <a:buChar char="q"/>
            </a:pPr>
            <a:r>
              <a:rPr lang="en-AU" sz="2000" dirty="0"/>
              <a:t>Packet sniffing unleashes the  majorly involved individuals that belong to a child trafficking gang </a:t>
            </a:r>
          </a:p>
          <a:p>
            <a:pPr>
              <a:buFont typeface="Wingdings" panose="05000000000000000000" pitchFamily="2" charset="2"/>
              <a:buChar char="q"/>
            </a:pPr>
            <a:r>
              <a:rPr lang="en-AU" sz="2000" dirty="0"/>
              <a:t>Raman, Marko, and Gregor are the members of the criminal gang</a:t>
            </a:r>
          </a:p>
          <a:p>
            <a:pPr>
              <a:buFont typeface="Wingdings" panose="05000000000000000000" pitchFamily="2" charset="2"/>
              <a:buChar char="q"/>
            </a:pPr>
            <a:r>
              <a:rPr lang="en-AU" sz="2000" dirty="0"/>
              <a:t>Gives an indication of Raman being the boss who takes account of the current situation and also gives further instructions.</a:t>
            </a:r>
          </a:p>
          <a:p>
            <a:pPr>
              <a:buFont typeface="Wingdings" panose="05000000000000000000" pitchFamily="2" charset="2"/>
              <a:buChar char="q"/>
            </a:pPr>
            <a:r>
              <a:rPr lang="en-AU" sz="2000" dirty="0"/>
              <a:t>Gives 3 important locations,1 shared by Raman on “THE LOUNGE” chat and the other which is the name of the channel “RUE DU PARADIS” and the image of map “map.jpeg”.</a:t>
            </a:r>
          </a:p>
        </p:txBody>
      </p:sp>
    </p:spTree>
    <p:extLst>
      <p:ext uri="{BB962C8B-B14F-4D97-AF65-F5344CB8AC3E}">
        <p14:creationId xmlns:p14="http://schemas.microsoft.com/office/powerpoint/2010/main" val="34188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8000" r="-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F34D-5077-2DF6-F84F-3D5B5EEF9F91}"/>
              </a:ext>
            </a:extLst>
          </p:cNvPr>
          <p:cNvSpPr>
            <a:spLocks noGrp="1"/>
          </p:cNvSpPr>
          <p:nvPr>
            <p:ph type="title"/>
          </p:nvPr>
        </p:nvSpPr>
        <p:spPr>
          <a:xfrm>
            <a:off x="594519" y="136525"/>
            <a:ext cx="11002962" cy="1455179"/>
          </a:xfrm>
        </p:spPr>
        <p:txBody>
          <a:bodyPr/>
          <a:lstStyle/>
          <a:p>
            <a:r>
              <a:rPr lang="en-US" dirty="0"/>
              <a:t>Evidence C (Memory dump)</a:t>
            </a:r>
          </a:p>
        </p:txBody>
      </p:sp>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7</a:t>
            </a:fld>
            <a:endParaRPr lang="en-US" dirty="0"/>
          </a:p>
        </p:txBody>
      </p:sp>
      <p:sp>
        <p:nvSpPr>
          <p:cNvPr id="6" name="Content Placeholder 5">
            <a:extLst>
              <a:ext uri="{FF2B5EF4-FFF2-40B4-BE49-F238E27FC236}">
                <a16:creationId xmlns:a16="http://schemas.microsoft.com/office/drawing/2014/main" id="{6F1E9BD8-290A-9D44-9F0A-74520D237686}"/>
              </a:ext>
            </a:extLst>
          </p:cNvPr>
          <p:cNvSpPr>
            <a:spLocks noGrp="1"/>
          </p:cNvSpPr>
          <p:nvPr>
            <p:ph sz="quarter" idx="12"/>
          </p:nvPr>
        </p:nvSpPr>
        <p:spPr>
          <a:xfrm>
            <a:off x="546307" y="1964572"/>
            <a:ext cx="11002962" cy="4118727"/>
          </a:xfrm>
          <a:noFill/>
          <a:effectLst>
            <a:outerShdw blurRad="101600" dist="50800" dir="5400000" algn="ctr" rotWithShape="0">
              <a:srgbClr val="000000">
                <a:alpha val="1000"/>
              </a:srgbClr>
            </a:outerShdw>
          </a:effectLst>
        </p:spPr>
        <p:txBody>
          <a:bodyPr/>
          <a:lstStyle/>
          <a:p>
            <a:pPr marL="0" indent="0">
              <a:buNone/>
            </a:pPr>
            <a:r>
              <a:rPr lang="en-AU" sz="2000" dirty="0"/>
              <a:t>Key pointers</a:t>
            </a:r>
          </a:p>
          <a:p>
            <a:pPr>
              <a:buFont typeface="Wingdings" panose="05000000000000000000" pitchFamily="2" charset="2"/>
              <a:buChar char="q"/>
            </a:pPr>
            <a:r>
              <a:rPr lang="en-AU" sz="2000" dirty="0"/>
              <a:t> Introduces a new character named Patrice.</a:t>
            </a:r>
          </a:p>
          <a:p>
            <a:pPr>
              <a:buFont typeface="Wingdings" panose="05000000000000000000" pitchFamily="2" charset="2"/>
              <a:buChar char="q"/>
            </a:pPr>
            <a:r>
              <a:rPr lang="en-AU" sz="2000" dirty="0"/>
              <a:t> An email conversation showing his interest in the activities of the criminal gang and the abduction.</a:t>
            </a:r>
          </a:p>
          <a:p>
            <a:pPr>
              <a:buFont typeface="Wingdings" panose="05000000000000000000" pitchFamily="2" charset="2"/>
              <a:buChar char="q"/>
            </a:pPr>
            <a:r>
              <a:rPr lang="en-AU" sz="2000" dirty="0"/>
              <a:t> The channel name used in the LOUNGE chat and a particular search history both coincide to be RUE DU PARADIS</a:t>
            </a:r>
          </a:p>
          <a:p>
            <a:pPr>
              <a:buFont typeface="Wingdings" panose="05000000000000000000" pitchFamily="2" charset="2"/>
              <a:buChar char="q"/>
            </a:pPr>
            <a:r>
              <a:rPr lang="en-AU" sz="2000" dirty="0"/>
              <a:t> The email conversation and address match showing that Patrice being an outsider is kept in the loop which makes him an important piece of the puzzle</a:t>
            </a:r>
          </a:p>
          <a:p>
            <a:pPr>
              <a:buFont typeface="Wingdings" panose="05000000000000000000" pitchFamily="2" charset="2"/>
              <a:buChar char="q"/>
            </a:pPr>
            <a:endParaRPr lang="en-AU" sz="2000" dirty="0"/>
          </a:p>
        </p:txBody>
      </p:sp>
    </p:spTree>
    <p:extLst>
      <p:ext uri="{BB962C8B-B14F-4D97-AF65-F5344CB8AC3E}">
        <p14:creationId xmlns:p14="http://schemas.microsoft.com/office/powerpoint/2010/main" val="409526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43000" r="-4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F34D-5077-2DF6-F84F-3D5B5EEF9F91}"/>
              </a:ext>
            </a:extLst>
          </p:cNvPr>
          <p:cNvSpPr>
            <a:spLocks noGrp="1"/>
          </p:cNvSpPr>
          <p:nvPr>
            <p:ph type="title"/>
          </p:nvPr>
        </p:nvSpPr>
        <p:spPr>
          <a:xfrm>
            <a:off x="594519" y="136525"/>
            <a:ext cx="11002962" cy="1455179"/>
          </a:xfrm>
        </p:spPr>
        <p:txBody>
          <a:bodyPr/>
          <a:lstStyle/>
          <a:p>
            <a:r>
              <a:rPr lang="en-US" dirty="0"/>
              <a:t>Evidence D (Kim’s Damaged Phone)</a:t>
            </a:r>
          </a:p>
        </p:txBody>
      </p:sp>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8</a:t>
            </a:fld>
            <a:endParaRPr lang="en-US" dirty="0"/>
          </a:p>
        </p:txBody>
      </p:sp>
      <p:sp>
        <p:nvSpPr>
          <p:cNvPr id="6" name="Content Placeholder 5">
            <a:extLst>
              <a:ext uri="{FF2B5EF4-FFF2-40B4-BE49-F238E27FC236}">
                <a16:creationId xmlns:a16="http://schemas.microsoft.com/office/drawing/2014/main" id="{6F1E9BD8-290A-9D44-9F0A-74520D237686}"/>
              </a:ext>
            </a:extLst>
          </p:cNvPr>
          <p:cNvSpPr>
            <a:spLocks noGrp="1"/>
          </p:cNvSpPr>
          <p:nvPr>
            <p:ph sz="quarter" idx="12"/>
          </p:nvPr>
        </p:nvSpPr>
        <p:spPr>
          <a:xfrm>
            <a:off x="546307" y="1964572"/>
            <a:ext cx="11002962" cy="4118727"/>
          </a:xfrm>
          <a:noFill/>
          <a:effectLst>
            <a:outerShdw blurRad="101600" dist="50800" dir="5400000" algn="ctr" rotWithShape="0">
              <a:srgbClr val="000000">
                <a:alpha val="1000"/>
              </a:srgbClr>
            </a:outerShdw>
          </a:effectLst>
        </p:spPr>
        <p:txBody>
          <a:bodyPr/>
          <a:lstStyle/>
          <a:p>
            <a:pPr marL="0" indent="0">
              <a:buNone/>
            </a:pPr>
            <a:r>
              <a:rPr lang="en-AU" sz="2000" dirty="0"/>
              <a:t>Key pointers</a:t>
            </a:r>
          </a:p>
          <a:p>
            <a:pPr>
              <a:buFont typeface="Wingdings" panose="05000000000000000000" pitchFamily="2" charset="2"/>
              <a:buChar char="q"/>
            </a:pPr>
            <a:r>
              <a:rPr lang="en-AU" sz="2000" dirty="0"/>
              <a:t> Contacts have just Amanda, Dad, and Mom pointing towards Kim being the owner.</a:t>
            </a:r>
          </a:p>
          <a:p>
            <a:pPr>
              <a:buFont typeface="Wingdings" panose="05000000000000000000" pitchFamily="2" charset="2"/>
              <a:buChar char="q"/>
            </a:pPr>
            <a:r>
              <a:rPr lang="en-AU" sz="2000" dirty="0"/>
              <a:t> Important texts between Kim and Dad reveal the truth of Peter.</a:t>
            </a:r>
          </a:p>
          <a:p>
            <a:pPr>
              <a:buFont typeface="Wingdings" panose="05000000000000000000" pitchFamily="2" charset="2"/>
              <a:buChar char="q"/>
            </a:pPr>
            <a:r>
              <a:rPr lang="en-AU" sz="2000" dirty="0"/>
              <a:t> Physical description of the kidnappers which will help in identifying them.</a:t>
            </a:r>
          </a:p>
          <a:p>
            <a:pPr>
              <a:buFont typeface="Wingdings" panose="05000000000000000000" pitchFamily="2" charset="2"/>
              <a:buChar char="q"/>
            </a:pPr>
            <a:r>
              <a:rPr lang="en-AU" sz="2000" dirty="0"/>
              <a:t> Important details being retrieved from the phone help in connecting the dots from other evidence making the scene and story clearer revealing each character’s involvement</a:t>
            </a:r>
          </a:p>
        </p:txBody>
      </p:sp>
    </p:spTree>
    <p:extLst>
      <p:ext uri="{BB962C8B-B14F-4D97-AF65-F5344CB8AC3E}">
        <p14:creationId xmlns:p14="http://schemas.microsoft.com/office/powerpoint/2010/main" val="184992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937000" y="165100"/>
            <a:ext cx="4191000" cy="842617"/>
          </a:xfrm>
          <a:gradFill>
            <a:gsLst>
              <a:gs pos="0">
                <a:schemeClr val="accent5"/>
              </a:gs>
              <a:gs pos="100000">
                <a:schemeClr val="accent2"/>
              </a:gs>
              <a:gs pos="50000">
                <a:schemeClr val="accent1"/>
              </a:gs>
            </a:gsLst>
          </a:gradFill>
        </p:spPr>
        <p:txBody>
          <a:bodyPr>
            <a:normAutofit/>
          </a:bodyPr>
          <a:lstStyle/>
          <a:p>
            <a:r>
              <a:rPr lang="en-US" sz="2000" dirty="0"/>
              <a:t>Final Analysis</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800100" y="1155700"/>
            <a:ext cx="10972800" cy="5321299"/>
          </a:xfrm>
        </p:spPr>
        <p:txBody>
          <a:bodyPr>
            <a:normAutofit fontScale="55000" lnSpcReduction="20000"/>
          </a:bodyPr>
          <a:lstStyle/>
          <a:p>
            <a:r>
              <a:rPr lang="en-US" sz="5100" dirty="0"/>
              <a:t>The evidence found on Peter's laptop, coupled with suspicious mobile messages, strongly suggests foreknowledge of the victims, pointing to a premeditated abduction plan. Raman's pivotal role as the orchestrator is evident through constant communication with Marko, indicating a high level of involvement. Patrice, while lacking detailed communication content, appears linked to the criminal operation, relying on updates from Marko. These factors underscore a complex network of individuals involved in this illicit activity.</a:t>
            </a:r>
          </a:p>
        </p:txBody>
      </p:sp>
    </p:spTree>
    <p:extLst>
      <p:ext uri="{BB962C8B-B14F-4D97-AF65-F5344CB8AC3E}">
        <p14:creationId xmlns:p14="http://schemas.microsoft.com/office/powerpoint/2010/main" val="839779156"/>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3.xml><?xml version="1.0" encoding="utf-8"?>
<ds:datastoreItem xmlns:ds="http://schemas.openxmlformats.org/officeDocument/2006/customXml" ds:itemID="{0CDF8656-0242-4B63-8FCA-04D06A7F29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c9f92db8-2851-4df9-9d12-fab52f5b1415}"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
  <TotalTime>520</TotalTime>
  <Words>561</Words>
  <Application>Microsoft Office PowerPoint</Application>
  <PresentationFormat>Widescreen</PresentationFormat>
  <Paragraphs>66</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Custom</vt:lpstr>
      <vt:lpstr>Expert witness Testimonial</vt:lpstr>
      <vt:lpstr>Contents</vt:lpstr>
      <vt:lpstr>INTRODUCTION</vt:lpstr>
      <vt:lpstr>Results from each evidence</vt:lpstr>
      <vt:lpstr>Evidence A (Peter’s Laptop)</vt:lpstr>
      <vt:lpstr>Evidence B (Network Capture)</vt:lpstr>
      <vt:lpstr>Evidence C (Memory dump)</vt:lpstr>
      <vt:lpstr>Evidence D (Kim’s Damaged Phone)</vt:lpstr>
      <vt:lpstr>Final Analysis</vt:lpstr>
      <vt:lpstr>Tools Used</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Karan Ahuja</dc:creator>
  <cp:lastModifiedBy>Nihar Vyas</cp:lastModifiedBy>
  <cp:revision>8</cp:revision>
  <dcterms:created xsi:type="dcterms:W3CDTF">2023-09-14T19:54:33Z</dcterms:created>
  <dcterms:modified xsi:type="dcterms:W3CDTF">2023-10-19T23:54:09Z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