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3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3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6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3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8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2">
                <a:lumMod val="75000"/>
                <a:alpha val="9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7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hanapriyaselvam200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Fraud" TargetMode="External"/><Relationship Id="rId2" Type="http://schemas.openxmlformats.org/officeDocument/2006/relationships/hyperlink" Target="http://www.kaggle.com/datasets/frau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515363"/>
            <a:ext cx="9829800" cy="84362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38100">
              <a:lnSpc>
                <a:spcPts val="3010"/>
              </a:lnSpc>
              <a:spcBef>
                <a:spcPts val="470"/>
              </a:spcBef>
            </a:pPr>
            <a:r>
              <a:rPr sz="3600" dirty="0"/>
              <a:t>FRAUD</a:t>
            </a:r>
            <a:r>
              <a:rPr sz="3600" spc="25" dirty="0"/>
              <a:t> </a:t>
            </a:r>
            <a:r>
              <a:rPr sz="3600" dirty="0"/>
              <a:t>DETECTION</a:t>
            </a:r>
            <a:r>
              <a:rPr sz="3600" spc="120" dirty="0"/>
              <a:t> </a:t>
            </a:r>
            <a:r>
              <a:rPr sz="3600" dirty="0"/>
              <a:t>IN</a:t>
            </a:r>
            <a:r>
              <a:rPr sz="3600" spc="190" dirty="0"/>
              <a:t> </a:t>
            </a:r>
            <a:r>
              <a:rPr sz="3600" dirty="0"/>
              <a:t>FINANCIAL</a:t>
            </a:r>
            <a:r>
              <a:rPr sz="3600" spc="125" dirty="0"/>
              <a:t> </a:t>
            </a:r>
            <a:r>
              <a:rPr sz="3600" spc="-10" dirty="0"/>
              <a:t>SERVICES </a:t>
            </a:r>
            <a:r>
              <a:rPr sz="3600" dirty="0"/>
              <a:t>USING</a:t>
            </a:r>
            <a:r>
              <a:rPr sz="3600" spc="200" dirty="0"/>
              <a:t> </a:t>
            </a:r>
            <a:r>
              <a:rPr sz="3600" dirty="0"/>
              <a:t>CONVOLUTIONAL</a:t>
            </a:r>
            <a:r>
              <a:rPr sz="3600" spc="-35" dirty="0"/>
              <a:t> </a:t>
            </a:r>
            <a:r>
              <a:rPr sz="3600" dirty="0"/>
              <a:t>NEURAL</a:t>
            </a:r>
            <a:r>
              <a:rPr sz="3600" spc="-110" dirty="0"/>
              <a:t> </a:t>
            </a:r>
            <a:r>
              <a:rPr sz="3600" spc="-10" dirty="0"/>
              <a:t>NETWORK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836284" y="3502342"/>
            <a:ext cx="4245610" cy="212045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Calibri"/>
                <a:cs typeface="Calibri"/>
              </a:rPr>
              <a:t>PRESENTED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BY:</a:t>
            </a:r>
            <a:endParaRPr sz="2400" dirty="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439"/>
              </a:spcBef>
            </a:pPr>
            <a:r>
              <a:rPr lang="en-IN" sz="2400" dirty="0" err="1">
                <a:latin typeface="Calibri"/>
                <a:cs typeface="Calibri"/>
              </a:rPr>
              <a:t>Nihash</a:t>
            </a:r>
            <a:r>
              <a:rPr lang="en-IN" sz="2400" dirty="0">
                <a:latin typeface="Calibri"/>
                <a:cs typeface="Calibri"/>
              </a:rPr>
              <a:t> S</a:t>
            </a:r>
            <a:endParaRPr sz="2400" dirty="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Calibri"/>
                <a:cs typeface="Calibri"/>
              </a:rPr>
              <a:t>III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YEAR,KVCET,</a:t>
            </a:r>
            <a:r>
              <a:rPr lang="en-IN" sz="2400" spc="-10" dirty="0">
                <a:latin typeface="Calibri"/>
                <a:cs typeface="Calibri"/>
              </a:rPr>
              <a:t>AI &amp;DS</a:t>
            </a:r>
            <a:endParaRPr sz="2400" dirty="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Calibri"/>
                <a:cs typeface="Calibri"/>
              </a:rPr>
              <a:t>NM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ID:au421221</a:t>
            </a:r>
            <a:r>
              <a:rPr lang="en-IN" sz="2400" spc="-10" dirty="0">
                <a:latin typeface="Calibri"/>
                <a:cs typeface="Calibri"/>
              </a:rPr>
              <a:t>243027</a:t>
            </a:r>
            <a:endParaRPr sz="2400" dirty="0">
              <a:latin typeface="Calibri"/>
              <a:cs typeface="Calibri"/>
            </a:endParaRPr>
          </a:p>
          <a:p>
            <a:pPr marL="60325">
              <a:lnSpc>
                <a:spcPct val="100000"/>
              </a:lnSpc>
              <a:spcBef>
                <a:spcPts val="439"/>
              </a:spcBef>
            </a:pPr>
            <a:r>
              <a:rPr sz="2400" dirty="0">
                <a:latin typeface="Calibri"/>
                <a:cs typeface="Calibri"/>
              </a:rPr>
              <a:t>Gmail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IN" sz="2400" spc="-10" dirty="0" err="1">
                <a:latin typeface="Calibri"/>
                <a:cs typeface="Calibri"/>
              </a:rPr>
              <a:t>nihashmaxi</a:t>
            </a:r>
            <a:r>
              <a:rPr sz="2400" spc="-10" dirty="0"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804227"/>
            <a:ext cx="10372725" cy="5375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CONCLUSION: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7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802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4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conclusion,</a:t>
            </a:r>
            <a:r>
              <a:rPr sz="2600" spc="4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integration</a:t>
            </a:r>
            <a:r>
              <a:rPr sz="2600" spc="4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4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profile</a:t>
            </a:r>
            <a:r>
              <a:rPr sz="2600" spc="4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attributes,</a:t>
            </a:r>
            <a:r>
              <a:rPr sz="2600" spc="4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textual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features,</a:t>
            </a:r>
            <a:r>
              <a:rPr sz="2600" spc="4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33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characteristics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3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our</a:t>
            </a:r>
            <a:r>
              <a:rPr sz="2600" spc="32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fraud</a:t>
            </a:r>
            <a:r>
              <a:rPr sz="2600" spc="31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detection</a:t>
            </a:r>
            <a:r>
              <a:rPr sz="2600" spc="3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3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enables</a:t>
            </a:r>
            <a:r>
              <a:rPr sz="2600" spc="305" dirty="0">
                <a:latin typeface="Calibri"/>
                <a:cs typeface="Calibri"/>
              </a:rPr>
              <a:t> 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comprehensive</a:t>
            </a:r>
            <a:r>
              <a:rPr sz="2600" spc="2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analysis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behavior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online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platforms.</a:t>
            </a:r>
            <a:r>
              <a:rPr sz="2600" spc="2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Leveraging Convolutional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Neural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Networks</a:t>
            </a:r>
            <a:r>
              <a:rPr sz="2600" spc="-1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(CNNs),</a:t>
            </a:r>
            <a:endParaRPr sz="2600" dirty="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802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we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successfully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extracted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meaningful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features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both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text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visuals, </a:t>
            </a:r>
            <a:r>
              <a:rPr sz="2600" dirty="0">
                <a:latin typeface="Calibri"/>
                <a:cs typeface="Calibri"/>
              </a:rPr>
              <a:t>enhancing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system's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ability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fake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accounts.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deploying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model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our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detection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system,</a:t>
            </a:r>
            <a:r>
              <a:rPr sz="2600" spc="6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ensure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scalability,</a:t>
            </a:r>
            <a:r>
              <a:rPr sz="2600" spc="6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reliability,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continuous</a:t>
            </a:r>
            <a:r>
              <a:rPr sz="2600" spc="-1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improvement,</a:t>
            </a:r>
            <a:endParaRPr sz="2600" dirty="0">
              <a:latin typeface="Calibri"/>
              <a:cs typeface="Calibri"/>
            </a:endParaRPr>
          </a:p>
          <a:p>
            <a:pPr marL="241300" marR="13335" indent="-229235" algn="just">
              <a:lnSpc>
                <a:spcPct val="802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thereby</a:t>
            </a:r>
            <a:r>
              <a:rPr sz="2600" spc="2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bolstering</a:t>
            </a:r>
            <a:r>
              <a:rPr sz="2600" spc="2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our</a:t>
            </a:r>
            <a:r>
              <a:rPr sz="2600" spc="2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defenses</a:t>
            </a:r>
            <a:r>
              <a:rPr sz="2600" spc="27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against</a:t>
            </a:r>
            <a:r>
              <a:rPr sz="2600" spc="254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emerging</a:t>
            </a:r>
            <a:r>
              <a:rPr sz="2600" spc="2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threats</a:t>
            </a:r>
            <a:r>
              <a:rPr sz="2600" spc="2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26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online </a:t>
            </a:r>
            <a:r>
              <a:rPr sz="2600" dirty="0">
                <a:latin typeface="Calibri"/>
                <a:cs typeface="Calibri"/>
              </a:rPr>
              <a:t>platforms.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Moving</a:t>
            </a:r>
            <a:r>
              <a:rPr sz="2600" spc="4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forward,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ongoing</a:t>
            </a:r>
            <a:r>
              <a:rPr sz="2600" spc="4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updates</a:t>
            </a:r>
            <a:r>
              <a:rPr sz="2600" spc="4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4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enhancements</a:t>
            </a:r>
            <a:r>
              <a:rPr sz="2600" spc="4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3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vital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maintaining</a:t>
            </a:r>
            <a:r>
              <a:rPr sz="2600" spc="6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system's</a:t>
            </a:r>
            <a:r>
              <a:rPr sz="2600" spc="6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effectiveness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combating</a:t>
            </a:r>
            <a:r>
              <a:rPr sz="2600" spc="5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fraudulent </a:t>
            </a:r>
            <a:r>
              <a:rPr sz="2600" dirty="0">
                <a:latin typeface="Calibri"/>
                <a:cs typeface="Calibri"/>
              </a:rPr>
              <a:t>activities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preserving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integrity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online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communities.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36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/>
              <a:t>Advanced</a:t>
            </a:r>
            <a:r>
              <a:rPr spc="5" dirty="0"/>
              <a:t> </a:t>
            </a:r>
            <a:r>
              <a:rPr dirty="0"/>
              <a:t>AI</a:t>
            </a:r>
            <a:r>
              <a:rPr spc="30" dirty="0"/>
              <a:t> </a:t>
            </a:r>
            <a:r>
              <a:rPr spc="-10" dirty="0"/>
              <a:t>Techniques:</a:t>
            </a:r>
          </a:p>
          <a:p>
            <a:pPr marL="12700">
              <a:lnSpc>
                <a:spcPts val="3190"/>
              </a:lnSpc>
              <a:spcBef>
                <a:spcPts val="680"/>
              </a:spcBef>
              <a:tabLst>
                <a:tab pos="1071880" algn="l"/>
                <a:tab pos="3271520" algn="l"/>
              </a:tabLst>
            </a:pPr>
            <a:r>
              <a:rPr spc="-10" dirty="0"/>
              <a:t>Utilize</a:t>
            </a:r>
            <a:r>
              <a:rPr dirty="0"/>
              <a:t>	</a:t>
            </a:r>
            <a:r>
              <a:rPr spc="-50" dirty="0"/>
              <a:t>state-</a:t>
            </a:r>
            <a:r>
              <a:rPr spc="-30" dirty="0"/>
              <a:t>of-</a:t>
            </a:r>
            <a:r>
              <a:rPr dirty="0"/>
              <a:t>the-</a:t>
            </a:r>
            <a:r>
              <a:rPr spc="-25" dirty="0"/>
              <a:t>art</a:t>
            </a:r>
            <a:r>
              <a:rPr dirty="0"/>
              <a:t>	machine</a:t>
            </a:r>
            <a:r>
              <a:rPr spc="-5" dirty="0"/>
              <a:t> </a:t>
            </a:r>
            <a:r>
              <a:rPr dirty="0"/>
              <a:t>learning</a:t>
            </a:r>
            <a:r>
              <a:rPr spc="200" dirty="0"/>
              <a:t> </a:t>
            </a:r>
            <a:r>
              <a:rPr dirty="0"/>
              <a:t>models</a:t>
            </a:r>
            <a:r>
              <a:rPr spc="140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spc="-10" dirty="0"/>
              <a:t>behavioral</a:t>
            </a:r>
          </a:p>
          <a:p>
            <a:pPr marL="12700" marR="5080">
              <a:lnSpc>
                <a:spcPct val="91800"/>
              </a:lnSpc>
              <a:spcBef>
                <a:spcPts val="165"/>
              </a:spcBef>
              <a:tabLst>
                <a:tab pos="3983990" algn="l"/>
                <a:tab pos="4517390" algn="l"/>
                <a:tab pos="5244465" algn="l"/>
                <a:tab pos="5466715" algn="l"/>
                <a:tab pos="6535420" algn="l"/>
                <a:tab pos="7499984" algn="l"/>
                <a:tab pos="7533640" algn="l"/>
                <a:tab pos="9032240" algn="l"/>
              </a:tabLst>
            </a:pPr>
            <a:r>
              <a:rPr dirty="0"/>
              <a:t>analysis</a:t>
            </a:r>
            <a:r>
              <a:rPr spc="16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swiftly</a:t>
            </a:r>
            <a:r>
              <a:rPr spc="170" dirty="0"/>
              <a:t> </a:t>
            </a:r>
            <a:r>
              <a:rPr dirty="0"/>
              <a:t>detect</a:t>
            </a:r>
            <a:r>
              <a:rPr spc="55" dirty="0"/>
              <a:t> </a:t>
            </a:r>
            <a:r>
              <a:rPr spc="-10" dirty="0"/>
              <a:t>anomalies,</a:t>
            </a:r>
            <a:r>
              <a:rPr dirty="0"/>
              <a:t>	enhancing</a:t>
            </a:r>
            <a:r>
              <a:rPr spc="170" dirty="0"/>
              <a:t> </a:t>
            </a:r>
            <a:r>
              <a:rPr dirty="0"/>
              <a:t>fraud</a:t>
            </a:r>
            <a:r>
              <a:rPr spc="90" dirty="0"/>
              <a:t> </a:t>
            </a:r>
            <a:r>
              <a:rPr spc="-10" dirty="0"/>
              <a:t>detection</a:t>
            </a:r>
            <a:r>
              <a:rPr dirty="0"/>
              <a:t>	</a:t>
            </a:r>
            <a:r>
              <a:rPr spc="-45" dirty="0"/>
              <a:t>accuracy. </a:t>
            </a:r>
            <a:r>
              <a:rPr dirty="0"/>
              <a:t>Implement</a:t>
            </a:r>
            <a:r>
              <a:rPr spc="210" dirty="0"/>
              <a:t> </a:t>
            </a:r>
            <a:r>
              <a:rPr dirty="0"/>
              <a:t>multimodal</a:t>
            </a:r>
            <a:r>
              <a:rPr spc="150" dirty="0"/>
              <a:t> </a:t>
            </a:r>
            <a:r>
              <a:rPr spc="-10" dirty="0"/>
              <a:t>authentication</a:t>
            </a:r>
            <a:r>
              <a:rPr dirty="0"/>
              <a:t>	</a:t>
            </a:r>
            <a:r>
              <a:rPr spc="-10" dirty="0"/>
              <a:t>(voice,</a:t>
            </a:r>
            <a:r>
              <a:rPr dirty="0"/>
              <a:t>	</a:t>
            </a:r>
            <a:r>
              <a:rPr spc="-10" dirty="0"/>
              <a:t>facial,</a:t>
            </a:r>
            <a:r>
              <a:rPr dirty="0"/>
              <a:t>	biometric)</a:t>
            </a:r>
            <a:r>
              <a:rPr spc="195" dirty="0"/>
              <a:t> </a:t>
            </a:r>
            <a:r>
              <a:rPr spc="-25" dirty="0"/>
              <a:t>for </a:t>
            </a:r>
            <a:r>
              <a:rPr dirty="0"/>
              <a:t>robust</a:t>
            </a:r>
            <a:r>
              <a:rPr spc="65" dirty="0"/>
              <a:t> </a:t>
            </a:r>
            <a:r>
              <a:rPr dirty="0"/>
              <a:t>identity</a:t>
            </a:r>
            <a:r>
              <a:rPr spc="190" dirty="0"/>
              <a:t> </a:t>
            </a:r>
            <a:r>
              <a:rPr spc="-10" dirty="0"/>
              <a:t>verification,</a:t>
            </a:r>
            <a:r>
              <a:rPr dirty="0"/>
              <a:t>	and</a:t>
            </a:r>
            <a:r>
              <a:rPr spc="-45" dirty="0"/>
              <a:t> </a:t>
            </a:r>
            <a:r>
              <a:rPr dirty="0"/>
              <a:t>leverage</a:t>
            </a:r>
            <a:r>
              <a:rPr spc="229" dirty="0"/>
              <a:t> </a:t>
            </a:r>
            <a:r>
              <a:rPr spc="-10" dirty="0"/>
              <a:t>blockchain</a:t>
            </a:r>
            <a:r>
              <a:rPr dirty="0"/>
              <a:t>		for</a:t>
            </a:r>
            <a:r>
              <a:rPr spc="80" dirty="0"/>
              <a:t> </a:t>
            </a:r>
            <a:r>
              <a:rPr spc="-10" dirty="0"/>
              <a:t>decentralized, </a:t>
            </a:r>
            <a:r>
              <a:rPr dirty="0"/>
              <a:t>trustworthy</a:t>
            </a:r>
            <a:r>
              <a:rPr spc="110" dirty="0"/>
              <a:t> </a:t>
            </a:r>
            <a:r>
              <a:rPr dirty="0"/>
              <a:t>identity</a:t>
            </a:r>
            <a:r>
              <a:rPr spc="260" dirty="0"/>
              <a:t> </a:t>
            </a:r>
            <a:r>
              <a:rPr spc="-10" dirty="0"/>
              <a:t>validation,</a:t>
            </a:r>
            <a:r>
              <a:rPr dirty="0"/>
              <a:t>	ensuring</a:t>
            </a:r>
            <a:r>
              <a:rPr spc="105" dirty="0"/>
              <a:t> </a:t>
            </a:r>
            <a:r>
              <a:rPr dirty="0"/>
              <a:t>secure</a:t>
            </a:r>
            <a:r>
              <a:rPr spc="110" dirty="0"/>
              <a:t> </a:t>
            </a:r>
            <a:r>
              <a:rPr dirty="0"/>
              <a:t>online</a:t>
            </a:r>
            <a:r>
              <a:rPr spc="110" dirty="0"/>
              <a:t> </a:t>
            </a:r>
            <a:r>
              <a:rPr spc="-10" dirty="0"/>
              <a:t>interactions.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804227"/>
            <a:ext cx="8801735" cy="269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REFERENCE: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-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set:https://</a:t>
            </a:r>
            <a:r>
              <a:rPr sz="2750" dirty="0">
                <a:latin typeface="Calibri"/>
                <a:cs typeface="Calibri"/>
                <a:hlinkClick r:id="rId2"/>
              </a:rPr>
              <a:t>www.kaggle.com/datasets/fraud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detection</a:t>
            </a:r>
            <a:endParaRPr sz="275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3796665" algn="l"/>
              </a:tabLst>
            </a:pPr>
            <a:r>
              <a:rPr sz="2750" spc="-10" dirty="0">
                <a:latin typeface="Calibri"/>
                <a:cs typeface="Calibri"/>
              </a:rPr>
              <a:t>Libraries(pandas,numpy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etc….)</a:t>
            </a:r>
            <a:endParaRPr sz="275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5956935" algn="l"/>
              </a:tabLst>
            </a:pPr>
            <a:r>
              <a:rPr sz="2750" spc="-10" dirty="0">
                <a:latin typeface="Calibri"/>
                <a:cs typeface="Calibri"/>
              </a:rPr>
              <a:t>Github:https://</a:t>
            </a:r>
            <a:r>
              <a:rPr sz="2750" spc="-10" dirty="0">
                <a:latin typeface="Calibri"/>
                <a:cs typeface="Calibri"/>
                <a:hlinkClick r:id="rId3"/>
              </a:rPr>
              <a:t>www.github.com/Fraud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Detection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492" y="573087"/>
            <a:ext cx="10572750" cy="5580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PROBLEM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STATEMENT</a:t>
            </a:r>
            <a:r>
              <a:rPr lang="en-IN" sz="3600" b="1" spc="-10" dirty="0">
                <a:latin typeface="Times New Roman"/>
                <a:cs typeface="Times New Roman"/>
              </a:rPr>
              <a:t>:</a:t>
            </a:r>
            <a:endParaRPr lang="en-IN" sz="3600" dirty="0">
              <a:latin typeface="Times New Roman"/>
              <a:cs typeface="Times New Roman"/>
            </a:endParaRPr>
          </a:p>
          <a:p>
            <a:pPr marR="330835" algn="ctr">
              <a:lnSpc>
                <a:spcPts val="3190"/>
              </a:lnSpc>
              <a:spcBef>
                <a:spcPts val="2250"/>
              </a:spcBef>
            </a:pPr>
            <a:endParaRPr lang="en-IN" sz="2750" dirty="0">
              <a:latin typeface="Arial MT"/>
              <a:cs typeface="Arial MT"/>
            </a:endParaRPr>
          </a:p>
          <a:p>
            <a:pPr marL="12700" marR="5080" algn="just">
              <a:lnSpc>
                <a:spcPct val="91700"/>
              </a:lnSpc>
              <a:spcBef>
                <a:spcPts val="165"/>
              </a:spcBef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"Develop</a:t>
            </a:r>
            <a:r>
              <a:rPr sz="275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750" spc="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automated</a:t>
            </a:r>
            <a:r>
              <a:rPr sz="2750" spc="2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</a:t>
            </a:r>
            <a:r>
              <a:rPr sz="2750" spc="2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detection</a:t>
            </a:r>
            <a:r>
              <a:rPr sz="2750" spc="3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sz="2750" spc="4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sz="2750" spc="3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services</a:t>
            </a:r>
            <a:r>
              <a:rPr sz="275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accurately</a:t>
            </a:r>
            <a:r>
              <a:rPr sz="275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identify</a:t>
            </a:r>
            <a:r>
              <a:rPr sz="275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prevent</a:t>
            </a:r>
            <a:r>
              <a:rPr sz="275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sz="275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activities</a:t>
            </a:r>
            <a:r>
              <a:rPr sz="275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within</a:t>
            </a:r>
            <a:r>
              <a:rPr sz="275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transactions.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750" spc="21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sz="2750" spc="204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must</a:t>
            </a:r>
            <a:r>
              <a:rPr sz="2750" spc="1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employ</a:t>
            </a:r>
            <a:r>
              <a:rPr sz="2750" spc="16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advanced</a:t>
            </a:r>
            <a:r>
              <a:rPr sz="2750" spc="1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sz="2750" spc="1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sz="2750" spc="14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algorithms</a:t>
            </a:r>
            <a:r>
              <a:rPr sz="2750" spc="13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analyze</a:t>
            </a:r>
            <a:r>
              <a:rPr sz="2750" spc="5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patterns,</a:t>
            </a:r>
            <a:r>
              <a:rPr sz="2750" spc="5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anomalies,</a:t>
            </a:r>
            <a:r>
              <a:rPr sz="2750" spc="4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4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suspicious</a:t>
            </a:r>
            <a:r>
              <a:rPr sz="2750" spc="5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behavior</a:t>
            </a:r>
            <a:r>
              <a:rPr sz="2750" spc="5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750" spc="4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sz="2750" spc="4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streams.</a:t>
            </a:r>
            <a:r>
              <a:rPr sz="2750" spc="31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750" spc="36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should</a:t>
            </a:r>
            <a:r>
              <a:rPr sz="2750" spc="31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efficiently</a:t>
            </a:r>
            <a:r>
              <a:rPr sz="2750" spc="3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differentiate</a:t>
            </a:r>
            <a:r>
              <a:rPr sz="2750" spc="31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sz="2750" spc="31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legitimate</a:t>
            </a:r>
            <a:r>
              <a:rPr sz="2750" spc="29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sz="2750" spc="2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transactions,</a:t>
            </a:r>
            <a:r>
              <a:rPr sz="2750" spc="3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flagging</a:t>
            </a:r>
            <a:r>
              <a:rPr sz="275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potential</a:t>
            </a:r>
            <a:r>
              <a:rPr sz="275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risks</a:t>
            </a:r>
            <a:r>
              <a:rPr sz="2750" spc="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further</a:t>
            </a:r>
            <a:r>
              <a:rPr sz="275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investigation.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750" spc="3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sz="2750" spc="5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must</a:t>
            </a:r>
            <a:r>
              <a:rPr sz="2750" spc="6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prioritize</a:t>
            </a:r>
            <a:r>
              <a:rPr sz="2750" spc="6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speed,</a:t>
            </a:r>
            <a:r>
              <a:rPr sz="2750" spc="6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accuracy,</a:t>
            </a:r>
            <a:r>
              <a:rPr sz="2750" spc="6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6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scalability,</a:t>
            </a:r>
            <a:r>
              <a:rPr sz="2750" spc="6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ensuring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minimal</a:t>
            </a:r>
            <a:r>
              <a:rPr sz="2750" spc="434" dirty="0">
                <a:solidFill>
                  <a:srgbClr val="0D0D0D"/>
                </a:solidFill>
                <a:latin typeface="Calibri"/>
                <a:cs typeface="Calibri"/>
              </a:rPr>
              <a:t> 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disruption</a:t>
            </a:r>
            <a:r>
              <a:rPr sz="2750" spc="450" dirty="0">
                <a:solidFill>
                  <a:srgbClr val="0D0D0D"/>
                </a:solidFill>
                <a:latin typeface="Calibri"/>
                <a:cs typeface="Calibri"/>
              </a:rPr>
              <a:t> 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750" spc="465" dirty="0">
                <a:solidFill>
                  <a:srgbClr val="0D0D0D"/>
                </a:solidFill>
                <a:latin typeface="Calibri"/>
                <a:cs typeface="Calibri"/>
              </a:rPr>
              <a:t> 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genuine</a:t>
            </a:r>
            <a:r>
              <a:rPr sz="2750" spc="475" dirty="0">
                <a:solidFill>
                  <a:srgbClr val="0D0D0D"/>
                </a:solidFill>
                <a:latin typeface="Calibri"/>
                <a:cs typeface="Calibri"/>
              </a:rPr>
              <a:t> 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transactions</a:t>
            </a:r>
            <a:r>
              <a:rPr sz="2750" spc="455" dirty="0">
                <a:solidFill>
                  <a:srgbClr val="0D0D0D"/>
                </a:solidFill>
                <a:latin typeface="Calibri"/>
                <a:cs typeface="Calibri"/>
              </a:rPr>
              <a:t> 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while</a:t>
            </a:r>
            <a:r>
              <a:rPr sz="2750" spc="445" dirty="0">
                <a:solidFill>
                  <a:srgbClr val="0D0D0D"/>
                </a:solidFill>
                <a:latin typeface="Calibri"/>
                <a:cs typeface="Calibri"/>
              </a:rPr>
              <a:t>  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effectively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safeguarding</a:t>
            </a:r>
            <a:r>
              <a:rPr sz="275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against</a:t>
            </a:r>
            <a:r>
              <a:rPr sz="275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sz="2750" spc="2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activities.</a:t>
            </a:r>
            <a:r>
              <a:rPr sz="275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Additionally,</a:t>
            </a:r>
            <a:r>
              <a:rPr sz="275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750" spc="2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should</a:t>
            </a:r>
            <a:r>
              <a:rPr sz="275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include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reporting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mechanisms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75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provide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insights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sz="275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detected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fraud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patterns</a:t>
            </a:r>
            <a:r>
              <a:rPr sz="2750" spc="1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275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proactive</a:t>
            </a:r>
            <a:r>
              <a:rPr sz="275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</a:t>
            </a:r>
            <a:r>
              <a:rPr sz="275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prevention</a:t>
            </a:r>
            <a:r>
              <a:rPr sz="275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measures."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436337"/>
          </a:xfrm>
          <a:prstGeom prst="rect">
            <a:avLst/>
          </a:prstGeom>
        </p:spPr>
        <p:txBody>
          <a:bodyPr vert="horz" wrap="square" lIns="0" tIns="127317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sz="2000" b="1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000" b="1" spc="13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sz="2000" b="1" spc="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2000" b="1" spc="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65680"/>
            <a:ext cx="10252075" cy="43313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marR="5080" indent="-229235">
              <a:lnSpc>
                <a:spcPct val="816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  <a:tab pos="510349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Convolutional</a:t>
            </a:r>
            <a:r>
              <a:rPr sz="275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Neural</a:t>
            </a:r>
            <a:r>
              <a:rPr sz="275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Networks</a:t>
            </a:r>
            <a:r>
              <a:rPr sz="275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(CNNs)</a:t>
            </a:r>
            <a:r>
              <a:rPr sz="275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utilized</a:t>
            </a:r>
            <a:r>
              <a:rPr sz="275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</a:t>
            </a:r>
            <a:r>
              <a:rPr sz="275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detection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within</a:t>
            </a:r>
            <a:r>
              <a:rPr sz="275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sz="275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services</a:t>
            </a:r>
            <a:r>
              <a:rPr sz="275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due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75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sz="275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efficacy</a:t>
            </a:r>
            <a:r>
              <a:rPr sz="275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75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handling</a:t>
            </a:r>
            <a:r>
              <a:rPr sz="275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structured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unstructured</a:t>
            </a:r>
            <a:r>
              <a:rPr sz="275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data.</a:t>
            </a:r>
            <a:r>
              <a:rPr sz="275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CNNs</a:t>
            </a:r>
            <a:r>
              <a:rPr sz="275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excel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sz="275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feature</a:t>
            </a:r>
            <a:r>
              <a:rPr sz="275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extraction,</a:t>
            </a:r>
            <a:r>
              <a:rPr sz="275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enabling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75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identify</a:t>
            </a:r>
            <a:r>
              <a:rPr sz="275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intricate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patterns</a:t>
            </a:r>
            <a:r>
              <a:rPr sz="275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anomalies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within</a:t>
            </a:r>
            <a:r>
              <a:rPr sz="275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transactional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data,</a:t>
            </a:r>
            <a:r>
              <a:rPr sz="275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275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sz="275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behaviors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or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unusual</a:t>
            </a:r>
            <a:r>
              <a:rPr sz="275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spending</a:t>
            </a:r>
            <a:r>
              <a:rPr sz="2750" spc="2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patterns.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sz="275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ability</a:t>
            </a:r>
            <a:r>
              <a:rPr sz="275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75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automatically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learn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hierarchical</a:t>
            </a:r>
            <a:r>
              <a:rPr sz="275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representations</a:t>
            </a:r>
            <a:r>
              <a:rPr sz="275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from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raw</a:t>
            </a:r>
            <a:r>
              <a:rPr sz="275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75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makes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them</a:t>
            </a:r>
            <a:r>
              <a:rPr sz="275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well-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suited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	for</a:t>
            </a:r>
            <a:r>
              <a:rPr sz="275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detecting</a:t>
            </a:r>
            <a:r>
              <a:rPr sz="275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fraudulent</a:t>
            </a:r>
            <a:r>
              <a:rPr sz="275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activities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across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transaction</a:t>
            </a:r>
            <a:r>
              <a:rPr sz="275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types.</a:t>
            </a:r>
            <a:endParaRPr sz="2750">
              <a:latin typeface="Calibri"/>
              <a:cs typeface="Calibri"/>
            </a:endParaRPr>
          </a:p>
          <a:p>
            <a:pPr marL="240029" marR="8255" indent="-227965">
              <a:lnSpc>
                <a:spcPct val="81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2116455" algn="l"/>
                <a:tab pos="4199890" algn="l"/>
              </a:tabLst>
            </a:pP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Additionally,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	CNNs</a:t>
            </a:r>
            <a:r>
              <a:rPr sz="275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offer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scalability</a:t>
            </a:r>
            <a:r>
              <a:rPr sz="275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efficiency,</a:t>
            </a:r>
            <a:r>
              <a:rPr sz="275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sz="275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real- 	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sz="275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analysis</a:t>
            </a:r>
            <a:r>
              <a:rPr sz="275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large</a:t>
            </a:r>
            <a:r>
              <a:rPr sz="275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volumes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75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sz="275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streams.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75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leveraging 	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CNNs,</a:t>
            </a:r>
            <a:r>
              <a:rPr sz="275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sz="275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institutions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	can</a:t>
            </a:r>
            <a:r>
              <a:rPr sz="275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275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sz="275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fraud</a:t>
            </a:r>
            <a:r>
              <a:rPr sz="275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detection 	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capabilities,</a:t>
            </a:r>
            <a:r>
              <a:rPr sz="275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reducing</a:t>
            </a:r>
            <a:r>
              <a:rPr sz="275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losses</a:t>
            </a:r>
            <a:r>
              <a:rPr sz="275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preserving</a:t>
            </a:r>
            <a:r>
              <a:rPr sz="275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trust</a:t>
            </a:r>
            <a:r>
              <a:rPr sz="275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75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75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system.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501649"/>
            <a:ext cx="4800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36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962" y="1766951"/>
            <a:ext cx="2419350" cy="723900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1151" y="1833626"/>
            <a:ext cx="2419350" cy="714375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67715" marR="221615" indent="-543560">
              <a:lnSpc>
                <a:spcPct val="1008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necessary functions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9276" y="1833626"/>
            <a:ext cx="2419350" cy="714375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9276" y="3643376"/>
            <a:ext cx="2419350" cy="723900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1151" y="3748151"/>
            <a:ext cx="2419350" cy="714375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5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962" y="3891026"/>
            <a:ext cx="2419350" cy="723900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vert="horz" wrap="square" lIns="0" tIns="20955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6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962" y="5462587"/>
            <a:ext cx="2419350" cy="723900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8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1151" y="5462587"/>
            <a:ext cx="2419350" cy="723900"/>
          </a:xfrm>
          <a:prstGeom prst="rect">
            <a:avLst/>
          </a:prstGeom>
          <a:solidFill>
            <a:srgbClr val="7E7E7E"/>
          </a:solidFill>
          <a:ln w="12700">
            <a:solidFill>
              <a:srgbClr val="41709C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62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9276" y="5357812"/>
            <a:ext cx="2419350" cy="723900"/>
          </a:xfrm>
          <a:prstGeom prst="rect">
            <a:avLst/>
          </a:prstGeom>
          <a:solidFill>
            <a:srgbClr val="1F4E79"/>
          </a:solidFill>
          <a:ln w="12700">
            <a:solidFill>
              <a:srgbClr val="41709C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6026" y="2008251"/>
            <a:ext cx="1641475" cy="222250"/>
            <a:chOff x="3256026" y="2008251"/>
            <a:chExt cx="1641475" cy="222250"/>
          </a:xfrm>
        </p:grpSpPr>
        <p:sp>
          <p:nvSpPr>
            <p:cNvPr id="13" name="object 13"/>
            <p:cNvSpPr/>
            <p:nvPr/>
          </p:nvSpPr>
          <p:spPr>
            <a:xfrm>
              <a:off x="3262376" y="20146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524000" y="0"/>
                  </a:moveTo>
                  <a:lnTo>
                    <a:pt x="1524000" y="52324"/>
                  </a:lnTo>
                  <a:lnTo>
                    <a:pt x="0" y="52324"/>
                  </a:lnTo>
                  <a:lnTo>
                    <a:pt x="0" y="157099"/>
                  </a:lnTo>
                  <a:lnTo>
                    <a:pt x="1524000" y="157099"/>
                  </a:lnTo>
                  <a:lnTo>
                    <a:pt x="1524000" y="209550"/>
                  </a:lnTo>
                  <a:lnTo>
                    <a:pt x="1628775" y="10477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2376" y="20146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0" y="52324"/>
                  </a:moveTo>
                  <a:lnTo>
                    <a:pt x="1524000" y="52324"/>
                  </a:lnTo>
                  <a:lnTo>
                    <a:pt x="1524000" y="0"/>
                  </a:lnTo>
                  <a:lnTo>
                    <a:pt x="1628775" y="104775"/>
                  </a:lnTo>
                  <a:lnTo>
                    <a:pt x="1524000" y="209550"/>
                  </a:lnTo>
                  <a:lnTo>
                    <a:pt x="1524000" y="157099"/>
                  </a:lnTo>
                  <a:lnTo>
                    <a:pt x="0" y="157099"/>
                  </a:lnTo>
                  <a:lnTo>
                    <a:pt x="0" y="5232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304151" y="2074926"/>
            <a:ext cx="1641475" cy="231775"/>
            <a:chOff x="7304151" y="2074926"/>
            <a:chExt cx="1641475" cy="231775"/>
          </a:xfrm>
        </p:grpSpPr>
        <p:sp>
          <p:nvSpPr>
            <p:cNvPr id="16" name="object 16"/>
            <p:cNvSpPr/>
            <p:nvPr/>
          </p:nvSpPr>
          <p:spPr>
            <a:xfrm>
              <a:off x="7310501" y="2081276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1519174" y="0"/>
                  </a:moveTo>
                  <a:lnTo>
                    <a:pt x="1519174" y="54737"/>
                  </a:lnTo>
                  <a:lnTo>
                    <a:pt x="0" y="54737"/>
                  </a:lnTo>
                  <a:lnTo>
                    <a:pt x="0" y="164211"/>
                  </a:lnTo>
                  <a:lnTo>
                    <a:pt x="1519174" y="164211"/>
                  </a:lnTo>
                  <a:lnTo>
                    <a:pt x="1519174" y="219075"/>
                  </a:lnTo>
                  <a:lnTo>
                    <a:pt x="1628775" y="109474"/>
                  </a:lnTo>
                  <a:lnTo>
                    <a:pt x="1519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0501" y="2081276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0" y="54737"/>
                  </a:moveTo>
                  <a:lnTo>
                    <a:pt x="1519174" y="54737"/>
                  </a:lnTo>
                  <a:lnTo>
                    <a:pt x="1519174" y="0"/>
                  </a:lnTo>
                  <a:lnTo>
                    <a:pt x="1628775" y="109474"/>
                  </a:lnTo>
                  <a:lnTo>
                    <a:pt x="1519174" y="219075"/>
                  </a:lnTo>
                  <a:lnTo>
                    <a:pt x="1519174" y="164211"/>
                  </a:lnTo>
                  <a:lnTo>
                    <a:pt x="0" y="164211"/>
                  </a:lnTo>
                  <a:lnTo>
                    <a:pt x="0" y="5473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256026" y="5646737"/>
            <a:ext cx="1641475" cy="231775"/>
            <a:chOff x="3256026" y="5646737"/>
            <a:chExt cx="1641475" cy="231775"/>
          </a:xfrm>
        </p:grpSpPr>
        <p:sp>
          <p:nvSpPr>
            <p:cNvPr id="19" name="object 19"/>
            <p:cNvSpPr/>
            <p:nvPr/>
          </p:nvSpPr>
          <p:spPr>
            <a:xfrm>
              <a:off x="3262376" y="5653087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1519174" y="0"/>
                  </a:moveTo>
                  <a:lnTo>
                    <a:pt x="1519174" y="54762"/>
                  </a:lnTo>
                  <a:lnTo>
                    <a:pt x="0" y="54762"/>
                  </a:lnTo>
                  <a:lnTo>
                    <a:pt x="0" y="164312"/>
                  </a:lnTo>
                  <a:lnTo>
                    <a:pt x="1519174" y="164312"/>
                  </a:lnTo>
                  <a:lnTo>
                    <a:pt x="1519174" y="219075"/>
                  </a:lnTo>
                  <a:lnTo>
                    <a:pt x="1628775" y="109537"/>
                  </a:lnTo>
                  <a:lnTo>
                    <a:pt x="1519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2376" y="5653087"/>
              <a:ext cx="1628775" cy="219075"/>
            </a:xfrm>
            <a:custGeom>
              <a:avLst/>
              <a:gdLst/>
              <a:ahLst/>
              <a:cxnLst/>
              <a:rect l="l" t="t" r="r" b="b"/>
              <a:pathLst>
                <a:path w="1628775" h="219075">
                  <a:moveTo>
                    <a:pt x="0" y="54762"/>
                  </a:moveTo>
                  <a:lnTo>
                    <a:pt x="1519174" y="54762"/>
                  </a:lnTo>
                  <a:lnTo>
                    <a:pt x="1519174" y="0"/>
                  </a:lnTo>
                  <a:lnTo>
                    <a:pt x="1628775" y="109537"/>
                  </a:lnTo>
                  <a:lnTo>
                    <a:pt x="1519174" y="219075"/>
                  </a:lnTo>
                  <a:lnTo>
                    <a:pt x="1519174" y="164312"/>
                  </a:lnTo>
                  <a:lnTo>
                    <a:pt x="0" y="164312"/>
                  </a:lnTo>
                  <a:lnTo>
                    <a:pt x="0" y="5476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304151" y="5608637"/>
            <a:ext cx="1641475" cy="222250"/>
            <a:chOff x="7304151" y="5608637"/>
            <a:chExt cx="1641475" cy="222250"/>
          </a:xfrm>
        </p:grpSpPr>
        <p:sp>
          <p:nvSpPr>
            <p:cNvPr id="22" name="object 22"/>
            <p:cNvSpPr/>
            <p:nvPr/>
          </p:nvSpPr>
          <p:spPr>
            <a:xfrm>
              <a:off x="7310501" y="5614987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524000" y="0"/>
                  </a:moveTo>
                  <a:lnTo>
                    <a:pt x="1524000" y="52387"/>
                  </a:lnTo>
                  <a:lnTo>
                    <a:pt x="0" y="52387"/>
                  </a:lnTo>
                  <a:lnTo>
                    <a:pt x="0" y="157162"/>
                  </a:lnTo>
                  <a:lnTo>
                    <a:pt x="1524000" y="157162"/>
                  </a:lnTo>
                  <a:lnTo>
                    <a:pt x="1524000" y="209550"/>
                  </a:lnTo>
                  <a:lnTo>
                    <a:pt x="1628775" y="104775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0501" y="5614987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0" y="52387"/>
                  </a:moveTo>
                  <a:lnTo>
                    <a:pt x="1524000" y="52387"/>
                  </a:lnTo>
                  <a:lnTo>
                    <a:pt x="1524000" y="0"/>
                  </a:lnTo>
                  <a:lnTo>
                    <a:pt x="1628775" y="104775"/>
                  </a:lnTo>
                  <a:lnTo>
                    <a:pt x="1524000" y="209550"/>
                  </a:lnTo>
                  <a:lnTo>
                    <a:pt x="1524000" y="157162"/>
                  </a:lnTo>
                  <a:lnTo>
                    <a:pt x="0" y="157162"/>
                  </a:lnTo>
                  <a:lnTo>
                    <a:pt x="0" y="5238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56026" y="3998976"/>
            <a:ext cx="1641475" cy="222250"/>
            <a:chOff x="3256026" y="3998976"/>
            <a:chExt cx="1641475" cy="222250"/>
          </a:xfrm>
        </p:grpSpPr>
        <p:sp>
          <p:nvSpPr>
            <p:cNvPr id="25" name="object 25"/>
            <p:cNvSpPr/>
            <p:nvPr/>
          </p:nvSpPr>
          <p:spPr>
            <a:xfrm>
              <a:off x="3262376" y="4005326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04775" y="0"/>
                  </a:moveTo>
                  <a:lnTo>
                    <a:pt x="0" y="104775"/>
                  </a:lnTo>
                  <a:lnTo>
                    <a:pt x="104775" y="209550"/>
                  </a:lnTo>
                  <a:lnTo>
                    <a:pt x="104775" y="157099"/>
                  </a:lnTo>
                  <a:lnTo>
                    <a:pt x="1628775" y="157099"/>
                  </a:lnTo>
                  <a:lnTo>
                    <a:pt x="1628775" y="52324"/>
                  </a:lnTo>
                  <a:lnTo>
                    <a:pt x="104775" y="52324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2376" y="4005326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628775" y="157099"/>
                  </a:moveTo>
                  <a:lnTo>
                    <a:pt x="104775" y="157099"/>
                  </a:lnTo>
                  <a:lnTo>
                    <a:pt x="104775" y="209550"/>
                  </a:lnTo>
                  <a:lnTo>
                    <a:pt x="0" y="104775"/>
                  </a:lnTo>
                  <a:lnTo>
                    <a:pt x="104775" y="0"/>
                  </a:lnTo>
                  <a:lnTo>
                    <a:pt x="104775" y="52324"/>
                  </a:lnTo>
                  <a:lnTo>
                    <a:pt x="1628775" y="52324"/>
                  </a:lnTo>
                  <a:lnTo>
                    <a:pt x="1628775" y="15709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304151" y="3989451"/>
            <a:ext cx="1641475" cy="222250"/>
            <a:chOff x="7304151" y="3989451"/>
            <a:chExt cx="1641475" cy="222250"/>
          </a:xfrm>
        </p:grpSpPr>
        <p:sp>
          <p:nvSpPr>
            <p:cNvPr id="28" name="object 28"/>
            <p:cNvSpPr/>
            <p:nvPr/>
          </p:nvSpPr>
          <p:spPr>
            <a:xfrm>
              <a:off x="7310501" y="39958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04775" y="0"/>
                  </a:moveTo>
                  <a:lnTo>
                    <a:pt x="0" y="104775"/>
                  </a:lnTo>
                  <a:lnTo>
                    <a:pt x="104775" y="209550"/>
                  </a:lnTo>
                  <a:lnTo>
                    <a:pt x="104775" y="157099"/>
                  </a:lnTo>
                  <a:lnTo>
                    <a:pt x="1628775" y="157099"/>
                  </a:lnTo>
                  <a:lnTo>
                    <a:pt x="1628775" y="52324"/>
                  </a:lnTo>
                  <a:lnTo>
                    <a:pt x="104775" y="52324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10501" y="3995801"/>
              <a:ext cx="1628775" cy="209550"/>
            </a:xfrm>
            <a:custGeom>
              <a:avLst/>
              <a:gdLst/>
              <a:ahLst/>
              <a:cxnLst/>
              <a:rect l="l" t="t" r="r" b="b"/>
              <a:pathLst>
                <a:path w="1628775" h="209550">
                  <a:moveTo>
                    <a:pt x="1628775" y="157099"/>
                  </a:moveTo>
                  <a:lnTo>
                    <a:pt x="104775" y="157099"/>
                  </a:lnTo>
                  <a:lnTo>
                    <a:pt x="104775" y="209550"/>
                  </a:lnTo>
                  <a:lnTo>
                    <a:pt x="0" y="104775"/>
                  </a:lnTo>
                  <a:lnTo>
                    <a:pt x="104775" y="0"/>
                  </a:lnTo>
                  <a:lnTo>
                    <a:pt x="104775" y="52324"/>
                  </a:lnTo>
                  <a:lnTo>
                    <a:pt x="1628775" y="52324"/>
                  </a:lnTo>
                  <a:lnTo>
                    <a:pt x="1628775" y="15709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037826" y="2560701"/>
            <a:ext cx="288925" cy="1089025"/>
            <a:chOff x="10037826" y="2560701"/>
            <a:chExt cx="288925" cy="1089025"/>
          </a:xfrm>
        </p:grpSpPr>
        <p:sp>
          <p:nvSpPr>
            <p:cNvPr id="31" name="object 31"/>
            <p:cNvSpPr/>
            <p:nvPr/>
          </p:nvSpPr>
          <p:spPr>
            <a:xfrm>
              <a:off x="10044176" y="2567051"/>
              <a:ext cx="276225" cy="1076325"/>
            </a:xfrm>
            <a:custGeom>
              <a:avLst/>
              <a:gdLst/>
              <a:ahLst/>
              <a:cxnLst/>
              <a:rect l="l" t="t" r="r" b="b"/>
              <a:pathLst>
                <a:path w="276225" h="1076325">
                  <a:moveTo>
                    <a:pt x="207137" y="0"/>
                  </a:moveTo>
                  <a:lnTo>
                    <a:pt x="68960" y="0"/>
                  </a:lnTo>
                  <a:lnTo>
                    <a:pt x="68960" y="938149"/>
                  </a:lnTo>
                  <a:lnTo>
                    <a:pt x="0" y="938149"/>
                  </a:lnTo>
                  <a:lnTo>
                    <a:pt x="138049" y="1076325"/>
                  </a:lnTo>
                  <a:lnTo>
                    <a:pt x="276225" y="938149"/>
                  </a:lnTo>
                  <a:lnTo>
                    <a:pt x="207137" y="938149"/>
                  </a:lnTo>
                  <a:lnTo>
                    <a:pt x="2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044176" y="2567051"/>
              <a:ext cx="276225" cy="1076325"/>
            </a:xfrm>
            <a:custGeom>
              <a:avLst/>
              <a:gdLst/>
              <a:ahLst/>
              <a:cxnLst/>
              <a:rect l="l" t="t" r="r" b="b"/>
              <a:pathLst>
                <a:path w="276225" h="1076325">
                  <a:moveTo>
                    <a:pt x="207137" y="0"/>
                  </a:moveTo>
                  <a:lnTo>
                    <a:pt x="207137" y="938149"/>
                  </a:lnTo>
                  <a:lnTo>
                    <a:pt x="276225" y="938149"/>
                  </a:lnTo>
                  <a:lnTo>
                    <a:pt x="138049" y="1076325"/>
                  </a:lnTo>
                  <a:lnTo>
                    <a:pt x="0" y="938149"/>
                  </a:lnTo>
                  <a:lnTo>
                    <a:pt x="68960" y="938149"/>
                  </a:lnTo>
                  <a:lnTo>
                    <a:pt x="68960" y="0"/>
                  </a:lnTo>
                  <a:lnTo>
                    <a:pt x="207137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804227"/>
            <a:ext cx="950150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SYSTEM</a:t>
            </a:r>
            <a:r>
              <a:rPr sz="3600" b="1" spc="-114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APPROACH</a:t>
            </a:r>
            <a:endParaRPr sz="36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REQUIREMENTS: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5"/>
              </a:spcBef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buFont typeface="Arial MT"/>
              <a:buChar char="•"/>
              <a:tabLst>
                <a:tab pos="317500" algn="l"/>
              </a:tabLst>
            </a:pPr>
            <a:r>
              <a:rPr sz="2750" dirty="0">
                <a:latin typeface="Calibri"/>
                <a:cs typeface="Calibri"/>
              </a:rPr>
              <a:t>HARDWARE:</a:t>
            </a:r>
            <a:r>
              <a:rPr sz="2750" spc="2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Laptop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i3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processor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8gb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ram,keyboard,mouse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Software:Anaconda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(Jupyter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Notebook)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34047"/>
            <a:ext cx="3404235" cy="8624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75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Formulation:</a:t>
            </a:r>
            <a:endParaRPr sz="2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447800"/>
            <a:ext cx="10664825" cy="492583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1658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"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efficient</a:t>
            </a:r>
            <a:r>
              <a:rPr sz="1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fraud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18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system for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financial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services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18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Convolutional Neural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(CNNs)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analyze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transactional</a:t>
            </a:r>
            <a:r>
              <a:rPr sz="1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data.</a:t>
            </a:r>
            <a:r>
              <a:rPr sz="1800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1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should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accurately</a:t>
            </a:r>
            <a:r>
              <a:rPr sz="18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identify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anomalies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suspicious</a:t>
            </a:r>
            <a:r>
              <a:rPr sz="1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behaviors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real-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streams,</a:t>
            </a:r>
            <a:r>
              <a:rPr sz="1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minimal</a:t>
            </a:r>
            <a:r>
              <a:rPr sz="18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disruption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legitimate</a:t>
            </a:r>
            <a:r>
              <a:rPr sz="18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transactions</a:t>
            </a:r>
            <a:r>
              <a:rPr sz="18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sz="18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effectively</a:t>
            </a:r>
            <a:r>
              <a:rPr sz="18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mitigating</a:t>
            </a:r>
            <a:r>
              <a:rPr sz="18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fraudulent activities."</a:t>
            </a:r>
            <a:endParaRPr sz="1800" dirty="0">
              <a:latin typeface="Times New Roman"/>
              <a:cs typeface="Times New Roman"/>
            </a:endParaRPr>
          </a:p>
          <a:p>
            <a:pPr marL="29209">
              <a:lnSpc>
                <a:spcPts val="1864"/>
              </a:lnSpc>
            </a:pP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1850" b="1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Collection:</a:t>
            </a:r>
            <a:endParaRPr sz="185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860"/>
              </a:spcBef>
            </a:pP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Collect</a:t>
            </a:r>
            <a:r>
              <a:rPr sz="1850" spc="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sz="18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profiles,</a:t>
            </a:r>
            <a:r>
              <a:rPr sz="1850" spc="2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posts,</a:t>
            </a:r>
            <a:r>
              <a:rPr sz="185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5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interactions</a:t>
            </a:r>
            <a:r>
              <a:rPr sz="1850" spc="2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185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online</a:t>
            </a:r>
            <a:r>
              <a:rPr sz="185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platforms.</a:t>
            </a:r>
            <a:endParaRPr sz="1850" dirty="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60"/>
              </a:spcBef>
            </a:pP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Exploratory</a:t>
            </a:r>
            <a:r>
              <a:rPr sz="1850" b="1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50" b="1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185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(EDA):</a:t>
            </a:r>
            <a:endParaRPr sz="1850" dirty="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55"/>
              </a:spcBef>
            </a:pP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Analyze</a:t>
            </a:r>
            <a:r>
              <a:rPr sz="185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8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5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distributions,</a:t>
            </a:r>
            <a:r>
              <a:rPr sz="1850" spc="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correlations,</a:t>
            </a:r>
            <a:r>
              <a:rPr sz="1850" spc="22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anomalies.</a:t>
            </a:r>
            <a:endParaRPr sz="1850" dirty="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785"/>
              </a:spcBef>
            </a:pP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Algorithm</a:t>
            </a:r>
            <a:r>
              <a:rPr sz="1850" b="1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Selection</a:t>
            </a:r>
            <a:r>
              <a:rPr sz="1850" b="1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D0D0D"/>
                </a:solidFill>
                <a:latin typeface="Times New Roman"/>
                <a:cs typeface="Times New Roman"/>
              </a:rPr>
              <a:t>&amp;</a:t>
            </a:r>
            <a:r>
              <a:rPr sz="1850" b="1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Implementation:</a:t>
            </a:r>
            <a:endParaRPr sz="1850" dirty="0">
              <a:latin typeface="Times New Roman"/>
              <a:cs typeface="Times New Roman"/>
            </a:endParaRPr>
          </a:p>
          <a:p>
            <a:pPr marL="29209" marR="414020">
              <a:lnSpc>
                <a:spcPts val="2030"/>
              </a:lnSpc>
              <a:spcBef>
                <a:spcPts val="1085"/>
              </a:spcBef>
            </a:pP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sz="185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Convolutional</a:t>
            </a:r>
            <a:r>
              <a:rPr sz="18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sz="185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sz="1850" spc="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(CNNs)</a:t>
            </a:r>
            <a:r>
              <a:rPr sz="18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extract</a:t>
            </a:r>
            <a:r>
              <a:rPr sz="18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1850" spc="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18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text and</a:t>
            </a:r>
            <a:r>
              <a:rPr sz="18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visuals.</a:t>
            </a:r>
            <a:r>
              <a:rPr sz="1850" spc="20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Train</a:t>
            </a:r>
            <a:r>
              <a:rPr sz="1850" spc="2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CNNs</a:t>
            </a:r>
            <a:r>
              <a:rPr sz="18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85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labeled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data,</a:t>
            </a:r>
            <a:r>
              <a:rPr sz="18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validate</a:t>
            </a:r>
            <a:r>
              <a:rPr sz="185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5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185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185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18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5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precision,</a:t>
            </a:r>
            <a:r>
              <a:rPr sz="185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5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evaluate</a:t>
            </a:r>
            <a:r>
              <a:rPr sz="18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18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effectiveness.</a:t>
            </a:r>
            <a:endParaRPr sz="1850" dirty="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825"/>
              </a:spcBef>
            </a:pPr>
            <a:r>
              <a:rPr sz="185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Deployment:</a:t>
            </a:r>
            <a:endParaRPr sz="1850" dirty="0">
              <a:latin typeface="Times New Roman"/>
              <a:cs typeface="Times New Roman"/>
            </a:endParaRPr>
          </a:p>
          <a:p>
            <a:pPr marL="29209">
              <a:lnSpc>
                <a:spcPts val="2125"/>
              </a:lnSpc>
              <a:spcBef>
                <a:spcPts val="855"/>
              </a:spcBef>
            </a:pP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Integrate</a:t>
            </a:r>
            <a:r>
              <a:rPr sz="185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185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185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8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fake</a:t>
            </a:r>
            <a:r>
              <a:rPr sz="185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account detection</a:t>
            </a:r>
            <a:r>
              <a:rPr sz="18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system,</a:t>
            </a:r>
            <a:r>
              <a:rPr sz="185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18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scalability,</a:t>
            </a:r>
            <a:r>
              <a:rPr sz="1850" spc="3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reliability,</a:t>
            </a:r>
            <a:r>
              <a:rPr sz="1850" spc="3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continuous</a:t>
            </a:r>
            <a:endParaRPr sz="1850" dirty="0">
              <a:latin typeface="Times New Roman"/>
              <a:cs typeface="Times New Roman"/>
            </a:endParaRPr>
          </a:p>
          <a:p>
            <a:pPr marL="29209">
              <a:lnSpc>
                <a:spcPts val="2125"/>
              </a:lnSpc>
            </a:pP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improvement</a:t>
            </a:r>
            <a:r>
              <a:rPr sz="1850" spc="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mechanisms</a:t>
            </a:r>
            <a:r>
              <a:rPr sz="18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5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ongoing</a:t>
            </a:r>
            <a:r>
              <a:rPr sz="185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D0D0D"/>
                </a:solidFill>
                <a:latin typeface="Times New Roman"/>
                <a:cs typeface="Times New Roman"/>
              </a:rPr>
              <a:t>updates and</a:t>
            </a:r>
            <a:r>
              <a:rPr sz="18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D0D0D"/>
                </a:solidFill>
                <a:latin typeface="Times New Roman"/>
                <a:cs typeface="Times New Roman"/>
              </a:rPr>
              <a:t>enhancements.</a:t>
            </a: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663"/>
            <a:ext cx="314896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spc="-1080" dirty="0">
                <a:latin typeface="Calibri Light"/>
                <a:cs typeface="Calibri Light"/>
              </a:rPr>
              <a:t>.</a:t>
            </a:r>
            <a:r>
              <a:rPr sz="2800" b="1" spc="4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2800" b="1" spc="2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3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b="1" spc="-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spc="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b="1" spc="-1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905000"/>
            <a:ext cx="10207625" cy="4577407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1300" marR="377825" indent="-233045">
              <a:lnSpc>
                <a:spcPct val="69800"/>
              </a:lnSpc>
              <a:spcBef>
                <a:spcPts val="1070"/>
              </a:spcBef>
              <a:buSzPct val="96153"/>
              <a:buAutoNum type="arabicPeriod"/>
              <a:tabLst>
                <a:tab pos="241300" algn="l"/>
                <a:tab pos="259079" algn="l"/>
              </a:tabLst>
            </a:pPr>
            <a:r>
              <a:rPr sz="26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	Profile</a:t>
            </a:r>
            <a:r>
              <a:rPr sz="2600" b="1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Attributes:</a:t>
            </a:r>
            <a:r>
              <a:rPr sz="2600" b="1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sz="2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picture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quality,</a:t>
            </a:r>
            <a:r>
              <a:rPr sz="2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account</a:t>
            </a:r>
            <a:r>
              <a:rPr sz="26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creation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date,</a:t>
            </a:r>
            <a:r>
              <a:rPr sz="26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profile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completeness,</a:t>
            </a:r>
            <a:r>
              <a:rPr sz="2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6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posting</a:t>
            </a:r>
            <a:r>
              <a:rPr sz="2600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frequency.</a:t>
            </a:r>
            <a:endParaRPr sz="2600" dirty="0">
              <a:latin typeface="Times New Roman"/>
              <a:cs typeface="Times New Roman"/>
            </a:endParaRPr>
          </a:p>
          <a:p>
            <a:pPr marL="241300" marR="5080" indent="-233045">
              <a:lnSpc>
                <a:spcPct val="69800"/>
              </a:lnSpc>
              <a:spcBef>
                <a:spcPts val="975"/>
              </a:spcBef>
              <a:buSzPct val="96153"/>
              <a:buAutoNum type="arabicPeriod"/>
              <a:tabLst>
                <a:tab pos="241300" algn="l"/>
                <a:tab pos="259079" algn="l"/>
              </a:tabLst>
            </a:pPr>
            <a:r>
              <a:rPr sz="26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	Textual</a:t>
            </a:r>
            <a:r>
              <a:rPr sz="2600" b="1" spc="-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Features:</a:t>
            </a:r>
            <a:r>
              <a:rPr sz="2600" b="1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sz="2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bios,</a:t>
            </a:r>
            <a:r>
              <a:rPr sz="2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posts,</a:t>
            </a:r>
            <a:r>
              <a:rPr sz="2600" spc="-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6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comments</a:t>
            </a:r>
            <a:r>
              <a:rPr sz="26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analyzed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sentiment,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vocabulary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richness,</a:t>
            </a:r>
            <a:r>
              <a:rPr sz="26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linguistic</a:t>
            </a:r>
            <a:r>
              <a:rPr sz="2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patterns.</a:t>
            </a:r>
            <a:endParaRPr sz="2600" dirty="0">
              <a:latin typeface="Times New Roman"/>
              <a:cs typeface="Times New Roman"/>
            </a:endParaRPr>
          </a:p>
          <a:p>
            <a:pPr marL="241300" marR="48895" indent="-233045">
              <a:lnSpc>
                <a:spcPct val="69800"/>
              </a:lnSpc>
              <a:spcBef>
                <a:spcPts val="1050"/>
              </a:spcBef>
              <a:buSzPct val="96153"/>
              <a:buAutoNum type="arabicPeriod"/>
              <a:tabLst>
                <a:tab pos="241300" algn="l"/>
                <a:tab pos="259079" algn="l"/>
              </a:tabLst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	Network</a:t>
            </a:r>
            <a:r>
              <a:rPr sz="2600" b="1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Features:</a:t>
            </a:r>
            <a:r>
              <a:rPr sz="2600" b="1" spc="-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Number</a:t>
            </a:r>
            <a:r>
              <a:rPr sz="26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6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friends/followers,</a:t>
            </a:r>
            <a:r>
              <a:rPr sz="26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interaction</a:t>
            </a:r>
            <a:r>
              <a:rPr sz="26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patterns,</a:t>
            </a:r>
            <a:r>
              <a:rPr sz="2600" spc="-22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sz="26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centrality</a:t>
            </a:r>
            <a:r>
              <a:rPr sz="26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measures.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0D0D0D"/>
              </a:buClr>
              <a:buFont typeface="Times New Roman"/>
              <a:buAutoNum type="arabicPeriod"/>
            </a:pPr>
            <a:endParaRPr sz="26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26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Hyperparameters</a:t>
            </a:r>
            <a:r>
              <a:rPr sz="2600" b="1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Used:</a:t>
            </a:r>
            <a:endParaRPr sz="26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Epochs:</a:t>
            </a:r>
            <a:r>
              <a:rPr sz="26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20</a:t>
            </a:r>
            <a:endParaRPr sz="26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Batch</a:t>
            </a:r>
            <a:r>
              <a:rPr sz="2600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size:</a:t>
            </a:r>
            <a:r>
              <a:rPr sz="2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64</a:t>
            </a:r>
            <a:endParaRPr sz="2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75"/>
              </a:spcBef>
              <a:buClr>
                <a:srgbClr val="0D0D0D"/>
              </a:buClr>
              <a:buFont typeface="Arial MT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6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r>
              <a:rPr sz="2600" b="1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(Accuracy):</a:t>
            </a:r>
            <a:r>
              <a:rPr sz="2600" b="1" spc="-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84%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" y="458787"/>
            <a:ext cx="28898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6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Preprocessing: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374" y="884870"/>
            <a:ext cx="9598025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700" dirty="0">
                <a:solidFill>
                  <a:srgbClr val="0D0D0D"/>
                </a:solidFill>
              </a:rPr>
              <a:t>1</a:t>
            </a:r>
            <a:r>
              <a:rPr lang="en-US" sz="1050" cap="none" spc="-487" baseline="1893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spc="-5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cap="none" spc="-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600" cap="none" spc="4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cap="none" spc="-3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600" cap="none" spc="-5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cap="none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00" cap="none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2600" cap="none" spc="6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600" b="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b="0" cap="none" spc="-8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</a:t>
            </a:r>
            <a:r>
              <a:rPr lang="en-US" sz="2600" b="0" cap="none" spc="-14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2600" b="0" cap="none" spc="-1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600" b="0" cap="none" spc="5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b="0" cap="none" spc="-8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600" b="0" cap="none" spc="6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cap="none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records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375" y="1676400"/>
            <a:ext cx="10360025" cy="43413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9715" indent="-250825">
              <a:lnSpc>
                <a:spcPct val="100000"/>
              </a:lnSpc>
              <a:spcBef>
                <a:spcPts val="110"/>
              </a:spcBef>
              <a:buSzPct val="96153"/>
              <a:buAutoNum type="arabicPeriod" startAt="2"/>
              <a:tabLst>
                <a:tab pos="259715" algn="l"/>
              </a:tabLst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Scale</a:t>
            </a:r>
            <a:r>
              <a:rPr sz="26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features:</a:t>
            </a:r>
            <a:r>
              <a:rPr sz="2600" b="1" spc="-2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Normalize</a:t>
            </a:r>
            <a:r>
              <a:rPr sz="2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numerical</a:t>
            </a:r>
            <a:r>
              <a:rPr sz="26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6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sz="2600" spc="-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uniformity</a:t>
            </a:r>
            <a:r>
              <a:rPr sz="26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scale.</a:t>
            </a:r>
            <a:endParaRPr sz="2600" dirty="0">
              <a:latin typeface="Times New Roman"/>
              <a:cs typeface="Times New Roman"/>
            </a:endParaRPr>
          </a:p>
          <a:p>
            <a:pPr marL="241300" marR="204470" indent="-233045">
              <a:lnSpc>
                <a:spcPct val="69800"/>
              </a:lnSpc>
              <a:spcBef>
                <a:spcPts val="975"/>
              </a:spcBef>
              <a:buSzPct val="96153"/>
              <a:buAutoNum type="arabicPeriod" startAt="2"/>
              <a:tabLst>
                <a:tab pos="241300" algn="l"/>
                <a:tab pos="259079" algn="l"/>
              </a:tabLst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	Encode</a:t>
            </a:r>
            <a:r>
              <a:rPr sz="2600" b="1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categorical</a:t>
            </a:r>
            <a:r>
              <a:rPr sz="2600" b="1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variables:</a:t>
            </a:r>
            <a:r>
              <a:rPr sz="26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Convert</a:t>
            </a:r>
            <a:r>
              <a:rPr sz="2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categorical</a:t>
            </a:r>
            <a:r>
              <a:rPr sz="26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attributes</a:t>
            </a:r>
            <a:r>
              <a:rPr sz="2600" spc="-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(if</a:t>
            </a:r>
            <a:r>
              <a:rPr sz="26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any)</a:t>
            </a:r>
            <a:r>
              <a:rPr sz="26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Times New Roman"/>
                <a:cs typeface="Times New Roman"/>
              </a:rPr>
              <a:t>into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numerical</a:t>
            </a:r>
            <a:r>
              <a:rPr sz="26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representations</a:t>
            </a:r>
            <a:r>
              <a:rPr sz="2600" spc="-2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6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2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26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one-hot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encoding.</a:t>
            </a:r>
            <a:endParaRPr sz="26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2650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26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6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Model:</a:t>
            </a:r>
            <a:r>
              <a:rPr sz="2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sz="2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preprocessed</a:t>
            </a:r>
            <a:r>
              <a:rPr sz="26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sz="26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26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profile</a:t>
            </a:r>
            <a:r>
              <a:rPr sz="2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attributes,</a:t>
            </a:r>
            <a:endParaRPr sz="2600" dirty="0">
              <a:latin typeface="Times New Roman"/>
              <a:cs typeface="Times New Roman"/>
            </a:endParaRPr>
          </a:p>
          <a:p>
            <a:pPr marL="241300" marR="512445">
              <a:lnSpc>
                <a:spcPct val="69800"/>
              </a:lnSpc>
              <a:spcBef>
                <a:spcPts val="470"/>
              </a:spcBef>
            </a:pP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textual</a:t>
            </a:r>
            <a:r>
              <a:rPr sz="26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features,</a:t>
            </a:r>
            <a:r>
              <a:rPr sz="26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6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network</a:t>
            </a:r>
            <a:r>
              <a:rPr sz="2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characteristics</a:t>
            </a:r>
            <a:r>
              <a:rPr sz="26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input</a:t>
            </a:r>
            <a:r>
              <a:rPr sz="26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6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2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CNN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model.</a:t>
            </a:r>
            <a:endParaRPr sz="2600" dirty="0">
              <a:latin typeface="Times New Roman"/>
              <a:cs typeface="Times New Roman"/>
            </a:endParaRPr>
          </a:p>
          <a:p>
            <a:pPr marL="241300" marR="212725" lvl="1" indent="-229235">
              <a:lnSpc>
                <a:spcPct val="698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2600" b="1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Prediction:</a:t>
            </a:r>
            <a:r>
              <a:rPr sz="26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Utilize</a:t>
            </a:r>
            <a:r>
              <a:rPr sz="2600" spc="2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trained</a:t>
            </a:r>
            <a:r>
              <a:rPr sz="26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CNN model</a:t>
            </a:r>
            <a:r>
              <a:rPr sz="2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6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make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predictions</a:t>
            </a:r>
            <a:r>
              <a:rPr sz="2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6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preprocessed</a:t>
            </a:r>
            <a:r>
              <a:rPr sz="2600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data,</a:t>
            </a:r>
            <a:r>
              <a:rPr sz="2600" spc="-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indicating</a:t>
            </a:r>
            <a:r>
              <a:rPr sz="2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whether</a:t>
            </a:r>
            <a:r>
              <a:rPr sz="26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2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account</a:t>
            </a:r>
            <a:r>
              <a:rPr sz="26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6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genuine</a:t>
            </a:r>
            <a:r>
              <a:rPr sz="26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6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fake.</a:t>
            </a:r>
            <a:endParaRPr sz="26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265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D0D0D"/>
                </a:solidFill>
                <a:latin typeface="Times New Roman"/>
                <a:cs typeface="Times New Roman"/>
              </a:rPr>
              <a:t>Interpretation:</a:t>
            </a:r>
            <a:r>
              <a:rPr sz="2600" b="1" spc="-2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Interpret</a:t>
            </a:r>
            <a:r>
              <a:rPr sz="26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260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prediction</a:t>
            </a:r>
            <a:r>
              <a:rPr sz="2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6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6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classify</a:t>
            </a:r>
            <a:r>
              <a:rPr sz="2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endParaRPr sz="2600" dirty="0">
              <a:latin typeface="Times New Roman"/>
              <a:cs typeface="Times New Roman"/>
            </a:endParaRPr>
          </a:p>
          <a:p>
            <a:pPr marL="241300" marR="364490">
              <a:lnSpc>
                <a:spcPct val="69800"/>
              </a:lnSpc>
              <a:spcBef>
                <a:spcPts val="470"/>
              </a:spcBef>
            </a:pP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account</a:t>
            </a:r>
            <a:r>
              <a:rPr sz="26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either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genuine or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fake</a:t>
            </a:r>
            <a:r>
              <a:rPr sz="26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sz="26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on the</a:t>
            </a:r>
            <a:r>
              <a:rPr sz="26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probability</a:t>
            </a:r>
            <a:r>
              <a:rPr sz="26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 confidence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score</a:t>
            </a:r>
            <a:r>
              <a:rPr sz="26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provided</a:t>
            </a:r>
            <a:r>
              <a:rPr sz="2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6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6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model.</a:t>
            </a:r>
            <a:r>
              <a:rPr sz="26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6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interpretation</a:t>
            </a:r>
            <a:r>
              <a:rPr sz="26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sz="26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determining</a:t>
            </a:r>
            <a:r>
              <a:rPr sz="26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2600" dirty="0">
              <a:latin typeface="Times New Roman"/>
              <a:cs typeface="Times New Roman"/>
            </a:endParaRPr>
          </a:p>
          <a:p>
            <a:pPr marL="241300" marR="414020">
              <a:lnSpc>
                <a:spcPct val="69800"/>
              </a:lnSpc>
              <a:spcBef>
                <a:spcPts val="75"/>
              </a:spcBef>
            </a:pP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authenticity</a:t>
            </a:r>
            <a:r>
              <a:rPr sz="26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6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trustworthiness</a:t>
            </a:r>
            <a:r>
              <a:rPr sz="2600" spc="-2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600" spc="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26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sz="26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account,</a:t>
            </a:r>
            <a:r>
              <a:rPr sz="26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contributing</a:t>
            </a:r>
            <a:r>
              <a:rPr sz="26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6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overall</a:t>
            </a:r>
            <a:r>
              <a:rPr sz="26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fake</a:t>
            </a:r>
            <a:r>
              <a:rPr sz="2600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account</a:t>
            </a:r>
            <a:r>
              <a:rPr sz="2600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D0D0D"/>
                </a:solidFill>
                <a:latin typeface="Times New Roman"/>
                <a:cs typeface="Times New Roman"/>
              </a:rPr>
              <a:t>detection</a:t>
            </a:r>
            <a:r>
              <a:rPr sz="2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process.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4" y="804227"/>
            <a:ext cx="20542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0" dirty="0">
                <a:latin typeface="Times New Roman"/>
                <a:cs typeface="Times New Roman"/>
              </a:rPr>
              <a:t>RESULT: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23342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Accuracy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:84%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938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Gill Sans MT</vt:lpstr>
      <vt:lpstr>Times New Roman</vt:lpstr>
      <vt:lpstr>Gallery</vt:lpstr>
      <vt:lpstr>FRAUD DETECTION IN FINANCIAL SERVICES USING CONVOLUTIONAL NEURAL NETWORK</vt:lpstr>
      <vt:lpstr>PowerPoint Presentation</vt:lpstr>
      <vt:lpstr>Why we use CNN for FRAUD DETECTION IN FINANCIAL SERVICES ?</vt:lpstr>
      <vt:lpstr>PROPOSED SYSTEM</vt:lpstr>
      <vt:lpstr>PowerPoint Presentation</vt:lpstr>
      <vt:lpstr>Problem Formulation:</vt:lpstr>
      <vt:lpstr>.Features for Training:</vt:lpstr>
      <vt:lpstr>11.Handle missing values: impute missing values or remove incomplete records</vt:lpstr>
      <vt:lpstr>RESULT:</vt:lpstr>
      <vt:lpstr>PowerPoint Presentation</vt:lpstr>
      <vt:lpstr>Future works: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FINANCIAL SERVICES USING CONVOLUTIONAL NEURAL NETWORK</dc:title>
  <dc:creator>yugandhar</dc:creator>
  <cp:lastModifiedBy>Yugandhar Reddy</cp:lastModifiedBy>
  <cp:revision>1</cp:revision>
  <dcterms:created xsi:type="dcterms:W3CDTF">2024-04-02T04:03:50Z</dcterms:created>
  <dcterms:modified xsi:type="dcterms:W3CDTF">2024-04-02T04:18:24Z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LastSaved">
    <vt:filetime>2024-04-02T00:00:00Z</vt:filetime>
  </property>
</Properties>
</file>