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t>AI-Powered IT Support: Automating Ticket Resolution in ServiceNow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t>Bachelor Thesis Presentation</a:t>
            </a:r>
          </a:p>
          <a:p>
            <a:r>
              <a:t>Computer Science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3366"/>
                </a:solidFill>
              </a:defRPr>
            </a:pPr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  <a:defRPr sz="2400"/>
            </a:pPr>
            <a:r>
              <a:t>- Enhance AI accuracy with more data and deep learning models.</a:t>
            </a:r>
          </a:p>
          <a:p>
            <a:pPr>
              <a:spcAft>
                <a:spcPts val="1000"/>
              </a:spcAft>
              <a:defRPr sz="2400"/>
            </a:pPr>
            <a:r>
              <a:t>- Integrate AI with ServiceNow’s Virtual Agent.</a:t>
            </a:r>
          </a:p>
          <a:p>
            <a:pPr>
              <a:spcAft>
                <a:spcPts val="1000"/>
              </a:spcAft>
              <a:defRPr sz="2400"/>
            </a:pPr>
            <a:r>
              <a:t>- Enable AI to suggest knowledge base articles.</a:t>
            </a:r>
          </a:p>
          <a:p>
            <a:pPr>
              <a:spcAft>
                <a:spcPts val="1000"/>
              </a:spcAft>
              <a:defRPr sz="2400"/>
            </a:pPr>
            <a:r>
              <a:t>- Expand automation capabilities for ITSM workflows.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3366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  <a:defRPr sz="2400"/>
            </a:pPr>
            <a:r>
              <a:t>- AI-powered IT support enhances efficiency and accuracy.</a:t>
            </a:r>
          </a:p>
          <a:p>
            <a:pPr>
              <a:spcAft>
                <a:spcPts val="1000"/>
              </a:spcAft>
              <a:defRPr sz="2400"/>
            </a:pPr>
            <a:r>
              <a:t>- Reduces workload for IT teams and improves user experience.</a:t>
            </a:r>
          </a:p>
          <a:p>
            <a:pPr>
              <a:spcAft>
                <a:spcPts val="1000"/>
              </a:spcAft>
              <a:defRPr sz="2400"/>
            </a:pPr>
            <a:r>
              <a:t>- Future improvements will make AI-driven ITSM even smarter.</a:t>
            </a:r>
          </a:p>
          <a:p>
            <a:pPr>
              <a:spcAft>
                <a:spcPts val="1000"/>
              </a:spcAft>
              <a:defRPr sz="2400"/>
            </a:pPr>
            <a:r>
              <a:t>- Thank you for your attention!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3366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  <a:defRPr sz="2400"/>
            </a:pPr>
            <a:r>
              <a:t>- High ticket volumes slow down IT support.</a:t>
            </a:r>
          </a:p>
          <a:p>
            <a:pPr>
              <a:spcAft>
                <a:spcPts val="1000"/>
              </a:spcAft>
              <a:defRPr sz="2400"/>
            </a:pPr>
            <a:r>
              <a:t>- Repetitive tasks (e.g., password resets) consume time.</a:t>
            </a:r>
          </a:p>
          <a:p>
            <a:pPr>
              <a:spcAft>
                <a:spcPts val="1000"/>
              </a:spcAft>
              <a:defRPr sz="2400"/>
            </a:pPr>
            <a:r>
              <a:t>- AI can automate issue resolution and improve efficiency.</a:t>
            </a:r>
          </a:p>
          <a:p>
            <a:pPr>
              <a:spcAft>
                <a:spcPts val="1000"/>
              </a:spcAft>
              <a:defRPr sz="2400"/>
            </a:pPr>
            <a:r>
              <a:t>- Goal: Reduce resolution time and IT workload with AI.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3366"/>
                </a:solidFill>
              </a:defRPr>
            </a:pPr>
            <a:r>
              <a:t>Background &amp;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  <a:defRPr sz="2400"/>
            </a:pPr>
            <a:r>
              <a:t>- Traditional IT support is slow due to manual handling.</a:t>
            </a:r>
          </a:p>
          <a:p>
            <a:pPr>
              <a:spcAft>
                <a:spcPts val="1000"/>
              </a:spcAft>
              <a:defRPr sz="2400"/>
            </a:pPr>
            <a:r>
              <a:t>- AI can classify tickets and suggest or execute resolutions.</a:t>
            </a:r>
          </a:p>
          <a:p>
            <a:pPr>
              <a:spcAft>
                <a:spcPts val="1000"/>
              </a:spcAft>
              <a:defRPr sz="2400"/>
            </a:pPr>
            <a:r>
              <a:t>- ServiceNow provides APIs for automation.</a:t>
            </a:r>
          </a:p>
          <a:p>
            <a:pPr>
              <a:spcAft>
                <a:spcPts val="1000"/>
              </a:spcAft>
              <a:defRPr sz="2400"/>
            </a:pPr>
            <a:r>
              <a:t>- AI-driven support reduces backlog and improves accuracy.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3366"/>
                </a:solidFill>
              </a:defRPr>
            </a:pPr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  <a:defRPr sz="2400"/>
            </a:pPr>
            <a:r>
              <a:t>Our AI-powered system integrates with ServiceNow to:</a:t>
            </a:r>
          </a:p>
          <a:p>
            <a:pPr>
              <a:spcAft>
                <a:spcPts val="1000"/>
              </a:spcAft>
              <a:defRPr sz="2400"/>
            </a:pPr>
            <a:r>
              <a:t>- Analyze and categorize IT support tickets.</a:t>
            </a:r>
          </a:p>
          <a:p>
            <a:pPr>
              <a:spcAft>
                <a:spcPts val="1000"/>
              </a:spcAft>
              <a:defRPr sz="2400"/>
            </a:pPr>
            <a:r>
              <a:t>- Suggest relevant solutions from past tickets or knowledge base.</a:t>
            </a:r>
          </a:p>
          <a:p>
            <a:pPr>
              <a:spcAft>
                <a:spcPts val="1000"/>
              </a:spcAft>
              <a:defRPr sz="2400"/>
            </a:pPr>
            <a:r>
              <a:t>- Automate common tasks (e.g., password resets, VPN fixes).</a:t>
            </a:r>
          </a:p>
          <a:p>
            <a:pPr>
              <a:spcAft>
                <a:spcPts val="1000"/>
              </a:spcAft>
              <a:defRPr sz="2400"/>
            </a:pPr>
            <a:r>
              <a:t>- Escalate complex issues with recommended actions.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3366"/>
                </a:solidFill>
              </a:defRPr>
            </a:pPr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  <a:defRPr sz="2400"/>
            </a:pPr>
            <a:r>
              <a:t>1. User submits an incident in ServiceNow.</a:t>
            </a:r>
          </a:p>
          <a:p>
            <a:pPr>
              <a:spcAft>
                <a:spcPts val="1000"/>
              </a:spcAft>
              <a:defRPr sz="2400"/>
            </a:pPr>
            <a:r>
              <a:t>2. AI intercepts the request and analyzes ticket text.</a:t>
            </a:r>
          </a:p>
          <a:p>
            <a:pPr>
              <a:spcAft>
                <a:spcPts val="1000"/>
              </a:spcAft>
              <a:defRPr sz="2400"/>
            </a:pPr>
            <a:r>
              <a:t>3. AI retrieves solutions from a trained model.</a:t>
            </a:r>
          </a:p>
          <a:p>
            <a:pPr>
              <a:spcAft>
                <a:spcPts val="1000"/>
              </a:spcAft>
              <a:defRPr sz="2400"/>
            </a:pPr>
            <a:r>
              <a:t>4. If possible, AI resolves the issue automatically.</a:t>
            </a:r>
          </a:p>
          <a:p>
            <a:pPr>
              <a:spcAft>
                <a:spcPts val="1000"/>
              </a:spcAft>
              <a:defRPr sz="2400"/>
            </a:pPr>
            <a:r>
              <a:t>5. Otherwise, AI escalates the ticket with recommendations.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3366"/>
                </a:solidFill>
              </a:defRPr>
            </a:pPr>
            <a:r>
              <a:t>Implementation - AI 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  <a:defRPr sz="2400"/>
            </a:pPr>
            <a:r>
              <a:t>- NLP-based classification using TF-IDF &amp; Logistic Regression.</a:t>
            </a:r>
          </a:p>
          <a:p>
            <a:pPr>
              <a:spcAft>
                <a:spcPts val="1000"/>
              </a:spcAft>
              <a:defRPr sz="2400"/>
            </a:pPr>
            <a:r>
              <a:t>- Trained on past IT tickets from ServiceNow.</a:t>
            </a:r>
          </a:p>
          <a:p>
            <a:pPr>
              <a:spcAft>
                <a:spcPts val="1000"/>
              </a:spcAft>
              <a:defRPr sz="2400"/>
            </a:pPr>
            <a:r>
              <a:t>- Predicts issue categories with ~87% accuracy.</a:t>
            </a:r>
          </a:p>
          <a:p>
            <a:pPr>
              <a:spcAft>
                <a:spcPts val="1000"/>
              </a:spcAft>
              <a:defRPr sz="2400"/>
            </a:pPr>
            <a:r>
              <a:t>- Determines if an issue can be auto-resolved.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3366"/>
                </a:solidFill>
              </a:defRPr>
            </a:pPr>
            <a:r>
              <a:t>Implementation - ServiceNow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  <a:defRPr sz="2400"/>
            </a:pPr>
            <a:r>
              <a:t>- ServiceNow calls AI API via REST when a ticket is created.</a:t>
            </a:r>
          </a:p>
          <a:p>
            <a:pPr>
              <a:spcAft>
                <a:spcPts val="1000"/>
              </a:spcAft>
              <a:defRPr sz="2400"/>
            </a:pPr>
            <a:r>
              <a:t>- AI predicts category and returns confidence score.</a:t>
            </a:r>
          </a:p>
          <a:p>
            <a:pPr>
              <a:spcAft>
                <a:spcPts val="1000"/>
              </a:spcAft>
              <a:defRPr sz="2400"/>
            </a:pPr>
            <a:r>
              <a:t>- AI suggests solutions or triggers an auto-resolution workflow.</a:t>
            </a:r>
          </a:p>
          <a:p>
            <a:pPr>
              <a:spcAft>
                <a:spcPts val="1000"/>
              </a:spcAft>
              <a:defRPr sz="2400"/>
            </a:pPr>
            <a:r>
              <a:t>- Business rules apply updates and log AI actions.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3366"/>
                </a:solidFill>
              </a:defRPr>
            </a:pPr>
            <a:r>
              <a:t>Live Demo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  <a:defRPr sz="2400"/>
            </a:pPr>
            <a:r>
              <a:t>- Scenario 1: AI suggests a resolution for a VPN issue.</a:t>
            </a:r>
          </a:p>
          <a:p>
            <a:pPr>
              <a:spcAft>
                <a:spcPts val="1000"/>
              </a:spcAft>
              <a:defRPr sz="2400"/>
            </a:pPr>
            <a:r>
              <a:t>- Scenario 2: AI auto-executes a password reset request.</a:t>
            </a:r>
          </a:p>
          <a:p>
            <a:pPr>
              <a:spcAft>
                <a:spcPts val="1000"/>
              </a:spcAft>
              <a:defRPr sz="2400"/>
            </a:pPr>
            <a:r>
              <a:t>- Scenario 3: AI escalates a complex issue to human support.</a:t>
            </a:r>
          </a:p>
          <a:p>
            <a:pPr>
              <a:spcAft>
                <a:spcPts val="1000"/>
              </a:spcAft>
              <a:defRPr sz="2400"/>
            </a:pPr>
            <a:r>
              <a:t>- Tools used: ServiceNow Developer Account, Flask API, Python ML.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600">
                <a:solidFill>
                  <a:srgbClr val="003366"/>
                </a:solidFill>
              </a:defRPr>
            </a:pPr>
            <a:r>
              <a:t>Results &amp;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  <a:defRPr sz="2400"/>
            </a:pPr>
            <a:r>
              <a:t>- AI classification accuracy: 87%.</a:t>
            </a:r>
          </a:p>
          <a:p>
            <a:pPr>
              <a:spcAft>
                <a:spcPts val="1000"/>
              </a:spcAft>
              <a:defRPr sz="2400"/>
            </a:pPr>
            <a:r>
              <a:t>- Auto-resolved 25% of tickets (password resets, common issues).</a:t>
            </a:r>
          </a:p>
          <a:p>
            <a:pPr>
              <a:spcAft>
                <a:spcPts val="1000"/>
              </a:spcAft>
              <a:defRPr sz="2400"/>
            </a:pPr>
            <a:r>
              <a:t>- Reduced response time from hours to seconds.</a:t>
            </a:r>
          </a:p>
          <a:p>
            <a:pPr>
              <a:spcAft>
                <a:spcPts val="1000"/>
              </a:spcAft>
              <a:defRPr sz="2400"/>
            </a:pPr>
            <a:r>
              <a:t>- Improved IT efficiency and user satisfaction.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