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01-11-2023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80786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94746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91732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39008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FDE56-08B5-4D5C-B9BC-7A2E930B8BF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65186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FDE56-08B5-4D5C-B9BC-7A2E930B8BF8}"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342048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FDE56-08B5-4D5C-B9BC-7A2E930B8BF8}"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323514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FDE56-08B5-4D5C-B9BC-7A2E930B8BF8}"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259997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FDE56-08B5-4D5C-B9BC-7A2E930B8BF8}"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91048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FDE56-08B5-4D5C-B9BC-7A2E930B8BF8}"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66116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93FDE56-08B5-4D5C-B9BC-7A2E930B8BF8}" type="datetimeFigureOut">
              <a:rPr lang="en-IN" smtClean="0"/>
              <a:t>01-11-2023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211321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93FDE56-08B5-4D5C-B9BC-7A2E930B8BF8}" type="datetimeFigureOut">
              <a:rPr lang="en-IN" smtClean="0"/>
              <a:t>01-11-2023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0643250-8EE9-4CDF-8879-D46F446C4C60}"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37272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1DEB34-5A7F-1C3E-CBBD-70D534384AD9}"/>
              </a:ext>
            </a:extLst>
          </p:cNvPr>
          <p:cNvSpPr>
            <a:spLocks noGrp="1"/>
          </p:cNvSpPr>
          <p:nvPr>
            <p:ph type="ctrTitle"/>
          </p:nvPr>
        </p:nvSpPr>
        <p:spPr>
          <a:xfrm>
            <a:off x="1774422" y="377841"/>
            <a:ext cx="8637073" cy="1875550"/>
          </a:xfrm>
        </p:spPr>
        <p:txBody>
          <a:bodyPr>
            <a:normAutofit/>
          </a:bodyPr>
          <a:lstStyle/>
          <a:p>
            <a:r>
              <a:rPr lang="en-US" sz="4000" dirty="0"/>
              <a:t>Data Warehousing with IBM Cloud Db2 Warehouse</a:t>
            </a:r>
            <a:endParaRPr lang="en-IN" sz="4000" dirty="0"/>
          </a:p>
        </p:txBody>
      </p:sp>
      <p:sp>
        <p:nvSpPr>
          <p:cNvPr id="3" name="Subtitle 2">
            <a:extLst>
              <a:ext uri="{FF2B5EF4-FFF2-40B4-BE49-F238E27FC236}">
                <a16:creationId xmlns="" xmlns:a16="http://schemas.microsoft.com/office/drawing/2014/main" id="{5A264BE9-F806-9CB8-888A-D4C965AD8E25}"/>
              </a:ext>
            </a:extLst>
          </p:cNvPr>
          <p:cNvSpPr>
            <a:spLocks noGrp="1"/>
          </p:cNvSpPr>
          <p:nvPr>
            <p:ph type="subTitle" idx="1"/>
          </p:nvPr>
        </p:nvSpPr>
        <p:spPr>
          <a:xfrm>
            <a:off x="1774422" y="3192229"/>
            <a:ext cx="8637072" cy="1211820"/>
          </a:xfrm>
        </p:spPr>
        <p:txBody>
          <a:bodyPr>
            <a:normAutofit fontScale="77500" lnSpcReduction="20000"/>
          </a:bodyPr>
          <a:lstStyle/>
          <a:p>
            <a:pPr algn="l"/>
            <a:r>
              <a:rPr lang="en-US" sz="1600" dirty="0"/>
              <a:t> </a:t>
            </a:r>
            <a:r>
              <a:rPr lang="en-US" sz="2500" dirty="0">
                <a:solidFill>
                  <a:schemeClr val="accent1">
                    <a:lumMod val="75000"/>
                  </a:schemeClr>
                </a:solidFill>
              </a:rPr>
              <a:t>INDRODUCTION:</a:t>
            </a:r>
          </a:p>
          <a:p>
            <a:pPr algn="l"/>
            <a:r>
              <a:rPr lang="en-US" sz="1600" dirty="0">
                <a:solidFill>
                  <a:schemeClr val="accent2">
                    <a:lumMod val="60000"/>
                    <a:lumOff val="40000"/>
                  </a:schemeClr>
                </a:solidFill>
              </a:rPr>
              <a:t>       The project is aimed at transforming the initial data warehousing design into an innovative solution that not only consolidates data but also leverages advanced technologies and strategies to drive data-driven </a:t>
            </a:r>
            <a:r>
              <a:rPr lang="en-US" sz="1600" dirty="0" err="1">
                <a:solidFill>
                  <a:schemeClr val="accent2">
                    <a:lumMod val="60000"/>
                    <a:lumOff val="40000"/>
                  </a:schemeClr>
                </a:solidFill>
              </a:rPr>
              <a:t>decisionmaking</a:t>
            </a:r>
            <a:r>
              <a:rPr lang="en-US" sz="1600" dirty="0">
                <a:solidFill>
                  <a:schemeClr val="accent2">
                    <a:lumMod val="60000"/>
                    <a:lumOff val="40000"/>
                  </a:schemeClr>
                </a:solidFill>
              </a:rPr>
              <a:t>. </a:t>
            </a:r>
            <a:endParaRPr lang="en-IN" sz="1600" dirty="0">
              <a:solidFill>
                <a:schemeClr val="accent2">
                  <a:lumMod val="60000"/>
                  <a:lumOff val="40000"/>
                </a:schemeClr>
              </a:solidFill>
            </a:endParaRPr>
          </a:p>
        </p:txBody>
      </p:sp>
      <p:sp>
        <p:nvSpPr>
          <p:cNvPr id="4" name="Rectangle 3">
            <a:extLst>
              <a:ext uri="{FF2B5EF4-FFF2-40B4-BE49-F238E27FC236}">
                <a16:creationId xmlns="" xmlns:a16="http://schemas.microsoft.com/office/drawing/2014/main" id="{BC6EB100-A425-94CB-161C-8A7AFC97BC7C}"/>
              </a:ext>
            </a:extLst>
          </p:cNvPr>
          <p:cNvSpPr/>
          <p:nvPr/>
        </p:nvSpPr>
        <p:spPr>
          <a:xfrm>
            <a:off x="1055076" y="4901639"/>
            <a:ext cx="3247291" cy="4923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highlight>
                  <a:srgbClr val="C0C0C0"/>
                </a:highlight>
              </a:rPr>
              <a:t>By </a:t>
            </a:r>
            <a:r>
              <a:rPr lang="en-US" dirty="0" err="1" smtClean="0">
                <a:ln w="0"/>
                <a:solidFill>
                  <a:schemeClr val="bg1"/>
                </a:solidFill>
                <a:effectLst>
                  <a:outerShdw blurRad="38100" dist="19050" dir="2700000" algn="tl" rotWithShape="0">
                    <a:schemeClr val="dk1">
                      <a:alpha val="40000"/>
                    </a:schemeClr>
                  </a:outerShdw>
                </a:effectLst>
                <a:highlight>
                  <a:srgbClr val="C0C0C0"/>
                </a:highlight>
              </a:rPr>
              <a:t>Nihil</a:t>
            </a:r>
            <a:r>
              <a:rPr lang="en-US" dirty="0" smtClean="0">
                <a:ln w="0"/>
                <a:solidFill>
                  <a:schemeClr val="bg1"/>
                </a:solidFill>
                <a:effectLst>
                  <a:outerShdw blurRad="38100" dist="19050" dir="2700000" algn="tl" rotWithShape="0">
                    <a:schemeClr val="dk1">
                      <a:alpha val="40000"/>
                    </a:schemeClr>
                  </a:outerShdw>
                </a:effectLst>
                <a:highlight>
                  <a:srgbClr val="C0C0C0"/>
                </a:highlight>
              </a:rPr>
              <a:t> </a:t>
            </a:r>
            <a:r>
              <a:rPr lang="en-US" dirty="0" err="1" smtClean="0">
                <a:ln w="0"/>
                <a:solidFill>
                  <a:schemeClr val="bg1"/>
                </a:solidFill>
                <a:effectLst>
                  <a:outerShdw blurRad="38100" dist="19050" dir="2700000" algn="tl" rotWithShape="0">
                    <a:schemeClr val="dk1">
                      <a:alpha val="40000"/>
                    </a:schemeClr>
                  </a:outerShdw>
                </a:effectLst>
                <a:highlight>
                  <a:srgbClr val="C0C0C0"/>
                </a:highlight>
              </a:rPr>
              <a:t>Chakkaravarthy</a:t>
            </a:r>
            <a:endParaRPr lang="en-IN" dirty="0">
              <a:ln w="0"/>
              <a:solidFill>
                <a:schemeClr val="bg1"/>
              </a:solidFill>
              <a:effectLst>
                <a:outerShdw blurRad="38100" dist="19050" dir="2700000" algn="tl" rotWithShape="0">
                  <a:schemeClr val="dk1">
                    <a:alpha val="40000"/>
                  </a:schemeClr>
                </a:outerShdw>
              </a:effectLst>
              <a:highlight>
                <a:srgbClr val="C0C0C0"/>
              </a:highlight>
            </a:endParaRPr>
          </a:p>
        </p:txBody>
      </p:sp>
      <p:pic>
        <p:nvPicPr>
          <p:cNvPr id="4098" name="Picture 2" descr="Get low latency transactions and real-time analytics with IBM Db2">
            <a:extLst>
              <a:ext uri="{FF2B5EF4-FFF2-40B4-BE49-F238E27FC236}">
                <a16:creationId xmlns="" xmlns:a16="http://schemas.microsoft.com/office/drawing/2014/main" id="{37B1EE5B-3671-4A85-C7B3-DE319C835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6637" y="4234072"/>
            <a:ext cx="2852933" cy="182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99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030B61-8C0B-9D74-63F6-6140F8B8ECF3}"/>
              </a:ext>
            </a:extLst>
          </p:cNvPr>
          <p:cNvSpPr>
            <a:spLocks noGrp="1"/>
          </p:cNvSpPr>
          <p:nvPr>
            <p:ph type="title"/>
          </p:nvPr>
        </p:nvSpPr>
        <p:spPr>
          <a:xfrm>
            <a:off x="1451579" y="804520"/>
            <a:ext cx="9291215" cy="587136"/>
          </a:xfrm>
        </p:spPr>
        <p:txBody>
          <a:bodyPr>
            <a:normAutofit/>
          </a:bodyPr>
          <a:lstStyle/>
          <a:p>
            <a:r>
              <a:rPr lang="en-US" sz="2400" dirty="0"/>
              <a:t>Device </a:t>
            </a:r>
            <a:r>
              <a:rPr lang="en-US" sz="2400" dirty="0" err="1"/>
              <a:t>Integeration</a:t>
            </a:r>
            <a:endParaRPr lang="en-IN" sz="2400" dirty="0"/>
          </a:p>
        </p:txBody>
      </p:sp>
      <p:sp>
        <p:nvSpPr>
          <p:cNvPr id="3" name="Content Placeholder 2">
            <a:extLst>
              <a:ext uri="{FF2B5EF4-FFF2-40B4-BE49-F238E27FC236}">
                <a16:creationId xmlns="" xmlns:a16="http://schemas.microsoft.com/office/drawing/2014/main" id="{AE49B648-F523-D625-0083-59877F458434}"/>
              </a:ext>
            </a:extLst>
          </p:cNvPr>
          <p:cNvSpPr>
            <a:spLocks noGrp="1"/>
          </p:cNvSpPr>
          <p:nvPr>
            <p:ph idx="1"/>
          </p:nvPr>
        </p:nvSpPr>
        <p:spPr>
          <a:xfrm>
            <a:off x="1451580" y="1623528"/>
            <a:ext cx="7123254" cy="4161452"/>
          </a:xfrm>
        </p:spPr>
        <p:txBody>
          <a:bodyPr>
            <a:normAutofit fontScale="92500" lnSpcReduction="20000"/>
          </a:bodyPr>
          <a:lstStyle/>
          <a:p>
            <a:pPr marL="0" indent="0" algn="l">
              <a:buNone/>
            </a:pPr>
            <a:r>
              <a:rPr lang="en-US" b="1" i="0" dirty="0">
                <a:solidFill>
                  <a:srgbClr val="D1D5DB"/>
                </a:solidFill>
                <a:effectLst/>
                <a:latin typeface="Söhne"/>
              </a:rPr>
              <a:t>Identify Data </a:t>
            </a:r>
            <a:r>
              <a:rPr lang="en-US" b="1" i="0" dirty="0" err="1">
                <a:solidFill>
                  <a:srgbClr val="D1D5DB"/>
                </a:solidFill>
                <a:effectLst/>
                <a:latin typeface="Söhne"/>
              </a:rPr>
              <a:t>Sources</a:t>
            </a:r>
            <a:r>
              <a:rPr lang="en-US" b="0" i="0" dirty="0" err="1">
                <a:solidFill>
                  <a:srgbClr val="D1D5DB"/>
                </a:solidFill>
                <a:effectLst/>
                <a:latin typeface="Söhne"/>
              </a:rPr>
              <a:t>:List</a:t>
            </a:r>
            <a:r>
              <a:rPr lang="en-US" b="0" i="0" dirty="0">
                <a:solidFill>
                  <a:srgbClr val="D1D5DB"/>
                </a:solidFill>
                <a:effectLst/>
                <a:latin typeface="Söhne"/>
              </a:rPr>
              <a:t> all the devices and sensors from which you intend to collect data. This could include temperature sensors, GPS devices, industrial machinery, or any other IoT devices.</a:t>
            </a:r>
          </a:p>
          <a:p>
            <a:pPr marL="0" indent="0" algn="l">
              <a:buNone/>
            </a:pPr>
            <a:r>
              <a:rPr lang="en-US" b="1" i="0" dirty="0">
                <a:solidFill>
                  <a:srgbClr val="D1D5DB"/>
                </a:solidFill>
                <a:effectLst/>
                <a:latin typeface="Söhne"/>
              </a:rPr>
              <a:t>Data </a:t>
            </a:r>
            <a:r>
              <a:rPr lang="en-US" b="1" i="0" dirty="0" err="1">
                <a:solidFill>
                  <a:srgbClr val="D1D5DB"/>
                </a:solidFill>
                <a:effectLst/>
                <a:latin typeface="Söhne"/>
              </a:rPr>
              <a:t>Collection</a:t>
            </a:r>
            <a:r>
              <a:rPr lang="en-US" b="0" i="0" dirty="0" err="1">
                <a:solidFill>
                  <a:srgbClr val="D1D5DB"/>
                </a:solidFill>
                <a:effectLst/>
                <a:latin typeface="Söhne"/>
              </a:rPr>
              <a:t>:Determine</a:t>
            </a:r>
            <a:r>
              <a:rPr lang="en-US" b="0" i="0" dirty="0">
                <a:solidFill>
                  <a:srgbClr val="D1D5DB"/>
                </a:solidFill>
                <a:effectLst/>
                <a:latin typeface="Söhne"/>
              </a:rPr>
              <a:t> how data is collected from these devices. Some devices may transmit data through APIs, while others might use standard communication protocols like MQTT, CoAP, or HTTP.</a:t>
            </a:r>
          </a:p>
          <a:p>
            <a:pPr marL="0" indent="0" algn="l">
              <a:buNone/>
            </a:pPr>
            <a:r>
              <a:rPr lang="en-US" b="1" i="0" dirty="0">
                <a:solidFill>
                  <a:srgbClr val="D1D5DB"/>
                </a:solidFill>
                <a:effectLst/>
                <a:latin typeface="Söhne"/>
              </a:rPr>
              <a:t>Data </a:t>
            </a:r>
            <a:r>
              <a:rPr lang="en-US" b="1" i="0" dirty="0" err="1">
                <a:solidFill>
                  <a:srgbClr val="D1D5DB"/>
                </a:solidFill>
                <a:effectLst/>
                <a:latin typeface="Söhne"/>
              </a:rPr>
              <a:t>Ingestion</a:t>
            </a:r>
            <a:r>
              <a:rPr lang="en-US" b="0" i="0" dirty="0" err="1">
                <a:solidFill>
                  <a:srgbClr val="D1D5DB"/>
                </a:solidFill>
                <a:effectLst/>
                <a:latin typeface="Söhne"/>
              </a:rPr>
              <a:t>:Choose</a:t>
            </a:r>
            <a:r>
              <a:rPr lang="en-US" b="0" i="0" dirty="0">
                <a:solidFill>
                  <a:srgbClr val="D1D5DB"/>
                </a:solidFill>
                <a:effectLst/>
                <a:latin typeface="Söhne"/>
              </a:rPr>
              <a:t> an appropriate method to ingest data from devices into your data warehouse. This could involve setting up data ingestion platforms or tools that can handle various data formats.</a:t>
            </a:r>
          </a:p>
          <a:p>
            <a:pPr marL="0" indent="0" algn="l">
              <a:buNone/>
            </a:pPr>
            <a:endParaRPr lang="en-US" b="0" i="0" dirty="0">
              <a:solidFill>
                <a:srgbClr val="D1D5DB"/>
              </a:solidFill>
              <a:effectLst/>
              <a:latin typeface="Söhne"/>
            </a:endParaRPr>
          </a:p>
          <a:p>
            <a:pPr marL="0" indent="0" algn="l">
              <a:buNone/>
            </a:pPr>
            <a:endParaRPr lang="en-US" b="0" i="0" dirty="0">
              <a:solidFill>
                <a:srgbClr val="D1D5DB"/>
              </a:solidFill>
              <a:effectLst/>
              <a:latin typeface="Söhne"/>
            </a:endParaRPr>
          </a:p>
          <a:p>
            <a:pPr marL="0" indent="0" algn="l">
              <a:buNone/>
            </a:pPr>
            <a:endParaRPr lang="en-US" b="0" i="0" dirty="0">
              <a:solidFill>
                <a:srgbClr val="D1D5DB"/>
              </a:solidFill>
              <a:effectLst/>
              <a:latin typeface="Söhne"/>
            </a:endParaRPr>
          </a:p>
        </p:txBody>
      </p:sp>
    </p:spTree>
    <p:extLst>
      <p:ext uri="{BB962C8B-B14F-4D97-AF65-F5344CB8AC3E}">
        <p14:creationId xmlns:p14="http://schemas.microsoft.com/office/powerpoint/2010/main" val="216726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7CE969-8E75-372F-8A7E-FE5430E3E124}"/>
              </a:ext>
            </a:extLst>
          </p:cNvPr>
          <p:cNvSpPr>
            <a:spLocks noGrp="1"/>
          </p:cNvSpPr>
          <p:nvPr>
            <p:ph type="title"/>
          </p:nvPr>
        </p:nvSpPr>
        <p:spPr>
          <a:xfrm>
            <a:off x="5085184" y="2472612"/>
            <a:ext cx="1898349" cy="579199"/>
          </a:xfrm>
        </p:spPr>
        <p:txBody>
          <a:bodyPr>
            <a:normAutofit/>
          </a:bodyPr>
          <a:lstStyle/>
          <a:p>
            <a:endParaRPr lang="en-IN" sz="1800" dirty="0"/>
          </a:p>
        </p:txBody>
      </p:sp>
      <p:sp>
        <p:nvSpPr>
          <p:cNvPr id="4" name="Text Placeholder 3">
            <a:extLst>
              <a:ext uri="{FF2B5EF4-FFF2-40B4-BE49-F238E27FC236}">
                <a16:creationId xmlns="" xmlns:a16="http://schemas.microsoft.com/office/drawing/2014/main" id="{000FBB46-0789-7F97-1DF8-EDB996249F8F}"/>
              </a:ext>
            </a:extLst>
          </p:cNvPr>
          <p:cNvSpPr>
            <a:spLocks noGrp="1"/>
          </p:cNvSpPr>
          <p:nvPr>
            <p:ph type="body" sz="half" idx="2"/>
          </p:nvPr>
        </p:nvSpPr>
        <p:spPr>
          <a:xfrm>
            <a:off x="279918" y="223935"/>
            <a:ext cx="7081935" cy="5663681"/>
          </a:xfrm>
        </p:spPr>
        <p:txBody>
          <a:bodyPr/>
          <a:lstStyle/>
          <a:p>
            <a:pPr algn="l"/>
            <a:r>
              <a:rPr lang="en-US" b="1" i="0" dirty="0">
                <a:solidFill>
                  <a:srgbClr val="D1D5DB"/>
                </a:solidFill>
                <a:effectLst/>
                <a:latin typeface="Söhne"/>
              </a:rPr>
              <a:t>Real-time Data </a:t>
            </a:r>
            <a:r>
              <a:rPr lang="en-US" b="1" i="0" dirty="0" err="1">
                <a:solidFill>
                  <a:srgbClr val="D1D5DB"/>
                </a:solidFill>
                <a:effectLst/>
                <a:latin typeface="Söhne"/>
              </a:rPr>
              <a:t>Processing</a:t>
            </a:r>
            <a:r>
              <a:rPr lang="en-US" b="0" i="0" dirty="0" err="1">
                <a:solidFill>
                  <a:srgbClr val="D1D5DB"/>
                </a:solidFill>
                <a:effectLst/>
                <a:latin typeface="Söhne"/>
              </a:rPr>
              <a:t>:If</a:t>
            </a:r>
            <a:r>
              <a:rPr lang="en-US" b="0" i="0" dirty="0">
                <a:solidFill>
                  <a:srgbClr val="D1D5DB"/>
                </a:solidFill>
                <a:effectLst/>
                <a:latin typeface="Söhne"/>
              </a:rPr>
              <a:t> real-time data is critical for your project, consider using real-time data processing technologies such as Apache Kafka, Apache </a:t>
            </a:r>
            <a:r>
              <a:rPr lang="en-US" b="0" i="0" dirty="0" err="1">
                <a:solidFill>
                  <a:srgbClr val="D1D5DB"/>
                </a:solidFill>
                <a:effectLst/>
                <a:latin typeface="Söhne"/>
              </a:rPr>
              <a:t>Flink</a:t>
            </a:r>
            <a:r>
              <a:rPr lang="en-US" b="0" i="0" dirty="0">
                <a:solidFill>
                  <a:srgbClr val="D1D5DB"/>
                </a:solidFill>
                <a:effectLst/>
                <a:latin typeface="Söhne"/>
              </a:rPr>
              <a:t>, or AWS Kinesis to handle streaming data from devices.</a:t>
            </a:r>
          </a:p>
          <a:p>
            <a:pPr algn="l"/>
            <a:r>
              <a:rPr lang="en-US" b="1" i="0" dirty="0">
                <a:solidFill>
                  <a:srgbClr val="D1D5DB"/>
                </a:solidFill>
                <a:effectLst/>
                <a:latin typeface="Söhne"/>
              </a:rPr>
              <a:t>ETL </a:t>
            </a:r>
            <a:r>
              <a:rPr lang="en-US" b="1" i="0" dirty="0" err="1">
                <a:solidFill>
                  <a:srgbClr val="D1D5DB"/>
                </a:solidFill>
                <a:effectLst/>
                <a:latin typeface="Söhne"/>
              </a:rPr>
              <a:t>Processes</a:t>
            </a:r>
            <a:r>
              <a:rPr lang="en-US" b="0" i="0" dirty="0" err="1">
                <a:solidFill>
                  <a:srgbClr val="D1D5DB"/>
                </a:solidFill>
                <a:effectLst/>
                <a:latin typeface="Söhne"/>
              </a:rPr>
              <a:t>:Integrate</a:t>
            </a:r>
            <a:r>
              <a:rPr lang="en-US" b="0" i="0" dirty="0">
                <a:solidFill>
                  <a:srgbClr val="D1D5DB"/>
                </a:solidFill>
                <a:effectLst/>
                <a:latin typeface="Söhne"/>
              </a:rPr>
              <a:t> the device data into your ETL (Extract, Transform, Load) processes, which may involve using ETL tools and frameworks. These processes will ensure that device data is structured and integrated with other data sources.</a:t>
            </a:r>
          </a:p>
          <a:p>
            <a:pPr algn="l"/>
            <a:r>
              <a:rPr lang="en-US" b="1" i="0" dirty="0">
                <a:solidFill>
                  <a:srgbClr val="D1D5DB"/>
                </a:solidFill>
                <a:effectLst/>
                <a:latin typeface="Söhne"/>
              </a:rPr>
              <a:t>Data Governance and </a:t>
            </a:r>
            <a:r>
              <a:rPr lang="en-US" b="1" i="0" dirty="0" err="1">
                <a:solidFill>
                  <a:srgbClr val="D1D5DB"/>
                </a:solidFill>
                <a:effectLst/>
                <a:latin typeface="Söhne"/>
              </a:rPr>
              <a:t>Security</a:t>
            </a:r>
            <a:r>
              <a:rPr lang="en-US" b="0" i="0" dirty="0" err="1">
                <a:solidFill>
                  <a:srgbClr val="D1D5DB"/>
                </a:solidFill>
                <a:effectLst/>
                <a:latin typeface="Söhne"/>
              </a:rPr>
              <a:t>:Implement</a:t>
            </a:r>
            <a:r>
              <a:rPr lang="en-US" b="0" i="0" dirty="0">
                <a:solidFill>
                  <a:srgbClr val="D1D5DB"/>
                </a:solidFill>
                <a:effectLst/>
                <a:latin typeface="Söhne"/>
              </a:rPr>
              <a:t> data governance and security measures to protect device data. This includes encryption, access control, and auditing.</a:t>
            </a:r>
          </a:p>
          <a:p>
            <a:pPr algn="l"/>
            <a:r>
              <a:rPr lang="en-US" b="1" i="0" dirty="0">
                <a:solidFill>
                  <a:srgbClr val="D1D5DB"/>
                </a:solidFill>
                <a:effectLst/>
                <a:latin typeface="Söhne"/>
              </a:rPr>
              <a:t>Data Catalog and Metadata </a:t>
            </a:r>
            <a:r>
              <a:rPr lang="en-US" b="1" i="0" dirty="0" err="1">
                <a:solidFill>
                  <a:srgbClr val="D1D5DB"/>
                </a:solidFill>
                <a:effectLst/>
                <a:latin typeface="Söhne"/>
              </a:rPr>
              <a:t>Management</a:t>
            </a:r>
            <a:r>
              <a:rPr lang="en-US" b="0" i="0" dirty="0" err="1">
                <a:solidFill>
                  <a:srgbClr val="D1D5DB"/>
                </a:solidFill>
                <a:effectLst/>
                <a:latin typeface="Söhne"/>
              </a:rPr>
              <a:t>:Include</a:t>
            </a:r>
            <a:r>
              <a:rPr lang="en-US" b="0" i="0" dirty="0">
                <a:solidFill>
                  <a:srgbClr val="D1D5DB"/>
                </a:solidFill>
                <a:effectLst/>
                <a:latin typeface="Söhne"/>
              </a:rPr>
              <a:t> device data in your data catalog and metadata management system. This will help users discover and understand the available device data assets.</a:t>
            </a: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US" dirty="0"/>
          </a:p>
        </p:txBody>
      </p:sp>
      <p:pic>
        <p:nvPicPr>
          <p:cNvPr id="1026" name="Picture 2" descr="Real Time Data Processing vs Batch Data Processing - Manthan">
            <a:extLst>
              <a:ext uri="{FF2B5EF4-FFF2-40B4-BE49-F238E27FC236}">
                <a16:creationId xmlns="" xmlns:a16="http://schemas.microsoft.com/office/drawing/2014/main" id="{1712A05B-6306-13D0-48BA-6D5FADC9FA3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1464" r="31464"/>
          <a:stretch>
            <a:fillRect/>
          </a:stretch>
        </p:blipFill>
        <p:spPr bwMode="auto">
          <a:xfrm>
            <a:off x="8040413" y="1010575"/>
            <a:ext cx="3036038" cy="19293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TL Process (Extract Transform Load) - TatvaSoft Blog">
            <a:extLst>
              <a:ext uri="{FF2B5EF4-FFF2-40B4-BE49-F238E27FC236}">
                <a16:creationId xmlns="" xmlns:a16="http://schemas.microsoft.com/office/drawing/2014/main" id="{F7132CFF-2DA0-5CF7-046D-BDCE636280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0413" y="3250358"/>
            <a:ext cx="3036038" cy="171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95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40C899-FBE0-630D-9CF0-6DADE430E54D}"/>
              </a:ext>
            </a:extLst>
          </p:cNvPr>
          <p:cNvSpPr>
            <a:spLocks noGrp="1"/>
          </p:cNvSpPr>
          <p:nvPr>
            <p:ph type="title"/>
          </p:nvPr>
        </p:nvSpPr>
        <p:spPr>
          <a:xfrm flipH="1">
            <a:off x="6983534" y="2957804"/>
            <a:ext cx="182376" cy="94007"/>
          </a:xfrm>
        </p:spPr>
        <p:txBody>
          <a:bodyPr>
            <a:normAutofit fontScale="90000"/>
          </a:bodyPr>
          <a:lstStyle/>
          <a:p>
            <a:endParaRPr lang="en-IN" dirty="0"/>
          </a:p>
        </p:txBody>
      </p:sp>
      <p:sp>
        <p:nvSpPr>
          <p:cNvPr id="4" name="Text Placeholder 3">
            <a:extLst>
              <a:ext uri="{FF2B5EF4-FFF2-40B4-BE49-F238E27FC236}">
                <a16:creationId xmlns="" xmlns:a16="http://schemas.microsoft.com/office/drawing/2014/main" id="{CB02B97F-D509-020C-417F-6043CEECB941}"/>
              </a:ext>
            </a:extLst>
          </p:cNvPr>
          <p:cNvSpPr>
            <a:spLocks noGrp="1"/>
          </p:cNvSpPr>
          <p:nvPr>
            <p:ph type="body" sz="half" idx="2"/>
          </p:nvPr>
        </p:nvSpPr>
        <p:spPr>
          <a:xfrm>
            <a:off x="363894" y="587829"/>
            <a:ext cx="6802016" cy="5141167"/>
          </a:xfrm>
        </p:spPr>
        <p:txBody>
          <a:bodyPr>
            <a:normAutofit fontScale="92500" lnSpcReduction="20000"/>
          </a:bodyPr>
          <a:lstStyle/>
          <a:p>
            <a:pPr algn="l"/>
            <a:r>
              <a:rPr lang="en-US" b="1" i="0" dirty="0">
                <a:solidFill>
                  <a:srgbClr val="D1D5DB"/>
                </a:solidFill>
                <a:effectLst/>
                <a:latin typeface="Söhne"/>
              </a:rPr>
              <a:t>Monitoring and </a:t>
            </a:r>
            <a:r>
              <a:rPr lang="en-US" b="1" i="0" dirty="0" err="1">
                <a:solidFill>
                  <a:srgbClr val="D1D5DB"/>
                </a:solidFill>
                <a:effectLst/>
                <a:latin typeface="Söhne"/>
              </a:rPr>
              <a:t>Alerts</a:t>
            </a:r>
            <a:r>
              <a:rPr lang="en-US" b="0" i="0" dirty="0" err="1">
                <a:solidFill>
                  <a:srgbClr val="D1D5DB"/>
                </a:solidFill>
                <a:effectLst/>
                <a:latin typeface="Söhne"/>
              </a:rPr>
              <a:t>:Set</a:t>
            </a:r>
            <a:r>
              <a:rPr lang="en-US" b="0" i="0" dirty="0">
                <a:solidFill>
                  <a:srgbClr val="D1D5DB"/>
                </a:solidFill>
                <a:effectLst/>
                <a:latin typeface="Söhne"/>
              </a:rPr>
              <a:t> up monitoring for device data to detect anomalies or issues in real-time. Configure alerts that notify your team if there are data transmission failures or irregularities.</a:t>
            </a:r>
          </a:p>
          <a:p>
            <a:pPr algn="l"/>
            <a:r>
              <a:rPr lang="en-US" b="1" i="0" dirty="0">
                <a:solidFill>
                  <a:srgbClr val="D1D5DB"/>
                </a:solidFill>
                <a:effectLst/>
                <a:latin typeface="Söhne"/>
              </a:rPr>
              <a:t>Backup and </a:t>
            </a:r>
            <a:r>
              <a:rPr lang="en-US" b="1" i="0" dirty="0" err="1">
                <a:solidFill>
                  <a:srgbClr val="D1D5DB"/>
                </a:solidFill>
                <a:effectLst/>
                <a:latin typeface="Söhne"/>
              </a:rPr>
              <a:t>Recovery</a:t>
            </a:r>
            <a:r>
              <a:rPr lang="en-US" b="0" i="0" dirty="0" err="1">
                <a:solidFill>
                  <a:srgbClr val="D1D5DB"/>
                </a:solidFill>
                <a:effectLst/>
                <a:latin typeface="Söhne"/>
              </a:rPr>
              <a:t>:Ensure</a:t>
            </a:r>
            <a:r>
              <a:rPr lang="en-US" b="0" i="0" dirty="0">
                <a:solidFill>
                  <a:srgbClr val="D1D5DB"/>
                </a:solidFill>
                <a:effectLst/>
                <a:latin typeface="Söhne"/>
              </a:rPr>
              <a:t> you have backup and recovery strategies in place for device data. Data loss can be costly, so having a reliable backup system is essential.</a:t>
            </a:r>
          </a:p>
          <a:p>
            <a:pPr algn="l"/>
            <a:r>
              <a:rPr lang="en-US" b="1" i="0" dirty="0">
                <a:solidFill>
                  <a:srgbClr val="D1D5DB"/>
                </a:solidFill>
                <a:effectLst/>
                <a:latin typeface="Söhne"/>
              </a:rPr>
              <a:t>Device </a:t>
            </a:r>
            <a:r>
              <a:rPr lang="en-US" b="1" i="0" dirty="0" err="1">
                <a:solidFill>
                  <a:srgbClr val="D1D5DB"/>
                </a:solidFill>
                <a:effectLst/>
                <a:latin typeface="Söhne"/>
              </a:rPr>
              <a:t>Management</a:t>
            </a:r>
            <a:r>
              <a:rPr lang="en-US" b="0" i="0" dirty="0" err="1">
                <a:solidFill>
                  <a:srgbClr val="D1D5DB"/>
                </a:solidFill>
                <a:effectLst/>
                <a:latin typeface="Söhne"/>
              </a:rPr>
              <a:t>:Implement</a:t>
            </a:r>
            <a:r>
              <a:rPr lang="en-US" b="0" i="0" dirty="0">
                <a:solidFill>
                  <a:srgbClr val="D1D5DB"/>
                </a:solidFill>
                <a:effectLst/>
                <a:latin typeface="Söhne"/>
              </a:rPr>
              <a:t> device management capabilities to monitor and control the status and health of connected devices. This can include remote device management and firmware updates.</a:t>
            </a:r>
          </a:p>
          <a:p>
            <a:pPr algn="l"/>
            <a:r>
              <a:rPr lang="en-US" b="1" i="0" dirty="0">
                <a:solidFill>
                  <a:srgbClr val="D1D5DB"/>
                </a:solidFill>
                <a:effectLst/>
                <a:latin typeface="Söhne"/>
              </a:rPr>
              <a:t>Data Retention </a:t>
            </a:r>
            <a:r>
              <a:rPr lang="en-US" b="1" i="0" dirty="0" err="1">
                <a:solidFill>
                  <a:srgbClr val="D1D5DB"/>
                </a:solidFill>
                <a:effectLst/>
                <a:latin typeface="Söhne"/>
              </a:rPr>
              <a:t>Policy</a:t>
            </a:r>
            <a:r>
              <a:rPr lang="en-US" b="0" i="0" dirty="0" err="1">
                <a:solidFill>
                  <a:srgbClr val="D1D5DB"/>
                </a:solidFill>
                <a:effectLst/>
                <a:latin typeface="Söhne"/>
              </a:rPr>
              <a:t>:Define</a:t>
            </a:r>
            <a:r>
              <a:rPr lang="en-US" b="0" i="0" dirty="0">
                <a:solidFill>
                  <a:srgbClr val="D1D5DB"/>
                </a:solidFill>
                <a:effectLst/>
                <a:latin typeface="Söhne"/>
              </a:rPr>
              <a:t> a data retention policy that outlines how long device data will be stored in the data warehouse. This policy should consider legal requirements and data usage.</a:t>
            </a:r>
          </a:p>
          <a:p>
            <a:pPr algn="l"/>
            <a:r>
              <a:rPr lang="en-US" b="1" i="0" dirty="0">
                <a:solidFill>
                  <a:srgbClr val="D1D5DB"/>
                </a:solidFill>
                <a:effectLst/>
                <a:latin typeface="Söhne"/>
              </a:rPr>
              <a:t>Data Analytics and </a:t>
            </a:r>
            <a:r>
              <a:rPr lang="en-US" b="1" i="0" dirty="0" err="1">
                <a:solidFill>
                  <a:srgbClr val="D1D5DB"/>
                </a:solidFill>
                <a:effectLst/>
                <a:latin typeface="Söhne"/>
              </a:rPr>
              <a:t>Visualization</a:t>
            </a:r>
            <a:r>
              <a:rPr lang="en-US" b="0" i="0" dirty="0" err="1">
                <a:solidFill>
                  <a:srgbClr val="D1D5DB"/>
                </a:solidFill>
                <a:effectLst/>
                <a:latin typeface="Söhne"/>
              </a:rPr>
              <a:t>:After</a:t>
            </a:r>
            <a:r>
              <a:rPr lang="en-US" b="0" i="0" dirty="0">
                <a:solidFill>
                  <a:srgbClr val="D1D5DB"/>
                </a:solidFill>
                <a:effectLst/>
                <a:latin typeface="Söhne"/>
              </a:rPr>
              <a:t> integrating device data, make it available for analytics and visualization tools. This could include creating dashboards and reports that provide insights from device data.</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IN" dirty="0"/>
          </a:p>
        </p:txBody>
      </p:sp>
      <p:pic>
        <p:nvPicPr>
          <p:cNvPr id="2050" name="Picture 2" descr="Monitoring our monitoring: how we validate our Prometheus alert rules |  Noise">
            <a:extLst>
              <a:ext uri="{FF2B5EF4-FFF2-40B4-BE49-F238E27FC236}">
                <a16:creationId xmlns="" xmlns:a16="http://schemas.microsoft.com/office/drawing/2014/main" id="{51A660A7-98BE-F4FD-6C07-9FD50611E6A8}"/>
              </a:ext>
            </a:extLst>
          </p:cNvPr>
          <p:cNvPicPr>
            <a:picLocks noGrp="1" noChangeAspect="1" noChangeArrowheads="1"/>
          </p:cNvPicPr>
          <p:nvPr>
            <p:ph type="pic" idx="1"/>
          </p:nvPr>
        </p:nvPicPr>
        <p:blipFill>
          <a:blip r:embed="rId2" cstate="print">
            <a:extLst>
              <a:ext uri="{28A0092B-C50C-407E-A947-70E740481C1C}">
                <a14:useLocalDpi xmlns:a14="http://schemas.microsoft.com/office/drawing/2010/main" val="0"/>
              </a:ext>
            </a:extLst>
          </a:blip>
          <a:srcRect l="29704" r="29704"/>
          <a:stretch>
            <a:fillRect/>
          </a:stretch>
        </p:blipFill>
        <p:spPr bwMode="auto">
          <a:xfrm>
            <a:off x="8814856" y="899202"/>
            <a:ext cx="1252875" cy="17354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ackup and Recovery IT Services | CompuData IT Security MSP">
            <a:extLst>
              <a:ext uri="{FF2B5EF4-FFF2-40B4-BE49-F238E27FC236}">
                <a16:creationId xmlns="" xmlns:a16="http://schemas.microsoft.com/office/drawing/2014/main" id="{192A08E6-7950-E5B1-A9AA-54EB6980BD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8261" y="2542294"/>
            <a:ext cx="2621902" cy="12322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Data Visualization | Data Visualization Techniques">
            <a:extLst>
              <a:ext uri="{FF2B5EF4-FFF2-40B4-BE49-F238E27FC236}">
                <a16:creationId xmlns="" xmlns:a16="http://schemas.microsoft.com/office/drawing/2014/main" id="{3F51775C-B651-7AE6-735C-88F77F8A41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8261" y="3918079"/>
            <a:ext cx="2621902" cy="120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9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C52CDE-E766-CEAE-CDE1-21E068A36871}"/>
              </a:ext>
            </a:extLst>
          </p:cNvPr>
          <p:cNvSpPr>
            <a:spLocks noGrp="1"/>
          </p:cNvSpPr>
          <p:nvPr>
            <p:ph type="title"/>
          </p:nvPr>
        </p:nvSpPr>
        <p:spPr>
          <a:xfrm flipV="1">
            <a:off x="6096000" y="3051811"/>
            <a:ext cx="887534" cy="45719"/>
          </a:xfrm>
        </p:spPr>
        <p:txBody>
          <a:bodyPr>
            <a:normAutofit fontScale="90000"/>
          </a:bodyPr>
          <a:lstStyle/>
          <a:p>
            <a:endParaRPr lang="en-IN" dirty="0"/>
          </a:p>
        </p:txBody>
      </p:sp>
      <p:sp>
        <p:nvSpPr>
          <p:cNvPr id="4" name="Text Placeholder 3">
            <a:extLst>
              <a:ext uri="{FF2B5EF4-FFF2-40B4-BE49-F238E27FC236}">
                <a16:creationId xmlns="" xmlns:a16="http://schemas.microsoft.com/office/drawing/2014/main" id="{71BD42F5-EA80-DB9F-08CF-CABED6771844}"/>
              </a:ext>
            </a:extLst>
          </p:cNvPr>
          <p:cNvSpPr>
            <a:spLocks noGrp="1"/>
          </p:cNvSpPr>
          <p:nvPr>
            <p:ph type="body" sz="half" idx="2"/>
          </p:nvPr>
        </p:nvSpPr>
        <p:spPr>
          <a:xfrm>
            <a:off x="377308" y="167110"/>
            <a:ext cx="6853915" cy="5785820"/>
          </a:xfrm>
        </p:spPr>
        <p:txBody>
          <a:bodyPr>
            <a:normAutofit/>
          </a:bodyPr>
          <a:lstStyle/>
          <a:p>
            <a:pPr algn="l"/>
            <a:r>
              <a:rPr lang="en-US" b="1" i="0" dirty="0">
                <a:solidFill>
                  <a:srgbClr val="D1D5DB"/>
                </a:solidFill>
                <a:effectLst/>
                <a:latin typeface="Söhne"/>
              </a:rPr>
              <a:t>Compliance and </a:t>
            </a:r>
            <a:r>
              <a:rPr lang="en-US" b="1" i="0" dirty="0" err="1">
                <a:solidFill>
                  <a:srgbClr val="D1D5DB"/>
                </a:solidFill>
                <a:effectLst/>
                <a:latin typeface="Söhne"/>
              </a:rPr>
              <a:t>Regulations</a:t>
            </a:r>
            <a:r>
              <a:rPr lang="en-US" b="0" i="0" dirty="0" err="1">
                <a:solidFill>
                  <a:srgbClr val="D1D5DB"/>
                </a:solidFill>
                <a:effectLst/>
                <a:latin typeface="Söhne"/>
              </a:rPr>
              <a:t>:Ensure</a:t>
            </a:r>
            <a:r>
              <a:rPr lang="en-US" b="0" i="0" dirty="0">
                <a:solidFill>
                  <a:srgbClr val="D1D5DB"/>
                </a:solidFill>
                <a:effectLst/>
                <a:latin typeface="Söhne"/>
              </a:rPr>
              <a:t> that your device data integration complies with relevant industry regulations and data privacy standards, especially if the data contains sensitive information.</a:t>
            </a:r>
          </a:p>
          <a:p>
            <a:pPr algn="l"/>
            <a:r>
              <a:rPr lang="en-IN" b="1" i="0" dirty="0" err="1">
                <a:solidFill>
                  <a:srgbClr val="D1D5DB"/>
                </a:solidFill>
                <a:effectLst/>
                <a:latin typeface="Söhne"/>
              </a:rPr>
              <a:t>Documentation</a:t>
            </a:r>
            <a:r>
              <a:rPr lang="en-IN" b="0" i="0" dirty="0" err="1">
                <a:solidFill>
                  <a:srgbClr val="D1D5DB"/>
                </a:solidFill>
                <a:effectLst/>
                <a:latin typeface="Söhne"/>
              </a:rPr>
              <a:t>:Document</a:t>
            </a:r>
            <a:r>
              <a:rPr lang="en-IN" b="0" i="0" dirty="0">
                <a:solidFill>
                  <a:srgbClr val="D1D5DB"/>
                </a:solidFill>
                <a:effectLst/>
                <a:latin typeface="Söhne"/>
              </a:rPr>
              <a:t> the entire device integration process, including configurations, data sources, ETL processes, and data governance practices.</a:t>
            </a:r>
          </a:p>
          <a:p>
            <a:pPr algn="l"/>
            <a:r>
              <a:rPr lang="en-US" b="1" dirty="0">
                <a:solidFill>
                  <a:srgbClr val="D1D5DB"/>
                </a:solidFill>
                <a:latin typeface="Söhne"/>
              </a:rPr>
              <a:t>Code :</a:t>
            </a:r>
          </a:p>
          <a:p>
            <a:pPr algn="just">
              <a:lnSpc>
                <a:spcPct val="100000"/>
              </a:lnSpc>
            </a:pPr>
            <a:r>
              <a:rPr lang="en-US" sz="1200" dirty="0"/>
              <a:t>CREATE TABLE Sales (</a:t>
            </a:r>
          </a:p>
          <a:p>
            <a:pPr algn="just">
              <a:lnSpc>
                <a:spcPct val="100000"/>
              </a:lnSpc>
            </a:pPr>
            <a:r>
              <a:rPr lang="en-US" sz="1200" dirty="0"/>
              <a:t>    </a:t>
            </a:r>
            <a:r>
              <a:rPr lang="en-US" sz="1200" dirty="0" err="1"/>
              <a:t>OrderID</a:t>
            </a:r>
            <a:r>
              <a:rPr lang="en-US" sz="1200" dirty="0"/>
              <a:t> INT,</a:t>
            </a:r>
          </a:p>
          <a:p>
            <a:pPr algn="just">
              <a:lnSpc>
                <a:spcPct val="100000"/>
              </a:lnSpc>
            </a:pPr>
            <a:r>
              <a:rPr lang="en-US" sz="1200" dirty="0"/>
              <a:t>    </a:t>
            </a:r>
            <a:r>
              <a:rPr lang="en-US" sz="1200" dirty="0" err="1"/>
              <a:t>ProductID</a:t>
            </a:r>
            <a:r>
              <a:rPr lang="en-US" sz="1200" dirty="0"/>
              <a:t> INT,</a:t>
            </a:r>
          </a:p>
          <a:p>
            <a:pPr algn="just">
              <a:lnSpc>
                <a:spcPct val="100000"/>
              </a:lnSpc>
            </a:pPr>
            <a:r>
              <a:rPr lang="en-US" sz="1200" dirty="0"/>
              <a:t>    </a:t>
            </a:r>
            <a:r>
              <a:rPr lang="en-US" sz="1200" dirty="0" err="1"/>
              <a:t>OrderDate</a:t>
            </a:r>
            <a:r>
              <a:rPr lang="en-US" sz="1200" dirty="0"/>
              <a:t> DATE,</a:t>
            </a:r>
          </a:p>
          <a:p>
            <a:pPr algn="just">
              <a:lnSpc>
                <a:spcPct val="100000"/>
              </a:lnSpc>
            </a:pPr>
            <a:r>
              <a:rPr lang="en-US" sz="1200" dirty="0"/>
              <a:t>    Quantity INT,</a:t>
            </a:r>
          </a:p>
          <a:p>
            <a:pPr algn="just">
              <a:lnSpc>
                <a:spcPct val="100000"/>
              </a:lnSpc>
            </a:pPr>
            <a:r>
              <a:rPr lang="en-US" sz="1200" dirty="0"/>
              <a:t>    Price DECIMAL(10, 2),</a:t>
            </a:r>
          </a:p>
          <a:p>
            <a:pPr algn="just">
              <a:lnSpc>
                <a:spcPct val="100000"/>
              </a:lnSpc>
            </a:pPr>
            <a:r>
              <a:rPr lang="en-US" sz="1200" dirty="0"/>
              <a:t>    </a:t>
            </a:r>
            <a:r>
              <a:rPr lang="en-US" sz="1200" dirty="0" err="1"/>
              <a:t>CustomerID</a:t>
            </a:r>
            <a:r>
              <a:rPr lang="en-US" sz="1200" dirty="0"/>
              <a:t> INT,</a:t>
            </a:r>
          </a:p>
          <a:p>
            <a:pPr algn="just">
              <a:lnSpc>
                <a:spcPct val="100000"/>
              </a:lnSpc>
            </a:pPr>
            <a:r>
              <a:rPr lang="en-US" sz="1200" dirty="0"/>
              <a:t>    PRIMARY KEY (</a:t>
            </a:r>
            <a:r>
              <a:rPr lang="en-US" sz="1200" dirty="0" err="1"/>
              <a:t>OrderID</a:t>
            </a:r>
            <a:r>
              <a:rPr lang="en-US" sz="1200" dirty="0"/>
              <a:t>));</a:t>
            </a:r>
          </a:p>
          <a:p>
            <a:endParaRPr lang="en-IN" dirty="0"/>
          </a:p>
        </p:txBody>
      </p:sp>
      <p:pic>
        <p:nvPicPr>
          <p:cNvPr id="3074" name="Picture 2" descr="31,487 Compliance Regulations Images, Stock Photos &amp; Vectors | Shutterstock">
            <a:extLst>
              <a:ext uri="{FF2B5EF4-FFF2-40B4-BE49-F238E27FC236}">
                <a16:creationId xmlns="" xmlns:a16="http://schemas.microsoft.com/office/drawing/2014/main" id="{527BB7A0-2D8B-1682-74A3-8BD04A3AC3E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2078" r="32078"/>
          <a:stretch>
            <a:fillRect/>
          </a:stretch>
        </p:blipFill>
        <p:spPr bwMode="auto">
          <a:xfrm>
            <a:off x="8089641" y="1122543"/>
            <a:ext cx="2845837" cy="19292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BM Data Studio | IBM">
            <a:extLst>
              <a:ext uri="{FF2B5EF4-FFF2-40B4-BE49-F238E27FC236}">
                <a16:creationId xmlns="" xmlns:a16="http://schemas.microsoft.com/office/drawing/2014/main" id="{2D2BC8A7-2C40-ECBE-9157-0F90A9F57B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9641" y="3256384"/>
            <a:ext cx="2845836" cy="17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0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55471B-B803-04FA-01E5-05C208B3BC54}"/>
              </a:ext>
            </a:extLst>
          </p:cNvPr>
          <p:cNvSpPr>
            <a:spLocks noGrp="1"/>
          </p:cNvSpPr>
          <p:nvPr>
            <p:ph type="title"/>
          </p:nvPr>
        </p:nvSpPr>
        <p:spPr>
          <a:xfrm>
            <a:off x="1451579" y="804519"/>
            <a:ext cx="9291215" cy="445783"/>
          </a:xfrm>
        </p:spPr>
        <p:txBody>
          <a:bodyPr>
            <a:normAutofit/>
          </a:bodyPr>
          <a:lstStyle/>
          <a:p>
            <a:pPr algn="l"/>
            <a:r>
              <a:rPr lang="en-US" sz="1800" dirty="0"/>
              <a:t>conclusion</a:t>
            </a:r>
            <a:endParaRPr lang="en-IN" sz="1800" dirty="0"/>
          </a:p>
        </p:txBody>
      </p:sp>
      <p:sp>
        <p:nvSpPr>
          <p:cNvPr id="3" name="Content Placeholder 2">
            <a:extLst>
              <a:ext uri="{FF2B5EF4-FFF2-40B4-BE49-F238E27FC236}">
                <a16:creationId xmlns="" xmlns:a16="http://schemas.microsoft.com/office/drawing/2014/main" id="{5EBD8D7A-F819-4108-D120-D38DCE23A10C}"/>
              </a:ext>
            </a:extLst>
          </p:cNvPr>
          <p:cNvSpPr>
            <a:spLocks noGrp="1"/>
          </p:cNvSpPr>
          <p:nvPr>
            <p:ph idx="1"/>
          </p:nvPr>
        </p:nvSpPr>
        <p:spPr>
          <a:xfrm>
            <a:off x="1450392" y="1315936"/>
            <a:ext cx="9291215" cy="3450613"/>
          </a:xfrm>
        </p:spPr>
        <p:txBody>
          <a:bodyPr/>
          <a:lstStyle/>
          <a:p>
            <a:pPr marL="0" indent="0">
              <a:buNone/>
            </a:pPr>
            <a:r>
              <a:rPr lang="en-US" b="0" i="0" dirty="0">
                <a:solidFill>
                  <a:srgbClr val="D1D5DB"/>
                </a:solidFill>
                <a:effectLst/>
                <a:latin typeface="Söhne"/>
              </a:rPr>
              <a:t>         In the building and maintaining a data warehouse is a comprehensive and dynamic project that requires careful planning, ongoing attention, and a commitment to data quality and security. When executed effectively, a data warehouse can serve as a valuable asset, supporting informed decision-making and data analysis across an organization.</a:t>
            </a:r>
            <a:endParaRPr lang="en-IN" dirty="0"/>
          </a:p>
        </p:txBody>
      </p:sp>
    </p:spTree>
    <p:extLst>
      <p:ext uri="{BB962C8B-B14F-4D97-AF65-F5344CB8AC3E}">
        <p14:creationId xmlns:p14="http://schemas.microsoft.com/office/powerpoint/2010/main" val="21655600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46</TotalTime>
  <Words>569</Words>
  <Application>Microsoft Office PowerPoint</Application>
  <PresentationFormat>Custom</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Gallery</vt:lpstr>
      <vt:lpstr>Data Warehousing with IBM Cloud Db2 Warehouse</vt:lpstr>
      <vt:lpstr>Device Integeration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with IBM Cloud Db2 Warehouse</dc:title>
  <dc:creator>Srikanth R</dc:creator>
  <cp:lastModifiedBy>student</cp:lastModifiedBy>
  <cp:revision>3</cp:revision>
  <dcterms:created xsi:type="dcterms:W3CDTF">2023-10-18T03:56:00Z</dcterms:created>
  <dcterms:modified xsi:type="dcterms:W3CDTF">2023-11-01T05:37:52Z</dcterms:modified>
</cp:coreProperties>
</file>