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4" r:id="rId15"/>
    <p:sldId id="259" r:id="rId16"/>
    <p:sldId id="262" r:id="rId17"/>
    <p:sldId id="260" r:id="rId18"/>
    <p:sldId id="275" r:id="rId19"/>
    <p:sldId id="258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405" y="463521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Block grouper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err="1" smtClean="0"/>
              <a:t>GraphSlick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6" y="510169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en-US" sz="3000" b="1" u="sng" dirty="0" smtClean="0"/>
              <a:t>By:</a:t>
            </a:r>
          </a:p>
          <a:p>
            <a:pPr algn="l"/>
            <a:r>
              <a:rPr lang="en-US" sz="3000" dirty="0" smtClean="0"/>
              <a:t>Ali </a:t>
            </a:r>
            <a:r>
              <a:rPr lang="en-US" sz="3000" dirty="0" err="1" smtClean="0"/>
              <a:t>Rahbar</a:t>
            </a:r>
            <a:endParaRPr lang="en-US" sz="3000" dirty="0" smtClean="0"/>
          </a:p>
          <a:p>
            <a:pPr algn="l"/>
            <a:r>
              <a:rPr lang="en-US" sz="3000" dirty="0" smtClean="0"/>
              <a:t>Elias Bachaalany</a:t>
            </a:r>
          </a:p>
          <a:p>
            <a:pPr algn="l"/>
            <a:r>
              <a:rPr lang="en-US" sz="3000" dirty="0" smtClean="0"/>
              <a:t>Ali </a:t>
            </a:r>
            <a:r>
              <a:rPr lang="en-US" sz="3000" dirty="0"/>
              <a:t>Pezeshk</a:t>
            </a:r>
          </a:p>
        </p:txBody>
      </p:sp>
    </p:spTree>
    <p:extLst>
      <p:ext uri="{BB962C8B-B14F-4D97-AF65-F5344CB8AC3E}">
        <p14:creationId xmlns:p14="http://schemas.microsoft.com/office/powerpoint/2010/main" val="71253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BBGrouper</a:t>
            </a:r>
            <a:r>
              <a:rPr lang="en-US" sz="4000" dirty="0" smtClean="0"/>
              <a:t> – Basic block matching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Talk about the algorithm</a:t>
            </a:r>
          </a:p>
          <a:p>
            <a:r>
              <a:rPr lang="en-US" dirty="0" smtClean="0"/>
              <a:t>Show what are complete blocks</a:t>
            </a:r>
          </a:p>
          <a:p>
            <a:r>
              <a:rPr lang="en-US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21415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BBGrouper</a:t>
            </a:r>
            <a:r>
              <a:rPr lang="en-US" sz="4000" dirty="0" smtClean="0"/>
              <a:t> – Basic block matching algorithm /2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Talk about the algorithm</a:t>
            </a:r>
          </a:p>
          <a:p>
            <a:r>
              <a:rPr lang="en-US" dirty="0" smtClean="0"/>
              <a:t>Screenshots, etc….</a:t>
            </a:r>
          </a:p>
        </p:txBody>
      </p:sp>
    </p:spTree>
    <p:extLst>
      <p:ext uri="{BB962C8B-B14F-4D97-AF65-F5344CB8AC3E}">
        <p14:creationId xmlns:p14="http://schemas.microsoft.com/office/powerpoint/2010/main" val="386010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BBGrouper</a:t>
            </a:r>
            <a:r>
              <a:rPr lang="en-US" sz="4000" dirty="0" smtClean="0"/>
              <a:t> – Basic block matching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Implemented in bb_match.py</a:t>
            </a:r>
          </a:p>
          <a:p>
            <a:pPr lvl="1"/>
            <a:r>
              <a:rPr lang="en-US" dirty="0" smtClean="0"/>
              <a:t>Exports method calls used by the </a:t>
            </a:r>
            <a:r>
              <a:rPr lang="en-US" dirty="0" err="1" smtClean="0"/>
              <a:t>GraphSlick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Analyze(</a:t>
            </a:r>
            <a:r>
              <a:rPr lang="en-US" dirty="0" err="1" smtClean="0"/>
              <a:t>func_ea</a:t>
            </a:r>
            <a:r>
              <a:rPr lang="en-US" dirty="0" smtClean="0"/>
              <a:t>) -&gt; analyzes the function and returns a result to be visualized</a:t>
            </a:r>
          </a:p>
          <a:p>
            <a:pPr lvl="1"/>
            <a:r>
              <a:rPr lang="en-US" dirty="0" smtClean="0"/>
              <a:t>Load/</a:t>
            </a:r>
            <a:r>
              <a:rPr lang="en-US" dirty="0" err="1" smtClean="0"/>
              <a:t>SaveState</a:t>
            </a:r>
            <a:r>
              <a:rPr lang="en-US" dirty="0" smtClean="0"/>
              <a:t>(): Load an existing result set OR save an existing result set after it has been modified (interactively) by the user via the GS plugin</a:t>
            </a:r>
          </a:p>
          <a:p>
            <a:r>
              <a:rPr lang="en-US" dirty="0" smtClean="0"/>
              <a:t>The result of the matching algorithm is a three-dimensional array:</a:t>
            </a:r>
          </a:p>
          <a:p>
            <a:pPr lvl="1"/>
            <a:r>
              <a:rPr lang="en-US" dirty="0" smtClean="0"/>
              <a:t>Result = Array[Parent Groups]</a:t>
            </a:r>
          </a:p>
          <a:p>
            <a:pPr lvl="1"/>
            <a:r>
              <a:rPr lang="en-US" dirty="0" smtClean="0"/>
              <a:t>Parent group = Array[Groups]</a:t>
            </a:r>
          </a:p>
          <a:p>
            <a:pPr lvl="1"/>
            <a:r>
              <a:rPr lang="en-US" dirty="0" smtClean="0"/>
              <a:t>Groups = Array[Similar Basic Block]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61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1088" y="1752473"/>
            <a:ext cx="10233800" cy="4544695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GraphSlick</a:t>
            </a:r>
            <a:r>
              <a:rPr lang="en-US" dirty="0" smtClean="0"/>
              <a:t> is an IDA Pro plugin</a:t>
            </a:r>
          </a:p>
          <a:p>
            <a:r>
              <a:rPr lang="en-US" dirty="0" smtClean="0"/>
              <a:t>Takes the result of running Analyze() in the BB Matcher routine and visualizes it</a:t>
            </a:r>
          </a:p>
          <a:p>
            <a:r>
              <a:rPr lang="en-US" dirty="0" smtClean="0"/>
              <a:t>Result can be interactively modified by the user</a:t>
            </a:r>
          </a:p>
          <a:p>
            <a:r>
              <a:rPr lang="en-US" dirty="0" smtClean="0"/>
              <a:t>The algorithm is processor agnostic</a:t>
            </a:r>
          </a:p>
          <a:p>
            <a:pPr lvl="1"/>
            <a:r>
              <a:rPr lang="en-US" dirty="0" smtClean="0"/>
              <a:t>Works on ARM 32/64</a:t>
            </a:r>
          </a:p>
          <a:p>
            <a:pPr lvl="1"/>
            <a:r>
              <a:rPr lang="en-US" dirty="0" smtClean="0"/>
              <a:t>Works on X86/AMD64</a:t>
            </a:r>
          </a:p>
          <a:p>
            <a:pPr lvl="1"/>
            <a:r>
              <a:rPr lang="en-US" dirty="0" smtClean="0"/>
              <a:t>Any other processor supported by IDA Pro</a:t>
            </a:r>
          </a:p>
        </p:txBody>
      </p:sp>
    </p:spTree>
    <p:extLst>
      <p:ext uri="{BB962C8B-B14F-4D97-AF65-F5344CB8AC3E}">
        <p14:creationId xmlns:p14="http://schemas.microsoft.com/office/powerpoint/2010/main" val="275042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What is it? 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1088" y="1752473"/>
            <a:ext cx="10233800" cy="4544695"/>
          </a:xfrm>
        </p:spPr>
        <p:txBody>
          <a:bodyPr>
            <a:normAutofit/>
          </a:bodyPr>
          <a:lstStyle/>
          <a:p>
            <a:r>
              <a:rPr lang="en-US" dirty="0" smtClean="0"/>
              <a:t>The UI represents the results using:</a:t>
            </a:r>
          </a:p>
          <a:p>
            <a:pPr lvl="1"/>
            <a:r>
              <a:rPr lang="en-US" dirty="0" smtClean="0"/>
              <a:t>A chooser window (aka “GS Panel”): displays the BB Analyze() function call results in a list</a:t>
            </a:r>
          </a:p>
          <a:p>
            <a:pPr lvl="1"/>
            <a:r>
              <a:rPr lang="en-US" dirty="0" smtClean="0"/>
              <a:t>A user graph window (aka “GS View”): </a:t>
            </a:r>
          </a:p>
          <a:p>
            <a:pPr lvl="2"/>
            <a:r>
              <a:rPr lang="en-US" dirty="0" smtClean="0"/>
              <a:t>displays a user graph containing the matching results</a:t>
            </a:r>
          </a:p>
          <a:p>
            <a:pPr lvl="2"/>
            <a:r>
              <a:rPr lang="en-US" dirty="0" smtClean="0"/>
              <a:t>Allows interactivity to manipulate the grouping results</a:t>
            </a:r>
          </a:p>
          <a:p>
            <a:pPr lvl="2"/>
            <a:r>
              <a:rPr lang="en-US" dirty="0" smtClean="0"/>
              <a:t>Allows coloring and navigating through the results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Panel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8" y="4735068"/>
            <a:ext cx="7991475" cy="14478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1088" y="2045081"/>
            <a:ext cx="10233800" cy="18197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GS panel shows all the nodes and under which parent group they fall</a:t>
            </a:r>
          </a:p>
          <a:p>
            <a:r>
              <a:rPr lang="en-US" dirty="0" smtClean="0"/>
              <a:t>Each parent group contains various group each containing a set of nodes that make up similar code pattern in various program location</a:t>
            </a:r>
          </a:p>
          <a:p>
            <a:r>
              <a:rPr lang="en-US" dirty="0" smtClean="0"/>
              <a:t>“allocate and fill with random” parent group has four groups</a:t>
            </a:r>
          </a:p>
          <a:p>
            <a:pPr lvl="1"/>
            <a:r>
              <a:rPr lang="en-US" dirty="0" smtClean="0"/>
              <a:t>Each group is composed of 9 basic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Panel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099" y="1575688"/>
            <a:ext cx="4543877" cy="4477639"/>
          </a:xfrm>
        </p:spPr>
        <p:txBody>
          <a:bodyPr/>
          <a:lstStyle/>
          <a:p>
            <a:r>
              <a:rPr lang="en-US" dirty="0" smtClean="0"/>
              <a:t>These are the 9 nodes that make up </a:t>
            </a:r>
            <a:r>
              <a:rPr lang="en-US" dirty="0"/>
              <a:t>“allocate and fill with random”</a:t>
            </a:r>
            <a:r>
              <a:rPr lang="en-US" dirty="0" smtClean="0"/>
              <a:t> code logic</a:t>
            </a:r>
          </a:p>
          <a:p>
            <a:r>
              <a:rPr lang="en-US" dirty="0" smtClean="0"/>
              <a:t>It is composed of 9 basic blocks</a:t>
            </a:r>
          </a:p>
          <a:p>
            <a:r>
              <a:rPr lang="en-US" dirty="0" smtClean="0"/>
              <a:t>These 9 blocks could have been an </a:t>
            </a:r>
            <a:r>
              <a:rPr lang="en-US" dirty="0" err="1" smtClean="0"/>
              <a:t>inlined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Or code that has been copied and pasted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10" y="1788868"/>
            <a:ext cx="5754590" cy="40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Before and after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43" y="1490140"/>
            <a:ext cx="2673252" cy="5101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41" y="1490140"/>
            <a:ext cx="691060" cy="5101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803" y="16906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50398" y="16866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After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488152" y="1686687"/>
            <a:ext cx="2777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example, we automatically identified similar basic block instances and grouped them under a single parent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how the graph is much more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Automatic grouping on x86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9621"/>
            <a:ext cx="5127780" cy="317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8236"/>
            <a:ext cx="6429375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3535680"/>
            <a:ext cx="555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we can see how the </a:t>
            </a:r>
            <a:r>
              <a:rPr lang="en-US" dirty="0" err="1" smtClean="0"/>
              <a:t>GraphSlick</a:t>
            </a:r>
            <a:r>
              <a:rPr lang="en-US" dirty="0" smtClean="0"/>
              <a:t> panel: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one parent group with 6 sub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sub-group is composed of 11 basic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Automatic group on ARM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42" y="1690688"/>
            <a:ext cx="4688408" cy="49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problems we are solving</a:t>
            </a:r>
          </a:p>
          <a:p>
            <a:r>
              <a:rPr lang="en-US" dirty="0" smtClean="0"/>
              <a:t>Basic Block grouper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BBGrouper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it works</a:t>
            </a:r>
          </a:p>
          <a:p>
            <a:r>
              <a:rPr lang="en-US" dirty="0" err="1" smtClean="0"/>
              <a:t>GraphSlick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What is GS?</a:t>
            </a:r>
          </a:p>
          <a:p>
            <a:pPr lvl="1"/>
            <a:r>
              <a:rPr lang="en-US" dirty="0" smtClean="0"/>
              <a:t>How it works</a:t>
            </a:r>
          </a:p>
          <a:p>
            <a:r>
              <a:rPr lang="en-US" dirty="0" smtClean="0"/>
              <a:t>Demo time!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8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Automatic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560" y="2146998"/>
            <a:ext cx="5955792" cy="4513151"/>
          </a:xfrm>
        </p:spPr>
        <p:txBody>
          <a:bodyPr/>
          <a:lstStyle/>
          <a:p>
            <a:r>
              <a:rPr lang="en-US" dirty="0" smtClean="0"/>
              <a:t>Here we see a function with no similar basic blocks</a:t>
            </a:r>
          </a:p>
          <a:p>
            <a:r>
              <a:rPr lang="en-US" dirty="0" smtClean="0"/>
              <a:t>Each basic block is its own parent block</a:t>
            </a:r>
          </a:p>
          <a:p>
            <a:r>
              <a:rPr lang="en-US" dirty="0" smtClean="0"/>
              <a:t>Each parent block is automatically assigned a distinct 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66" y="2099802"/>
            <a:ext cx="5440155" cy="45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9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Automatic color shades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6" y="1501165"/>
            <a:ext cx="6528003" cy="34731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8346" y="5016296"/>
            <a:ext cx="10233800" cy="20299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doit</a:t>
            </a:r>
            <a:r>
              <a:rPr lang="en-US" dirty="0" smtClean="0"/>
              <a:t>” function has the body of “simple_loop1” inserted twice</a:t>
            </a:r>
          </a:p>
          <a:p>
            <a:r>
              <a:rPr lang="en-US" dirty="0" smtClean="0"/>
              <a:t>The GS panel detected 6 basic blocks per </a:t>
            </a:r>
            <a:r>
              <a:rPr lang="en-US" dirty="0" err="1" smtClean="0"/>
              <a:t>inlined</a:t>
            </a:r>
            <a:r>
              <a:rPr lang="en-US" dirty="0" smtClean="0"/>
              <a:t> function call</a:t>
            </a:r>
          </a:p>
          <a:p>
            <a:r>
              <a:rPr lang="en-US" dirty="0" smtClean="0"/>
              <a:t>All the groups belonging to the same parent group have the same color but with different shade</a:t>
            </a:r>
          </a:p>
          <a:p>
            <a:r>
              <a:rPr lang="en-US" dirty="0" smtClean="0"/>
              <a:t>The </a:t>
            </a:r>
            <a:r>
              <a:rPr lang="en-US" dirty="0"/>
              <a:t>o</a:t>
            </a:r>
            <a:r>
              <a:rPr lang="en-US" dirty="0" smtClean="0"/>
              <a:t>ther “Orphan nodes” are just regular blocks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55" y="1501165"/>
            <a:ext cx="3002439" cy="30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GraphSlick</a:t>
            </a:r>
            <a:r>
              <a:rPr lang="en-US" dirty="0" smtClean="0"/>
              <a:t> – Automatic color shades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5572" y="3809288"/>
            <a:ext cx="10233800" cy="896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600" dirty="0" smtClean="0"/>
              <a:t>Demo time!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7466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and problems we are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you ever seen the disassembly of the following:</a:t>
            </a:r>
          </a:p>
          <a:p>
            <a:pPr lvl="1"/>
            <a:r>
              <a:rPr lang="en-US" dirty="0" smtClean="0"/>
              <a:t>Long force-</a:t>
            </a:r>
            <a:r>
              <a:rPr lang="en-US" dirty="0" err="1" smtClean="0"/>
              <a:t>inlined</a:t>
            </a:r>
            <a:r>
              <a:rPr lang="en-US" dirty="0" smtClean="0"/>
              <a:t> functions?</a:t>
            </a:r>
          </a:p>
          <a:p>
            <a:pPr lvl="1"/>
            <a:r>
              <a:rPr lang="en-US" dirty="0" smtClean="0"/>
              <a:t>Lines of code that are copied/pasted repeatedly in the same function or throughout the source code</a:t>
            </a:r>
          </a:p>
          <a:p>
            <a:pPr lvl="1"/>
            <a:endParaRPr lang="en-US" dirty="0"/>
          </a:p>
          <a:p>
            <a:r>
              <a:rPr lang="en-US" dirty="0" smtClean="0"/>
              <a:t>Debugging / Reverse engineering repeated blocks of code is tedious and can be boring/tiring</a:t>
            </a:r>
          </a:p>
          <a:p>
            <a:endParaRPr lang="en-US" dirty="0"/>
          </a:p>
          <a:p>
            <a:r>
              <a:rPr lang="en-US" dirty="0" smtClean="0"/>
              <a:t>Such programming and code generation practices are legitimate in some cases and used as anti-reverse engineering in some other cases</a:t>
            </a:r>
          </a:p>
          <a:p>
            <a:r>
              <a:rPr lang="en-US" dirty="0" smtClean="0"/>
              <a:t>What can reversers do to facilitate their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5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 and problems we are solving /2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7" y="2172612"/>
            <a:ext cx="5252952" cy="3134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2612"/>
            <a:ext cx="4726533" cy="3134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048" y="1645920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of code @ 0x40aCB0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67009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of same code @ 0x40aF6E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0654" y="544036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we same two sets of basic blocks at different locations in the same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an indication of either: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Copy/paste (macros)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 force-</a:t>
            </a:r>
            <a:r>
              <a:rPr lang="en-US" dirty="0" err="1" smtClean="0"/>
              <a:t>inlined</a:t>
            </a:r>
            <a:r>
              <a:rPr lang="en-US" dirty="0" smtClean="0"/>
              <a:t> function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 and problems we are solving 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there was a way to:</a:t>
            </a:r>
          </a:p>
          <a:p>
            <a:pPr lvl="1"/>
            <a:r>
              <a:rPr lang="en-US" dirty="0" smtClean="0"/>
              <a:t>Find all similar basic blocks and group them?</a:t>
            </a:r>
          </a:p>
          <a:p>
            <a:pPr lvl="1"/>
            <a:r>
              <a:rPr lang="en-US" dirty="0" smtClean="0"/>
              <a:t>Keep track of similar blocks and find them across the program and not just one function or program</a:t>
            </a:r>
          </a:p>
          <a:p>
            <a:pPr lvl="1"/>
            <a:r>
              <a:rPr lang="en-US" dirty="0" smtClean="0"/>
              <a:t>Extract the </a:t>
            </a:r>
            <a:r>
              <a:rPr lang="en-US" dirty="0" err="1" smtClean="0"/>
              <a:t>inlined</a:t>
            </a:r>
            <a:r>
              <a:rPr lang="en-US" dirty="0" smtClean="0"/>
              <a:t> or copied/pasted code into their own functions</a:t>
            </a:r>
          </a:p>
          <a:p>
            <a:pPr lvl="1"/>
            <a:r>
              <a:rPr lang="en-US" dirty="0" smtClean="0"/>
              <a:t>Debug over similar basic blocks and skip them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solution to this is: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BBGrouper</a:t>
            </a:r>
            <a:r>
              <a:rPr lang="en-US" dirty="0" smtClean="0"/>
              <a:t> and </a:t>
            </a:r>
            <a:r>
              <a:rPr lang="en-US" dirty="0" err="1" smtClean="0"/>
              <a:t>GraphSlick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3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BBGrouper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/>
          <a:lstStyle/>
          <a:p>
            <a:r>
              <a:rPr lang="en-US" dirty="0" smtClean="0"/>
              <a:t>Python library that contains a set of algorithms</a:t>
            </a:r>
          </a:p>
          <a:p>
            <a:pPr lvl="1"/>
            <a:r>
              <a:rPr lang="en-US" dirty="0" smtClean="0"/>
              <a:t>Basic Block abstraction layer (BB_types.py)</a:t>
            </a:r>
          </a:p>
          <a:p>
            <a:pPr lvl="2"/>
            <a:r>
              <a:rPr lang="en-US" dirty="0" err="1" smtClean="0"/>
              <a:t>BBDef</a:t>
            </a:r>
            <a:r>
              <a:rPr lang="en-US" dirty="0" smtClean="0"/>
              <a:t> class:</a:t>
            </a:r>
          </a:p>
          <a:p>
            <a:pPr lvl="3"/>
            <a:r>
              <a:rPr lang="en-US" dirty="0" smtClean="0"/>
              <a:t>Id: basic block Id</a:t>
            </a:r>
          </a:p>
          <a:p>
            <a:pPr lvl="3"/>
            <a:r>
              <a:rPr lang="en-US" dirty="0" smtClean="0"/>
              <a:t>Start/End: basic block boundaries</a:t>
            </a:r>
          </a:p>
          <a:p>
            <a:pPr lvl="3"/>
            <a:r>
              <a:rPr lang="en-US" dirty="0" smtClean="0"/>
              <a:t>Context: arbitrary user context</a:t>
            </a:r>
          </a:p>
          <a:p>
            <a:pPr lvl="1"/>
            <a:r>
              <a:rPr lang="en-US" dirty="0" smtClean="0"/>
              <a:t>A set of utility functions (BB_util.py)</a:t>
            </a:r>
          </a:p>
          <a:p>
            <a:pPr lvl="1"/>
            <a:r>
              <a:rPr lang="en-US" dirty="0" smtClean="0"/>
              <a:t>An IDA support library (BB_ida.py):</a:t>
            </a:r>
          </a:p>
          <a:p>
            <a:pPr lvl="2"/>
            <a:r>
              <a:rPr lang="en-US" dirty="0" smtClean="0"/>
              <a:t>A set of hashing functions that transforms IDA basic block into </a:t>
            </a:r>
            <a:r>
              <a:rPr lang="en-US" dirty="0" err="1" smtClean="0"/>
              <a:t>BBDefs</a:t>
            </a:r>
            <a:endParaRPr lang="en-US" dirty="0" smtClean="0"/>
          </a:p>
          <a:p>
            <a:pPr lvl="2"/>
            <a:r>
              <a:rPr lang="en-US" dirty="0" smtClean="0"/>
              <a:t>The context of each </a:t>
            </a:r>
            <a:r>
              <a:rPr lang="en-US" dirty="0" err="1" smtClean="0"/>
              <a:t>BBDef</a:t>
            </a:r>
            <a:r>
              <a:rPr lang="en-US" dirty="0" smtClean="0"/>
              <a:t> is a set of hashes</a:t>
            </a:r>
          </a:p>
          <a:p>
            <a:pPr lvl="2"/>
            <a:r>
              <a:rPr lang="en-US" dirty="0" smtClean="0"/>
              <a:t>When </a:t>
            </a:r>
            <a:r>
              <a:rPr lang="en-US" dirty="0" err="1" smtClean="0"/>
              <a:t>BB_ida</a:t>
            </a:r>
            <a:r>
              <a:rPr lang="en-US" dirty="0" smtClean="0"/>
              <a:t> code runs, the result is independent from IDA</a:t>
            </a:r>
          </a:p>
          <a:p>
            <a:pPr lvl="3"/>
            <a:r>
              <a:rPr lang="en-US" dirty="0" smtClean="0"/>
              <a:t>It can be used with any other matching or visualization support code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5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BBGrouper</a:t>
            </a:r>
            <a:r>
              <a:rPr lang="en-US" dirty="0" smtClean="0"/>
              <a:t> – Supported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Hash type1: </a:t>
            </a:r>
          </a:p>
          <a:p>
            <a:pPr lvl="1"/>
            <a:r>
              <a:rPr lang="en-US" dirty="0" smtClean="0"/>
              <a:t>Take the “</a:t>
            </a:r>
            <a:r>
              <a:rPr lang="en-US" dirty="0" err="1" smtClean="0"/>
              <a:t>cmd.itype</a:t>
            </a:r>
            <a:r>
              <a:rPr lang="en-US" dirty="0" smtClean="0"/>
              <a:t>” of all instructions in a basic block and builds an array of command instruction numbers</a:t>
            </a:r>
          </a:p>
          <a:p>
            <a:pPr lvl="1"/>
            <a:r>
              <a:rPr lang="en-US" dirty="0" smtClean="0"/>
              <a:t>The array is then hashed</a:t>
            </a:r>
          </a:p>
          <a:p>
            <a:pPr lvl="1"/>
            <a:r>
              <a:rPr lang="en-US" dirty="0" smtClean="0"/>
              <a:t>Operands are totally ignored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Good for:</a:t>
            </a:r>
          </a:p>
          <a:p>
            <a:pPr lvl="1"/>
            <a:r>
              <a:rPr lang="en-US" dirty="0" smtClean="0"/>
              <a:t>Almost exact basic block matching</a:t>
            </a:r>
          </a:p>
          <a:p>
            <a:pPr lvl="1"/>
            <a:r>
              <a:rPr lang="en-US" dirty="0" smtClean="0"/>
              <a:t>Ignores the operands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Weakness:</a:t>
            </a:r>
          </a:p>
          <a:p>
            <a:pPr lvl="1"/>
            <a:r>
              <a:rPr lang="en-US" dirty="0" smtClean="0"/>
              <a:t>Fails if instruction ordering is different</a:t>
            </a:r>
          </a:p>
          <a:p>
            <a:pPr lvl="1"/>
            <a:r>
              <a:rPr lang="en-US" dirty="0" smtClean="0"/>
              <a:t>Fails if basic block length is different</a:t>
            </a:r>
          </a:p>
        </p:txBody>
      </p:sp>
    </p:spTree>
    <p:extLst>
      <p:ext uri="{BB962C8B-B14F-4D97-AF65-F5344CB8AC3E}">
        <p14:creationId xmlns:p14="http://schemas.microsoft.com/office/powerpoint/2010/main" val="29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BBGrouper</a:t>
            </a:r>
            <a:r>
              <a:rPr lang="en-US" dirty="0" smtClean="0"/>
              <a:t> – Supported hashing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Hash type2: </a:t>
            </a:r>
          </a:p>
          <a:p>
            <a:pPr lvl="1"/>
            <a:r>
              <a:rPr lang="en-US" dirty="0" smtClean="0"/>
              <a:t>For each instruction in the basic block:</a:t>
            </a:r>
          </a:p>
          <a:p>
            <a:pPr lvl="2"/>
            <a:r>
              <a:rPr lang="en-US" dirty="0" smtClean="0"/>
              <a:t>Take the “</a:t>
            </a:r>
            <a:r>
              <a:rPr lang="en-US" dirty="0" err="1" smtClean="0"/>
              <a:t>cmd.itype</a:t>
            </a:r>
            <a:r>
              <a:rPr lang="en-US" dirty="0" smtClean="0"/>
              <a:t>” and assign to it a unique prime number from ITYPE_PRIME_POOL[]</a:t>
            </a:r>
          </a:p>
          <a:p>
            <a:pPr lvl="2"/>
            <a:r>
              <a:rPr lang="en-US" dirty="0" smtClean="0"/>
              <a:t>For each operand in the instruction, assign a unique prime number to the operand type (register, memory, immediate, etc…) from the OPND_PRIME_POOL[]</a:t>
            </a:r>
          </a:p>
          <a:p>
            <a:pPr lvl="2"/>
            <a:r>
              <a:rPr lang="en-US" dirty="0" smtClean="0"/>
              <a:t>Multiply the two prime numbers to generate a prime number that uniquely represent the instruction</a:t>
            </a:r>
          </a:p>
          <a:p>
            <a:pPr lvl="2"/>
            <a:r>
              <a:rPr lang="en-US" dirty="0" smtClean="0"/>
              <a:t>Any other similar instruction should have the same resulting number</a:t>
            </a:r>
          </a:p>
          <a:p>
            <a:r>
              <a:rPr lang="en-US" dirty="0" smtClean="0"/>
              <a:t>Good for:</a:t>
            </a:r>
          </a:p>
          <a:p>
            <a:pPr lvl="1"/>
            <a:r>
              <a:rPr lang="en-US" dirty="0" smtClean="0"/>
              <a:t>Out of order instructions -&gt; survives code re-ordering</a:t>
            </a:r>
          </a:p>
          <a:p>
            <a:pPr lvl="1"/>
            <a:r>
              <a:rPr lang="en-US" dirty="0" smtClean="0"/>
              <a:t>Takes the operand types into consideration but not the value -&gt; survives relocations</a:t>
            </a:r>
          </a:p>
          <a:p>
            <a:r>
              <a:rPr lang="en-US" dirty="0" smtClean="0"/>
              <a:t>Weakness:</a:t>
            </a:r>
          </a:p>
          <a:p>
            <a:pPr lvl="1"/>
            <a:r>
              <a:rPr lang="en-US" dirty="0" smtClean="0"/>
              <a:t>Fails if the same source code is emitted differently (different instructions) in each inline function instance</a:t>
            </a:r>
          </a:p>
          <a:p>
            <a:pPr lvl="1"/>
            <a:r>
              <a:rPr lang="en-US" dirty="0" smtClean="0"/>
              <a:t>If basic block lengths are not the same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91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BBGrouper</a:t>
            </a:r>
            <a:r>
              <a:rPr lang="en-US" sz="4000" dirty="0" smtClean="0"/>
              <a:t> – Basic block matching percentage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2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hashing the block, let us compute a characteristic for each instruction in the basic block:</a:t>
            </a:r>
          </a:p>
          <a:p>
            <a:pPr lvl="1"/>
            <a:r>
              <a:rPr lang="en-US" dirty="0" smtClean="0"/>
              <a:t>Prepare a dictionary ‘D’</a:t>
            </a:r>
          </a:p>
          <a:p>
            <a:pPr lvl="2"/>
            <a:r>
              <a:rPr lang="en-US" dirty="0" smtClean="0"/>
              <a:t>Key = instruction characteristics</a:t>
            </a:r>
          </a:p>
          <a:p>
            <a:pPr lvl="2"/>
            <a:r>
              <a:rPr lang="en-US" dirty="0" smtClean="0"/>
              <a:t>Value = match count</a:t>
            </a:r>
          </a:p>
          <a:p>
            <a:pPr lvl="1"/>
            <a:r>
              <a:rPr lang="en-US" dirty="0" smtClean="0"/>
              <a:t>For each instruction, store how many types we have same characteristics</a:t>
            </a:r>
          </a:p>
          <a:p>
            <a:pPr lvl="2"/>
            <a:r>
              <a:rPr lang="en-US" dirty="0" smtClean="0"/>
              <a:t>D[</a:t>
            </a:r>
            <a:r>
              <a:rPr lang="en-US" dirty="0" err="1" smtClean="0"/>
              <a:t>get_characteristics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)] ++</a:t>
            </a:r>
          </a:p>
          <a:p>
            <a:pPr lvl="2"/>
            <a:endParaRPr lang="en-US" dirty="0"/>
          </a:p>
          <a:p>
            <a:r>
              <a:rPr lang="en-US" dirty="0" smtClean="0"/>
              <a:t>Give two basic blocks B1 and B2, we have two characteristics tables D1 and D2</a:t>
            </a:r>
          </a:p>
          <a:p>
            <a:r>
              <a:rPr lang="en-US" dirty="0" smtClean="0"/>
              <a:t>Check how much D1 and D2 have in common.</a:t>
            </a:r>
          </a:p>
          <a:p>
            <a:r>
              <a:rPr lang="en-US" dirty="0" smtClean="0"/>
              <a:t>A high % of similarity between D1 and D2 classifies two BBs as identical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7282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308</TotalTime>
  <Words>1147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Depth</vt:lpstr>
      <vt:lpstr>Basic Block grouper  &amp; GraphSlick</vt:lpstr>
      <vt:lpstr>Presentation outline</vt:lpstr>
      <vt:lpstr>Motivation and problems we are solving</vt:lpstr>
      <vt:lpstr>Motivation and problems we are solving /2</vt:lpstr>
      <vt:lpstr>Motivation and problems we are solving /3</vt:lpstr>
      <vt:lpstr>BBGrouper – What is it?</vt:lpstr>
      <vt:lpstr>BBGrouper – Supported hashing</vt:lpstr>
      <vt:lpstr>BBGrouper – Supported hashing /2</vt:lpstr>
      <vt:lpstr>BBGrouper – Basic block matching percentage</vt:lpstr>
      <vt:lpstr>BBGrouper – Basic block matching algorithm</vt:lpstr>
      <vt:lpstr>BBGrouper – Basic block matching algorithm /2</vt:lpstr>
      <vt:lpstr>BBGrouper – Basic block matching algorithm</vt:lpstr>
      <vt:lpstr>GraphSlick – What is it?</vt:lpstr>
      <vt:lpstr>GraphSlick – What is it? /2</vt:lpstr>
      <vt:lpstr>GraphSlick – Panel</vt:lpstr>
      <vt:lpstr>GraphSlick – Panel /2</vt:lpstr>
      <vt:lpstr>GraphSlick – Before and after</vt:lpstr>
      <vt:lpstr>GraphSlick – Automatic grouping on x86</vt:lpstr>
      <vt:lpstr>GraphSlick – Automatic group on ARM 32</vt:lpstr>
      <vt:lpstr>GraphSlick – Automatic coloring</vt:lpstr>
      <vt:lpstr>GraphSlick – Automatic color shades</vt:lpstr>
      <vt:lpstr>GraphSlick – Automatic color shades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Block grouper  &amp; GraphSlick</dc:title>
  <dc:creator>Elias Bachaalany</dc:creator>
  <cp:lastModifiedBy>Elias Bachaalany</cp:lastModifiedBy>
  <cp:revision>22</cp:revision>
  <dcterms:created xsi:type="dcterms:W3CDTF">2014-04-16T18:05:29Z</dcterms:created>
  <dcterms:modified xsi:type="dcterms:W3CDTF">2014-04-16T23:14:23Z</dcterms:modified>
</cp:coreProperties>
</file>