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2" r:id="rId1"/>
  </p:sldMasterIdLst>
  <p:notesMasterIdLst>
    <p:notesMasterId r:id="rId50"/>
  </p:notesMasterIdLst>
  <p:sldIdLst>
    <p:sldId id="256" r:id="rId2"/>
    <p:sldId id="270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23" r:id="rId26"/>
    <p:sldId id="301" r:id="rId27"/>
    <p:sldId id="302" r:id="rId28"/>
    <p:sldId id="303" r:id="rId29"/>
    <p:sldId id="304" r:id="rId30"/>
    <p:sldId id="305" r:id="rId31"/>
    <p:sldId id="306" r:id="rId32"/>
    <p:sldId id="321" r:id="rId33"/>
    <p:sldId id="322" r:id="rId34"/>
    <p:sldId id="307" r:id="rId35"/>
    <p:sldId id="308" r:id="rId36"/>
    <p:sldId id="309" r:id="rId37"/>
    <p:sldId id="311" r:id="rId38"/>
    <p:sldId id="312" r:id="rId39"/>
    <p:sldId id="313" r:id="rId40"/>
    <p:sldId id="314" r:id="rId41"/>
    <p:sldId id="315" r:id="rId42"/>
    <p:sldId id="316" r:id="rId43"/>
    <p:sldId id="320" r:id="rId44"/>
    <p:sldId id="317" r:id="rId45"/>
    <p:sldId id="318" r:id="rId46"/>
    <p:sldId id="319" r:id="rId47"/>
    <p:sldId id="264" r:id="rId48"/>
    <p:sldId id="32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73" autoAdjust="0"/>
  </p:normalViewPr>
  <p:slideViewPr>
    <p:cSldViewPr>
      <p:cViewPr varScale="1">
        <p:scale>
          <a:sx n="93" d="100"/>
          <a:sy n="93" d="100"/>
        </p:scale>
        <p:origin x="4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1C4B6-DED8-4B6C-84A0-2237571A6B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D1D40D9-B1FE-4C26-A684-362301760A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NIHIRA TECHIEES</a:t>
          </a:r>
          <a:endParaRPr lang="en-US"/>
        </a:p>
      </dgm:t>
    </dgm:pt>
    <dgm:pt modelId="{BBBCA32C-CD47-429E-9CCB-3DB2E2EF722E}" type="parTrans" cxnId="{F8D4A83C-3AA0-419A-A71D-CC0E26506410}">
      <dgm:prSet/>
      <dgm:spPr/>
      <dgm:t>
        <a:bodyPr/>
        <a:lstStyle/>
        <a:p>
          <a:endParaRPr lang="en-US"/>
        </a:p>
      </dgm:t>
    </dgm:pt>
    <dgm:pt modelId="{C55A90EA-CB47-4D73-A2A6-178A70B72786}" type="sibTrans" cxnId="{F8D4A83C-3AA0-419A-A71D-CC0E26506410}">
      <dgm:prSet/>
      <dgm:spPr/>
      <dgm:t>
        <a:bodyPr/>
        <a:lstStyle/>
        <a:p>
          <a:endParaRPr lang="en-US"/>
        </a:p>
      </dgm:t>
    </dgm:pt>
    <dgm:pt modelId="{D0515289-DD94-4343-A9A0-B2B5D440FD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THANKS FOR WATCHING</a:t>
          </a:r>
          <a:endParaRPr lang="en-US"/>
        </a:p>
      </dgm:t>
    </dgm:pt>
    <dgm:pt modelId="{08A62D82-6A78-4857-9EE1-D1D15EA9F6B4}" type="parTrans" cxnId="{AFD7FD0D-F775-4258-BF04-BA072B3AC0A9}">
      <dgm:prSet/>
      <dgm:spPr/>
      <dgm:t>
        <a:bodyPr/>
        <a:lstStyle/>
        <a:p>
          <a:endParaRPr lang="en-US"/>
        </a:p>
      </dgm:t>
    </dgm:pt>
    <dgm:pt modelId="{15D58108-E3EB-46CF-93F1-F9C8D861BA93}" type="sibTrans" cxnId="{AFD7FD0D-F775-4258-BF04-BA072B3AC0A9}">
      <dgm:prSet/>
      <dgm:spPr/>
      <dgm:t>
        <a:bodyPr/>
        <a:lstStyle/>
        <a:p>
          <a:endParaRPr lang="en-US"/>
        </a:p>
      </dgm:t>
    </dgm:pt>
    <dgm:pt modelId="{F707F617-18E3-4A6D-815C-D8FFCCBEFB55}" type="pres">
      <dgm:prSet presAssocID="{0E31C4B6-DED8-4B6C-84A0-2237571A6BC2}" presName="root" presStyleCnt="0">
        <dgm:presLayoutVars>
          <dgm:dir/>
          <dgm:resizeHandles val="exact"/>
        </dgm:presLayoutVars>
      </dgm:prSet>
      <dgm:spPr/>
    </dgm:pt>
    <dgm:pt modelId="{3CA24518-5E3F-4416-8762-C92CA9B58353}" type="pres">
      <dgm:prSet presAssocID="{FD1D40D9-B1FE-4C26-A684-362301760A73}" presName="compNode" presStyleCnt="0"/>
      <dgm:spPr/>
    </dgm:pt>
    <dgm:pt modelId="{1449EB31-F87A-4F96-9453-6F785576C4F7}" type="pres">
      <dgm:prSet presAssocID="{FD1D40D9-B1FE-4C26-A684-362301760A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4B24D0-12EC-43CB-98DF-918BD2F14224}" type="pres">
      <dgm:prSet presAssocID="{FD1D40D9-B1FE-4C26-A684-362301760A73}" presName="spaceRect" presStyleCnt="0"/>
      <dgm:spPr/>
    </dgm:pt>
    <dgm:pt modelId="{8444E9ED-6D42-4BF4-B579-4852781351CA}" type="pres">
      <dgm:prSet presAssocID="{FD1D40D9-B1FE-4C26-A684-362301760A73}" presName="textRect" presStyleLbl="revTx" presStyleIdx="0" presStyleCnt="2">
        <dgm:presLayoutVars>
          <dgm:chMax val="1"/>
          <dgm:chPref val="1"/>
        </dgm:presLayoutVars>
      </dgm:prSet>
      <dgm:spPr/>
    </dgm:pt>
    <dgm:pt modelId="{62DC7D06-E7E0-4E37-A80B-03415DB662F9}" type="pres">
      <dgm:prSet presAssocID="{C55A90EA-CB47-4D73-A2A6-178A70B72786}" presName="sibTrans" presStyleCnt="0"/>
      <dgm:spPr/>
    </dgm:pt>
    <dgm:pt modelId="{CBFEC945-BF8B-4CED-BA6E-E019BEA6AC5D}" type="pres">
      <dgm:prSet presAssocID="{D0515289-DD94-4343-A9A0-B2B5D440FDA8}" presName="compNode" presStyleCnt="0"/>
      <dgm:spPr/>
    </dgm:pt>
    <dgm:pt modelId="{5AB3EE9E-6D15-4662-ADA1-53C6796569E4}" type="pres">
      <dgm:prSet presAssocID="{D0515289-DD94-4343-A9A0-B2B5D440FD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ACB8F2-CF1B-47EE-B115-F78225B6DCB1}" type="pres">
      <dgm:prSet presAssocID="{D0515289-DD94-4343-A9A0-B2B5D440FDA8}" presName="spaceRect" presStyleCnt="0"/>
      <dgm:spPr/>
    </dgm:pt>
    <dgm:pt modelId="{CC3205B2-DB05-422C-BDFE-CFE0C1EB2B61}" type="pres">
      <dgm:prSet presAssocID="{D0515289-DD94-4343-A9A0-B2B5D440FD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D7FD0D-F775-4258-BF04-BA072B3AC0A9}" srcId="{0E31C4B6-DED8-4B6C-84A0-2237571A6BC2}" destId="{D0515289-DD94-4343-A9A0-B2B5D440FDA8}" srcOrd="1" destOrd="0" parTransId="{08A62D82-6A78-4857-9EE1-D1D15EA9F6B4}" sibTransId="{15D58108-E3EB-46CF-93F1-F9C8D861BA93}"/>
    <dgm:cxn modelId="{FAC3A836-416E-4690-87B7-7D39226669F1}" type="presOf" srcId="{FD1D40D9-B1FE-4C26-A684-362301760A73}" destId="{8444E9ED-6D42-4BF4-B579-4852781351CA}" srcOrd="0" destOrd="0" presId="urn:microsoft.com/office/officeart/2018/2/layout/IconLabelList"/>
    <dgm:cxn modelId="{F8D4A83C-3AA0-419A-A71D-CC0E26506410}" srcId="{0E31C4B6-DED8-4B6C-84A0-2237571A6BC2}" destId="{FD1D40D9-B1FE-4C26-A684-362301760A73}" srcOrd="0" destOrd="0" parTransId="{BBBCA32C-CD47-429E-9CCB-3DB2E2EF722E}" sibTransId="{C55A90EA-CB47-4D73-A2A6-178A70B72786}"/>
    <dgm:cxn modelId="{F5A670D4-C222-4F56-A7FF-AAC48D2B8E69}" type="presOf" srcId="{D0515289-DD94-4343-A9A0-B2B5D440FDA8}" destId="{CC3205B2-DB05-422C-BDFE-CFE0C1EB2B61}" srcOrd="0" destOrd="0" presId="urn:microsoft.com/office/officeart/2018/2/layout/IconLabelList"/>
    <dgm:cxn modelId="{7CDF8CD5-4A52-43C7-B94D-BD0ACF87F635}" type="presOf" srcId="{0E31C4B6-DED8-4B6C-84A0-2237571A6BC2}" destId="{F707F617-18E3-4A6D-815C-D8FFCCBEFB55}" srcOrd="0" destOrd="0" presId="urn:microsoft.com/office/officeart/2018/2/layout/IconLabelList"/>
    <dgm:cxn modelId="{8E879891-0ED5-40A4-A8EB-9237235CF535}" type="presParOf" srcId="{F707F617-18E3-4A6D-815C-D8FFCCBEFB55}" destId="{3CA24518-5E3F-4416-8762-C92CA9B58353}" srcOrd="0" destOrd="0" presId="urn:microsoft.com/office/officeart/2018/2/layout/IconLabelList"/>
    <dgm:cxn modelId="{AD8EE764-42E5-42CD-BD0E-2AFCF4AFA39A}" type="presParOf" srcId="{3CA24518-5E3F-4416-8762-C92CA9B58353}" destId="{1449EB31-F87A-4F96-9453-6F785576C4F7}" srcOrd="0" destOrd="0" presId="urn:microsoft.com/office/officeart/2018/2/layout/IconLabelList"/>
    <dgm:cxn modelId="{20A5B5C7-B2AD-464C-8181-0410C091ECE1}" type="presParOf" srcId="{3CA24518-5E3F-4416-8762-C92CA9B58353}" destId="{104B24D0-12EC-43CB-98DF-918BD2F14224}" srcOrd="1" destOrd="0" presId="urn:microsoft.com/office/officeart/2018/2/layout/IconLabelList"/>
    <dgm:cxn modelId="{D68C87D2-8223-466F-8C5D-9E6A2B3A2C09}" type="presParOf" srcId="{3CA24518-5E3F-4416-8762-C92CA9B58353}" destId="{8444E9ED-6D42-4BF4-B579-4852781351CA}" srcOrd="2" destOrd="0" presId="urn:microsoft.com/office/officeart/2018/2/layout/IconLabelList"/>
    <dgm:cxn modelId="{58A05BEA-1E4B-474B-8720-0F58C9A1CBD2}" type="presParOf" srcId="{F707F617-18E3-4A6D-815C-D8FFCCBEFB55}" destId="{62DC7D06-E7E0-4E37-A80B-03415DB662F9}" srcOrd="1" destOrd="0" presId="urn:microsoft.com/office/officeart/2018/2/layout/IconLabelList"/>
    <dgm:cxn modelId="{534C135B-D4EF-486E-86AD-4490373FB476}" type="presParOf" srcId="{F707F617-18E3-4A6D-815C-D8FFCCBEFB55}" destId="{CBFEC945-BF8B-4CED-BA6E-E019BEA6AC5D}" srcOrd="2" destOrd="0" presId="urn:microsoft.com/office/officeart/2018/2/layout/IconLabelList"/>
    <dgm:cxn modelId="{2F9822D1-0EA1-44F6-9749-AC4600D4FE7B}" type="presParOf" srcId="{CBFEC945-BF8B-4CED-BA6E-E019BEA6AC5D}" destId="{5AB3EE9E-6D15-4662-ADA1-53C6796569E4}" srcOrd="0" destOrd="0" presId="urn:microsoft.com/office/officeart/2018/2/layout/IconLabelList"/>
    <dgm:cxn modelId="{D28B8CD8-BB0D-4BDC-843F-18F71434E6EE}" type="presParOf" srcId="{CBFEC945-BF8B-4CED-BA6E-E019BEA6AC5D}" destId="{F0ACB8F2-CF1B-47EE-B115-F78225B6DCB1}" srcOrd="1" destOrd="0" presId="urn:microsoft.com/office/officeart/2018/2/layout/IconLabelList"/>
    <dgm:cxn modelId="{6231FA11-87CD-489A-8F3B-F2DA9FC96557}" type="presParOf" srcId="{CBFEC945-BF8B-4CED-BA6E-E019BEA6AC5D}" destId="{CC3205B2-DB05-422C-BDFE-CFE0C1EB2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1C4B6-DED8-4B6C-84A0-2237571A6BC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D40D9-B1FE-4C26-A684-362301760A73}">
      <dgm:prSet/>
      <dgm:spPr/>
      <dgm:t>
        <a:bodyPr/>
        <a:lstStyle/>
        <a:p>
          <a:r>
            <a:rPr lang="en-US" dirty="0"/>
            <a:t>PLEAE STAY TUNED</a:t>
          </a:r>
        </a:p>
        <a:p>
          <a:r>
            <a:rPr lang="en-US" dirty="0"/>
            <a:t>FOR </a:t>
          </a:r>
        </a:p>
        <a:p>
          <a:r>
            <a:rPr lang="en-US" dirty="0"/>
            <a:t>PART - 2</a:t>
          </a:r>
        </a:p>
      </dgm:t>
    </dgm:pt>
    <dgm:pt modelId="{BBBCA32C-CD47-429E-9CCB-3DB2E2EF722E}" type="parTrans" cxnId="{F8D4A83C-3AA0-419A-A71D-CC0E26506410}">
      <dgm:prSet/>
      <dgm:spPr/>
      <dgm:t>
        <a:bodyPr/>
        <a:lstStyle/>
        <a:p>
          <a:endParaRPr lang="en-US"/>
        </a:p>
      </dgm:t>
    </dgm:pt>
    <dgm:pt modelId="{C55A90EA-CB47-4D73-A2A6-178A70B72786}" type="sibTrans" cxnId="{F8D4A83C-3AA0-419A-A71D-CC0E26506410}">
      <dgm:prSet/>
      <dgm:spPr/>
      <dgm:t>
        <a:bodyPr/>
        <a:lstStyle/>
        <a:p>
          <a:endParaRPr lang="en-US"/>
        </a:p>
      </dgm:t>
    </dgm:pt>
    <dgm:pt modelId="{746C93D7-3835-4B23-A0F2-66C3E4DF4913}" type="pres">
      <dgm:prSet presAssocID="{0E31C4B6-DED8-4B6C-84A0-2237571A6B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A3116A-A133-4D90-9C43-9FEBC545B507}" type="pres">
      <dgm:prSet presAssocID="{FD1D40D9-B1FE-4C26-A684-362301760A73}" presName="hierRoot1" presStyleCnt="0"/>
      <dgm:spPr/>
    </dgm:pt>
    <dgm:pt modelId="{1C50AF9D-6B33-4970-A4E8-E1228D258131}" type="pres">
      <dgm:prSet presAssocID="{FD1D40D9-B1FE-4C26-A684-362301760A73}" presName="composite" presStyleCnt="0"/>
      <dgm:spPr/>
    </dgm:pt>
    <dgm:pt modelId="{0DF98B6F-6872-4BA8-A64F-B9E8CBEFE64E}" type="pres">
      <dgm:prSet presAssocID="{FD1D40D9-B1FE-4C26-A684-362301760A73}" presName="background" presStyleLbl="node0" presStyleIdx="0" presStyleCnt="1"/>
      <dgm:spPr/>
    </dgm:pt>
    <dgm:pt modelId="{D629DD08-0A5C-4FD0-B12A-315CC174315C}" type="pres">
      <dgm:prSet presAssocID="{FD1D40D9-B1FE-4C26-A684-362301760A73}" presName="text" presStyleLbl="fgAcc0" presStyleIdx="0" presStyleCnt="1">
        <dgm:presLayoutVars>
          <dgm:chPref val="3"/>
        </dgm:presLayoutVars>
      </dgm:prSet>
      <dgm:spPr/>
    </dgm:pt>
    <dgm:pt modelId="{2E816A19-6185-4C64-80FC-4D164B41A320}" type="pres">
      <dgm:prSet presAssocID="{FD1D40D9-B1FE-4C26-A684-362301760A73}" presName="hierChild2" presStyleCnt="0"/>
      <dgm:spPr/>
    </dgm:pt>
  </dgm:ptLst>
  <dgm:cxnLst>
    <dgm:cxn modelId="{F8D4A83C-3AA0-419A-A71D-CC0E26506410}" srcId="{0E31C4B6-DED8-4B6C-84A0-2237571A6BC2}" destId="{FD1D40D9-B1FE-4C26-A684-362301760A73}" srcOrd="0" destOrd="0" parTransId="{BBBCA32C-CD47-429E-9CCB-3DB2E2EF722E}" sibTransId="{C55A90EA-CB47-4D73-A2A6-178A70B72786}"/>
    <dgm:cxn modelId="{A79FB983-9BD3-4154-923E-DD8E57682E6D}" type="presOf" srcId="{FD1D40D9-B1FE-4C26-A684-362301760A73}" destId="{D629DD08-0A5C-4FD0-B12A-315CC174315C}" srcOrd="0" destOrd="0" presId="urn:microsoft.com/office/officeart/2005/8/layout/hierarchy1"/>
    <dgm:cxn modelId="{9B0FFDBD-139D-415F-9BAF-EB2CAD71DC23}" type="presOf" srcId="{0E31C4B6-DED8-4B6C-84A0-2237571A6BC2}" destId="{746C93D7-3835-4B23-A0F2-66C3E4DF4913}" srcOrd="0" destOrd="0" presId="urn:microsoft.com/office/officeart/2005/8/layout/hierarchy1"/>
    <dgm:cxn modelId="{6A006683-55BA-4146-A154-99EFC3E09B86}" type="presParOf" srcId="{746C93D7-3835-4B23-A0F2-66C3E4DF4913}" destId="{1DA3116A-A133-4D90-9C43-9FEBC545B507}" srcOrd="0" destOrd="0" presId="urn:microsoft.com/office/officeart/2005/8/layout/hierarchy1"/>
    <dgm:cxn modelId="{37B42DBD-BF06-4BC3-AB65-F125E4E596C1}" type="presParOf" srcId="{1DA3116A-A133-4D90-9C43-9FEBC545B507}" destId="{1C50AF9D-6B33-4970-A4E8-E1228D258131}" srcOrd="0" destOrd="0" presId="urn:microsoft.com/office/officeart/2005/8/layout/hierarchy1"/>
    <dgm:cxn modelId="{3FE4D97D-D383-4C77-BA80-4037CDF71EA0}" type="presParOf" srcId="{1C50AF9D-6B33-4970-A4E8-E1228D258131}" destId="{0DF98B6F-6872-4BA8-A64F-B9E8CBEFE64E}" srcOrd="0" destOrd="0" presId="urn:microsoft.com/office/officeart/2005/8/layout/hierarchy1"/>
    <dgm:cxn modelId="{DED98463-212A-4088-9895-EBEFEFE3DDDA}" type="presParOf" srcId="{1C50AF9D-6B33-4970-A4E8-E1228D258131}" destId="{D629DD08-0A5C-4FD0-B12A-315CC174315C}" srcOrd="1" destOrd="0" presId="urn:microsoft.com/office/officeart/2005/8/layout/hierarchy1"/>
    <dgm:cxn modelId="{D315403D-E3F3-4395-B2D7-EC3259368C98}" type="presParOf" srcId="{1DA3116A-A133-4D90-9C43-9FEBC545B507}" destId="{2E816A19-6185-4C64-80FC-4D164B41A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9EB31-F87A-4F96-9453-6F785576C4F7}">
      <dsp:nvSpPr>
        <dsp:cNvPr id="0" name=""/>
        <dsp:cNvSpPr/>
      </dsp:nvSpPr>
      <dsp:spPr>
        <a:xfrm>
          <a:off x="1007590" y="35453"/>
          <a:ext cx="1589625" cy="1589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E9ED-6D42-4BF4-B579-4852781351CA}">
      <dsp:nvSpPr>
        <dsp:cNvPr id="0" name=""/>
        <dsp:cNvSpPr/>
      </dsp:nvSpPr>
      <dsp:spPr>
        <a:xfrm>
          <a:off x="36152" y="2032871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NIHIRA TECHIEES</a:t>
          </a:r>
          <a:endParaRPr lang="en-US" sz="2600" kern="1200"/>
        </a:p>
      </dsp:txBody>
      <dsp:txXfrm>
        <a:off x="36152" y="2032871"/>
        <a:ext cx="3532500" cy="720000"/>
      </dsp:txXfrm>
    </dsp:sp>
    <dsp:sp modelId="{5AB3EE9E-6D15-4662-ADA1-53C6796569E4}">
      <dsp:nvSpPr>
        <dsp:cNvPr id="0" name=""/>
        <dsp:cNvSpPr/>
      </dsp:nvSpPr>
      <dsp:spPr>
        <a:xfrm>
          <a:off x="5158277" y="35453"/>
          <a:ext cx="1589625" cy="1589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205B2-DB05-422C-BDFE-CFE0C1EB2B61}">
      <dsp:nvSpPr>
        <dsp:cNvPr id="0" name=""/>
        <dsp:cNvSpPr/>
      </dsp:nvSpPr>
      <dsp:spPr>
        <a:xfrm>
          <a:off x="4186840" y="2032871"/>
          <a:ext cx="353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THANKS FOR WATCHING</a:t>
          </a:r>
          <a:endParaRPr lang="en-US" sz="2600" kern="1200"/>
        </a:p>
      </dsp:txBody>
      <dsp:txXfrm>
        <a:off x="4186840" y="2032871"/>
        <a:ext cx="353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98B6F-6872-4BA8-A64F-B9E8CBEFE64E}">
      <dsp:nvSpPr>
        <dsp:cNvPr id="0" name=""/>
        <dsp:cNvSpPr/>
      </dsp:nvSpPr>
      <dsp:spPr>
        <a:xfrm>
          <a:off x="18886" y="1214"/>
          <a:ext cx="6928413" cy="4399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9DD08-0A5C-4FD0-B12A-315CC174315C}">
      <dsp:nvSpPr>
        <dsp:cNvPr id="0" name=""/>
        <dsp:cNvSpPr/>
      </dsp:nvSpPr>
      <dsp:spPr>
        <a:xfrm>
          <a:off x="788710" y="732547"/>
          <a:ext cx="6928413" cy="4399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PLEAE STAY TUNED</a:t>
          </a:r>
        </a:p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FOR </a:t>
          </a:r>
        </a:p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PART - 2</a:t>
          </a:r>
        </a:p>
      </dsp:txBody>
      <dsp:txXfrm>
        <a:off x="917568" y="861405"/>
        <a:ext cx="6670697" cy="414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46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98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  <p:sldLayoutId id="2147484404" r:id="rId12"/>
    <p:sldLayoutId id="2147484405" r:id="rId13"/>
    <p:sldLayoutId id="2147484406" r:id="rId14"/>
    <p:sldLayoutId id="2147484407" r:id="rId15"/>
    <p:sldLayoutId id="21474844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1960" y="1628800"/>
            <a:ext cx="3729047" cy="3744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Angular-18</a:t>
            </a:r>
            <a:b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</a:t>
            </a:r>
            <a:b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endParaRPr lang="en-IN" sz="5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CEB69-4CE8-406B-B253-C927280EA2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5" r="15610" b="-4"/>
          <a:stretch/>
        </p:blipFill>
        <p:spPr>
          <a:xfrm>
            <a:off x="953416" y="1116344"/>
            <a:ext cx="2826495" cy="43336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This command install the latest version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</a:t>
            </a:r>
            <a:r>
              <a:rPr lang="en-IN" b="1" dirty="0"/>
              <a:t>npm install -g @angular/cli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the specific version mention the version also in the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Ex - </a:t>
            </a:r>
            <a:r>
              <a:rPr lang="en-IN" sz="2000" b="1" dirty="0"/>
              <a:t>npm install -g @angular/cli@17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Uninstall angular CLI using this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b="1" dirty="0">
                <a:solidFill>
                  <a:srgbClr val="404040"/>
                </a:solidFill>
              </a:rPr>
              <a:t>     npm uninstall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227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CLI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EF780-8155-48CE-98FF-5CBDAD39F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61058"/>
              </p:ext>
            </p:extLst>
          </p:nvPr>
        </p:nvGraphicFramePr>
        <p:xfrm>
          <a:off x="609600" y="2160588"/>
          <a:ext cx="7922840" cy="3077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40">
                  <a:extLst>
                    <a:ext uri="{9D8B030D-6E8A-4147-A177-3AD203B41FA5}">
                      <a16:colId xmlns:a16="http://schemas.microsoft.com/office/drawing/2014/main" val="1862522327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49376836"/>
                    </a:ext>
                  </a:extLst>
                </a:gridCol>
              </a:tblGrid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8788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App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new application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65570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c &lt;component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983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m &lt;module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19287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s &lt;service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32918"/>
                  </a:ext>
                </a:extLst>
              </a:tr>
              <a:tr h="512911">
                <a:tc>
                  <a:txBody>
                    <a:bodyPr/>
                    <a:lstStyle/>
                    <a:p>
                      <a:r>
                        <a:rPr lang="en-US" dirty="0"/>
                        <a:t>Create Guard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 g </a:t>
                      </a:r>
                      <a:r>
                        <a:rPr lang="en-US" dirty="0" err="1"/>
                        <a:t>g</a:t>
                      </a:r>
                      <a:r>
                        <a:rPr lang="en-US" dirty="0"/>
                        <a:t> &lt;guard name&gt;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7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Module based template </a:t>
            </a:r>
            <a:r>
              <a:rPr lang="en-US" sz="2000" dirty="0"/>
              <a:t>– it’s default template up to angular 16 from angular 17 we have to include “no standalone” keyword while project creation.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Ex - </a:t>
            </a:r>
            <a:r>
              <a:rPr lang="en-IN" sz="2000" b="1" dirty="0"/>
              <a:t>ng new &lt;projectname&gt; --no-standalone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404040"/>
                </a:solidFill>
              </a:rPr>
              <a:t>Standalone Template </a:t>
            </a:r>
            <a:r>
              <a:rPr lang="en-US" sz="2000" dirty="0">
                <a:solidFill>
                  <a:srgbClr val="404040"/>
                </a:solidFill>
              </a:rPr>
              <a:t>– New template introduced in angular 17(there is no app.module file)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2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Material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Material UI is a popular library for implementing Material Design components in web applications.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Angular has its own implementation called Angular Material, which provides a set of reusable, well-tested, and accessible UI components based on Google's Material Design specifications.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1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components are the core building blocks of Angular applications.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represent a portion of the user interface (UI) and encapsulate the logic and view associated with that part of the UI.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component in Angular consists of three main parts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1, TypeScript Class - </a:t>
            </a:r>
            <a:r>
              <a:rPr lang="en-US" dirty="0">
                <a:solidFill>
                  <a:srgbClr val="404040"/>
                </a:solidFill>
              </a:rPr>
              <a:t>This contains the logic and data for the component.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2, HTML Template - </a:t>
            </a:r>
            <a:r>
              <a:rPr lang="en-US" dirty="0">
                <a:solidFill>
                  <a:srgbClr val="404040"/>
                </a:solidFill>
              </a:rPr>
              <a:t>This defines the view of the component, which is what gets rendered in the browser.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404040"/>
                </a:solidFill>
              </a:rPr>
              <a:t>     3, CSS Styles - </a:t>
            </a:r>
            <a:r>
              <a:rPr lang="en-US" dirty="0">
                <a:solidFill>
                  <a:srgbClr val="404040"/>
                </a:solidFill>
              </a:rPr>
              <a:t>These are the styles specific to the component.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Interpolation is a special syntax that allows you to embed expressions within your HTML template.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It's a way to dynamically insert values and display them in the view.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syntax for interpolation is double curly braces {{ }}, and within these braces, you can place any valid JavaScript expression.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3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pipes are a powerful feature that allows you to transform data directly in your template.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are simple functions that can be used to format, transform, and display data in an Angular application.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1, DatePipe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2, UpperCasePipe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3, LowerCasePipe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4, CurrencyPipe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5, DecimalPipe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6, PercentagePipe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404040"/>
                </a:solidFill>
              </a:rPr>
              <a:t>7, JsonPipe</a:t>
            </a:r>
            <a:endParaRPr lang="en-IN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9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Property binding is a technique for setting property values dynamically.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is one of the key features of Angular that helps create dynamic and interactive web applications.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The property binding syntax uses square brackets [] to bind to an element's property.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2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way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Two-way binding allows for the synchronization of data between the model and the view.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means that any change in the model is reflected in the view and vice versa.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This is particularly useful for forms and input controls.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Two-way binding is achieved using the [(ngModel)] directive.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This directive combines both property binding and event binding:</a:t>
            </a:r>
          </a:p>
          <a:p>
            <a:pPr>
              <a:lnSpc>
                <a:spcPct val="90000"/>
              </a:lnSpc>
            </a:pP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2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Event binding allows you to listen to and respond to events triggered by user interactions, such as clicks, keystrokes, mouse movements, etc.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 enables you to execute logic in response to these events directly in your component's TypeScript code.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is a platform and framework for building single-page client applications using HTML and TypeScript.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Developed and maintained by Google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is one of the most popular frameworks for web development.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provides a comprehensive solution that includes tools and libraries for building, testing, and maintaining web applications.</a:t>
            </a: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404040"/>
                </a:solidFill>
              </a:rPr>
              <a:t>Latest version is Angular 18 &amp; it’s released on May 22th 2024.</a:t>
            </a:r>
            <a:endParaRPr lang="en-IN" sz="16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9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Event binding allows you to listen to and respond to events triggered by user interactions, such as clicks, keystrokes, mouse movements, etc.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 enables you to execute logic in response to these events directly in your component's TypeScript code.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Syntax ()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module is a place where you can group the components, directives, pipes, and services, which are related to the application.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help to keep the codebase modular, reusable, and easy to manage.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applications are built by composing modules together.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routing is a mechanism that allows you to navigate between different views or pages in an Angular single-page application (SPA) without reloading the entire page.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It enables users to navigate through the application by clicking links, entering URLs, or using browser navigation buttons.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5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guards are used to control navigation and access to certain routes in an Angular application.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They are interfaces or functions that can be implemented to enforce rules or restrictions on route activation (navigation).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Angular provides several types of guards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1, CanActivate (home , Login)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2. CanActivateChild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3, CanDeactivate (home , any)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 4, </a:t>
            </a:r>
            <a:r>
              <a:rPr lang="en-US" sz="2000" dirty="0" err="1">
                <a:solidFill>
                  <a:srgbClr val="404040"/>
                </a:solidFill>
              </a:rPr>
              <a:t>CanMatch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0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/>
              <a:t>Lazy loading in Angular is a technique that allows you to load modules asynchronously when the user navigates to their corresponding routes.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This improves the initial loading time of the application by splitting it into smaller bundles that are loaded on-demand.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olidFill>
                  <a:srgbClr val="404040"/>
                </a:solidFill>
              </a:rPr>
              <a:t>Lazy loading is beneficial for large Angular applications because: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</a:t>
            </a:r>
            <a:r>
              <a:rPr lang="en-US" sz="1900" b="1" dirty="0">
                <a:solidFill>
                  <a:srgbClr val="404040"/>
                </a:solidFill>
              </a:rPr>
              <a:t>Improved Performance: </a:t>
            </a:r>
            <a:r>
              <a:rPr lang="en-US" sz="1900" dirty="0">
                <a:solidFill>
                  <a:srgbClr val="404040"/>
                </a:solidFill>
              </a:rPr>
              <a:t>Only essential modules and components are loaded initially, reducing the initial load time and improving the application's perceived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404040"/>
                </a:solidFill>
              </a:rPr>
              <a:t>Reduced Initial Bundle Size: </a:t>
            </a:r>
            <a:r>
              <a:rPr lang="en-US" sz="1900" dirty="0">
                <a:solidFill>
                  <a:srgbClr val="404040"/>
                </a:solidFill>
              </a:rPr>
              <a:t>By splitting the application into smaller bundles, the initial bundle size is reduced, which speeds up the application load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404040"/>
                </a:solidFill>
              </a:rPr>
              <a:t>Better User Experience: </a:t>
            </a:r>
            <a:r>
              <a:rPr lang="en-US" sz="1900" dirty="0">
                <a:solidFill>
                  <a:srgbClr val="404040"/>
                </a:solidFill>
              </a:rPr>
              <a:t>Users experience faster navigation as they only load the modules they need when they navigate to specific routes.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2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/>
              <a:t>ngOnchanges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ngOnInit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ngDoCheck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ngAftercontentInit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NgAfterContentChecked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err="1">
                <a:solidFill>
                  <a:srgbClr val="404040"/>
                </a:solidFill>
              </a:rPr>
              <a:t>NgAfterViewInt</a:t>
            </a:r>
            <a:endParaRPr lang="en-US" sz="21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404040"/>
                </a:solidFill>
              </a:rPr>
              <a:t>NgAfterViewChecked</a:t>
            </a:r>
            <a:endParaRPr lang="en-IN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2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directives are special markers attached to elements in the DOM (Document Object Model) that extend their behavior or modify the DOM structure.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Directives are a fundamental building block of Angular applications and are used to build reusable components, add behavior to elements, and manipulate the DOM.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There are 3 types of directive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1, Component Directives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2, Attribute Directives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</a:rPr>
              <a:t>       3, Structural Directives (*</a:t>
            </a:r>
            <a:r>
              <a:rPr lang="en-US" sz="2400" dirty="0" err="1">
                <a:solidFill>
                  <a:srgbClr val="404040"/>
                </a:solidFill>
              </a:rPr>
              <a:t>ngIf</a:t>
            </a:r>
            <a:r>
              <a:rPr lang="en-US" sz="2400" dirty="0">
                <a:solidFill>
                  <a:srgbClr val="404040"/>
                </a:solidFill>
              </a:rPr>
              <a:t> , *</a:t>
            </a:r>
            <a:r>
              <a:rPr lang="en-US" sz="2400" dirty="0" err="1">
                <a:solidFill>
                  <a:srgbClr val="404040"/>
                </a:solidFill>
              </a:rPr>
              <a:t>ngFor</a:t>
            </a:r>
            <a:r>
              <a:rPr lang="en-US" sz="2400" dirty="0">
                <a:solidFill>
                  <a:srgbClr val="404040"/>
                </a:solidFill>
              </a:rPr>
              <a:t>, *</a:t>
            </a:r>
            <a:r>
              <a:rPr lang="en-US" sz="2400" dirty="0" err="1">
                <a:solidFill>
                  <a:srgbClr val="404040"/>
                </a:solidFill>
              </a:rPr>
              <a:t>ngSwitch</a:t>
            </a:r>
            <a:r>
              <a:rPr lang="en-US" sz="2400" dirty="0">
                <a:solidFill>
                  <a:srgbClr val="404040"/>
                </a:solidFill>
              </a:rPr>
              <a:t>)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forms are a critical part of building interactive web applications where users can input data, submit it, and interact with the application's features.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 provides two approaches for building forms: template-driven forms and reactive forms.</a:t>
            </a:r>
            <a:endParaRPr lang="en-IN" sz="1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30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 Driven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Template-driven forms in Angular are a simpler way to create forms using directives in the template itself.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rely heavily on Angular's two-way data binding syntax ([(ngModel)]) to link form controls to properties in the component class.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This approach is ideal for scenarios where you need to quickly set up forms with minimal custom validation or complex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292546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Reactive forms in Angular provide a more flexible and scalable approach to building forms compared to template-driven forms. They are built programmatically using classes to represent form controls, form groups, and form arrays.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Reactive forms are ideal for complex forms with dynamic validation requirements and offer better support for unit testing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9343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IN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DVANTAGE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Custom and reusable components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Productivity and code consistency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Cross platform support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Improved speed &amp; performance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Supports for unit testing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Material UI support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06244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Services are a fundamental part of the architecture used for organizing and sharing code across different parts of your application.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are a way to encapsulate reusable functionality, data, or logic that doesn't belong in a component.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Services help in promoting modularity, reusability, and maintainability by keeping components lean and focused on their primary role</a:t>
            </a:r>
          </a:p>
        </p:txBody>
      </p:sp>
    </p:spTree>
    <p:extLst>
      <p:ext uri="{BB962C8B-B14F-4D97-AF65-F5344CB8AC3E}">
        <p14:creationId xmlns:p14="http://schemas.microsoft.com/office/powerpoint/2010/main" val="625233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HTTP Interceptors are middleware components that allow you to intercept HTTP requests or responses globally before they are sent to the server 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provide a way to modify or handle HTTP requests or responses across an entire application in a centralized manner.</a:t>
            </a:r>
          </a:p>
        </p:txBody>
      </p:sp>
    </p:spTree>
    <p:extLst>
      <p:ext uri="{BB962C8B-B14F-4D97-AF65-F5344CB8AC3E}">
        <p14:creationId xmlns:p14="http://schemas.microsoft.com/office/powerpoint/2010/main" val="2741102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Consume secure .NET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We have to use the </a:t>
            </a:r>
            <a:r>
              <a:rPr lang="en-US" sz="2400" dirty="0" err="1"/>
              <a:t>api</a:t>
            </a:r>
            <a:r>
              <a:rPr lang="en-US" sz="2400" dirty="0"/>
              <a:t> end point in services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Pass secured token through header </a:t>
            </a:r>
          </a:p>
        </p:txBody>
      </p:sp>
    </p:spTree>
    <p:extLst>
      <p:ext uri="{BB962C8B-B14F-4D97-AF65-F5344CB8AC3E}">
        <p14:creationId xmlns:p14="http://schemas.microsoft.com/office/powerpoint/2010/main" val="2620279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 data between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@input – parent to child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@output – child to parent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Unrelated components we can use below options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1, Services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2,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3, </a:t>
            </a:r>
            <a:r>
              <a:rPr lang="en-US" sz="2400" dirty="0" err="1"/>
              <a:t>RxJs</a:t>
            </a:r>
            <a:r>
              <a:rPr lang="en-US" sz="2400" dirty="0"/>
              <a:t> subjects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  4, NGRX</a:t>
            </a:r>
          </a:p>
        </p:txBody>
      </p:sp>
    </p:spTree>
    <p:extLst>
      <p:ext uri="{BB962C8B-B14F-4D97-AF65-F5344CB8AC3E}">
        <p14:creationId xmlns:p14="http://schemas.microsoft.com/office/powerpoint/2010/main" val="249044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signals wrap around a value (holds a value) and then notifies the user of any changes.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modify signal values we can used SET, Update and Mutate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has 2 inbuilt functions &amp; conversion methods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     1, </a:t>
            </a:r>
            <a:r>
              <a:rPr lang="en-IN" sz="1900" dirty="0">
                <a:solidFill>
                  <a:srgbClr val="404040"/>
                </a:solidFill>
              </a:rPr>
              <a:t>Computed – If any changes in signals it will                  calculate automatically.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solidFill>
                  <a:srgbClr val="404040"/>
                </a:solidFill>
              </a:rPr>
              <a:t>        2, Effect – This will be executed any changes in signals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>
                <a:solidFill>
                  <a:srgbClr val="404040"/>
                </a:solidFill>
              </a:rPr>
              <a:t>       </a:t>
            </a:r>
            <a:r>
              <a:rPr lang="en-IN" sz="2400" u="sng" dirty="0">
                <a:solidFill>
                  <a:srgbClr val="404040"/>
                </a:solidFill>
              </a:rPr>
              <a:t>Conversion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>
                <a:solidFill>
                  <a:srgbClr val="404040"/>
                </a:solidFill>
              </a:rPr>
              <a:t>       </a:t>
            </a:r>
            <a:r>
              <a:rPr lang="en-IN" sz="1900" dirty="0">
                <a:solidFill>
                  <a:srgbClr val="404040"/>
                </a:solidFill>
              </a:rPr>
              <a:t>1,ToSignal – convert observable to Signal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>
                <a:solidFill>
                  <a:srgbClr val="404040"/>
                </a:solidFill>
              </a:rPr>
              <a:t>         2,ToObservable – convert Signals into Observable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6160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flow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In Angular templates, control flow refers to the ability to conditionally render HTML elements or apply logic based on certain conditions.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 provides several directives and techniques to control the flow of content within templates.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1, @if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2, @for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3, @switch</a:t>
            </a:r>
          </a:p>
        </p:txBody>
      </p:sp>
    </p:spTree>
    <p:extLst>
      <p:ext uri="{BB962C8B-B14F-4D97-AF65-F5344CB8AC3E}">
        <p14:creationId xmlns:p14="http://schemas.microsoft.com/office/powerpoint/2010/main" val="1961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Deferable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Angular allows you to defer the loading of modules, components, or routes until they are actually needed.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particularly useful for large applications where loading all modules upfront may impact performance negatively.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Angular's lazy loading feature helps in optimizing initial load times by loading only the necessary parts of the application on demand.</a:t>
            </a:r>
          </a:p>
        </p:txBody>
      </p:sp>
    </p:spTree>
    <p:extLst>
      <p:ext uri="{BB962C8B-B14F-4D97-AF65-F5344CB8AC3E}">
        <p14:creationId xmlns:p14="http://schemas.microsoft.com/office/powerpoint/2010/main" val="98844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Json-Server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JSON Server is a useful tool for quickly creating a mock REST API server using a JSON file as a data source.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It's often used in development and testing scenarios where you need to simulate a backend API without actually implementing one.</a:t>
            </a:r>
          </a:p>
        </p:txBody>
      </p:sp>
    </p:spTree>
    <p:extLst>
      <p:ext uri="{BB962C8B-B14F-4D97-AF65-F5344CB8AC3E}">
        <p14:creationId xmlns:p14="http://schemas.microsoft.com/office/powerpoint/2010/main" val="1712046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crud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Crud using modal popup</a:t>
            </a:r>
          </a:p>
        </p:txBody>
      </p:sp>
    </p:spTree>
    <p:extLst>
      <p:ext uri="{BB962C8B-B14F-4D97-AF65-F5344CB8AC3E}">
        <p14:creationId xmlns:p14="http://schemas.microsoft.com/office/powerpoint/2010/main" val="1552064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RxJs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err="1"/>
              <a:t>RxJS</a:t>
            </a:r>
            <a:r>
              <a:rPr lang="en-US" sz="2400" dirty="0"/>
              <a:t> (Reactive Extensions for JavaScript) is a powerful library for reactive programming using observables.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allows you to work with asynchronous data streams and provides a wide range of operators to transform, combine, and manage these streams.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RxJS</a:t>
            </a:r>
            <a:r>
              <a:rPr lang="en-US" sz="2400" dirty="0"/>
              <a:t> is an essential part of Angular and is widely used in modern JavaScript applications for handling events, asynchronous operations, and data flow.</a:t>
            </a:r>
          </a:p>
        </p:txBody>
      </p:sp>
    </p:spTree>
    <p:extLst>
      <p:ext uri="{BB962C8B-B14F-4D97-AF65-F5344CB8AC3E}">
        <p14:creationId xmlns:p14="http://schemas.microsoft.com/office/powerpoint/2010/main" val="180798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Advantage of Angular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System setup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installation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CLI commands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Create new application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folder structure review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Templates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56013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NGRX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 err="1"/>
              <a:t>NgRx</a:t>
            </a:r>
            <a:r>
              <a:rPr lang="en-US" sz="2400" dirty="0"/>
              <a:t> is a set of libraries for Angular applications that implement reactive state management patterns using </a:t>
            </a:r>
            <a:r>
              <a:rPr lang="en-US" sz="2400" dirty="0" err="1"/>
              <a:t>RxJS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It's inspired by Redux, a popular state management library for JavaScript applications, and it provides a predictable state container for managing application state in large-scale Angular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7635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NG-Content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ng-content is a directive that serves as a placeholder within a component's template.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allows you to project content from the parent component into the child component's template.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especially useful for creating reusable components that can accept different content based on where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316199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Zone less change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In Angular, "zone-less change detection" refers to a technique where Angular's change detection mechanism is modified or optimized to reduce or eliminate the dependency on </a:t>
            </a:r>
            <a:r>
              <a:rPr lang="en-US" sz="2400" dirty="0" err="1"/>
              <a:t>NgZone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NgZone</a:t>
            </a:r>
            <a:r>
              <a:rPr lang="en-US" sz="2400" dirty="0"/>
              <a:t> is a core Angular service that helps manage asynchronous operations and ensures that Angular's change detection runs properly within the context of browser events, timers, and other asynchronous tasks.</a:t>
            </a:r>
          </a:p>
        </p:txBody>
      </p:sp>
    </p:spTree>
    <p:extLst>
      <p:ext uri="{BB962C8B-B14F-4D97-AF65-F5344CB8AC3E}">
        <p14:creationId xmlns:p14="http://schemas.microsoft.com/office/powerpoint/2010/main" val="84828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SSR stands for Server-Side Rendering.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the context of Angular (and other JavaScript frameworks like React and Vue), SSR refers to the technique of rendering the initial HTML of a web application on the server, rather than in the browser.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approach provides several advantages over traditional client-side rendering (CSR)</a:t>
            </a:r>
          </a:p>
        </p:txBody>
      </p:sp>
    </p:spTree>
    <p:extLst>
      <p:ext uri="{BB962C8B-B14F-4D97-AF65-F5344CB8AC3E}">
        <p14:creationId xmlns:p14="http://schemas.microsoft.com/office/powerpoint/2010/main" val="2564961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NGX- Toaster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NGX-</a:t>
            </a:r>
            <a:r>
              <a:rPr lang="en-US" sz="2400" dirty="0" err="1"/>
              <a:t>Toastr</a:t>
            </a:r>
            <a:r>
              <a:rPr lang="en-US" sz="2400" dirty="0"/>
              <a:t> is a popular library for displaying toast notifications in Angular applications.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Toast notifications are non-intrusive messages typically used to provide feedback to users about operations or updates without disrupting their workflow.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NGX-</a:t>
            </a:r>
            <a:r>
              <a:rPr lang="en-US" sz="2400" dirty="0" err="1"/>
              <a:t>Toastr</a:t>
            </a:r>
            <a:r>
              <a:rPr lang="en-US" sz="2400" dirty="0"/>
              <a:t> simplifies the implementation of toast notifications with customizable options for styling, positioning, and behavior.</a:t>
            </a:r>
          </a:p>
        </p:txBody>
      </p:sp>
    </p:spTree>
    <p:extLst>
      <p:ext uri="{BB962C8B-B14F-4D97-AF65-F5344CB8AC3E}">
        <p14:creationId xmlns:p14="http://schemas.microsoft.com/office/powerpoint/2010/main" val="3821038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NGX-Mask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NGX-Mask is a library for Angular applications that provides a simple way to add input masks to form fields.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Input masks restrict the input that users can enter into an input field by enforcing a specific format, such as dates, phone numbers, credit card numbers, and more.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helps improve user experience by guiding users to enter data in a structured format and reduces errors.</a:t>
            </a:r>
          </a:p>
        </p:txBody>
      </p:sp>
    </p:spTree>
    <p:extLst>
      <p:ext uri="{BB962C8B-B14F-4D97-AF65-F5344CB8AC3E}">
        <p14:creationId xmlns:p14="http://schemas.microsoft.com/office/powerpoint/2010/main" val="2489942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 in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iis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Create build using ng build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Create site in </a:t>
            </a:r>
            <a:r>
              <a:rPr lang="en-US" sz="2400" dirty="0" err="1"/>
              <a:t>iis</a:t>
            </a:r>
            <a:r>
              <a:rPr lang="en-US" sz="2400" dirty="0"/>
              <a:t> server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Move build artifact to website folder</a:t>
            </a:r>
          </a:p>
        </p:txBody>
      </p:sp>
    </p:spTree>
    <p:extLst>
      <p:ext uri="{BB962C8B-B14F-4D97-AF65-F5344CB8AC3E}">
        <p14:creationId xmlns:p14="http://schemas.microsoft.com/office/powerpoint/2010/main" val="3967389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F585D-9A64-75E5-4E66-EACBDFDBF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18595"/>
              </p:ext>
            </p:extLst>
          </p:nvPr>
        </p:nvGraphicFramePr>
        <p:xfrm>
          <a:off x="691194" y="941466"/>
          <a:ext cx="7755493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1E721C1C-25F9-4317-B872-2444BC5A8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92C555F-2EA8-43FC-804A-C8A0197DE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E2B455-492A-43D3-B378-54B66D571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F09B3D2-B58A-4ABA-B2A8-4680BF06C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FA9C903-985C-4D49-8C1A-6EB5017F8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2E12832F-B33A-49C7-8994-68EED855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6F17E22-3CE0-4111-ADB4-5612B4B35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19E3FD99-5A4A-45A3-A6F7-37CE98B52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F6B9C22-3B33-4E9D-ADFA-7EB9D377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8791F96-6634-47EA-9924-199C50AD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E246BDC-8C6E-4555-9F43-E9B2D16B2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C778F-EF1A-4C1B-B1AD-BA37A74E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CDB4-670C-4568-96EE-093382A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F585D-9A64-75E5-4E66-EACBDFDBF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70336"/>
              </p:ext>
            </p:extLst>
          </p:nvPr>
        </p:nvGraphicFramePr>
        <p:xfrm>
          <a:off x="508396" y="908720"/>
          <a:ext cx="7736011" cy="513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Components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Interpolation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Pipes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Property Binding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Two way binding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Event Binding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Module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Routing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Angular Guards</a:t>
            </a:r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391929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Directives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Angular Forms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Services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Http interceptor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Consume secured .NET API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Transfer data between components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Angular Signals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Control flow Templates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Deferable view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7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Basic crud actions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Rxjs basics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NGRX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NG-Content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Zone less change detection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SSR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NGX- Toaster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NGX-Mask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Deployment in IIS Server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4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Angular can run windows , Linus and Mac operating system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latest version of Node.js (current latest version is 22.4)</a:t>
            </a:r>
            <a:endParaRPr lang="en-IN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56792"/>
            <a:ext cx="6984776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IN" sz="19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This command install the latest version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     </a:t>
            </a:r>
            <a:r>
              <a:rPr lang="en-IN" b="1" dirty="0"/>
              <a:t>npm install -g @angular/cli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Install the specific version mention the version also in the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</a:rPr>
              <a:t>     Ex - </a:t>
            </a:r>
            <a:r>
              <a:rPr lang="en-IN" sz="2000" b="1" dirty="0"/>
              <a:t>npm install -g @angular/cli</a:t>
            </a:r>
            <a:r>
              <a:rPr lang="en-IN" sz="2000" b="1"/>
              <a:t>@17</a:t>
            </a:r>
            <a:endParaRPr lang="en-IN" sz="2000" b="1" dirty="0"/>
          </a:p>
          <a:p>
            <a:pPr>
              <a:lnSpc>
                <a:spcPct val="90000"/>
              </a:lnSpc>
            </a:pPr>
            <a:r>
              <a:rPr lang="en-IN" sz="2000" dirty="0">
                <a:solidFill>
                  <a:srgbClr val="404040"/>
                </a:solidFill>
              </a:rPr>
              <a:t>Uninstall angular CLI using this command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b="1" dirty="0">
                <a:solidFill>
                  <a:srgbClr val="404040"/>
                </a:solidFill>
              </a:rPr>
              <a:t>     npm uninstall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515464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Microsoft Office PowerPoint</Application>
  <PresentationFormat>On-screen Show (4:3)</PresentationFormat>
  <Paragraphs>303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Trebuchet MS</vt:lpstr>
      <vt:lpstr>Wingdings 3</vt:lpstr>
      <vt:lpstr>Facet</vt:lpstr>
      <vt:lpstr>PowerPoint Presentation</vt:lpstr>
      <vt:lpstr>INTRODUCTION</vt:lpstr>
      <vt:lpstr>ADVANTAGE</vt:lpstr>
      <vt:lpstr>Topics</vt:lpstr>
      <vt:lpstr>Topics</vt:lpstr>
      <vt:lpstr>Topics</vt:lpstr>
      <vt:lpstr>Topics</vt:lpstr>
      <vt:lpstr>System setup</vt:lpstr>
      <vt:lpstr>Install Angular CLI</vt:lpstr>
      <vt:lpstr>Install Angular CLI</vt:lpstr>
      <vt:lpstr>Angular CLI Commands</vt:lpstr>
      <vt:lpstr>Angular Project template</vt:lpstr>
      <vt:lpstr>Material UI</vt:lpstr>
      <vt:lpstr>Components</vt:lpstr>
      <vt:lpstr>Interpolation</vt:lpstr>
      <vt:lpstr>Pipes</vt:lpstr>
      <vt:lpstr>Property Binding</vt:lpstr>
      <vt:lpstr>Two way binding</vt:lpstr>
      <vt:lpstr>Event Binding</vt:lpstr>
      <vt:lpstr>Event Binding</vt:lpstr>
      <vt:lpstr>Angular Module</vt:lpstr>
      <vt:lpstr>Angular Routing</vt:lpstr>
      <vt:lpstr>Angular Guards</vt:lpstr>
      <vt:lpstr>Lazy loading</vt:lpstr>
      <vt:lpstr>Angular Hooks</vt:lpstr>
      <vt:lpstr>Directives</vt:lpstr>
      <vt:lpstr>Angular Forms</vt:lpstr>
      <vt:lpstr>Template Driven Form</vt:lpstr>
      <vt:lpstr>Reactive Forms</vt:lpstr>
      <vt:lpstr>Services</vt:lpstr>
      <vt:lpstr>Http interceptor</vt:lpstr>
      <vt:lpstr>Consume secure .NET API</vt:lpstr>
      <vt:lpstr>Transfer data between components</vt:lpstr>
      <vt:lpstr>Angular Signals</vt:lpstr>
      <vt:lpstr>Control flow template</vt:lpstr>
      <vt:lpstr>Deferable view</vt:lpstr>
      <vt:lpstr>Json-Server API</vt:lpstr>
      <vt:lpstr>Basic crud actions</vt:lpstr>
      <vt:lpstr>RxJs</vt:lpstr>
      <vt:lpstr>NGRX</vt:lpstr>
      <vt:lpstr>NG-Content</vt:lpstr>
      <vt:lpstr>Zone less change detection</vt:lpstr>
      <vt:lpstr>SSR</vt:lpstr>
      <vt:lpstr>NGX- Toaster</vt:lpstr>
      <vt:lpstr>NGX-Mask</vt:lpstr>
      <vt:lpstr>Deployment in iis 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T</dc:creator>
  <cp:lastModifiedBy>Natarajan T</cp:lastModifiedBy>
  <cp:revision>1</cp:revision>
  <dcterms:created xsi:type="dcterms:W3CDTF">2024-08-12T16:53:13Z</dcterms:created>
  <dcterms:modified xsi:type="dcterms:W3CDTF">2024-08-12T16:53:17Z</dcterms:modified>
</cp:coreProperties>
</file>