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BD06F-C002-4E79-BE1B-9C787A85EEC3}" v="3" dt="2023-06-15T16:28:57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>
        <p:scale>
          <a:sx n="66" d="100"/>
          <a:sy n="66" d="100"/>
        </p:scale>
        <p:origin x="109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5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5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1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3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17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7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9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8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6AA452-5F21-4F1F-BA7A-04A9D34209D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4D6792-BB51-4431-8CE4-C133F6EF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2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35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A5C1C-FCCA-4EA5-2614-F8B4CBEE4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905" y="866026"/>
            <a:ext cx="4496190" cy="26367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F469AB-B1E8-EB1F-DD07-78E6E82ED6A0}"/>
              </a:ext>
            </a:extLst>
          </p:cNvPr>
          <p:cNvCxnSpPr>
            <a:cxnSpLocks/>
          </p:cNvCxnSpPr>
          <p:nvPr/>
        </p:nvCxnSpPr>
        <p:spPr>
          <a:xfrm>
            <a:off x="4419600" y="1727200"/>
            <a:ext cx="406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6FFF4-2E94-C9BF-1B9A-D2E074E9F288}"/>
              </a:ext>
            </a:extLst>
          </p:cNvPr>
          <p:cNvCxnSpPr/>
          <p:nvPr/>
        </p:nvCxnSpPr>
        <p:spPr>
          <a:xfrm>
            <a:off x="4419600" y="3098800"/>
            <a:ext cx="406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173AE0-8027-EE2D-3DCE-90FFEE02D164}"/>
              </a:ext>
            </a:extLst>
          </p:cNvPr>
          <p:cNvCxnSpPr/>
          <p:nvPr/>
        </p:nvCxnSpPr>
        <p:spPr>
          <a:xfrm>
            <a:off x="4419600" y="2387600"/>
            <a:ext cx="406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398C48-C747-E4BC-0095-4B3AF294E113}"/>
              </a:ext>
            </a:extLst>
          </p:cNvPr>
          <p:cNvSpPr txBox="1"/>
          <p:nvPr/>
        </p:nvSpPr>
        <p:spPr>
          <a:xfrm>
            <a:off x="8483600" y="1596395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Upperlimit</a:t>
            </a:r>
            <a:r>
              <a:rPr lang="en-IN" sz="1100" dirty="0"/>
              <a:t>:$1949379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271D-0E18-7BC9-B939-E85E6194A45E}"/>
              </a:ext>
            </a:extLst>
          </p:cNvPr>
          <p:cNvSpPr txBox="1"/>
          <p:nvPr/>
        </p:nvSpPr>
        <p:spPr>
          <a:xfrm>
            <a:off x="8483600" y="2094663"/>
            <a:ext cx="12202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+mj-lt"/>
              </a:rPr>
              <a:t>Average:$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1101178</a:t>
            </a:r>
            <a:r>
              <a:rPr lang="en-IN" sz="1100" dirty="0">
                <a:latin typeface="+mj-lt"/>
              </a:rPr>
              <a:t> </a:t>
            </a:r>
          </a:p>
          <a:p>
            <a:endParaRPr lang="en-IN" sz="1100" dirty="0">
              <a:latin typeface="+mj-lt"/>
            </a:endParaRPr>
          </a:p>
          <a:p>
            <a:r>
              <a:rPr lang="en-IN" sz="1100" dirty="0">
                <a:latin typeface="+mj-lt"/>
              </a:rPr>
              <a:t>SD:$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848201.6</a:t>
            </a:r>
            <a:r>
              <a:rPr lang="en-IN" sz="1100" dirty="0">
                <a:latin typeface="+mj-lt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7338C-1BB4-3DD6-E8B4-7F8301E23574}"/>
              </a:ext>
            </a:extLst>
          </p:cNvPr>
          <p:cNvSpPr txBox="1"/>
          <p:nvPr/>
        </p:nvSpPr>
        <p:spPr>
          <a:xfrm>
            <a:off x="8513400" y="2972125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Lowerlimit</a:t>
            </a:r>
            <a:r>
              <a:rPr lang="en-IN" sz="1100" dirty="0"/>
              <a:t>:$252976.4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23259-14F4-8BF1-69C1-F8075004002E}"/>
              </a:ext>
            </a:extLst>
          </p:cNvPr>
          <p:cNvSpPr txBox="1"/>
          <p:nvPr/>
        </p:nvSpPr>
        <p:spPr>
          <a:xfrm>
            <a:off x="762000" y="4661440"/>
            <a:ext cx="991413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In the first cluster, majority of the revenue obtained from different states lie between the </a:t>
            </a:r>
            <a:r>
              <a:rPr lang="en-IN" sz="1100" dirty="0" err="1"/>
              <a:t>upperlimit</a:t>
            </a:r>
            <a:r>
              <a:rPr lang="en-IN" sz="1100" dirty="0"/>
              <a:t>:$ 1949379 and </a:t>
            </a:r>
            <a:r>
              <a:rPr lang="en-IN" sz="1100" dirty="0" err="1"/>
              <a:t>Lowerlimit</a:t>
            </a:r>
            <a:r>
              <a:rPr lang="en-IN" sz="1100" dirty="0"/>
              <a:t>:$ 252976.4 and the average revenue is $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1101178</a:t>
            </a:r>
            <a:r>
              <a:rPr lang="en-IN" sz="1100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IN" sz="1100" dirty="0"/>
              <a:t>.The SD of the cluster is $848201.6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Investment can be refocused from the states that are above the upper limit (Gujarat and Andhra Pradesh) to states whose revenue are below the lower limit(Mizoram and Manipur)</a:t>
            </a:r>
          </a:p>
          <a:p>
            <a:endParaRPr lang="en-IN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0317D52-ADC3-E1DB-0867-B575C4DEF208}"/>
              </a:ext>
            </a:extLst>
          </p:cNvPr>
          <p:cNvCxnSpPr/>
          <p:nvPr/>
        </p:nvCxnSpPr>
        <p:spPr>
          <a:xfrm rot="10800000" flipV="1">
            <a:off x="5293360" y="3139440"/>
            <a:ext cx="629920" cy="584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5991AB-3542-A92D-045A-C09EEECBB45D}"/>
              </a:ext>
            </a:extLst>
          </p:cNvPr>
          <p:cNvSpPr txBox="1"/>
          <p:nvPr/>
        </p:nvSpPr>
        <p:spPr>
          <a:xfrm>
            <a:off x="4269392" y="3519353"/>
            <a:ext cx="11801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State:Mizoram</a:t>
            </a:r>
            <a:endParaRPr lang="en-IN" sz="1100" dirty="0"/>
          </a:p>
          <a:p>
            <a:r>
              <a:rPr lang="en-IN" sz="1100" dirty="0"/>
              <a:t>Revenue:$ 149337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EA49EC4-A01D-C5F7-50E0-2F3E553B632C}"/>
              </a:ext>
            </a:extLst>
          </p:cNvPr>
          <p:cNvCxnSpPr/>
          <p:nvPr/>
        </p:nvCxnSpPr>
        <p:spPr>
          <a:xfrm>
            <a:off x="6675120" y="3139440"/>
            <a:ext cx="944880" cy="810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8BF0A9-52C4-A93B-8512-89B3BD29BA63}"/>
              </a:ext>
            </a:extLst>
          </p:cNvPr>
          <p:cNvSpPr txBox="1"/>
          <p:nvPr/>
        </p:nvSpPr>
        <p:spPr>
          <a:xfrm>
            <a:off x="7620000" y="3783086"/>
            <a:ext cx="11801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State:Manipur</a:t>
            </a:r>
            <a:endParaRPr lang="en-IN" sz="1100" dirty="0"/>
          </a:p>
          <a:p>
            <a:r>
              <a:rPr lang="en-IN" sz="1100" dirty="0"/>
              <a:t>Revenue:$ 166661</a:t>
            </a:r>
          </a:p>
        </p:txBody>
      </p:sp>
    </p:spTree>
    <p:extLst>
      <p:ext uri="{BB962C8B-B14F-4D97-AF65-F5344CB8AC3E}">
        <p14:creationId xmlns:p14="http://schemas.microsoft.com/office/powerpoint/2010/main" val="337279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E004-18F3-9C44-0548-73D884D5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452" y="4656988"/>
            <a:ext cx="7198357" cy="7857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3700" dirty="0"/>
              <a:t>In the first cluster, majority of the revenue obtained from different states lie between the </a:t>
            </a:r>
            <a:r>
              <a:rPr lang="en-IN" sz="3700" dirty="0" err="1"/>
              <a:t>upperlimit</a:t>
            </a:r>
            <a:r>
              <a:rPr lang="en-IN" sz="3700" dirty="0"/>
              <a:t>:$</a:t>
            </a:r>
            <a:r>
              <a:rPr lang="en-IN" sz="4000" dirty="0"/>
              <a:t> 644242.5</a:t>
            </a:r>
            <a:r>
              <a:rPr lang="en-IN" sz="3700" dirty="0"/>
              <a:t> and </a:t>
            </a:r>
            <a:r>
              <a:rPr lang="en-IN" sz="3700" dirty="0" err="1"/>
              <a:t>Lowerlimit</a:t>
            </a:r>
            <a:r>
              <a:rPr lang="en-IN" sz="3700" dirty="0"/>
              <a:t>:$</a:t>
            </a:r>
            <a:r>
              <a:rPr lang="en-IN" sz="4000" dirty="0"/>
              <a:t> 125714.5</a:t>
            </a:r>
            <a:r>
              <a:rPr lang="en-IN" sz="3700" dirty="0"/>
              <a:t> and the average revenue is $1167498. The SD of the cluster is $900615.6</a:t>
            </a:r>
          </a:p>
          <a:p>
            <a:pPr marL="0" indent="0">
              <a:buNone/>
            </a:pPr>
            <a:r>
              <a:rPr lang="en-IN" sz="3700" dirty="0"/>
              <a:t>None of the states are below the lower limit.</a:t>
            </a:r>
          </a:p>
          <a:p>
            <a:pPr marL="0" indent="0">
              <a:buNone/>
            </a:pPr>
            <a:endParaRPr lang="en-IN" sz="37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CE5D8-1FA2-09CD-0125-DBFBA53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70" y="1229360"/>
            <a:ext cx="5131583" cy="30227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29B952-B564-8068-946F-823ACA82D695}"/>
              </a:ext>
            </a:extLst>
          </p:cNvPr>
          <p:cNvCxnSpPr/>
          <p:nvPr/>
        </p:nvCxnSpPr>
        <p:spPr>
          <a:xfrm>
            <a:off x="3444240" y="2743200"/>
            <a:ext cx="4897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21943C-18AD-3F60-C171-1356082D07B1}"/>
              </a:ext>
            </a:extLst>
          </p:cNvPr>
          <p:cNvCxnSpPr/>
          <p:nvPr/>
        </p:nvCxnSpPr>
        <p:spPr>
          <a:xfrm>
            <a:off x="3444240" y="3779520"/>
            <a:ext cx="5019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C9B162-7794-C337-9A2E-90ED18D67121}"/>
              </a:ext>
            </a:extLst>
          </p:cNvPr>
          <p:cNvCxnSpPr>
            <a:cxnSpLocks/>
          </p:cNvCxnSpPr>
          <p:nvPr/>
        </p:nvCxnSpPr>
        <p:spPr>
          <a:xfrm>
            <a:off x="3444240" y="3302000"/>
            <a:ext cx="4897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F86262-4973-EEEF-5A0F-EF2CC6C027D5}"/>
              </a:ext>
            </a:extLst>
          </p:cNvPr>
          <p:cNvSpPr txBox="1"/>
          <p:nvPr/>
        </p:nvSpPr>
        <p:spPr>
          <a:xfrm>
            <a:off x="8341360" y="260221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Upperlimit</a:t>
            </a:r>
            <a:r>
              <a:rPr lang="en-IN" sz="1200" dirty="0"/>
              <a:t>:$644242.5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10FAA-20BC-BB0B-A7CB-3C4051E63683}"/>
              </a:ext>
            </a:extLst>
          </p:cNvPr>
          <p:cNvSpPr txBox="1"/>
          <p:nvPr/>
        </p:nvSpPr>
        <p:spPr>
          <a:xfrm>
            <a:off x="8469379" y="3629602"/>
            <a:ext cx="1475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Lowerlimit</a:t>
            </a:r>
            <a:r>
              <a:rPr lang="en-IN" sz="1200" dirty="0"/>
              <a:t>:$125714.5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FE46D-F6F1-D233-8890-5A1EE7F2FAA2}"/>
              </a:ext>
            </a:extLst>
          </p:cNvPr>
          <p:cNvSpPr txBox="1"/>
          <p:nvPr/>
        </p:nvSpPr>
        <p:spPr>
          <a:xfrm>
            <a:off x="8305898" y="3097593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+mj-lt"/>
              </a:rPr>
              <a:t>Average:$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384978.5</a:t>
            </a:r>
          </a:p>
          <a:p>
            <a:r>
              <a:rPr lang="en-IN" sz="1100" dirty="0">
                <a:solidFill>
                  <a:srgbClr val="000000"/>
                </a:solidFill>
                <a:latin typeface="+mj-lt"/>
              </a:rPr>
              <a:t>SD:$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259264</a:t>
            </a:r>
            <a:r>
              <a:rPr lang="en-IN" sz="11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14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257675"/>
            <a:ext cx="10287000" cy="1919287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There are some states where the profit is less than the advertisement expenditure ( Haryana and Sikkim)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 possible suggestion is that in the state of Sikkim, despite low investment in In-Store costs, it’s yielding considerable revenue and thus further investments can be made in this sector along with investing more in the Online sector.</a:t>
            </a:r>
          </a:p>
          <a:p>
            <a:r>
              <a:rPr lang="en-US" sz="1400" dirty="0"/>
              <a:t>In Haryana’s case, investments made in in-store ads can be refocused more on In-store channel costs.</a:t>
            </a:r>
          </a:p>
          <a:p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57" t="1194"/>
          <a:stretch/>
        </p:blipFill>
        <p:spPr>
          <a:xfrm>
            <a:off x="1937857" y="763486"/>
            <a:ext cx="7536983" cy="3494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13" y="5024436"/>
            <a:ext cx="7108312" cy="87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13" y="5137381"/>
            <a:ext cx="7108312" cy="105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13799" b="6462"/>
          <a:stretch/>
        </p:blipFill>
        <p:spPr>
          <a:xfrm>
            <a:off x="1549913" y="4885591"/>
            <a:ext cx="7108312" cy="104905"/>
          </a:xfrm>
          <a:prstGeom prst="rect">
            <a:avLst/>
          </a:prstGeom>
        </p:spPr>
      </p:pic>
      <p:cxnSp>
        <p:nvCxnSpPr>
          <p:cNvPr id="4" name="Curved Connector 3"/>
          <p:cNvCxnSpPr/>
          <p:nvPr/>
        </p:nvCxnSpPr>
        <p:spPr>
          <a:xfrm rot="5400000" flipH="1" flipV="1">
            <a:off x="8716161" y="1753299"/>
            <a:ext cx="1283516" cy="1048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14" idx="1"/>
          </p:cNvCxnSpPr>
          <p:nvPr/>
        </p:nvCxnSpPr>
        <p:spPr>
          <a:xfrm rot="16200000" flipH="1">
            <a:off x="9178952" y="3277396"/>
            <a:ext cx="796971" cy="609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74840" y="1107184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Haryana:</a:t>
            </a:r>
          </a:p>
          <a:p>
            <a:r>
              <a:rPr lang="en-US" sz="1000" dirty="0"/>
              <a:t>Profit:$190902</a:t>
            </a:r>
          </a:p>
          <a:p>
            <a:r>
              <a:rPr lang="en-US" sz="1000" dirty="0"/>
              <a:t>Ad expenditure:$206651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82231" y="3703677"/>
            <a:ext cx="1351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Sikkim:</a:t>
            </a:r>
          </a:p>
          <a:p>
            <a:r>
              <a:rPr lang="en-US" sz="1000" dirty="0"/>
              <a:t>Profit:$20133</a:t>
            </a:r>
          </a:p>
          <a:p>
            <a:r>
              <a:rPr lang="en-US" sz="1000" dirty="0"/>
              <a:t>Ad-expenditure:$36234</a:t>
            </a:r>
          </a:p>
        </p:txBody>
      </p:sp>
    </p:spTree>
    <p:extLst>
      <p:ext uri="{BB962C8B-B14F-4D97-AF65-F5344CB8AC3E}">
        <p14:creationId xmlns:p14="http://schemas.microsoft.com/office/powerpoint/2010/main" val="396573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E6AF-B8AE-4DE6-164F-9DE736E6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00" y="4744720"/>
            <a:ext cx="7528557" cy="999067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Upon inspection, most of the north-eastern states follow are trend where the in-store channel costs are low but yield comparatively high in-store revenue. As such more investment should be done on the in-store channel in order to increase the revenue in these states.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F334D-5F97-8DD7-6E57-9AE3B575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00" y="661554"/>
            <a:ext cx="6514787" cy="38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F7E6-86ED-B9D2-1B27-14258627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279" y="4592320"/>
            <a:ext cx="8275317" cy="1283548"/>
          </a:xfrm>
        </p:spPr>
        <p:txBody>
          <a:bodyPr>
            <a:normAutofit/>
          </a:bodyPr>
          <a:lstStyle/>
          <a:p>
            <a:r>
              <a:rPr lang="en-IN" sz="1400" dirty="0"/>
              <a:t>Ladakh has the Rev/Expenditure ratio which shows that the current tactics are satisfactory though this also opens doors for further investments in this state.</a:t>
            </a:r>
          </a:p>
          <a:p>
            <a:r>
              <a:rPr lang="en-IN" sz="1400" dirty="0"/>
              <a:t>Sikkim has the least Rev/Expenditure ratio. It’s in-store costs are high compared to the revenue it yields and thus more focus should be given into online channel costs.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69B0C-D1DB-872B-D71D-66814D0E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982132"/>
            <a:ext cx="5281118" cy="2636748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4DAD0EE-1B14-B4BF-ABC3-12F2FF3759AA}"/>
              </a:ext>
            </a:extLst>
          </p:cNvPr>
          <p:cNvCxnSpPr/>
          <p:nvPr/>
        </p:nvCxnSpPr>
        <p:spPr>
          <a:xfrm flipV="1">
            <a:off x="8436864" y="1438656"/>
            <a:ext cx="1054608" cy="188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A4A96-A49C-B37D-B9FB-690AEA4AACD4}"/>
              </a:ext>
            </a:extLst>
          </p:cNvPr>
          <p:cNvSpPr txBox="1"/>
          <p:nvPr/>
        </p:nvSpPr>
        <p:spPr>
          <a:xfrm>
            <a:off x="9491472" y="1223212"/>
            <a:ext cx="1936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>
                <a:latin typeface="+mj-lt"/>
              </a:rPr>
              <a:t>State:Ladakh</a:t>
            </a:r>
            <a:endParaRPr lang="en-IN" sz="1100" dirty="0">
              <a:latin typeface="+mj-lt"/>
            </a:endParaRPr>
          </a:p>
          <a:p>
            <a:r>
              <a:rPr lang="en-IN" sz="1100" dirty="0">
                <a:latin typeface="+mj-lt"/>
              </a:rPr>
              <a:t>Rev/Expenditure: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 5.770046257</a:t>
            </a:r>
            <a:r>
              <a:rPr lang="en-IN" sz="11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1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3581401"/>
            <a:ext cx="10925175" cy="2595562"/>
          </a:xfrm>
        </p:spPr>
        <p:txBody>
          <a:bodyPr>
            <a:normAutofit/>
          </a:bodyPr>
          <a:lstStyle/>
          <a:p>
            <a:r>
              <a:rPr lang="en-US" sz="1400" dirty="0"/>
              <a:t>Some NE like Arunachal Pradesh, Assam and especially Mizoram where the difference between Online and In-store revenue is high.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 Assam, In-store channel costs can be reduced and be re focused on Online Channel Costs. The same can be said for Mizoram and Arunachal Pradesh as their in-store revenues are very low compared to the online ones as this is further contributed by the very less suitable geographical locations of the states.</a:t>
            </a:r>
          </a:p>
          <a:p>
            <a:endParaRPr lang="en-US" sz="1400" dirty="0"/>
          </a:p>
          <a:p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65" t="20144" r="1674"/>
          <a:stretch/>
        </p:blipFill>
        <p:spPr>
          <a:xfrm>
            <a:off x="2770745" y="657225"/>
            <a:ext cx="5363606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84" y="4129056"/>
            <a:ext cx="989785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457" y="484997"/>
            <a:ext cx="9601196" cy="1303867"/>
          </a:xfrm>
        </p:spPr>
        <p:txBody>
          <a:bodyPr/>
          <a:lstStyle/>
          <a:p>
            <a:r>
              <a:rPr lang="en-US" dirty="0"/>
              <a:t>Segmentation and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336" y="4697826"/>
            <a:ext cx="8402001" cy="995363"/>
          </a:xfrm>
        </p:spPr>
        <p:txBody>
          <a:bodyPr>
            <a:normAutofit/>
          </a:bodyPr>
          <a:lstStyle/>
          <a:p>
            <a:r>
              <a:rPr lang="en-US" sz="1600" dirty="0"/>
              <a:t>Out of customers from 30 states &amp; UT compared, 14 of them are highly </a:t>
            </a:r>
            <a:r>
              <a:rPr lang="en-US" sz="1600" dirty="0" err="1"/>
              <a:t>proifitable</a:t>
            </a:r>
            <a:r>
              <a:rPr lang="en-US" sz="1600" dirty="0"/>
              <a:t>, 12 of them are moderate, 4 are where profit is comparatively low and 1 state is where profit is extremely low or none at 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4" t="1584" r="851" b="3340"/>
          <a:stretch/>
        </p:blipFill>
        <p:spPr>
          <a:xfrm>
            <a:off x="3022572" y="1608720"/>
            <a:ext cx="4410075" cy="258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0697" y="2057120"/>
            <a:ext cx="83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14 states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 err="1">
                <a:solidFill>
                  <a:schemeClr val="bg1"/>
                </a:solidFill>
              </a:rPr>
              <a:t>Avg</a:t>
            </a:r>
            <a:r>
              <a:rPr lang="en-US" sz="1200" b="1" dirty="0">
                <a:solidFill>
                  <a:schemeClr val="bg1"/>
                </a:solidFill>
              </a:rPr>
              <a:t> profit: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$796263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Total profit: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$</a:t>
            </a:r>
            <a:r>
              <a:rPr lang="en-IN" sz="1100" b="1" dirty="0">
                <a:solidFill>
                  <a:schemeClr val="bg1"/>
                </a:solidFill>
              </a:rPr>
              <a:t>11147676</a:t>
            </a:r>
            <a:r>
              <a:rPr lang="en-IN" sz="1200" dirty="0"/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9448" y="2010524"/>
            <a:ext cx="1297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12 states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Avg</a:t>
            </a:r>
            <a:r>
              <a:rPr lang="en-US" sz="1200" b="1" dirty="0">
                <a:solidFill>
                  <a:schemeClr val="bg1"/>
                </a:solidFill>
              </a:rPr>
              <a:t> profit: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$185515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Total profit: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$2226177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1322" y="3557530"/>
            <a:ext cx="11913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4 states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Total profit: $339307</a:t>
            </a:r>
          </a:p>
          <a:p>
            <a:r>
              <a:rPr lang="en-US" sz="900" b="1" dirty="0" err="1">
                <a:solidFill>
                  <a:schemeClr val="bg1"/>
                </a:solidFill>
              </a:rPr>
              <a:t>Avg</a:t>
            </a:r>
            <a:r>
              <a:rPr lang="en-US" sz="900" b="1" dirty="0">
                <a:solidFill>
                  <a:schemeClr val="bg1"/>
                </a:solidFill>
              </a:rPr>
              <a:t> profit: $ 84827</a:t>
            </a:r>
            <a:endParaRPr lang="en-IN" sz="9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8664" y="4189995"/>
            <a:ext cx="11492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 state</a:t>
            </a:r>
          </a:p>
          <a:p>
            <a:r>
              <a:rPr lang="en-US" sz="900" b="1" dirty="0"/>
              <a:t>Total profit:$20133</a:t>
            </a:r>
          </a:p>
          <a:p>
            <a:r>
              <a:rPr lang="en-US" sz="900" b="1" dirty="0" err="1"/>
              <a:t>Avg</a:t>
            </a:r>
            <a:r>
              <a:rPr lang="en-US" sz="900" b="1" dirty="0"/>
              <a:t> profit:$20133</a:t>
            </a:r>
            <a:endParaRPr lang="en-IN" sz="900" b="1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5967983" y="4043309"/>
            <a:ext cx="569677" cy="2476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6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888" y="698912"/>
            <a:ext cx="5752761" cy="409698"/>
          </a:xfrm>
        </p:spPr>
        <p:txBody>
          <a:bodyPr>
            <a:noAutofit/>
          </a:bodyPr>
          <a:lstStyle/>
          <a:p>
            <a:r>
              <a:rPr lang="en-US" sz="2400" dirty="0"/>
              <a:t>Segmentation and classification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68" y="4480432"/>
            <a:ext cx="6837770" cy="890124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A classification tree is done on which states have more cost requirements when compared to the profits they yield.</a:t>
            </a:r>
            <a:r>
              <a:rPr lang="en-IN" sz="1200" dirty="0"/>
              <a:t> Two states were filtered out in the 1</a:t>
            </a:r>
            <a:r>
              <a:rPr lang="en-IN" sz="1200" baseline="30000" dirty="0"/>
              <a:t>st</a:t>
            </a:r>
            <a:r>
              <a:rPr lang="en-IN" sz="1200" dirty="0"/>
              <a:t> phase where online and in-store costs were checked.</a:t>
            </a:r>
          </a:p>
          <a:p>
            <a:r>
              <a:rPr lang="en-US" sz="1200" dirty="0"/>
              <a:t>After 3 phases, 1 state is shown to have the maximum problems that is Sikkim where the attention of the marketing team should be focused when compared to the other states.</a:t>
            </a:r>
          </a:p>
          <a:p>
            <a:endParaRPr lang="en-IN" sz="1200" dirty="0"/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33" y="1108610"/>
            <a:ext cx="4835287" cy="3371822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flipV="1">
            <a:off x="5097982" y="1448474"/>
            <a:ext cx="3058790" cy="113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56772" y="1263808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baseline="30000" dirty="0"/>
              <a:t>st</a:t>
            </a:r>
            <a:r>
              <a:rPr lang="en-US" sz="900" dirty="0"/>
              <a:t> phase:</a:t>
            </a:r>
          </a:p>
          <a:p>
            <a:r>
              <a:rPr lang="en-US" sz="900" dirty="0"/>
              <a:t>Have more in-store channel expenditure than online</a:t>
            </a:r>
          </a:p>
          <a:p>
            <a:r>
              <a:rPr lang="en-US" sz="900" dirty="0"/>
              <a:t>channel expenditure (2 states were filtered out and rest </a:t>
            </a:r>
          </a:p>
          <a:p>
            <a:r>
              <a:rPr lang="en-US" sz="900" dirty="0"/>
              <a:t>28 were selected)</a:t>
            </a: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6983427" y="2694648"/>
            <a:ext cx="1424198" cy="80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3147" y="2550441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</a:t>
            </a:r>
            <a:r>
              <a:rPr lang="en-US" sz="900" baseline="30000" dirty="0"/>
              <a:t>nd</a:t>
            </a:r>
            <a:r>
              <a:rPr lang="en-US" sz="900" dirty="0"/>
              <a:t> phase:</a:t>
            </a:r>
          </a:p>
          <a:p>
            <a:r>
              <a:rPr lang="en-US" sz="900" dirty="0"/>
              <a:t>Profit levels are checked</a:t>
            </a:r>
          </a:p>
          <a:p>
            <a:r>
              <a:rPr lang="en-US" sz="900" dirty="0"/>
              <a:t>States with less profitability were checked</a:t>
            </a:r>
          </a:p>
          <a:p>
            <a:r>
              <a:rPr lang="en-US" sz="900" dirty="0"/>
              <a:t>(23 were filtered out and rest 5 are selected)</a:t>
            </a:r>
            <a:endParaRPr lang="en-IN" sz="900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38881" y="3989373"/>
            <a:ext cx="954861" cy="6959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93742" y="4566449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baseline="30000" dirty="0"/>
              <a:t>rd</a:t>
            </a:r>
            <a:r>
              <a:rPr lang="en-US" sz="1000" dirty="0"/>
              <a:t> phase:</a:t>
            </a:r>
          </a:p>
          <a:p>
            <a:r>
              <a:rPr lang="en-US" sz="1000" dirty="0"/>
              <a:t>Profit vs Ad expenditure checked</a:t>
            </a:r>
          </a:p>
          <a:p>
            <a:r>
              <a:rPr lang="en-US" sz="1000" dirty="0"/>
              <a:t>(4 were filtered out and 1 was selected)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852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442" y="4830944"/>
            <a:ext cx="5017063" cy="858806"/>
          </a:xfrm>
        </p:spPr>
        <p:txBody>
          <a:bodyPr>
            <a:noAutofit/>
          </a:bodyPr>
          <a:lstStyle/>
          <a:p>
            <a:r>
              <a:rPr lang="en-US" sz="1050" dirty="0"/>
              <a:t>3 clusters are formed from the Total revenue graph. Majority of the states yield less than the average revenue</a:t>
            </a:r>
          </a:p>
          <a:p>
            <a:r>
              <a:rPr lang="en-US" sz="1050" dirty="0"/>
              <a:t>Maharashtra yields the highest revenue of $</a:t>
            </a:r>
            <a:r>
              <a:rPr lang="en-IN" sz="1050" dirty="0"/>
              <a:t>3830967  while Sikkim yields the lowest of $48660</a:t>
            </a:r>
          </a:p>
          <a:p>
            <a:r>
              <a:rPr lang="en-US" sz="1050" dirty="0"/>
              <a:t>The average is $956493.8387 and S . Deviation is $934823.9008</a:t>
            </a:r>
            <a:endParaRPr lang="en-IN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5767"/>
          <a:stretch/>
        </p:blipFill>
        <p:spPr>
          <a:xfrm>
            <a:off x="3126963" y="871072"/>
            <a:ext cx="5544324" cy="3357347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rot="10800000">
            <a:off x="1885444" y="2068268"/>
            <a:ext cx="2160574" cy="962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6125671" y="3835625"/>
            <a:ext cx="776835" cy="6959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>
            <a:off x="7800723" y="3827532"/>
            <a:ext cx="1189528" cy="8172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1416" y="3406747"/>
            <a:ext cx="52355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76962" y="3279789"/>
            <a:ext cx="16588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Average= $</a:t>
            </a:r>
            <a:r>
              <a:rPr lang="en-IN" sz="1050" dirty="0"/>
              <a:t>956493.8387</a:t>
            </a:r>
          </a:p>
          <a:p>
            <a:r>
              <a:rPr lang="en-IN" sz="1050" dirty="0"/>
              <a:t>S. Deviation=$934823.9008 </a:t>
            </a:r>
          </a:p>
        </p:txBody>
      </p:sp>
      <p:cxnSp>
        <p:nvCxnSpPr>
          <p:cNvPr id="23" name="Curved Connector 22"/>
          <p:cNvCxnSpPr/>
          <p:nvPr/>
        </p:nvCxnSpPr>
        <p:spPr>
          <a:xfrm flipV="1">
            <a:off x="5195087" y="784927"/>
            <a:ext cx="1229989" cy="6959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2965731" y="3981281"/>
            <a:ext cx="813251" cy="247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05301" y="413940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Lowest revenue:$48660</a:t>
            </a:r>
          </a:p>
          <a:p>
            <a:r>
              <a:rPr lang="en-US" sz="900" dirty="0"/>
              <a:t>State : Sikkim</a:t>
            </a:r>
            <a:endParaRPr lang="en-IN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6425076" y="627945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Highest revenue:$</a:t>
            </a:r>
            <a:r>
              <a:rPr lang="en-IN" sz="1000" dirty="0"/>
              <a:t>3830967 </a:t>
            </a:r>
          </a:p>
          <a:p>
            <a:r>
              <a:rPr lang="en-US" sz="1000" dirty="0"/>
              <a:t>State : Maharashtra</a:t>
            </a:r>
            <a:endParaRPr lang="en-IN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41416" y="3981281"/>
            <a:ext cx="5162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41416" y="2727016"/>
            <a:ext cx="53569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11692" y="2542350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Upper limit: $1891317</a:t>
            </a:r>
            <a:endParaRPr lang="en-IN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8876963" y="3796615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Lower limit: $21670</a:t>
            </a:r>
            <a:endParaRPr lang="en-IN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226287" y="1941310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Cluster-1</a:t>
            </a:r>
            <a:endParaRPr lang="en-IN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920884" y="4441326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Cluster-2</a:t>
            </a:r>
            <a:endParaRPr lang="en-IN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8668765" y="4781191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Cluster-3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27703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857" y="4741932"/>
            <a:ext cx="8007740" cy="1133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In the first cluster, majority of the revenue obtained from different states lie between the </a:t>
            </a:r>
            <a:r>
              <a:rPr lang="en-IN" sz="1200" dirty="0" err="1"/>
              <a:t>upperlimit</a:t>
            </a:r>
            <a:r>
              <a:rPr lang="en-IN" sz="1200" dirty="0"/>
              <a:t>:$2068113.6 and </a:t>
            </a:r>
            <a:r>
              <a:rPr lang="en-IN" sz="1200" dirty="0" err="1"/>
              <a:t>Lowerlimit</a:t>
            </a:r>
            <a:r>
              <a:rPr lang="en-IN" sz="1200" dirty="0"/>
              <a:t>:$266822.4 and the average revenue is $1167498. The SD of the cluster is $900615.6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err="1"/>
              <a:t>Investement</a:t>
            </a:r>
            <a:r>
              <a:rPr lang="en-IN" sz="1200" dirty="0"/>
              <a:t> should be done on the states that are below the lower limit that is Sikkim</a:t>
            </a:r>
          </a:p>
          <a:p>
            <a:pPr mar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35" y="889140"/>
            <a:ext cx="4448796" cy="26197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17140" y="2532807"/>
            <a:ext cx="4062202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17140" y="3058789"/>
            <a:ext cx="4062202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17140" y="1925904"/>
            <a:ext cx="4062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41388" y="1741238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Upperlimit</a:t>
            </a:r>
            <a:r>
              <a:rPr lang="en-US" sz="1200" dirty="0"/>
              <a:t>:$2068113.6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E4257-DF49-6790-BE8F-3098EAA31EF1}"/>
              </a:ext>
            </a:extLst>
          </p:cNvPr>
          <p:cNvSpPr txBox="1"/>
          <p:nvPr/>
        </p:nvSpPr>
        <p:spPr>
          <a:xfrm>
            <a:off x="7841388" y="2943770"/>
            <a:ext cx="2217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Lowerlimit:$266822.4</a:t>
            </a:r>
            <a:endParaRPr lang="en-IN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629BD-7F01-C48D-3739-FE17BFA5D3E6}"/>
              </a:ext>
            </a:extLst>
          </p:cNvPr>
          <p:cNvSpPr txBox="1"/>
          <p:nvPr/>
        </p:nvSpPr>
        <p:spPr>
          <a:xfrm>
            <a:off x="7679342" y="2394097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+mj-lt"/>
              </a:rPr>
              <a:t>Average:$</a:t>
            </a: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+mj-lt"/>
              </a:rPr>
              <a:t>1167498</a:t>
            </a:r>
          </a:p>
          <a:p>
            <a:r>
              <a:rPr lang="en-IN" sz="1000" dirty="0">
                <a:solidFill>
                  <a:srgbClr val="000000"/>
                </a:solidFill>
                <a:latin typeface="+mj-lt"/>
              </a:rPr>
              <a:t>SD:</a:t>
            </a:r>
            <a:r>
              <a:rPr lang="en-IN" sz="1000" dirty="0">
                <a:latin typeface="+mj-lt"/>
              </a:rPr>
              <a:t> $</a:t>
            </a: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+mj-lt"/>
              </a:rPr>
              <a:t>900615.6</a:t>
            </a:r>
            <a:r>
              <a:rPr lang="en-IN" sz="1000" dirty="0">
                <a:latin typeface="+mj-lt"/>
              </a:rPr>
              <a:t> 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6207919-19E2-BB34-A2AB-ADEC45A5ABCD}"/>
              </a:ext>
            </a:extLst>
          </p:cNvPr>
          <p:cNvCxnSpPr/>
          <p:nvPr/>
        </p:nvCxnSpPr>
        <p:spPr>
          <a:xfrm rot="10800000" flipV="1">
            <a:off x="2979420" y="3189990"/>
            <a:ext cx="952500" cy="5133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332C16-3FA6-E30C-098E-B547A5C4D86B}"/>
              </a:ext>
            </a:extLst>
          </p:cNvPr>
          <p:cNvSpPr txBox="1"/>
          <p:nvPr/>
        </p:nvSpPr>
        <p:spPr>
          <a:xfrm>
            <a:off x="1909316" y="3479076"/>
            <a:ext cx="1114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err="1"/>
              <a:t>State:Sikkim</a:t>
            </a:r>
            <a:endParaRPr lang="en-IN" sz="1100" dirty="0"/>
          </a:p>
          <a:p>
            <a:r>
              <a:rPr lang="en-IN" sz="1100" dirty="0"/>
              <a:t>Revenue: $48660</a:t>
            </a:r>
          </a:p>
        </p:txBody>
      </p:sp>
    </p:spTree>
    <p:extLst>
      <p:ext uri="{BB962C8B-B14F-4D97-AF65-F5344CB8AC3E}">
        <p14:creationId xmlns:p14="http://schemas.microsoft.com/office/powerpoint/2010/main" val="4150141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A89984"/>
      </a:dk1>
      <a:lt1>
        <a:sysClr val="window" lastClr="282828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in Hood Slam Bumper Vision System_1.pptx" id="{B7936F49-F307-4D3D-BC09-8BF459EB48BF}" vid="{D599F85B-CF6B-4383-A970-3641BCD5ED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 (1)</Template>
  <TotalTime>137</TotalTime>
  <Words>834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Data analysis</vt:lpstr>
      <vt:lpstr>PowerPoint Presentation</vt:lpstr>
      <vt:lpstr>PowerPoint Presentation</vt:lpstr>
      <vt:lpstr>PowerPoint Presentation</vt:lpstr>
      <vt:lpstr>PowerPoint Presentation</vt:lpstr>
      <vt:lpstr>Segmentation and Classification</vt:lpstr>
      <vt:lpstr>Segmentation and classification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Srikanth Wudali</dc:creator>
  <cp:lastModifiedBy>Srikanth Wudali</cp:lastModifiedBy>
  <cp:revision>4</cp:revision>
  <dcterms:created xsi:type="dcterms:W3CDTF">2023-06-15T14:26:09Z</dcterms:created>
  <dcterms:modified xsi:type="dcterms:W3CDTF">2023-06-15T16:43:44Z</dcterms:modified>
</cp:coreProperties>
</file>