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8"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399646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57227-80D4-421C-BB1A-79183E675A6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40884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171911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262431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65641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139830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26519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2678782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183738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42099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57227-80D4-421C-BB1A-79183E675A6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270035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57227-80D4-421C-BB1A-79183E675A6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390558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57227-80D4-421C-BB1A-79183E675A65}"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304794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57227-80D4-421C-BB1A-79183E675A65}"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294753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57227-80D4-421C-BB1A-79183E675A65}"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194059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57227-80D4-421C-BB1A-79183E675A6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378077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57227-80D4-421C-BB1A-79183E675A6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A29B5-C70C-438E-931F-C1346C2A46F0}" type="slidenum">
              <a:rPr lang="en-US" smtClean="0"/>
              <a:t>‹#›</a:t>
            </a:fld>
            <a:endParaRPr lang="en-US"/>
          </a:p>
        </p:txBody>
      </p:sp>
    </p:spTree>
    <p:extLst>
      <p:ext uri="{BB962C8B-B14F-4D97-AF65-F5344CB8AC3E}">
        <p14:creationId xmlns:p14="http://schemas.microsoft.com/office/powerpoint/2010/main" val="4169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57227-80D4-421C-BB1A-79183E675A65}" type="datetimeFigureOut">
              <a:rPr lang="en-US" smtClean="0"/>
              <a:t>4/11/2023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DA29B5-C70C-438E-931F-C1346C2A46F0}" type="slidenum">
              <a:rPr lang="en-US" smtClean="0"/>
              <a:t>‹#›</a:t>
            </a:fld>
            <a:endParaRPr lang="en-US"/>
          </a:p>
        </p:txBody>
      </p:sp>
    </p:spTree>
    <p:extLst>
      <p:ext uri="{BB962C8B-B14F-4D97-AF65-F5344CB8AC3E}">
        <p14:creationId xmlns:p14="http://schemas.microsoft.com/office/powerpoint/2010/main" val="21396317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amazonaws.com/fast-ai-imageclas/cifar10.t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3.amazonaws.com/fast-ai-imageclas/cifar100.tgz" TargetMode="External"/><Relationship Id="rId2" Type="http://schemas.openxmlformats.org/officeDocument/2006/relationships/hyperlink" Target="https://s3.amazonaws.com/fast-ai-imageclas/cifar10.tgz"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1609041_Deep_Residual_Learning_for_Image_Recogni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B243-32E5-4B12-2E89-7D65F5FF9973}"/>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DEEP RESIDUAL LEARNING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IMAGE RECOGNITION</a:t>
            </a:r>
          </a:p>
        </p:txBody>
      </p:sp>
      <p:sp>
        <p:nvSpPr>
          <p:cNvPr id="3" name="Subtitle 2">
            <a:extLst>
              <a:ext uri="{FF2B5EF4-FFF2-40B4-BE49-F238E27FC236}">
                <a16:creationId xmlns:a16="http://schemas.microsoft.com/office/drawing/2014/main" id="{5CA0BE85-C34E-52A4-3887-FBECF9BAB3F7}"/>
              </a:ext>
            </a:extLst>
          </p:cNvPr>
          <p:cNvSpPr>
            <a:spLocks noGrp="1"/>
          </p:cNvSpPr>
          <p:nvPr>
            <p:ph type="subTitle" idx="1"/>
          </p:nvPr>
        </p:nvSpPr>
        <p:spPr>
          <a:xfrm>
            <a:off x="4515378" y="4500703"/>
            <a:ext cx="6987645" cy="138853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Graduate Group 13 </a:t>
            </a:r>
          </a:p>
          <a:p>
            <a:r>
              <a:rPr lang="en-US" dirty="0">
                <a:latin typeface="Times New Roman" panose="02020603050405020304" pitchFamily="18" charset="0"/>
                <a:cs typeface="Times New Roman" panose="02020603050405020304" pitchFamily="18" charset="0"/>
              </a:rPr>
              <a:t>Nihitha Reddy Seelam</a:t>
            </a:r>
          </a:p>
          <a:p>
            <a:r>
              <a:rPr lang="en-US" dirty="0">
                <a:latin typeface="Times New Roman" panose="02020603050405020304" pitchFamily="18" charset="0"/>
                <a:cs typeface="Times New Roman" panose="02020603050405020304" pitchFamily="18" charset="0"/>
              </a:rPr>
              <a:t>Paavana Raghunandan Vallabhaneni</a:t>
            </a:r>
          </a:p>
          <a:p>
            <a:r>
              <a:rPr lang="en-US" dirty="0">
                <a:latin typeface="Times New Roman" panose="02020603050405020304" pitchFamily="18" charset="0"/>
                <a:cs typeface="Times New Roman" panose="02020603050405020304" pitchFamily="18" charset="0"/>
              </a:rPr>
              <a:t>Sajith Muralidhar</a:t>
            </a:r>
          </a:p>
        </p:txBody>
      </p:sp>
    </p:spTree>
    <p:extLst>
      <p:ext uri="{BB962C8B-B14F-4D97-AF65-F5344CB8AC3E}">
        <p14:creationId xmlns:p14="http://schemas.microsoft.com/office/powerpoint/2010/main" val="221356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8A7D-D307-F22C-209F-A236DA5B2631}"/>
              </a:ext>
            </a:extLst>
          </p:cNvPr>
          <p:cNvSpPr>
            <a:spLocks noGrp="1"/>
          </p:cNvSpPr>
          <p:nvPr>
            <p:ph type="title"/>
          </p:nvPr>
        </p:nvSpPr>
        <p:spPr>
          <a:xfrm>
            <a:off x="1484310" y="0"/>
            <a:ext cx="10018713" cy="1752599"/>
          </a:xfrm>
        </p:spPr>
        <p:txBody>
          <a:bodyPr>
            <a:normAutofit/>
          </a:bodyPr>
          <a:lstStyle/>
          <a:p>
            <a:pPr algn="l"/>
            <a:r>
              <a:rPr lang="en-US" sz="3200" dirty="0">
                <a:latin typeface="Times New Roman" panose="02020603050405020304" pitchFamily="18" charset="0"/>
                <a:cs typeface="Times New Roman" panose="02020603050405020304" pitchFamily="18" charset="0"/>
              </a:rPr>
              <a:t>Introduction of CNN (Convolutional Neural Network)</a:t>
            </a:r>
          </a:p>
        </p:txBody>
      </p:sp>
      <p:sp>
        <p:nvSpPr>
          <p:cNvPr id="6" name="TextBox 5">
            <a:extLst>
              <a:ext uri="{FF2B5EF4-FFF2-40B4-BE49-F238E27FC236}">
                <a16:creationId xmlns:a16="http://schemas.microsoft.com/office/drawing/2014/main" id="{FED9AB6F-60FB-04EC-DD1E-93FD86458376}"/>
              </a:ext>
            </a:extLst>
          </p:cNvPr>
          <p:cNvSpPr txBox="1"/>
          <p:nvPr/>
        </p:nvSpPr>
        <p:spPr>
          <a:xfrm>
            <a:off x="1484310" y="1295400"/>
            <a:ext cx="10018713" cy="32778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CNN algorithm learns to identify complex patterns in images and videos through a process of feature extraction, dimensionality reduction, and classification/regression.</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Integrates low/mid/high-level features and classifiers in an end-to-end multilayer fashion</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Deeper features achieve better representation of data.</a:t>
            </a:r>
          </a:p>
          <a:p>
            <a:pPr>
              <a:lnSpc>
                <a:spcPct val="150000"/>
              </a:lnSpc>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9323C2C6-6887-5A5E-E727-D70323233A9B}"/>
              </a:ext>
            </a:extLst>
          </p:cNvPr>
          <p:cNvPicPr>
            <a:picLocks noChangeAspect="1"/>
          </p:cNvPicPr>
          <p:nvPr/>
        </p:nvPicPr>
        <p:blipFill>
          <a:blip r:embed="rId2"/>
          <a:stretch>
            <a:fillRect/>
          </a:stretch>
        </p:blipFill>
        <p:spPr>
          <a:xfrm>
            <a:off x="2230744" y="3690409"/>
            <a:ext cx="7730512" cy="2178211"/>
          </a:xfrm>
          <a:prstGeom prst="rect">
            <a:avLst/>
          </a:prstGeom>
        </p:spPr>
      </p:pic>
    </p:spTree>
    <p:extLst>
      <p:ext uri="{BB962C8B-B14F-4D97-AF65-F5344CB8AC3E}">
        <p14:creationId xmlns:p14="http://schemas.microsoft.com/office/powerpoint/2010/main" val="395995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611A-FEDC-DF14-015A-375B00CFCF82}"/>
              </a:ext>
            </a:extLst>
          </p:cNvPr>
          <p:cNvSpPr>
            <a:spLocks noGrp="1"/>
          </p:cNvSpPr>
          <p:nvPr>
            <p:ph type="title"/>
          </p:nvPr>
        </p:nvSpPr>
        <p:spPr>
          <a:xfrm>
            <a:off x="1484310" y="312577"/>
            <a:ext cx="9899036" cy="1021702"/>
          </a:xfrm>
        </p:spPr>
        <p:txBody>
          <a:bodyPr>
            <a:normAutofit/>
          </a:bodyPr>
          <a:lstStyle/>
          <a:p>
            <a:pPr algn="l"/>
            <a:r>
              <a:rPr lang="en-US" sz="3200" dirty="0">
                <a:latin typeface="Times New Roman" panose="02020603050405020304" pitchFamily="18" charset="0"/>
                <a:cs typeface="Times New Roman" panose="02020603050405020304" pitchFamily="18" charset="0"/>
              </a:rPr>
              <a:t>Introduction to Deep Residual Network</a:t>
            </a:r>
          </a:p>
        </p:txBody>
      </p:sp>
      <p:sp>
        <p:nvSpPr>
          <p:cNvPr id="4" name="TextBox 3">
            <a:extLst>
              <a:ext uri="{FF2B5EF4-FFF2-40B4-BE49-F238E27FC236}">
                <a16:creationId xmlns:a16="http://schemas.microsoft.com/office/drawing/2014/main" id="{FC9DC918-B5E5-1482-8B86-C5A356CD7051}"/>
              </a:ext>
            </a:extLst>
          </p:cNvPr>
          <p:cNvSpPr txBox="1"/>
          <p:nvPr/>
        </p:nvSpPr>
        <p:spPr>
          <a:xfrm>
            <a:off x="1484310" y="1268964"/>
            <a:ext cx="9899036"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b="0" i="0" u="none" strike="noStrike" dirty="0">
                <a:solidFill>
                  <a:srgbClr val="191B0E"/>
                </a:solidFill>
                <a:effectLst/>
                <a:latin typeface="Times New Roman" panose="02020603050405020304" pitchFamily="18" charset="0"/>
                <a:cs typeface="Times New Roman" panose="02020603050405020304" pitchFamily="18" charset="0"/>
              </a:rPr>
              <a:t>A sort of specialized neural network called a deep residual network (deep </a:t>
            </a:r>
            <a:r>
              <a:rPr lang="en-US" sz="1800" b="0" i="0" u="none" strike="noStrike" dirty="0" err="1">
                <a:solidFill>
                  <a:srgbClr val="191B0E"/>
                </a:solidFill>
                <a:effectLst/>
                <a:latin typeface="Times New Roman" panose="02020603050405020304" pitchFamily="18" charset="0"/>
                <a:cs typeface="Times New Roman" panose="02020603050405020304" pitchFamily="18" charset="0"/>
              </a:rPr>
              <a:t>ResNet</a:t>
            </a:r>
            <a:r>
              <a:rPr lang="en-US" sz="1800" b="0" i="0" u="none" strike="noStrike" dirty="0">
                <a:solidFill>
                  <a:srgbClr val="191B0E"/>
                </a:solidFill>
                <a:effectLst/>
                <a:latin typeface="Times New Roman" panose="02020603050405020304" pitchFamily="18" charset="0"/>
                <a:cs typeface="Times New Roman" panose="02020603050405020304" pitchFamily="18" charset="0"/>
              </a:rPr>
              <a:t>) aids in handling more complex deep neural networks.</a:t>
            </a:r>
          </a:p>
          <a:p>
            <a:pPr marL="285750" indent="-285750">
              <a:lnSpc>
                <a:spcPct val="200000"/>
              </a:lnSpc>
              <a:buFont typeface="Arial" panose="020B0604020202020204" pitchFamily="34" charset="0"/>
              <a:buChar char="•"/>
            </a:pPr>
            <a:r>
              <a:rPr lang="en-US" sz="1800" b="0" i="0" u="none" strike="noStrike" dirty="0">
                <a:solidFill>
                  <a:srgbClr val="191B0E"/>
                </a:solidFill>
                <a:effectLst/>
                <a:latin typeface="Times New Roman" panose="02020603050405020304" pitchFamily="18" charset="0"/>
                <a:cs typeface="Times New Roman" panose="02020603050405020304" pitchFamily="18" charset="0"/>
              </a:rPr>
              <a:t>Utilizing residual blocks, which rely on residual mapping to maintain inputs, the deep residual network addresses some of these issues. Engineers can test deeper networks that provide unique training difficulties by applying deep residual learning frameworks.</a:t>
            </a:r>
            <a:endParaRPr lang="en-US" dirty="0">
              <a:solidFill>
                <a:srgbClr val="191B0E"/>
              </a:solidFill>
              <a:latin typeface="Times New Roman" panose="02020603050405020304" pitchFamily="18" charset="0"/>
              <a:cs typeface="Times New Roman" panose="02020603050405020304" pitchFamily="18" charset="0"/>
            </a:endParaRPr>
          </a:p>
          <a:p>
            <a:pPr>
              <a:lnSpc>
                <a:spcPct val="200000"/>
              </a:lnSpc>
            </a:pPr>
            <a:endParaRPr lang="en-US" dirty="0"/>
          </a:p>
        </p:txBody>
      </p:sp>
      <p:pic>
        <p:nvPicPr>
          <p:cNvPr id="8" name="Picture 7">
            <a:extLst>
              <a:ext uri="{FF2B5EF4-FFF2-40B4-BE49-F238E27FC236}">
                <a16:creationId xmlns:a16="http://schemas.microsoft.com/office/drawing/2014/main" id="{3DC39C0F-FB91-1216-0889-A9008FD53715}"/>
              </a:ext>
            </a:extLst>
          </p:cNvPr>
          <p:cNvPicPr>
            <a:picLocks noChangeAspect="1"/>
          </p:cNvPicPr>
          <p:nvPr/>
        </p:nvPicPr>
        <p:blipFill>
          <a:blip r:embed="rId2"/>
          <a:stretch>
            <a:fillRect/>
          </a:stretch>
        </p:blipFill>
        <p:spPr>
          <a:xfrm>
            <a:off x="2983084" y="4108189"/>
            <a:ext cx="6225832" cy="2493150"/>
          </a:xfrm>
          <a:prstGeom prst="rect">
            <a:avLst/>
          </a:prstGeom>
        </p:spPr>
      </p:pic>
    </p:spTree>
    <p:extLst>
      <p:ext uri="{BB962C8B-B14F-4D97-AF65-F5344CB8AC3E}">
        <p14:creationId xmlns:p14="http://schemas.microsoft.com/office/powerpoint/2010/main" val="74344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1C1D-F9B5-6ECF-1C33-3E777D857B6A}"/>
              </a:ext>
            </a:extLst>
          </p:cNvPr>
          <p:cNvSpPr>
            <a:spLocks noGrp="1"/>
          </p:cNvSpPr>
          <p:nvPr>
            <p:ph type="title"/>
          </p:nvPr>
        </p:nvSpPr>
        <p:spPr>
          <a:xfrm>
            <a:off x="1484310" y="368561"/>
            <a:ext cx="4188701" cy="835090"/>
          </a:xfrm>
        </p:spPr>
        <p:txBody>
          <a:bodyPr>
            <a:normAutofit/>
          </a:bodyPr>
          <a:lstStyle/>
          <a:p>
            <a:pPr algn="l"/>
            <a:r>
              <a:rPr lang="en-US" sz="3200" dirty="0">
                <a:latin typeface="Times New Roman" panose="02020603050405020304" pitchFamily="18" charset="0"/>
                <a:cs typeface="Times New Roman" panose="02020603050405020304" pitchFamily="18" charset="0"/>
              </a:rPr>
              <a:t>Datasets</a:t>
            </a:r>
          </a:p>
        </p:txBody>
      </p:sp>
      <p:sp>
        <p:nvSpPr>
          <p:cNvPr id="4" name="TextBox 3">
            <a:extLst>
              <a:ext uri="{FF2B5EF4-FFF2-40B4-BE49-F238E27FC236}">
                <a16:creationId xmlns:a16="http://schemas.microsoft.com/office/drawing/2014/main" id="{9C82AF4D-501C-086D-EC1E-EC1CE37AD42F}"/>
              </a:ext>
            </a:extLst>
          </p:cNvPr>
          <p:cNvSpPr txBox="1"/>
          <p:nvPr/>
        </p:nvSpPr>
        <p:spPr>
          <a:xfrm>
            <a:off x="1614196" y="1203651"/>
            <a:ext cx="10105053" cy="38859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use CIFAR-10 and CIFAR-100 datasets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Feature of CIFAR-10: Consists of 60,000 32x32 size images. Mostly used in CNN models.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Feature of CIFAR-100: Consists of 60,000 32x32 size images with 100 classes (20 super classes , each super class having 5 classes).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is referred from Kaggle.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CIFAR-10: </a:t>
            </a:r>
            <a:r>
              <a:rPr lang="en-US" dirty="0">
                <a:latin typeface="Times New Roman" panose="02020603050405020304" pitchFamily="18" charset="0"/>
                <a:cs typeface="Times New Roman" panose="02020603050405020304" pitchFamily="18" charset="0"/>
                <a:hlinkClick r:id="rId2"/>
              </a:rPr>
              <a:t>https://s3.amazonaws.com/fast-ai-imageclas/cifar10.tgz</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CIFAR-100: https://s3.amazonaws.com/fast-ai-imageclas/cifar100.tgz</a:t>
            </a:r>
          </a:p>
        </p:txBody>
      </p:sp>
    </p:spTree>
    <p:extLst>
      <p:ext uri="{BB962C8B-B14F-4D97-AF65-F5344CB8AC3E}">
        <p14:creationId xmlns:p14="http://schemas.microsoft.com/office/powerpoint/2010/main" val="299840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A5C3-9202-0E88-53EC-106074778C21}"/>
              </a:ext>
            </a:extLst>
          </p:cNvPr>
          <p:cNvSpPr>
            <a:spLocks noGrp="1"/>
          </p:cNvSpPr>
          <p:nvPr>
            <p:ph type="title"/>
          </p:nvPr>
        </p:nvSpPr>
        <p:spPr>
          <a:xfrm>
            <a:off x="1484310" y="315686"/>
            <a:ext cx="4421967" cy="751114"/>
          </a:xfrm>
        </p:spPr>
        <p:txBody>
          <a:bodyPr>
            <a:normAutofit/>
          </a:bodyPr>
          <a:lstStyle/>
          <a:p>
            <a:pPr algn="l"/>
            <a:r>
              <a:rPr lang="en-US" sz="3200" dirty="0">
                <a:latin typeface="Times New Roman" panose="02020603050405020304" pitchFamily="18" charset="0"/>
                <a:cs typeface="Times New Roman" panose="02020603050405020304" pitchFamily="18" charset="0"/>
              </a:rPr>
              <a:t>Techniques </a:t>
            </a:r>
          </a:p>
        </p:txBody>
      </p:sp>
      <p:sp>
        <p:nvSpPr>
          <p:cNvPr id="4" name="TextBox 3">
            <a:extLst>
              <a:ext uri="{FF2B5EF4-FFF2-40B4-BE49-F238E27FC236}">
                <a16:creationId xmlns:a16="http://schemas.microsoft.com/office/drawing/2014/main" id="{57639925-89B1-3CB7-B6C3-DE48C0E74AE8}"/>
              </a:ext>
            </a:extLst>
          </p:cNvPr>
          <p:cNvSpPr txBox="1"/>
          <p:nvPr/>
        </p:nvSpPr>
        <p:spPr>
          <a:xfrm>
            <a:off x="1670180" y="1194318"/>
            <a:ext cx="9843796" cy="493981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     To proceed with our project, we plan on using these methods: -</a:t>
            </a:r>
          </a:p>
          <a:p>
            <a:pPr marL="285750" indent="-285750">
              <a:lnSpc>
                <a:spcPct val="150000"/>
              </a:lnSpc>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Data Normalization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Data Normalization is a pre-processing technique used to standardize data. Having different sources of data inside the same range. Not normalizing the data before training can cause problems in our project, making it drastically harder to train and decrease its learning speed.</a:t>
            </a:r>
          </a:p>
          <a:p>
            <a:pPr marL="285750" indent="-285750">
              <a:lnSpc>
                <a:spcPct val="150000"/>
              </a:lnSpc>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Residual connections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Adds the original input to the output feature by passing the input feature map through one or more convolutional layers. We will use Resnet9 architecture</a:t>
            </a:r>
          </a:p>
          <a:p>
            <a:pPr marL="285750" indent="-285750">
              <a:lnSpc>
                <a:spcPct val="150000"/>
              </a:lnSpc>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Batch normalization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Like data normalization except it normalizes the output of the previous layer.</a:t>
            </a:r>
          </a:p>
          <a:p>
            <a:pPr>
              <a:lnSpc>
                <a:spcPct val="150000"/>
              </a:lnSpc>
            </a:pPr>
            <a:r>
              <a:rPr lang="en-US" dirty="0">
                <a:latin typeface="Times New Roman" panose="02020603050405020304" pitchFamily="18" charset="0"/>
                <a:cs typeface="Times New Roman" panose="02020603050405020304" pitchFamily="18" charset="0"/>
              </a:rPr>
              <a:t>We may use other methods or techniques but for now we are not sure on what we must use.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77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5AF4-9686-14E8-CBC4-F4A459F2ED85}"/>
              </a:ext>
            </a:extLst>
          </p:cNvPr>
          <p:cNvSpPr>
            <a:spLocks noGrp="1"/>
          </p:cNvSpPr>
          <p:nvPr>
            <p:ph type="title"/>
          </p:nvPr>
        </p:nvSpPr>
        <p:spPr>
          <a:xfrm>
            <a:off x="1484310" y="91751"/>
            <a:ext cx="4114056" cy="975049"/>
          </a:xfrm>
        </p:spPr>
        <p:txBody>
          <a:bodyPr>
            <a:normAutofit/>
          </a:bodyPr>
          <a:lstStyle/>
          <a:p>
            <a:pPr algn="l"/>
            <a:r>
              <a:rPr lang="en-US" b="0" i="0" u="none" strike="noStrike" dirty="0">
                <a:solidFill>
                  <a:srgbClr val="191B0E"/>
                </a:solidFill>
                <a:effectLst/>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F4C326-7A9F-1C51-9D9F-8BB9F7643C19}"/>
              </a:ext>
            </a:extLst>
          </p:cNvPr>
          <p:cNvSpPr txBox="1"/>
          <p:nvPr/>
        </p:nvSpPr>
        <p:spPr>
          <a:xfrm>
            <a:off x="1614196" y="1066800"/>
            <a:ext cx="10114384" cy="3264805"/>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sz="1800" b="0" i="0" u="sng" strike="noStrike" dirty="0">
                <a:solidFill>
                  <a:srgbClr val="77A2BB"/>
                </a:solidFill>
                <a:effectLst/>
                <a:latin typeface="Times New Roman" panose="02020603050405020304" pitchFamily="18" charset="0"/>
                <a:cs typeface="Times New Roman" panose="02020603050405020304" pitchFamily="18" charset="0"/>
                <a:hlinkClick r:id="rId2"/>
              </a:rPr>
              <a:t>https://s3.amazonaws.com/fast-ai-imageclas/cifar10.tgz</a:t>
            </a:r>
            <a:endParaRPr lang="en-US" sz="1800" b="0" i="0" u="sng" strike="noStrike" dirty="0">
              <a:solidFill>
                <a:srgbClr val="77A2BB"/>
              </a:solidFill>
              <a:effectLst/>
              <a:latin typeface="Times New Roman" panose="02020603050405020304" pitchFamily="18" charset="0"/>
              <a:cs typeface="Times New Roman" panose="02020603050405020304" pitchFamily="18" charset="0"/>
            </a:endParaRPr>
          </a:p>
          <a:p>
            <a:pPr marL="285750" indent="-285750">
              <a:lnSpc>
                <a:spcPct val="300000"/>
              </a:lnSpc>
              <a:buFont typeface="Arial" panose="020B0604020202020204" pitchFamily="34" charset="0"/>
              <a:buChar char="•"/>
            </a:pPr>
            <a:r>
              <a:rPr lang="en-US" sz="1800" b="0" i="0" u="sng" strike="noStrike" dirty="0">
                <a:solidFill>
                  <a:srgbClr val="77A2BB"/>
                </a:solidFill>
                <a:effectLst/>
                <a:latin typeface="Times New Roman" panose="02020603050405020304" pitchFamily="18" charset="0"/>
                <a:cs typeface="Times New Roman" panose="02020603050405020304" pitchFamily="18" charset="0"/>
                <a:hlinkClick r:id="rId3"/>
              </a:rPr>
              <a:t>https://s3.amazonaws.com/fast-ai-imageclas/cifar100.tgz</a:t>
            </a:r>
            <a:endParaRPr lang="en-US" sz="1800" b="0" i="0" u="sng" strike="noStrike" dirty="0">
              <a:solidFill>
                <a:srgbClr val="77A2BB"/>
              </a:solidFill>
              <a:effectLst/>
              <a:latin typeface="Times New Roman" panose="02020603050405020304" pitchFamily="18" charset="0"/>
              <a:cs typeface="Times New Roman" panose="02020603050405020304" pitchFamily="18" charset="0"/>
            </a:endParaRPr>
          </a:p>
          <a:p>
            <a:pPr marL="285750" indent="-285750">
              <a:lnSpc>
                <a:spcPct val="300000"/>
              </a:lnSpc>
              <a:buFont typeface="Arial" panose="020B0604020202020204" pitchFamily="34" charset="0"/>
              <a:buChar char="•"/>
            </a:pPr>
            <a:r>
              <a:rPr lang="en-US" sz="1800" b="0" i="0" u="sng" strike="noStrike" dirty="0">
                <a:solidFill>
                  <a:srgbClr val="77A2BB"/>
                </a:solidFill>
                <a:effectLst/>
                <a:latin typeface="Times New Roman" panose="02020603050405020304" pitchFamily="18" charset="0"/>
                <a:cs typeface="Times New Roman" panose="02020603050405020304" pitchFamily="18" charset="0"/>
                <a:hlinkClick r:id="rId4"/>
              </a:rPr>
              <a:t>https://www.researchgate.net/publication/311609041_Deep_Residual_Learning_for_Image_Recognition</a:t>
            </a:r>
            <a:endParaRPr lang="en-US" sz="1800" b="0" i="0" u="none" strike="noStrike" dirty="0">
              <a:solidFill>
                <a:srgbClr val="191B0E"/>
              </a:solidFill>
              <a:effectLst/>
              <a:latin typeface="Times New Roman" panose="02020603050405020304" pitchFamily="18" charset="0"/>
              <a:cs typeface="Times New Roman" panose="02020603050405020304" pitchFamily="18" charset="0"/>
            </a:endParaRPr>
          </a:p>
          <a:p>
            <a:pPr marL="285750" indent="-285750">
              <a:lnSpc>
                <a:spcPct val="300000"/>
              </a:lnSpc>
              <a:buFont typeface="Arial" panose="020B0604020202020204" pitchFamily="34" charset="0"/>
              <a:buChar char="•"/>
            </a:pPr>
            <a:endParaRPr lang="en-US" u="sng" dirty="0">
              <a:solidFill>
                <a:srgbClr val="77A2BB"/>
              </a:solidFill>
              <a:latin typeface="Libre Franklin" pitchFamily="2" charset="0"/>
            </a:endParaRPr>
          </a:p>
        </p:txBody>
      </p:sp>
    </p:spTree>
    <p:extLst>
      <p:ext uri="{BB962C8B-B14F-4D97-AF65-F5344CB8AC3E}">
        <p14:creationId xmlns:p14="http://schemas.microsoft.com/office/powerpoint/2010/main" val="64806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9B3EB-4287-247E-B382-36E2954E4F61}"/>
              </a:ext>
            </a:extLst>
          </p:cNvPr>
          <p:cNvSpPr/>
          <p:nvPr/>
        </p:nvSpPr>
        <p:spPr>
          <a:xfrm>
            <a:off x="3369595" y="2767280"/>
            <a:ext cx="5452809"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p>
        </p:txBody>
      </p:sp>
      <p:sp>
        <p:nvSpPr>
          <p:cNvPr id="5" name="TextBox 4">
            <a:extLst>
              <a:ext uri="{FF2B5EF4-FFF2-40B4-BE49-F238E27FC236}">
                <a16:creationId xmlns:a16="http://schemas.microsoft.com/office/drawing/2014/main" id="{FAD8DF5C-B91B-D903-9B75-A14B6E3FC49A}"/>
              </a:ext>
            </a:extLst>
          </p:cNvPr>
          <p:cNvSpPr txBox="1"/>
          <p:nvPr/>
        </p:nvSpPr>
        <p:spPr>
          <a:xfrm>
            <a:off x="9647853" y="5840963"/>
            <a:ext cx="24166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Graduate Group 13</a:t>
            </a:r>
          </a:p>
        </p:txBody>
      </p:sp>
    </p:spTree>
    <p:extLst>
      <p:ext uri="{BB962C8B-B14F-4D97-AF65-F5344CB8AC3E}">
        <p14:creationId xmlns:p14="http://schemas.microsoft.com/office/powerpoint/2010/main" val="21994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136</TotalTime>
  <Words>423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Libre Franklin</vt:lpstr>
      <vt:lpstr>Times New Roman</vt:lpstr>
      <vt:lpstr>Parallax</vt:lpstr>
      <vt:lpstr>DEEP RESIDUAL LEARNING  FOR  IMAGE RECOGNITION</vt:lpstr>
      <vt:lpstr>Introduction of CNN (Convolutional Neural Network)</vt:lpstr>
      <vt:lpstr>Introduction to Deep Residual Network</vt:lpstr>
      <vt:lpstr>Datasets</vt:lpstr>
      <vt:lpstr>Techniques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RESIDUAL LEARNING  FOR  IMAGE RECOGNITION</dc:title>
  <dc:creator>Sajith M</dc:creator>
  <cp:lastModifiedBy>Sajith M</cp:lastModifiedBy>
  <cp:revision>2</cp:revision>
  <dcterms:created xsi:type="dcterms:W3CDTF">2023-04-11T15:48:22Z</dcterms:created>
  <dcterms:modified xsi:type="dcterms:W3CDTF">2023-04-11T20:53:01Z</dcterms:modified>
</cp:coreProperties>
</file>