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5" r:id="rId3"/>
    <p:sldId id="262" r:id="rId4"/>
    <p:sldId id="258" r:id="rId5"/>
    <p:sldId id="259" r:id="rId6"/>
    <p:sldId id="260" r:id="rId7"/>
    <p:sldId id="267" r:id="rId8"/>
    <p:sldId id="268" r:id="rId9"/>
    <p:sldId id="269" r:id="rId10"/>
    <p:sldId id="270" r:id="rId11"/>
    <p:sldId id="273" r:id="rId12"/>
    <p:sldId id="274" r:id="rId13"/>
    <p:sldId id="263" r:id="rId14"/>
    <p:sldId id="261" r:id="rId15"/>
    <p:sldId id="283" r:id="rId16"/>
    <p:sldId id="264" r:id="rId17"/>
    <p:sldId id="265" r:id="rId18"/>
    <p:sldId id="266" r:id="rId19"/>
    <p:sldId id="276" r:id="rId20"/>
    <p:sldId id="277" r:id="rId21"/>
    <p:sldId id="281" r:id="rId22"/>
    <p:sldId id="278" r:id="rId23"/>
    <p:sldId id="279"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5B4E2-60DA-41E2-A71F-B440AD13B0A8}" type="datetimeFigureOut">
              <a:rPr lang="en-US" smtClean="0"/>
              <a:t>13-Oct-18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94A73-F57B-4990-A556-322914F42D11}" type="slidenum">
              <a:rPr lang="en-US" smtClean="0"/>
              <a:t>‹#›</a:t>
            </a:fld>
            <a:endParaRPr lang="en-US"/>
          </a:p>
        </p:txBody>
      </p:sp>
    </p:spTree>
    <p:extLst>
      <p:ext uri="{BB962C8B-B14F-4D97-AF65-F5344CB8AC3E}">
        <p14:creationId xmlns:p14="http://schemas.microsoft.com/office/powerpoint/2010/main" val="2272743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 h1 are</a:t>
            </a:r>
            <a:endParaRPr lang="en-US" dirty="0"/>
          </a:p>
        </p:txBody>
      </p:sp>
      <p:sp>
        <p:nvSpPr>
          <p:cNvPr id="4" name="Slide Number Placeholder 3"/>
          <p:cNvSpPr>
            <a:spLocks noGrp="1"/>
          </p:cNvSpPr>
          <p:nvPr>
            <p:ph type="sldNum" sz="quarter" idx="10"/>
          </p:nvPr>
        </p:nvSpPr>
        <p:spPr/>
        <p:txBody>
          <a:bodyPr/>
          <a:lstStyle/>
          <a:p>
            <a:fld id="{19994A73-F57B-4990-A556-322914F42D11}" type="slidenum">
              <a:rPr lang="en-US" smtClean="0"/>
              <a:t>7</a:t>
            </a:fld>
            <a:endParaRPr lang="en-US"/>
          </a:p>
        </p:txBody>
      </p:sp>
    </p:spTree>
    <p:extLst>
      <p:ext uri="{BB962C8B-B14F-4D97-AF65-F5344CB8AC3E}">
        <p14:creationId xmlns:p14="http://schemas.microsoft.com/office/powerpoint/2010/main" val="92057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7985EC-AB1D-4EA4-9A6A-76EA4DE7CDA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73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86877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275658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269742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7985EC-AB1D-4EA4-9A6A-76EA4DE7CDA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15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371107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401086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296801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6724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D10AA1-7C44-48A3-9869-FC0FC18E7434}" type="datetimeFigureOut">
              <a:rPr lang="en-US" smtClean="0"/>
              <a:t>13-Oct-18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7985EC-AB1D-4EA4-9A6A-76EA4DE7CDA8}" type="slidenum">
              <a:rPr lang="en-US" smtClean="0"/>
              <a:t>‹#›</a:t>
            </a:fld>
            <a:endParaRPr lang="en-US" dirty="0"/>
          </a:p>
        </p:txBody>
      </p:sp>
    </p:spTree>
    <p:extLst>
      <p:ext uri="{BB962C8B-B14F-4D97-AF65-F5344CB8AC3E}">
        <p14:creationId xmlns:p14="http://schemas.microsoft.com/office/powerpoint/2010/main" val="397439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D10AA1-7C44-48A3-9869-FC0FC18E7434}" type="datetimeFigureOut">
              <a:rPr lang="en-US" smtClean="0"/>
              <a:t>13-Oct-18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7985EC-AB1D-4EA4-9A6A-76EA4DE7CDA8}" type="slidenum">
              <a:rPr lang="en-US" smtClean="0"/>
              <a:t>‹#›</a:t>
            </a:fld>
            <a:endParaRPr lang="en-US" dirty="0"/>
          </a:p>
        </p:txBody>
      </p:sp>
    </p:spTree>
    <p:extLst>
      <p:ext uri="{BB962C8B-B14F-4D97-AF65-F5344CB8AC3E}">
        <p14:creationId xmlns:p14="http://schemas.microsoft.com/office/powerpoint/2010/main" val="301568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D10AA1-7C44-48A3-9869-FC0FC18E7434}" type="datetimeFigureOut">
              <a:rPr lang="en-US" smtClean="0"/>
              <a:t>13-Oct-18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7985EC-AB1D-4EA4-9A6A-76EA4DE7CDA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71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r>
              <a:rPr lang="en-US" dirty="0"/>
              <a:t> </a:t>
            </a:r>
            <a:r>
              <a:rPr lang="en-US" b="1" dirty="0"/>
              <a:t>Multiple Regression and Model Building </a:t>
            </a:r>
            <a:endParaRPr lang="en-US" dirty="0"/>
          </a:p>
        </p:txBody>
      </p:sp>
      <p:sp>
        <p:nvSpPr>
          <p:cNvPr id="3" name="Subtitle 2"/>
          <p:cNvSpPr>
            <a:spLocks noGrp="1"/>
          </p:cNvSpPr>
          <p:nvPr>
            <p:ph type="subTitle" idx="1"/>
          </p:nvPr>
        </p:nvSpPr>
        <p:spPr/>
        <p:txBody>
          <a:bodyPr>
            <a:normAutofit fontScale="85000" lnSpcReduction="20000"/>
          </a:bodyPr>
          <a:lstStyle/>
          <a:p>
            <a:pPr algn="r"/>
            <a:r>
              <a:rPr lang="en-US" dirty="0" smtClean="0"/>
              <a:t>B</a:t>
            </a:r>
            <a:r>
              <a:rPr lang="en-US" cap="none" dirty="0" smtClean="0"/>
              <a:t>y</a:t>
            </a:r>
            <a:r>
              <a:rPr lang="en-US" dirty="0" smtClean="0"/>
              <a:t>-</a:t>
            </a:r>
            <a:r>
              <a:rPr lang="en-US" cap="none" dirty="0" smtClean="0"/>
              <a:t>Nihit Jain</a:t>
            </a:r>
          </a:p>
          <a:p>
            <a:pPr algn="r"/>
            <a:r>
              <a:rPr lang="en-US" cap="none" dirty="0" smtClean="0"/>
              <a:t>Utkarsh Rai</a:t>
            </a:r>
          </a:p>
          <a:p>
            <a:pPr algn="r"/>
            <a:r>
              <a:rPr lang="en-US" cap="none" dirty="0" smtClean="0"/>
              <a:t>Anujay Jain</a:t>
            </a:r>
          </a:p>
          <a:p>
            <a:pPr algn="r"/>
            <a:endParaRPr lang="en-US" dirty="0"/>
          </a:p>
        </p:txBody>
      </p:sp>
    </p:spTree>
    <p:extLst>
      <p:ext uri="{BB962C8B-B14F-4D97-AF65-F5344CB8AC3E}">
        <p14:creationId xmlns:p14="http://schemas.microsoft.com/office/powerpoint/2010/main" val="414891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a:t>
            </a:r>
            <a:r>
              <a:rPr lang="en-US" dirty="0" err="1">
                <a:solidFill>
                  <a:schemeClr val="tx1"/>
                </a:solidFill>
              </a:rPr>
              <a:t>Multicollinearity</a:t>
            </a:r>
            <a:endParaRPr lang="en-US" dirty="0"/>
          </a:p>
        </p:txBody>
      </p:sp>
      <p:sp>
        <p:nvSpPr>
          <p:cNvPr id="3" name="Content Placeholder 2"/>
          <p:cNvSpPr>
            <a:spLocks noGrp="1"/>
          </p:cNvSpPr>
          <p:nvPr>
            <p:ph idx="1"/>
          </p:nvPr>
        </p:nvSpPr>
        <p:spPr/>
        <p:txBody>
          <a:bodyPr/>
          <a:lstStyle/>
          <a:p>
            <a:r>
              <a:rPr lang="en-US" dirty="0"/>
              <a:t> </a:t>
            </a:r>
            <a:r>
              <a:rPr lang="en-US" dirty="0" smtClean="0"/>
              <a:t>A </a:t>
            </a:r>
            <a:r>
              <a:rPr lang="en-US" dirty="0"/>
              <a:t>multivariate regression model with collinear predictors can indicate how well the entire bundle of predictors predicts the </a:t>
            </a:r>
            <a:r>
              <a:rPr lang="en-US" dirty="0" smtClean="0"/>
              <a:t>outcome variable, </a:t>
            </a:r>
            <a:r>
              <a:rPr lang="en-US" dirty="0"/>
              <a:t>but it may not give valid results about any individual predictor, or about which predictors are redundant with respect to others.</a:t>
            </a:r>
          </a:p>
        </p:txBody>
      </p:sp>
    </p:spTree>
    <p:extLst>
      <p:ext uri="{BB962C8B-B14F-4D97-AF65-F5344CB8AC3E}">
        <p14:creationId xmlns:p14="http://schemas.microsoft.com/office/powerpoint/2010/main" val="429026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How to perform </a:t>
            </a:r>
            <a:r>
              <a:rPr lang="en-US" dirty="0" err="1" smtClean="0">
                <a:solidFill>
                  <a:schemeClr val="tx1"/>
                </a:solidFill>
              </a:rPr>
              <a:t>Multicollinearity</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Find out  the level of dependence between all the columns </a:t>
            </a:r>
          </a:p>
          <a:p>
            <a:r>
              <a:rPr lang="en-US" dirty="0" smtClean="0"/>
              <a:t>Remove those columns which are very highly dependent</a:t>
            </a:r>
          </a:p>
          <a:p>
            <a:r>
              <a:rPr lang="en-US" dirty="0" smtClean="0"/>
              <a:t>Then again perform multiple regression</a:t>
            </a:r>
            <a:endParaRPr lang="en-US" dirty="0"/>
          </a:p>
        </p:txBody>
      </p:sp>
    </p:spTree>
    <p:extLst>
      <p:ext uri="{BB962C8B-B14F-4D97-AF65-F5344CB8AC3E}">
        <p14:creationId xmlns:p14="http://schemas.microsoft.com/office/powerpoint/2010/main" val="2656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b="1" dirty="0" smtClean="0"/>
              <a:t>Superfluous</a:t>
            </a:r>
            <a:r>
              <a:rPr lang="en-US" dirty="0" smtClean="0">
                <a:sym typeface="Wingdings" panose="05000000000000000000" pitchFamily="2" charset="2"/>
              </a:rPr>
              <a:t></a:t>
            </a:r>
            <a:r>
              <a:rPr lang="en-US" dirty="0"/>
              <a:t> unnecessary, especially through being more than enough</a:t>
            </a:r>
            <a:r>
              <a:rPr lang="en-US" dirty="0" smtClean="0"/>
              <a:t>.</a:t>
            </a:r>
          </a:p>
          <a:p>
            <a:endParaRPr lang="en-US" dirty="0" smtClean="0"/>
          </a:p>
          <a:p>
            <a:r>
              <a:rPr lang="en-US" b="1" dirty="0" smtClean="0"/>
              <a:t>Indicator </a:t>
            </a:r>
            <a:r>
              <a:rPr lang="en-US" b="1" dirty="0" err="1" smtClean="0"/>
              <a:t>variables</a:t>
            </a:r>
            <a:r>
              <a:rPr lang="en-US" dirty="0" err="1" smtClean="0">
                <a:sym typeface="Wingdings" panose="05000000000000000000" pitchFamily="2" charset="2"/>
              </a:rPr>
              <a:t>The</a:t>
            </a:r>
            <a:r>
              <a:rPr lang="en-US" dirty="0" smtClean="0">
                <a:sym typeface="Wingdings" panose="05000000000000000000" pitchFamily="2" charset="2"/>
              </a:rPr>
              <a:t> variables which are influencing the target</a:t>
            </a:r>
          </a:p>
          <a:p>
            <a:r>
              <a:rPr lang="en-US" b="1" dirty="0"/>
              <a:t>Feature </a:t>
            </a:r>
            <a:r>
              <a:rPr lang="en-US" b="1" dirty="0" err="1" smtClean="0"/>
              <a:t>Selection</a:t>
            </a:r>
            <a:r>
              <a:rPr lang="en-US" dirty="0" err="1" smtClean="0">
                <a:sym typeface="Wingdings" panose="05000000000000000000" pitchFamily="2" charset="2"/>
              </a:rPr>
              <a:t></a:t>
            </a:r>
            <a:r>
              <a:rPr lang="en-US" dirty="0" err="1" smtClean="0"/>
              <a:t>Having</a:t>
            </a:r>
            <a:r>
              <a:rPr lang="en-US" dirty="0" smtClean="0"/>
              <a:t> </a:t>
            </a:r>
            <a:r>
              <a:rPr lang="en-US" dirty="0"/>
              <a:t>too many variables could potentially cause your model to become less </a:t>
            </a:r>
            <a:r>
              <a:rPr lang="en-US" dirty="0" smtClean="0"/>
              <a:t>accurate</a:t>
            </a:r>
            <a:r>
              <a:rPr lang="en-US" dirty="0"/>
              <a:t>.</a:t>
            </a:r>
          </a:p>
          <a:p>
            <a:endParaRPr lang="en-US" dirty="0"/>
          </a:p>
        </p:txBody>
      </p:sp>
    </p:spTree>
    <p:extLst>
      <p:ext uri="{BB962C8B-B14F-4D97-AF65-F5344CB8AC3E}">
        <p14:creationId xmlns:p14="http://schemas.microsoft.com/office/powerpoint/2010/main" val="266341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Taken</a:t>
            </a:r>
            <a:endParaRPr lang="en-US" dirty="0"/>
          </a:p>
        </p:txBody>
      </p:sp>
      <p:sp>
        <p:nvSpPr>
          <p:cNvPr id="3" name="Content Placeholder 2"/>
          <p:cNvSpPr>
            <a:spLocks noGrp="1"/>
          </p:cNvSpPr>
          <p:nvPr>
            <p:ph idx="1"/>
          </p:nvPr>
        </p:nvSpPr>
        <p:spPr/>
        <p:txBody>
          <a:bodyPr/>
          <a:lstStyle/>
          <a:p>
            <a:r>
              <a:rPr lang="en-US" dirty="0" smtClean="0"/>
              <a:t>Data Cleaning</a:t>
            </a:r>
            <a:r>
              <a:rPr lang="en-US" dirty="0" smtClean="0">
                <a:sym typeface="Wingdings" panose="05000000000000000000" pitchFamily="2" charset="2"/>
              </a:rPr>
              <a:t></a:t>
            </a:r>
          </a:p>
          <a:p>
            <a:pPr lvl="1"/>
            <a:r>
              <a:rPr lang="en-US" dirty="0" smtClean="0">
                <a:sym typeface="Wingdings" panose="05000000000000000000" pitchFamily="2" charset="2"/>
              </a:rPr>
              <a:t>Fill empty columns with values</a:t>
            </a:r>
          </a:p>
          <a:p>
            <a:pPr lvl="1"/>
            <a:r>
              <a:rPr lang="en-US" dirty="0" smtClean="0">
                <a:sym typeface="Wingdings" panose="05000000000000000000" pitchFamily="2" charset="2"/>
              </a:rPr>
              <a:t>Value used mean for that column</a:t>
            </a:r>
          </a:p>
          <a:p>
            <a:pPr lvl="1"/>
            <a:endParaRPr lang="en-US" dirty="0"/>
          </a:p>
        </p:txBody>
      </p:sp>
    </p:spTree>
    <p:extLst>
      <p:ext uri="{BB962C8B-B14F-4D97-AF65-F5344CB8AC3E}">
        <p14:creationId xmlns:p14="http://schemas.microsoft.com/office/powerpoint/2010/main" val="67634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a:t>
            </a:r>
            <a:r>
              <a:rPr lang="en-US" b="1" u="sng" dirty="0" smtClean="0"/>
              <a:t>Understanding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081" y="2524124"/>
            <a:ext cx="10257582" cy="2872123"/>
          </a:xfrm>
        </p:spPr>
      </p:pic>
    </p:spTree>
    <p:extLst>
      <p:ext uri="{BB962C8B-B14F-4D97-AF65-F5344CB8AC3E}">
        <p14:creationId xmlns:p14="http://schemas.microsoft.com/office/powerpoint/2010/main" val="284714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65921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Insights</a:t>
            </a:r>
            <a:endParaRPr lang="en-US" dirty="0"/>
          </a:p>
        </p:txBody>
      </p:sp>
      <p:sp>
        <p:nvSpPr>
          <p:cNvPr id="3" name="Content Placeholder 2"/>
          <p:cNvSpPr>
            <a:spLocks noGrp="1"/>
          </p:cNvSpPr>
          <p:nvPr>
            <p:ph idx="1"/>
          </p:nvPr>
        </p:nvSpPr>
        <p:spPr/>
        <p:txBody>
          <a:bodyPr/>
          <a:lstStyle/>
          <a:p>
            <a:r>
              <a:rPr lang="en-US" dirty="0"/>
              <a:t>#</a:t>
            </a:r>
            <a:r>
              <a:rPr lang="en-US" b="1" dirty="0"/>
              <a:t> Which company make had highest head injury count</a:t>
            </a:r>
          </a:p>
          <a:p>
            <a:r>
              <a:rPr lang="en-US" dirty="0"/>
              <a:t>a = df.groupby(['MAKE'],as_index=False).sum()</a:t>
            </a:r>
          </a:p>
          <a:p>
            <a:r>
              <a:rPr lang="en-US" dirty="0"/>
              <a:t>m = (a["HEAD_INJ"].max())</a:t>
            </a:r>
          </a:p>
          <a:p>
            <a:r>
              <a:rPr lang="en-US" dirty="0"/>
              <a:t>a[a['HEAD_INJ']&gt;=m</a:t>
            </a:r>
            <a:r>
              <a:rPr lang="en-US" dirty="0" smtClean="0"/>
              <a:t>]</a:t>
            </a:r>
          </a:p>
          <a:p>
            <a:r>
              <a:rPr lang="en-US" dirty="0"/>
              <a:t># </a:t>
            </a:r>
            <a:r>
              <a:rPr lang="en-US" b="1" dirty="0"/>
              <a:t>Which company make had lowest head injury count</a:t>
            </a:r>
          </a:p>
          <a:p>
            <a:r>
              <a:rPr lang="en-US" dirty="0"/>
              <a:t>a = df.groupby(['MAKE'],as_index=False).sum()</a:t>
            </a:r>
          </a:p>
          <a:p>
            <a:r>
              <a:rPr lang="en-US" dirty="0"/>
              <a:t>m = (a["HEAD_INJ"].min())</a:t>
            </a:r>
          </a:p>
          <a:p>
            <a:r>
              <a:rPr lang="en-US" dirty="0"/>
              <a:t>a[a['HEAD_INJ']&lt;=m]</a:t>
            </a:r>
          </a:p>
        </p:txBody>
      </p:sp>
    </p:spTree>
    <p:extLst>
      <p:ext uri="{BB962C8B-B14F-4D97-AF65-F5344CB8AC3E}">
        <p14:creationId xmlns:p14="http://schemas.microsoft.com/office/powerpoint/2010/main" val="187785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r>
              <a:rPr lang="en-US" b="1" dirty="0"/>
              <a:t>Which year car make had the highest head injury</a:t>
            </a:r>
          </a:p>
          <a:p>
            <a:r>
              <a:rPr lang="en-US" dirty="0"/>
              <a:t>a = df.groupby(['YEAR'],as_index=False).sum()</a:t>
            </a:r>
          </a:p>
          <a:p>
            <a:r>
              <a:rPr lang="en-US" dirty="0"/>
              <a:t>m = (a["HEAD_INJ"].max())</a:t>
            </a:r>
          </a:p>
          <a:p>
            <a:r>
              <a:rPr lang="en-US" dirty="0"/>
              <a:t>a[a['HEAD_INJ']&gt;=m</a:t>
            </a:r>
            <a:r>
              <a:rPr lang="en-US" dirty="0" smtClean="0"/>
              <a:t>]</a:t>
            </a:r>
          </a:p>
          <a:p>
            <a:r>
              <a:rPr lang="en-US" dirty="0"/>
              <a:t># </a:t>
            </a:r>
            <a:r>
              <a:rPr lang="en-US" b="1" dirty="0" smtClean="0"/>
              <a:t>Which </a:t>
            </a:r>
            <a:r>
              <a:rPr lang="en-US" b="1" dirty="0"/>
              <a:t>year car make had the lowest head injury</a:t>
            </a:r>
          </a:p>
          <a:p>
            <a:r>
              <a:rPr lang="en-US" dirty="0"/>
              <a:t>a = df.groupby(['YEAR'],as_index=False).sum()</a:t>
            </a:r>
          </a:p>
          <a:p>
            <a:r>
              <a:rPr lang="en-US" dirty="0"/>
              <a:t>m = (a["HEAD_INJ"].min())</a:t>
            </a:r>
          </a:p>
          <a:p>
            <a:r>
              <a:rPr lang="en-US" dirty="0"/>
              <a:t>a[a['HEAD_INJ']&lt;=m]</a:t>
            </a:r>
          </a:p>
        </p:txBody>
      </p:sp>
    </p:spTree>
    <p:extLst>
      <p:ext uri="{BB962C8B-B14F-4D97-AF65-F5344CB8AC3E}">
        <p14:creationId xmlns:p14="http://schemas.microsoft.com/office/powerpoint/2010/main" val="217113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r>
              <a:rPr lang="en-US" b="1" dirty="0" smtClean="0"/>
              <a:t>Which Type </a:t>
            </a:r>
            <a:r>
              <a:rPr lang="en-US" b="1" dirty="0"/>
              <a:t>of protection </a:t>
            </a:r>
            <a:r>
              <a:rPr lang="en-US" b="1" dirty="0" smtClean="0"/>
              <a:t>has </a:t>
            </a:r>
            <a:r>
              <a:rPr lang="en-US" b="1" dirty="0"/>
              <a:t>highest influence on head injury</a:t>
            </a:r>
          </a:p>
          <a:p>
            <a:r>
              <a:rPr lang="en-US" dirty="0"/>
              <a:t>a = df.groupby(['PROTECT2'],as_index=False).sum()</a:t>
            </a:r>
          </a:p>
          <a:p>
            <a:r>
              <a:rPr lang="en-US" dirty="0"/>
              <a:t>m = (a["HEAD_INJ"].max())</a:t>
            </a:r>
          </a:p>
          <a:p>
            <a:r>
              <a:rPr lang="en-US" dirty="0"/>
              <a:t>a[a['HEAD_INJ']&gt;=m]</a:t>
            </a:r>
          </a:p>
          <a:p>
            <a:endParaRPr lang="en-US" dirty="0"/>
          </a:p>
        </p:txBody>
      </p:sp>
    </p:spTree>
    <p:extLst>
      <p:ext uri="{BB962C8B-B14F-4D97-AF65-F5344CB8AC3E}">
        <p14:creationId xmlns:p14="http://schemas.microsoft.com/office/powerpoint/2010/main" val="80723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for head injury to driver and passenger over the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565" y="1846263"/>
            <a:ext cx="7397196" cy="4022725"/>
          </a:xfrm>
        </p:spPr>
      </p:pic>
    </p:spTree>
    <p:extLst>
      <p:ext uri="{BB962C8B-B14F-4D97-AF65-F5344CB8AC3E}">
        <p14:creationId xmlns:p14="http://schemas.microsoft.com/office/powerpoint/2010/main" val="357607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lnSpcReduction="10000"/>
          </a:bodyPr>
          <a:lstStyle/>
          <a:p>
            <a:pPr lvl="0"/>
            <a:r>
              <a:rPr lang="en-US" dirty="0"/>
              <a:t>Build the best multiple regression model that you can for the purpose of predicting head injury severity, using all the other variables as the predictors. </a:t>
            </a:r>
          </a:p>
          <a:p>
            <a:pPr lvl="0"/>
            <a:r>
              <a:rPr lang="en-US" dirty="0"/>
              <a:t>Determine which variables must be made into indicator variables. </a:t>
            </a:r>
          </a:p>
          <a:p>
            <a:pPr lvl="0"/>
            <a:r>
              <a:rPr lang="en-US" dirty="0"/>
              <a:t>Determine which variables might be superfluous. </a:t>
            </a:r>
          </a:p>
          <a:p>
            <a:pPr lvl="0"/>
            <a:r>
              <a:rPr lang="en-US" dirty="0"/>
              <a:t>Build two parallel models, one where we account for </a:t>
            </a:r>
            <a:r>
              <a:rPr lang="en-US" dirty="0" err="1"/>
              <a:t>multicollinearity</a:t>
            </a:r>
            <a:r>
              <a:rPr lang="en-US" dirty="0"/>
              <a:t>, and another where we don't consider </a:t>
            </a:r>
            <a:r>
              <a:rPr lang="en-US" dirty="0" err="1"/>
              <a:t>multicollinearity</a:t>
            </a:r>
            <a:r>
              <a:rPr lang="en-US" dirty="0"/>
              <a:t>. </a:t>
            </a:r>
          </a:p>
          <a:p>
            <a:pPr lvl="0"/>
            <a:r>
              <a:rPr lang="en-US" dirty="0"/>
              <a:t>Continuing with the </a:t>
            </a:r>
            <a:r>
              <a:rPr lang="en-US" i="1" dirty="0"/>
              <a:t>Crash </a:t>
            </a:r>
            <a:r>
              <a:rPr lang="en-US" dirty="0"/>
              <a:t>data set, combine the four injury measurement variables into a single variable, defending your choice of combination function. Build the best multiple regression model you can for the purpose of predicting injury severity, using all the variables as the predictors. Build two parallel models, one where you account for </a:t>
            </a:r>
            <a:r>
              <a:rPr lang="en-US" dirty="0" err="1"/>
              <a:t>multicollinearity</a:t>
            </a:r>
            <a:r>
              <a:rPr lang="en-US" dirty="0"/>
              <a:t>, and another where you don't consider </a:t>
            </a:r>
            <a:r>
              <a:rPr lang="en-US" dirty="0" err="1"/>
              <a:t>multicollinearity</a:t>
            </a:r>
            <a:r>
              <a:rPr lang="en-US" dirty="0"/>
              <a:t>. For which purpose may each of these models be used? </a:t>
            </a:r>
          </a:p>
          <a:p>
            <a:endParaRPr lang="en-US" dirty="0"/>
          </a:p>
        </p:txBody>
      </p:sp>
    </p:spTree>
    <p:extLst>
      <p:ext uri="{BB962C8B-B14F-4D97-AF65-F5344CB8AC3E}">
        <p14:creationId xmlns:p14="http://schemas.microsoft.com/office/powerpoint/2010/main" val="65584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for </a:t>
            </a:r>
            <a:r>
              <a:rPr lang="en-US" dirty="0" smtClean="0"/>
              <a:t>chest injury </a:t>
            </a:r>
            <a:r>
              <a:rPr lang="en-US" dirty="0"/>
              <a:t>to driver and passenger over the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403" y="1846263"/>
            <a:ext cx="7691519" cy="4022725"/>
          </a:xfrm>
        </p:spPr>
      </p:pic>
    </p:spTree>
    <p:extLst>
      <p:ext uri="{BB962C8B-B14F-4D97-AF65-F5344CB8AC3E}">
        <p14:creationId xmlns:p14="http://schemas.microsoft.com/office/powerpoint/2010/main" val="296139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of head injury Vs no. of doors in the vehicle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2963" y="2614613"/>
            <a:ext cx="5486400" cy="2486025"/>
          </a:xfrm>
        </p:spPr>
      </p:pic>
    </p:spTree>
    <p:extLst>
      <p:ext uri="{BB962C8B-B14F-4D97-AF65-F5344CB8AC3E}">
        <p14:creationId xmlns:p14="http://schemas.microsoft.com/office/powerpoint/2010/main" val="807060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for </a:t>
            </a:r>
            <a:r>
              <a:rPr lang="en-US" dirty="0" smtClean="0"/>
              <a:t>left leg </a:t>
            </a:r>
            <a:r>
              <a:rPr lang="en-US" dirty="0"/>
              <a:t>injury to driver and passenger over the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6455" y="1846263"/>
            <a:ext cx="7599415" cy="4022725"/>
          </a:xfrm>
        </p:spPr>
      </p:pic>
    </p:spTree>
    <p:extLst>
      <p:ext uri="{BB962C8B-B14F-4D97-AF65-F5344CB8AC3E}">
        <p14:creationId xmlns:p14="http://schemas.microsoft.com/office/powerpoint/2010/main" val="386377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for </a:t>
            </a:r>
            <a:r>
              <a:rPr lang="en-US" dirty="0" smtClean="0"/>
              <a:t>right leg </a:t>
            </a:r>
            <a:r>
              <a:rPr lang="en-US" dirty="0"/>
              <a:t>injury to driver and passenger over the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945" y="1846263"/>
            <a:ext cx="7692435" cy="4022725"/>
          </a:xfrm>
        </p:spPr>
      </p:pic>
    </p:spTree>
    <p:extLst>
      <p:ext uri="{BB962C8B-B14F-4D97-AF65-F5344CB8AC3E}">
        <p14:creationId xmlns:p14="http://schemas.microsoft.com/office/powerpoint/2010/main" val="1042861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OLS Regression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4" y="1846263"/>
            <a:ext cx="7721021" cy="4676871"/>
          </a:xfrm>
        </p:spPr>
      </p:pic>
    </p:spTree>
    <p:extLst>
      <p:ext uri="{BB962C8B-B14F-4D97-AF65-F5344CB8AC3E}">
        <p14:creationId xmlns:p14="http://schemas.microsoft.com/office/powerpoint/2010/main" val="1127510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0664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b="1" u="sng" dirty="0" smtClean="0"/>
              <a:t>Resource</a:t>
            </a:r>
            <a:r>
              <a:rPr lang="en-US" b="1" dirty="0" smtClean="0"/>
              <a:t> </a:t>
            </a:r>
            <a:r>
              <a:rPr lang="en-US" b="1" dirty="0" smtClean="0">
                <a:sym typeface="Wingdings" panose="05000000000000000000" pitchFamily="2" charset="2"/>
              </a:rPr>
              <a:t></a:t>
            </a:r>
            <a:r>
              <a:rPr lang="en-US" dirty="0" smtClean="0">
                <a:sym typeface="Wingdings" panose="05000000000000000000" pitchFamily="2" charset="2"/>
              </a:rPr>
              <a:t>Crash.dat</a:t>
            </a:r>
            <a:endParaRPr lang="en-US" dirty="0" smtClean="0"/>
          </a:p>
          <a:p>
            <a:r>
              <a:rPr lang="en-US" b="1" u="sng" dirty="0" smtClean="0"/>
              <a:t>Technology</a:t>
            </a:r>
            <a:r>
              <a:rPr lang="en-US" dirty="0" smtClean="0"/>
              <a:t> </a:t>
            </a:r>
            <a:r>
              <a:rPr lang="en-US" dirty="0">
                <a:sym typeface="Wingdings" panose="05000000000000000000" pitchFamily="2" charset="2"/>
              </a:rPr>
              <a:t></a:t>
            </a:r>
            <a:r>
              <a:rPr lang="en-US" dirty="0"/>
              <a:t> </a:t>
            </a:r>
            <a:r>
              <a:rPr lang="en-US" dirty="0" smtClean="0"/>
              <a:t>Anaconda</a:t>
            </a:r>
          </a:p>
          <a:p>
            <a:pPr lvl="8"/>
            <a:r>
              <a:rPr lang="en-US" sz="1800" dirty="0" err="1" smtClean="0"/>
              <a:t>Jupyter</a:t>
            </a:r>
            <a:r>
              <a:rPr lang="en-US" sz="1800" dirty="0" smtClean="0"/>
              <a:t> </a:t>
            </a:r>
            <a:r>
              <a:rPr lang="en-US" sz="1800" dirty="0" smtClean="0"/>
              <a:t>notebook</a:t>
            </a:r>
            <a:endParaRPr lang="en-US" sz="1800" dirty="0"/>
          </a:p>
          <a:p>
            <a:r>
              <a:rPr lang="en-US" b="1" u="sng" dirty="0"/>
              <a:t>Data mining success criteria</a:t>
            </a:r>
            <a:r>
              <a:rPr lang="en-US" dirty="0" smtClean="0">
                <a:sym typeface="Wingdings" panose="05000000000000000000" pitchFamily="2" charset="2"/>
              </a:rPr>
              <a:t> </a:t>
            </a:r>
            <a:r>
              <a:rPr lang="en-US" dirty="0" smtClean="0"/>
              <a:t>Multiple </a:t>
            </a:r>
            <a:r>
              <a:rPr lang="en-US" dirty="0"/>
              <a:t>regression</a:t>
            </a:r>
          </a:p>
          <a:p>
            <a:r>
              <a:rPr lang="en-US" dirty="0"/>
              <a:t> </a:t>
            </a:r>
          </a:p>
          <a:p>
            <a:endParaRPr lang="en-US" dirty="0"/>
          </a:p>
          <a:p>
            <a:endParaRPr lang="en-US" dirty="0"/>
          </a:p>
        </p:txBody>
      </p:sp>
    </p:spTree>
    <p:extLst>
      <p:ext uri="{BB962C8B-B14F-4D97-AF65-F5344CB8AC3E}">
        <p14:creationId xmlns:p14="http://schemas.microsoft.com/office/powerpoint/2010/main" val="279862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18" y="170694"/>
            <a:ext cx="10058400" cy="1450757"/>
          </a:xfrm>
        </p:spPr>
        <p:txBody>
          <a:bodyPr/>
          <a:lstStyle/>
          <a:p>
            <a:r>
              <a:rPr lang="en-US" dirty="0" smtClean="0"/>
              <a:t>Resources Description</a:t>
            </a:r>
            <a:endParaRPr lang="en-US" dirty="0"/>
          </a:p>
        </p:txBody>
      </p:sp>
      <p:sp>
        <p:nvSpPr>
          <p:cNvPr id="3" name="Content Placeholder 2"/>
          <p:cNvSpPr>
            <a:spLocks noGrp="1"/>
          </p:cNvSpPr>
          <p:nvPr>
            <p:ph idx="1"/>
          </p:nvPr>
        </p:nvSpPr>
        <p:spPr/>
        <p:txBody>
          <a:bodyPr/>
          <a:lstStyle/>
          <a:p>
            <a:r>
              <a:rPr lang="en-US" b="1" u="sng" dirty="0" smtClean="0"/>
              <a:t>Crash.dat</a:t>
            </a:r>
          </a:p>
          <a:p>
            <a:pPr>
              <a:buFont typeface="Arial" panose="020B0604020202020204" pitchFamily="34" charset="0"/>
              <a:buChar char="•"/>
            </a:pPr>
            <a:r>
              <a:rPr lang="en-US" dirty="0" smtClean="0"/>
              <a:t>It includes the excerpt of the data of the car model from 1987 to 1991</a:t>
            </a:r>
          </a:p>
          <a:p>
            <a:pPr>
              <a:buFont typeface="Arial" panose="020B0604020202020204" pitchFamily="34" charset="0"/>
              <a:buChar char="•"/>
            </a:pPr>
            <a:r>
              <a:rPr lang="en-US" dirty="0" smtClean="0"/>
              <a:t>It includes the data for unique car model of a company</a:t>
            </a:r>
          </a:p>
          <a:p>
            <a:pPr>
              <a:buFont typeface="Arial" panose="020B0604020202020204" pitchFamily="34" charset="0"/>
              <a:buChar char="•"/>
            </a:pPr>
            <a:r>
              <a:rPr lang="en-US" dirty="0" smtClean="0"/>
              <a:t>It stores record for the number of head injury, left leg injury,etc.</a:t>
            </a:r>
          </a:p>
          <a:p>
            <a:pPr marL="0" indent="0">
              <a:buNone/>
            </a:pPr>
            <a:r>
              <a:rPr lang="en-US" dirty="0" smtClean="0"/>
              <a:t> </a:t>
            </a:r>
          </a:p>
          <a:p>
            <a:endParaRPr lang="en-US" dirty="0"/>
          </a:p>
        </p:txBody>
      </p:sp>
    </p:spTree>
    <p:extLst>
      <p:ext uri="{BB962C8B-B14F-4D97-AF65-F5344CB8AC3E}">
        <p14:creationId xmlns:p14="http://schemas.microsoft.com/office/powerpoint/2010/main" val="176396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 in the file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u="sng" dirty="0"/>
              <a:t>MAKE</a:t>
            </a:r>
            <a:r>
              <a:rPr lang="en-US" dirty="0"/>
              <a:t> </a:t>
            </a:r>
            <a:r>
              <a:rPr lang="en-US" dirty="0">
                <a:sym typeface="Wingdings" panose="05000000000000000000" pitchFamily="2" charset="2"/>
              </a:rPr>
              <a:t></a:t>
            </a:r>
            <a:r>
              <a:rPr lang="en-US" dirty="0"/>
              <a:t>It tells the company of the car.</a:t>
            </a:r>
          </a:p>
          <a:p>
            <a:pPr>
              <a:buFont typeface="Wingdings" panose="05000000000000000000" pitchFamily="2" charset="2"/>
              <a:buChar char="v"/>
            </a:pPr>
            <a:r>
              <a:rPr lang="en-US" u="sng" dirty="0"/>
              <a:t>MODEL</a:t>
            </a:r>
            <a:r>
              <a:rPr lang="en-US" dirty="0"/>
              <a:t> </a:t>
            </a:r>
            <a:r>
              <a:rPr lang="en-US" dirty="0">
                <a:sym typeface="Wingdings" panose="05000000000000000000" pitchFamily="2" charset="2"/>
              </a:rPr>
              <a:t></a:t>
            </a:r>
            <a:r>
              <a:rPr lang="en-US" dirty="0"/>
              <a:t>It tells the model of the car.</a:t>
            </a:r>
          </a:p>
          <a:p>
            <a:pPr>
              <a:buFont typeface="Wingdings" panose="05000000000000000000" pitchFamily="2" charset="2"/>
              <a:buChar char="v"/>
            </a:pPr>
            <a:r>
              <a:rPr lang="en-US" u="sng" dirty="0"/>
              <a:t>CARID </a:t>
            </a:r>
            <a:r>
              <a:rPr lang="en-US" dirty="0">
                <a:sym typeface="Wingdings" panose="05000000000000000000" pitchFamily="2" charset="2"/>
              </a:rPr>
              <a:t></a:t>
            </a:r>
            <a:r>
              <a:rPr lang="en-US" dirty="0"/>
              <a:t>It is the unique name by which we can know the company and the model of the company. It uniquely identifies a certain type of car from another.</a:t>
            </a:r>
          </a:p>
          <a:p>
            <a:pPr>
              <a:buFont typeface="Wingdings" panose="05000000000000000000" pitchFamily="2" charset="2"/>
              <a:buChar char="v"/>
            </a:pPr>
            <a:r>
              <a:rPr lang="en-US" u="sng" dirty="0"/>
              <a:t>CARID_YR</a:t>
            </a:r>
            <a:r>
              <a:rPr lang="en-US" dirty="0">
                <a:sym typeface="Wingdings" panose="05000000000000000000" pitchFamily="2" charset="2"/>
              </a:rPr>
              <a:t></a:t>
            </a:r>
            <a:r>
              <a:rPr lang="en-US" dirty="0"/>
              <a:t>It also contains the CARID, but along with it also tells the year in which it was released.</a:t>
            </a:r>
          </a:p>
          <a:p>
            <a:pPr>
              <a:buFont typeface="Wingdings" panose="05000000000000000000" pitchFamily="2" charset="2"/>
              <a:buChar char="v"/>
            </a:pPr>
            <a:r>
              <a:rPr lang="en-US" u="sng" dirty="0"/>
              <a:t>HEAD_INJ</a:t>
            </a:r>
            <a:r>
              <a:rPr lang="en-US" dirty="0">
                <a:sym typeface="Wingdings" panose="05000000000000000000" pitchFamily="2" charset="2"/>
              </a:rPr>
              <a:t></a:t>
            </a:r>
            <a:r>
              <a:rPr lang="en-US" dirty="0"/>
              <a:t>Number of head injuries in an accident in a certain type of car.</a:t>
            </a:r>
          </a:p>
          <a:p>
            <a:pPr>
              <a:buFont typeface="Wingdings" panose="05000000000000000000" pitchFamily="2" charset="2"/>
              <a:buChar char="v"/>
            </a:pPr>
            <a:r>
              <a:rPr lang="en-US" u="sng" dirty="0"/>
              <a:t>CHEST_IN</a:t>
            </a:r>
            <a:r>
              <a:rPr lang="nl-NL" u="sng" dirty="0">
                <a:sym typeface="Wingdings" panose="05000000000000000000" pitchFamily="2" charset="2"/>
              </a:rPr>
              <a:t></a:t>
            </a:r>
            <a:r>
              <a:rPr lang="nl-NL" dirty="0"/>
              <a:t> </a:t>
            </a:r>
            <a:r>
              <a:rPr lang="en-US" dirty="0"/>
              <a:t>Number of chest injuries in an accident in a certain type of car.</a:t>
            </a:r>
          </a:p>
          <a:p>
            <a:pPr>
              <a:buFont typeface="Wingdings" panose="05000000000000000000" pitchFamily="2" charset="2"/>
              <a:buChar char="v"/>
            </a:pPr>
            <a:r>
              <a:rPr lang="en-US" u="sng" dirty="0"/>
              <a:t>LLEG_INJ</a:t>
            </a:r>
            <a:r>
              <a:rPr lang="nl-NL" u="sng" dirty="0">
                <a:sym typeface="Wingdings" panose="05000000000000000000" pitchFamily="2" charset="2"/>
              </a:rPr>
              <a:t></a:t>
            </a:r>
            <a:r>
              <a:rPr lang="nl-NL" dirty="0"/>
              <a:t> </a:t>
            </a:r>
            <a:r>
              <a:rPr lang="en-US" dirty="0"/>
              <a:t>Number of injuries in left leg in an accident in a certain type of car</a:t>
            </a:r>
            <a:r>
              <a:rPr lang="en-US" dirty="0" smtClean="0"/>
              <a:t>.</a:t>
            </a:r>
            <a:endParaRPr lang="en-US" dirty="0"/>
          </a:p>
        </p:txBody>
      </p:sp>
    </p:spTree>
    <p:extLst>
      <p:ext uri="{BB962C8B-B14F-4D97-AF65-F5344CB8AC3E}">
        <p14:creationId xmlns:p14="http://schemas.microsoft.com/office/powerpoint/2010/main" val="103149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u="sng" dirty="0"/>
              <a:t>RLEG_INJ</a:t>
            </a:r>
            <a:r>
              <a:rPr lang="nl-NL" u="sng" dirty="0">
                <a:sym typeface="Wingdings" panose="05000000000000000000" pitchFamily="2" charset="2"/>
              </a:rPr>
              <a:t></a:t>
            </a:r>
            <a:r>
              <a:rPr lang="nl-NL" dirty="0"/>
              <a:t> </a:t>
            </a:r>
            <a:r>
              <a:rPr lang="en-US" dirty="0"/>
              <a:t>Number of injuries in right leg in an accident in a certain type of car.</a:t>
            </a:r>
          </a:p>
          <a:p>
            <a:pPr>
              <a:buFont typeface="Wingdings" panose="05000000000000000000" pitchFamily="2" charset="2"/>
              <a:buChar char="v"/>
            </a:pPr>
            <a:r>
              <a:rPr lang="en-US" u="sng" dirty="0"/>
              <a:t>DRIV_PAS</a:t>
            </a:r>
            <a:r>
              <a:rPr lang="nl-NL" dirty="0">
                <a:sym typeface="Wingdings" panose="05000000000000000000" pitchFamily="2" charset="2"/>
              </a:rPr>
              <a:t></a:t>
            </a:r>
            <a:r>
              <a:rPr lang="en-US" dirty="0"/>
              <a:t> Whether the passenger got hurt or the driver.</a:t>
            </a:r>
          </a:p>
          <a:p>
            <a:pPr>
              <a:buFont typeface="Wingdings" panose="05000000000000000000" pitchFamily="2" charset="2"/>
              <a:buChar char="v"/>
            </a:pPr>
            <a:r>
              <a:rPr lang="en-US" u="sng" dirty="0"/>
              <a:t>PROTECT</a:t>
            </a:r>
            <a:r>
              <a:rPr lang="en-US" dirty="0">
                <a:sym typeface="Wingdings" panose="05000000000000000000" pitchFamily="2" charset="2"/>
              </a:rPr>
              <a:t></a:t>
            </a:r>
            <a:r>
              <a:rPr lang="en-US" dirty="0"/>
              <a:t> What type of protection was available in the vehicle.</a:t>
            </a:r>
          </a:p>
          <a:p>
            <a:pPr>
              <a:buFont typeface="Wingdings" panose="05000000000000000000" pitchFamily="2" charset="2"/>
              <a:buChar char="v"/>
            </a:pPr>
            <a:r>
              <a:rPr lang="en-US" u="sng" dirty="0"/>
              <a:t>DOORS</a:t>
            </a:r>
            <a:r>
              <a:rPr lang="en-US" dirty="0">
                <a:sym typeface="Wingdings" panose="05000000000000000000" pitchFamily="2" charset="2"/>
              </a:rPr>
              <a:t></a:t>
            </a:r>
            <a:r>
              <a:rPr lang="en-US" dirty="0"/>
              <a:t>Number of doors in the vehicle.</a:t>
            </a:r>
          </a:p>
          <a:p>
            <a:pPr>
              <a:buFont typeface="Wingdings" panose="05000000000000000000" pitchFamily="2" charset="2"/>
              <a:buChar char="v"/>
            </a:pPr>
            <a:r>
              <a:rPr lang="en-US" u="sng" dirty="0"/>
              <a:t>YEAR</a:t>
            </a:r>
            <a:r>
              <a:rPr lang="en-US" dirty="0">
                <a:sym typeface="Wingdings" panose="05000000000000000000" pitchFamily="2" charset="2"/>
              </a:rPr>
              <a:t></a:t>
            </a:r>
            <a:r>
              <a:rPr lang="en-US" dirty="0"/>
              <a:t>In what year the car was launched.</a:t>
            </a:r>
          </a:p>
          <a:p>
            <a:pPr>
              <a:buFont typeface="Wingdings" panose="05000000000000000000" pitchFamily="2" charset="2"/>
              <a:buChar char="v"/>
            </a:pPr>
            <a:r>
              <a:rPr lang="en-US" u="sng" dirty="0"/>
              <a:t>WEIGHT</a:t>
            </a:r>
            <a:r>
              <a:rPr lang="en-US" dirty="0">
                <a:sym typeface="Wingdings" panose="05000000000000000000" pitchFamily="2" charset="2"/>
              </a:rPr>
              <a:t></a:t>
            </a:r>
            <a:r>
              <a:rPr lang="en-US" dirty="0"/>
              <a:t> Tells the weight of the car.</a:t>
            </a:r>
          </a:p>
          <a:p>
            <a:pPr>
              <a:buFont typeface="Wingdings" panose="05000000000000000000" pitchFamily="2" charset="2"/>
              <a:buChar char="v"/>
            </a:pPr>
            <a:r>
              <a:rPr lang="en-US" u="sng" dirty="0"/>
              <a:t>SIZE</a:t>
            </a:r>
            <a:r>
              <a:rPr lang="en-US" dirty="0">
                <a:sym typeface="Wingdings" panose="05000000000000000000" pitchFamily="2" charset="2"/>
              </a:rPr>
              <a:t></a:t>
            </a:r>
            <a:r>
              <a:rPr lang="en-US" dirty="0"/>
              <a:t> Categorize the cars by their size.</a:t>
            </a:r>
          </a:p>
          <a:p>
            <a:pPr>
              <a:buFont typeface="Wingdings" panose="05000000000000000000" pitchFamily="2" charset="2"/>
              <a:buChar char="v"/>
            </a:pPr>
            <a:r>
              <a:rPr lang="en-US" u="sng" dirty="0"/>
              <a:t>SIZE2</a:t>
            </a:r>
            <a:r>
              <a:rPr lang="en-US" dirty="0">
                <a:sym typeface="Wingdings" panose="05000000000000000000" pitchFamily="2" charset="2"/>
              </a:rPr>
              <a:t></a:t>
            </a:r>
            <a:r>
              <a:rPr lang="en-US" dirty="0"/>
              <a:t> Size in numeric value for the category of size to which the car belongs.</a:t>
            </a:r>
          </a:p>
          <a:p>
            <a:pPr>
              <a:buFont typeface="Wingdings" panose="05000000000000000000" pitchFamily="2" charset="2"/>
              <a:buChar char="v"/>
            </a:pPr>
            <a:r>
              <a:rPr lang="en-US" u="sng" dirty="0"/>
              <a:t>PROTECT2</a:t>
            </a:r>
            <a:r>
              <a:rPr lang="en-US" dirty="0">
                <a:sym typeface="Wingdings" panose="05000000000000000000" pitchFamily="2" charset="2"/>
              </a:rPr>
              <a:t></a:t>
            </a:r>
            <a:r>
              <a:rPr lang="en-US" dirty="0"/>
              <a:t>Numeric value for the protection in the car.</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99124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a:t>
            </a:r>
          </a:p>
        </p:txBody>
      </p:sp>
      <p:sp>
        <p:nvSpPr>
          <p:cNvPr id="3" name="Content Placeholder 2"/>
          <p:cNvSpPr>
            <a:spLocks noGrp="1"/>
          </p:cNvSpPr>
          <p:nvPr>
            <p:ph idx="1"/>
          </p:nvPr>
        </p:nvSpPr>
        <p:spPr/>
        <p:txBody>
          <a:bodyPr>
            <a:normAutofit fontScale="92500" lnSpcReduction="10000"/>
          </a:bodyPr>
          <a:lstStyle/>
          <a:p>
            <a:r>
              <a:rPr lang="en-US" dirty="0" smtClean="0"/>
              <a:t>Its used when there are more than one predictor.</a:t>
            </a:r>
          </a:p>
          <a:p>
            <a:r>
              <a:rPr lang="en-US" b="1" dirty="0" smtClean="0"/>
              <a:t>Formula used</a:t>
            </a:r>
            <a:r>
              <a:rPr lang="en-US" dirty="0" smtClean="0">
                <a:sym typeface="Wingdings" panose="05000000000000000000" pitchFamily="2" charset="2"/>
              </a:rPr>
              <a:t></a:t>
            </a:r>
          </a:p>
          <a:p>
            <a:endParaRPr lang="en-US" dirty="0" smtClean="0"/>
          </a:p>
          <a:p>
            <a:endParaRPr lang="en-US" dirty="0"/>
          </a:p>
          <a:p>
            <a:endParaRPr lang="en-US" dirty="0" smtClean="0"/>
          </a:p>
          <a:p>
            <a:endParaRPr lang="en-US" dirty="0"/>
          </a:p>
          <a:p>
            <a:endParaRPr lang="en-US" dirty="0" smtClean="0"/>
          </a:p>
          <a:p>
            <a:pPr marL="201168" lvl="1" indent="0">
              <a:buNone/>
            </a:pPr>
            <a:endParaRPr lang="en-US" dirty="0"/>
          </a:p>
          <a:p>
            <a:pPr marL="201168" lvl="1" indent="0">
              <a:buNone/>
            </a:pPr>
            <a:endParaRPr lang="en-US" dirty="0" smtClean="0"/>
          </a:p>
          <a:p>
            <a:pPr marL="201168" lvl="1" indent="0">
              <a:buNone/>
            </a:pPr>
            <a:r>
              <a:rPr lang="en-US" dirty="0" smtClean="0"/>
              <a:t>  </a:t>
            </a:r>
            <a:r>
              <a:rPr lang="en-US" dirty="0" smtClean="0">
                <a:solidFill>
                  <a:schemeClr val="bg2">
                    <a:lumMod val="50000"/>
                  </a:schemeClr>
                </a:solidFill>
              </a:rPr>
              <a:t>H0 </a:t>
            </a:r>
            <a:r>
              <a:rPr lang="en-US" dirty="0">
                <a:solidFill>
                  <a:schemeClr val="bg2">
                    <a:lumMod val="50000"/>
                  </a:schemeClr>
                </a:solidFill>
              </a:rPr>
              <a:t>: β1 = β2 = ··· = βp = 0 versus the </a:t>
            </a:r>
            <a:r>
              <a:rPr lang="en-US" dirty="0" smtClean="0">
                <a:solidFill>
                  <a:schemeClr val="bg2">
                    <a:lumMod val="50000"/>
                  </a:schemeClr>
                </a:solidFill>
              </a:rPr>
              <a:t>alternative</a:t>
            </a:r>
          </a:p>
          <a:p>
            <a:pPr marL="201168" lvl="1" indent="0">
              <a:buNone/>
            </a:pPr>
            <a:r>
              <a:rPr lang="en-US" dirty="0" smtClean="0">
                <a:solidFill>
                  <a:schemeClr val="bg2">
                    <a:lumMod val="50000"/>
                  </a:schemeClr>
                </a:solidFill>
              </a:rPr>
              <a:t>  </a:t>
            </a:r>
            <a:r>
              <a:rPr lang="en-US" dirty="0">
                <a:solidFill>
                  <a:schemeClr val="bg2">
                    <a:lumMod val="50000"/>
                  </a:schemeClr>
                </a:solidFill>
              </a:rPr>
              <a:t>Ha : at least one βj is non-zero.</a:t>
            </a:r>
            <a:endParaRPr lang="en-US" dirty="0" smtClean="0">
              <a:solidFill>
                <a:schemeClr val="bg2">
                  <a:lumMod val="50000"/>
                </a:schemeClr>
              </a:solidFill>
              <a:sym typeface="Wingdings" panose="05000000000000000000" pitchFamily="2" charset="2"/>
            </a:endParaRPr>
          </a:p>
          <a:p>
            <a:endParaRPr lang="en-US" dirty="0" smtClean="0">
              <a:sym typeface="Wingdings" panose="05000000000000000000" pitchFamily="2" charset="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691686"/>
            <a:ext cx="5525908" cy="8189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3619008"/>
            <a:ext cx="5778579" cy="1427649"/>
          </a:xfrm>
          <a:prstGeom prst="rect">
            <a:avLst/>
          </a:prstGeom>
        </p:spPr>
      </p:pic>
    </p:spTree>
    <p:extLst>
      <p:ext uri="{BB962C8B-B14F-4D97-AF65-F5344CB8AC3E}">
        <p14:creationId xmlns:p14="http://schemas.microsoft.com/office/powerpoint/2010/main" val="359496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a:t>Multiple Linear Regression </a:t>
            </a:r>
            <a:r>
              <a:rPr lang="en-US" dirty="0" smtClean="0"/>
              <a:t>and not Linear </a:t>
            </a:r>
            <a:r>
              <a:rPr lang="en-US" dirty="0"/>
              <a:t>Regression </a:t>
            </a:r>
            <a:r>
              <a:rPr lang="en-US" dirty="0" smtClean="0"/>
              <a:t>?</a:t>
            </a:r>
            <a:endParaRPr lang="en-US" dirty="0"/>
          </a:p>
        </p:txBody>
      </p:sp>
      <p:sp>
        <p:nvSpPr>
          <p:cNvPr id="3" name="Content Placeholder 2"/>
          <p:cNvSpPr>
            <a:spLocks noGrp="1"/>
          </p:cNvSpPr>
          <p:nvPr>
            <p:ph idx="1"/>
          </p:nvPr>
        </p:nvSpPr>
        <p:spPr/>
        <p:txBody>
          <a:bodyPr/>
          <a:lstStyle/>
          <a:p>
            <a:r>
              <a:rPr lang="en-US" dirty="0" smtClean="0"/>
              <a:t>Its simple as that like ,is it better to cook 10 different ingredients in 10 different utensils or all of them in 1 utensil to get the food</a:t>
            </a:r>
            <a:endParaRPr lang="en-US" dirty="0"/>
          </a:p>
        </p:txBody>
      </p:sp>
    </p:spTree>
    <p:extLst>
      <p:ext uri="{BB962C8B-B14F-4D97-AF65-F5344CB8AC3E}">
        <p14:creationId xmlns:p14="http://schemas.microsoft.com/office/powerpoint/2010/main" val="282843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Multicollinearity</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rPr>
              <a:t>It </a:t>
            </a:r>
            <a:r>
              <a:rPr lang="en-US" dirty="0" smtClean="0"/>
              <a:t>is </a:t>
            </a:r>
            <a:r>
              <a:rPr lang="en-US" dirty="0"/>
              <a:t>a phenomenon in which one predictor </a:t>
            </a:r>
            <a:r>
              <a:rPr lang="en-US" dirty="0" smtClean="0"/>
              <a:t>variable</a:t>
            </a:r>
            <a:r>
              <a:rPr lang="en-US" dirty="0"/>
              <a:t> in a </a:t>
            </a:r>
            <a:r>
              <a:rPr lang="en-US" dirty="0" smtClean="0"/>
              <a:t>multiple regression model </a:t>
            </a:r>
            <a:r>
              <a:rPr lang="en-US" dirty="0"/>
              <a:t>can be linearly predicted from the others with a substantial degree of accuracy.</a:t>
            </a:r>
          </a:p>
        </p:txBody>
      </p:sp>
    </p:spTree>
    <p:extLst>
      <p:ext uri="{BB962C8B-B14F-4D97-AF65-F5344CB8AC3E}">
        <p14:creationId xmlns:p14="http://schemas.microsoft.com/office/powerpoint/2010/main" val="12285210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767</TotalTime>
  <Words>867</Words>
  <Application>Microsoft Office PowerPoint</Application>
  <PresentationFormat>Widescreen</PresentationFormat>
  <Paragraphs>101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Retrospect</vt:lpstr>
      <vt:lpstr>  Multiple Regression and Model Building </vt:lpstr>
      <vt:lpstr>Objective</vt:lpstr>
      <vt:lpstr>Description</vt:lpstr>
      <vt:lpstr>Resources Description</vt:lpstr>
      <vt:lpstr>Columns in the file</vt:lpstr>
      <vt:lpstr>Continued…</vt:lpstr>
      <vt:lpstr>Multiple Linear Regression </vt:lpstr>
      <vt:lpstr>Why use Multiple Linear Regression and not Linear Regression ?</vt:lpstr>
      <vt:lpstr>Multicollinearity</vt:lpstr>
      <vt:lpstr>Effects of Multicollinearity</vt:lpstr>
      <vt:lpstr>How to perform Multicollinearity</vt:lpstr>
      <vt:lpstr>Some terminology</vt:lpstr>
      <vt:lpstr>Steps Taken</vt:lpstr>
      <vt:lpstr>Data Understanding</vt:lpstr>
      <vt:lpstr>PowerPoint Presentation</vt:lpstr>
      <vt:lpstr>Certain Insights</vt:lpstr>
      <vt:lpstr>PowerPoint Presentation</vt:lpstr>
      <vt:lpstr>PowerPoint Presentation</vt:lpstr>
      <vt:lpstr>Graph for head injury to driver and passenger over the year</vt:lpstr>
      <vt:lpstr>Graph for chest injury to driver and passenger over the year</vt:lpstr>
      <vt:lpstr>Graph of head injury Vs no. of doors in the vehicle </vt:lpstr>
      <vt:lpstr>Graph for left leg injury to driver and passenger over the year</vt:lpstr>
      <vt:lpstr>Graph for right leg injury to driver and passenger over the year</vt:lpstr>
      <vt:lpstr>OLS Regression Result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 and Model Building</dc:title>
  <dc:creator>Utkarsh Rai</dc:creator>
  <cp:lastModifiedBy>Utkarsh Rai</cp:lastModifiedBy>
  <cp:revision>26</cp:revision>
  <dcterms:created xsi:type="dcterms:W3CDTF">2018-10-11T05:18:01Z</dcterms:created>
  <dcterms:modified xsi:type="dcterms:W3CDTF">2018-10-13T12:06:01Z</dcterms:modified>
</cp:coreProperties>
</file>