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7" r:id="rId1"/>
  </p:sldMasterIdLst>
  <p:sldIdLst>
    <p:sldId id="256" r:id="rId2"/>
    <p:sldId id="257" r:id="rId3"/>
    <p:sldId id="269" r:id="rId4"/>
    <p:sldId id="260" r:id="rId5"/>
    <p:sldId id="271" r:id="rId6"/>
    <p:sldId id="267" r:id="rId7"/>
    <p:sldId id="268" r:id="rId8"/>
    <p:sldId id="259" r:id="rId9"/>
    <p:sldId id="261" r:id="rId10"/>
    <p:sldId id="270" r:id="rId11"/>
    <p:sldId id="262" r:id="rId12"/>
    <p:sldId id="263" r:id="rId13"/>
    <p:sldId id="264" r:id="rId14"/>
    <p:sldId id="272" r:id="rId15"/>
    <p:sldId id="258" r:id="rId16"/>
    <p:sldId id="266" r:id="rId17"/>
    <p:sldId id="265"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B66553-2FCA-4042-A19F-B2DBD9ABA5FD}">
          <p14:sldIdLst>
            <p14:sldId id="256"/>
            <p14:sldId id="257"/>
            <p14:sldId id="269"/>
            <p14:sldId id="260"/>
            <p14:sldId id="271"/>
            <p14:sldId id="267"/>
            <p14:sldId id="268"/>
            <p14:sldId id="259"/>
            <p14:sldId id="261"/>
            <p14:sldId id="270"/>
            <p14:sldId id="262"/>
            <p14:sldId id="263"/>
            <p14:sldId id="264"/>
            <p14:sldId id="272"/>
            <p14:sldId id="258"/>
            <p14:sldId id="266"/>
          </p14:sldIdLst>
        </p14:section>
        <p14:section name="Untitled Section" id="{4D34E90E-41DA-400E-861C-53A466F8867D}">
          <p14:sldIdLst>
            <p14:sldId id="265"/>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0B3C76-500A-4C39-A3CE-DFAF6856ECB7}" type="doc">
      <dgm:prSet loTypeId="urn:microsoft.com/office/officeart/2005/8/layout/vProcess5" loCatId="process" qsTypeId="urn:microsoft.com/office/officeart/2005/8/quickstyle/3d2" qsCatId="3D" csTypeId="urn:microsoft.com/office/officeart/2005/8/colors/colorful1" csCatId="colorful" phldr="1"/>
      <dgm:spPr/>
      <dgm:t>
        <a:bodyPr/>
        <a:lstStyle/>
        <a:p>
          <a:endParaRPr lang="en-US"/>
        </a:p>
      </dgm:t>
    </dgm:pt>
    <dgm:pt modelId="{D3D84918-DEC7-4A8B-AA6B-65754F0BAA60}">
      <dgm:prSet phldrT="[Text]" custT="1"/>
      <dgm:spPr/>
      <dgm:t>
        <a:bodyPr/>
        <a:lstStyle/>
        <a:p>
          <a:r>
            <a:rPr lang="en-US" sz="3200" dirty="0">
              <a:latin typeface="Times New Roman" panose="02020603050405020304" pitchFamily="18" charset="0"/>
              <a:cs typeface="Times New Roman" panose="02020603050405020304" pitchFamily="18" charset="0"/>
            </a:rPr>
            <a:t>Data Collecting</a:t>
          </a:r>
        </a:p>
      </dgm:t>
    </dgm:pt>
    <dgm:pt modelId="{66C8491A-732E-42F8-AD0E-F231DCF61933}" type="parTrans" cxnId="{8010B6FE-254B-4C1A-84A6-EB23ACD425DC}">
      <dgm:prSet/>
      <dgm:spPr/>
      <dgm:t>
        <a:bodyPr/>
        <a:lstStyle/>
        <a:p>
          <a:endParaRPr lang="en-US"/>
        </a:p>
      </dgm:t>
    </dgm:pt>
    <dgm:pt modelId="{85CAF854-9571-49E4-A8CA-98C4C4CF9A5E}" type="sibTrans" cxnId="{8010B6FE-254B-4C1A-84A6-EB23ACD425DC}">
      <dgm:prSet/>
      <dgm:spPr/>
      <dgm:t>
        <a:bodyPr/>
        <a:lstStyle/>
        <a:p>
          <a:endParaRPr lang="en-US"/>
        </a:p>
      </dgm:t>
    </dgm:pt>
    <dgm:pt modelId="{700CD0DA-0F6D-46DD-8BD9-95B273FA3144}">
      <dgm:prSet phldrT="[Text]" custT="1"/>
      <dgm:spPr/>
      <dgm:t>
        <a:bodyPr/>
        <a:lstStyle/>
        <a:p>
          <a:r>
            <a:rPr lang="en-US" sz="3200" dirty="0"/>
            <a:t>Data </a:t>
          </a:r>
          <a:r>
            <a:rPr lang="en-US" sz="3200" dirty="0">
              <a:latin typeface="Times New Roman" panose="02020603050405020304" pitchFamily="18" charset="0"/>
              <a:cs typeface="Times New Roman" panose="02020603050405020304" pitchFamily="18" charset="0"/>
            </a:rPr>
            <a:t>Pre-Processing</a:t>
          </a:r>
        </a:p>
      </dgm:t>
    </dgm:pt>
    <dgm:pt modelId="{150BDC45-DC6D-43F6-B256-84A21B5C7DB1}" type="parTrans" cxnId="{160E3E07-7FF4-426A-B475-97315632EA0A}">
      <dgm:prSet/>
      <dgm:spPr/>
      <dgm:t>
        <a:bodyPr/>
        <a:lstStyle/>
        <a:p>
          <a:endParaRPr lang="en-US"/>
        </a:p>
      </dgm:t>
    </dgm:pt>
    <dgm:pt modelId="{0D6EC505-B5C0-435C-A9FC-99A1C80BFC67}" type="sibTrans" cxnId="{160E3E07-7FF4-426A-B475-97315632EA0A}">
      <dgm:prSet/>
      <dgm:spPr/>
      <dgm:t>
        <a:bodyPr/>
        <a:lstStyle/>
        <a:p>
          <a:endParaRPr lang="en-US"/>
        </a:p>
      </dgm:t>
    </dgm:pt>
    <dgm:pt modelId="{F5038966-68B1-4DD1-8FB0-8B443579D7C4}">
      <dgm:prSet phldrT="[Text]" custT="1"/>
      <dgm:spPr/>
      <dgm:t>
        <a:bodyPr/>
        <a:lstStyle/>
        <a:p>
          <a:r>
            <a:rPr lang="en-US" sz="3200" dirty="0">
              <a:latin typeface="Times New Roman" panose="02020603050405020304" pitchFamily="18" charset="0"/>
              <a:cs typeface="Times New Roman" panose="02020603050405020304" pitchFamily="18" charset="0"/>
            </a:rPr>
            <a:t>Data Cleaning</a:t>
          </a:r>
        </a:p>
      </dgm:t>
    </dgm:pt>
    <dgm:pt modelId="{8B8D8E02-3DD7-47FB-904D-4B913F699ECC}" type="parTrans" cxnId="{6B79DCF7-2AD8-42B8-B091-217A7A506323}">
      <dgm:prSet/>
      <dgm:spPr/>
      <dgm:t>
        <a:bodyPr/>
        <a:lstStyle/>
        <a:p>
          <a:endParaRPr lang="en-US"/>
        </a:p>
      </dgm:t>
    </dgm:pt>
    <dgm:pt modelId="{20210A25-16B0-49BF-ABF9-65AA134CD425}" type="sibTrans" cxnId="{6B79DCF7-2AD8-42B8-B091-217A7A506323}">
      <dgm:prSet/>
      <dgm:spPr/>
      <dgm:t>
        <a:bodyPr/>
        <a:lstStyle/>
        <a:p>
          <a:endParaRPr lang="en-US"/>
        </a:p>
      </dgm:t>
    </dgm:pt>
    <dgm:pt modelId="{F7FF4678-4CA4-4D25-933F-FE77A8D5EA5B}" type="pres">
      <dgm:prSet presAssocID="{C40B3C76-500A-4C39-A3CE-DFAF6856ECB7}" presName="outerComposite" presStyleCnt="0">
        <dgm:presLayoutVars>
          <dgm:chMax val="5"/>
          <dgm:dir/>
          <dgm:resizeHandles val="exact"/>
        </dgm:presLayoutVars>
      </dgm:prSet>
      <dgm:spPr/>
    </dgm:pt>
    <dgm:pt modelId="{67287A79-886A-4EC0-941E-CAE3568BBBBA}" type="pres">
      <dgm:prSet presAssocID="{C40B3C76-500A-4C39-A3CE-DFAF6856ECB7}" presName="dummyMaxCanvas" presStyleCnt="0">
        <dgm:presLayoutVars/>
      </dgm:prSet>
      <dgm:spPr/>
    </dgm:pt>
    <dgm:pt modelId="{2DFFB7BB-528B-4F67-A8F0-B1BEEB541963}" type="pres">
      <dgm:prSet presAssocID="{C40B3C76-500A-4C39-A3CE-DFAF6856ECB7}" presName="ThreeNodes_1" presStyleLbl="node1" presStyleIdx="0" presStyleCnt="3">
        <dgm:presLayoutVars>
          <dgm:bulletEnabled val="1"/>
        </dgm:presLayoutVars>
      </dgm:prSet>
      <dgm:spPr/>
    </dgm:pt>
    <dgm:pt modelId="{64E62432-92CF-40D6-A693-CD9416497567}" type="pres">
      <dgm:prSet presAssocID="{C40B3C76-500A-4C39-A3CE-DFAF6856ECB7}" presName="ThreeNodes_2" presStyleLbl="node1" presStyleIdx="1" presStyleCnt="3">
        <dgm:presLayoutVars>
          <dgm:bulletEnabled val="1"/>
        </dgm:presLayoutVars>
      </dgm:prSet>
      <dgm:spPr/>
    </dgm:pt>
    <dgm:pt modelId="{C1E75972-46C2-4B54-B58E-14A94C2F1E1D}" type="pres">
      <dgm:prSet presAssocID="{C40B3C76-500A-4C39-A3CE-DFAF6856ECB7}" presName="ThreeNodes_3" presStyleLbl="node1" presStyleIdx="2" presStyleCnt="3">
        <dgm:presLayoutVars>
          <dgm:bulletEnabled val="1"/>
        </dgm:presLayoutVars>
      </dgm:prSet>
      <dgm:spPr/>
    </dgm:pt>
    <dgm:pt modelId="{D3624F95-57A6-4B48-8C7B-38CA1AE8B1F8}" type="pres">
      <dgm:prSet presAssocID="{C40B3C76-500A-4C39-A3CE-DFAF6856ECB7}" presName="ThreeConn_1-2" presStyleLbl="fgAccFollowNode1" presStyleIdx="0" presStyleCnt="2">
        <dgm:presLayoutVars>
          <dgm:bulletEnabled val="1"/>
        </dgm:presLayoutVars>
      </dgm:prSet>
      <dgm:spPr/>
    </dgm:pt>
    <dgm:pt modelId="{B97E839E-E371-4704-89E4-9A49F284BAC2}" type="pres">
      <dgm:prSet presAssocID="{C40B3C76-500A-4C39-A3CE-DFAF6856ECB7}" presName="ThreeConn_2-3" presStyleLbl="fgAccFollowNode1" presStyleIdx="1" presStyleCnt="2">
        <dgm:presLayoutVars>
          <dgm:bulletEnabled val="1"/>
        </dgm:presLayoutVars>
      </dgm:prSet>
      <dgm:spPr/>
    </dgm:pt>
    <dgm:pt modelId="{656822E1-7EA1-40F3-8EDC-0AE07CB5E7D1}" type="pres">
      <dgm:prSet presAssocID="{C40B3C76-500A-4C39-A3CE-DFAF6856ECB7}" presName="ThreeNodes_1_text" presStyleLbl="node1" presStyleIdx="2" presStyleCnt="3">
        <dgm:presLayoutVars>
          <dgm:bulletEnabled val="1"/>
        </dgm:presLayoutVars>
      </dgm:prSet>
      <dgm:spPr/>
    </dgm:pt>
    <dgm:pt modelId="{DD179D34-D879-43C5-99F2-111C72A2692C}" type="pres">
      <dgm:prSet presAssocID="{C40B3C76-500A-4C39-A3CE-DFAF6856ECB7}" presName="ThreeNodes_2_text" presStyleLbl="node1" presStyleIdx="2" presStyleCnt="3">
        <dgm:presLayoutVars>
          <dgm:bulletEnabled val="1"/>
        </dgm:presLayoutVars>
      </dgm:prSet>
      <dgm:spPr/>
    </dgm:pt>
    <dgm:pt modelId="{0DC2F089-FAE2-460F-8304-463BF8B3C5D4}" type="pres">
      <dgm:prSet presAssocID="{C40B3C76-500A-4C39-A3CE-DFAF6856ECB7}" presName="ThreeNodes_3_text" presStyleLbl="node1" presStyleIdx="2" presStyleCnt="3">
        <dgm:presLayoutVars>
          <dgm:bulletEnabled val="1"/>
        </dgm:presLayoutVars>
      </dgm:prSet>
      <dgm:spPr/>
    </dgm:pt>
  </dgm:ptLst>
  <dgm:cxnLst>
    <dgm:cxn modelId="{160E3E07-7FF4-426A-B475-97315632EA0A}" srcId="{C40B3C76-500A-4C39-A3CE-DFAF6856ECB7}" destId="{700CD0DA-0F6D-46DD-8BD9-95B273FA3144}" srcOrd="1" destOrd="0" parTransId="{150BDC45-DC6D-43F6-B256-84A21B5C7DB1}" sibTransId="{0D6EC505-B5C0-435C-A9FC-99A1C80BFC67}"/>
    <dgm:cxn modelId="{E9077211-241F-49AC-B876-E21EDC24A1B6}" type="presOf" srcId="{700CD0DA-0F6D-46DD-8BD9-95B273FA3144}" destId="{64E62432-92CF-40D6-A693-CD9416497567}" srcOrd="0" destOrd="0" presId="urn:microsoft.com/office/officeart/2005/8/layout/vProcess5"/>
    <dgm:cxn modelId="{65A0F870-5F68-4FF1-B524-B2E0C889BC3F}" type="presOf" srcId="{700CD0DA-0F6D-46DD-8BD9-95B273FA3144}" destId="{DD179D34-D879-43C5-99F2-111C72A2692C}" srcOrd="1" destOrd="0" presId="urn:microsoft.com/office/officeart/2005/8/layout/vProcess5"/>
    <dgm:cxn modelId="{8B061A52-BBD3-41AC-B697-8F7120CC2035}" type="presOf" srcId="{0D6EC505-B5C0-435C-A9FC-99A1C80BFC67}" destId="{B97E839E-E371-4704-89E4-9A49F284BAC2}" srcOrd="0" destOrd="0" presId="urn:microsoft.com/office/officeart/2005/8/layout/vProcess5"/>
    <dgm:cxn modelId="{25434199-7557-4093-B55A-A6B65DFCA1A2}" type="presOf" srcId="{C40B3C76-500A-4C39-A3CE-DFAF6856ECB7}" destId="{F7FF4678-4CA4-4D25-933F-FE77A8D5EA5B}" srcOrd="0" destOrd="0" presId="urn:microsoft.com/office/officeart/2005/8/layout/vProcess5"/>
    <dgm:cxn modelId="{AD55CDB6-E535-4F7F-9220-BC4E820DAE27}" type="presOf" srcId="{D3D84918-DEC7-4A8B-AA6B-65754F0BAA60}" destId="{656822E1-7EA1-40F3-8EDC-0AE07CB5E7D1}" srcOrd="1" destOrd="0" presId="urn:microsoft.com/office/officeart/2005/8/layout/vProcess5"/>
    <dgm:cxn modelId="{97A6F1C3-FE35-4583-BC56-35C9D6DCA696}" type="presOf" srcId="{F5038966-68B1-4DD1-8FB0-8B443579D7C4}" destId="{0DC2F089-FAE2-460F-8304-463BF8B3C5D4}" srcOrd="1" destOrd="0" presId="urn:microsoft.com/office/officeart/2005/8/layout/vProcess5"/>
    <dgm:cxn modelId="{455B89C9-7D7D-4AB9-8B59-D39764AF5396}" type="presOf" srcId="{85CAF854-9571-49E4-A8CA-98C4C4CF9A5E}" destId="{D3624F95-57A6-4B48-8C7B-38CA1AE8B1F8}" srcOrd="0" destOrd="0" presId="urn:microsoft.com/office/officeart/2005/8/layout/vProcess5"/>
    <dgm:cxn modelId="{681E44D6-CD89-4C46-ADAA-2F1D2DEDCCDD}" type="presOf" srcId="{D3D84918-DEC7-4A8B-AA6B-65754F0BAA60}" destId="{2DFFB7BB-528B-4F67-A8F0-B1BEEB541963}" srcOrd="0" destOrd="0" presId="urn:microsoft.com/office/officeart/2005/8/layout/vProcess5"/>
    <dgm:cxn modelId="{ECC04CE5-7A84-4D06-B9F2-1295C3B8D7B3}" type="presOf" srcId="{F5038966-68B1-4DD1-8FB0-8B443579D7C4}" destId="{C1E75972-46C2-4B54-B58E-14A94C2F1E1D}" srcOrd="0" destOrd="0" presId="urn:microsoft.com/office/officeart/2005/8/layout/vProcess5"/>
    <dgm:cxn modelId="{6B79DCF7-2AD8-42B8-B091-217A7A506323}" srcId="{C40B3C76-500A-4C39-A3CE-DFAF6856ECB7}" destId="{F5038966-68B1-4DD1-8FB0-8B443579D7C4}" srcOrd="2" destOrd="0" parTransId="{8B8D8E02-3DD7-47FB-904D-4B913F699ECC}" sibTransId="{20210A25-16B0-49BF-ABF9-65AA134CD425}"/>
    <dgm:cxn modelId="{8010B6FE-254B-4C1A-84A6-EB23ACD425DC}" srcId="{C40B3C76-500A-4C39-A3CE-DFAF6856ECB7}" destId="{D3D84918-DEC7-4A8B-AA6B-65754F0BAA60}" srcOrd="0" destOrd="0" parTransId="{66C8491A-732E-42F8-AD0E-F231DCF61933}" sibTransId="{85CAF854-9571-49E4-A8CA-98C4C4CF9A5E}"/>
    <dgm:cxn modelId="{33E588C7-9DE0-4D09-8CF9-12457DA0E019}" type="presParOf" srcId="{F7FF4678-4CA4-4D25-933F-FE77A8D5EA5B}" destId="{67287A79-886A-4EC0-941E-CAE3568BBBBA}" srcOrd="0" destOrd="0" presId="urn:microsoft.com/office/officeart/2005/8/layout/vProcess5"/>
    <dgm:cxn modelId="{0F21375F-74AE-4ABE-84F1-ADE8651203E2}" type="presParOf" srcId="{F7FF4678-4CA4-4D25-933F-FE77A8D5EA5B}" destId="{2DFFB7BB-528B-4F67-A8F0-B1BEEB541963}" srcOrd="1" destOrd="0" presId="urn:microsoft.com/office/officeart/2005/8/layout/vProcess5"/>
    <dgm:cxn modelId="{381C3536-AF56-4483-9912-2B169A6051B7}" type="presParOf" srcId="{F7FF4678-4CA4-4D25-933F-FE77A8D5EA5B}" destId="{64E62432-92CF-40D6-A693-CD9416497567}" srcOrd="2" destOrd="0" presId="urn:microsoft.com/office/officeart/2005/8/layout/vProcess5"/>
    <dgm:cxn modelId="{F2C84620-0155-447C-AFC2-D21C98DFE755}" type="presParOf" srcId="{F7FF4678-4CA4-4D25-933F-FE77A8D5EA5B}" destId="{C1E75972-46C2-4B54-B58E-14A94C2F1E1D}" srcOrd="3" destOrd="0" presId="urn:microsoft.com/office/officeart/2005/8/layout/vProcess5"/>
    <dgm:cxn modelId="{07243FC4-95FD-465C-B5A2-D561B088957A}" type="presParOf" srcId="{F7FF4678-4CA4-4D25-933F-FE77A8D5EA5B}" destId="{D3624F95-57A6-4B48-8C7B-38CA1AE8B1F8}" srcOrd="4" destOrd="0" presId="urn:microsoft.com/office/officeart/2005/8/layout/vProcess5"/>
    <dgm:cxn modelId="{CC821B8A-8494-43D1-A2A7-958496D6193C}" type="presParOf" srcId="{F7FF4678-4CA4-4D25-933F-FE77A8D5EA5B}" destId="{B97E839E-E371-4704-89E4-9A49F284BAC2}" srcOrd="5" destOrd="0" presId="urn:microsoft.com/office/officeart/2005/8/layout/vProcess5"/>
    <dgm:cxn modelId="{3FB05972-BC0F-44DF-A49A-E474134BF85A}" type="presParOf" srcId="{F7FF4678-4CA4-4D25-933F-FE77A8D5EA5B}" destId="{656822E1-7EA1-40F3-8EDC-0AE07CB5E7D1}" srcOrd="6" destOrd="0" presId="urn:microsoft.com/office/officeart/2005/8/layout/vProcess5"/>
    <dgm:cxn modelId="{CC698133-4830-4949-A791-00C5B4B78E43}" type="presParOf" srcId="{F7FF4678-4CA4-4D25-933F-FE77A8D5EA5B}" destId="{DD179D34-D879-43C5-99F2-111C72A2692C}" srcOrd="7" destOrd="0" presId="urn:microsoft.com/office/officeart/2005/8/layout/vProcess5"/>
    <dgm:cxn modelId="{B7241A3A-800B-4348-8B90-72A2CEB524BC}" type="presParOf" srcId="{F7FF4678-4CA4-4D25-933F-FE77A8D5EA5B}" destId="{0DC2F089-FAE2-460F-8304-463BF8B3C5D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FB7BB-528B-4F67-A8F0-B1BEEB541963}">
      <dsp:nvSpPr>
        <dsp:cNvPr id="0" name=""/>
        <dsp:cNvSpPr/>
      </dsp:nvSpPr>
      <dsp:spPr>
        <a:xfrm>
          <a:off x="0" y="0"/>
          <a:ext cx="8515905" cy="937260"/>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 Collecting</a:t>
          </a:r>
        </a:p>
      </dsp:txBody>
      <dsp:txXfrm>
        <a:off x="27451" y="27451"/>
        <a:ext cx="7504529" cy="882358"/>
      </dsp:txXfrm>
    </dsp:sp>
    <dsp:sp modelId="{64E62432-92CF-40D6-A693-CD9416497567}">
      <dsp:nvSpPr>
        <dsp:cNvPr id="0" name=""/>
        <dsp:cNvSpPr/>
      </dsp:nvSpPr>
      <dsp:spPr>
        <a:xfrm>
          <a:off x="751403" y="1093469"/>
          <a:ext cx="8515905" cy="937260"/>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Data </a:t>
          </a:r>
          <a:r>
            <a:rPr lang="en-US" sz="3200" kern="1200" dirty="0">
              <a:latin typeface="Times New Roman" panose="02020603050405020304" pitchFamily="18" charset="0"/>
              <a:cs typeface="Times New Roman" panose="02020603050405020304" pitchFamily="18" charset="0"/>
            </a:rPr>
            <a:t>Pre-Processing</a:t>
          </a:r>
        </a:p>
      </dsp:txBody>
      <dsp:txXfrm>
        <a:off x="778854" y="1120920"/>
        <a:ext cx="7100380" cy="882358"/>
      </dsp:txXfrm>
    </dsp:sp>
    <dsp:sp modelId="{C1E75972-46C2-4B54-B58E-14A94C2F1E1D}">
      <dsp:nvSpPr>
        <dsp:cNvPr id="0" name=""/>
        <dsp:cNvSpPr/>
      </dsp:nvSpPr>
      <dsp:spPr>
        <a:xfrm>
          <a:off x="1502806" y="2186939"/>
          <a:ext cx="8515905" cy="937260"/>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 Cleaning</a:t>
          </a:r>
        </a:p>
      </dsp:txBody>
      <dsp:txXfrm>
        <a:off x="1530257" y="2214390"/>
        <a:ext cx="7100380" cy="882358"/>
      </dsp:txXfrm>
    </dsp:sp>
    <dsp:sp modelId="{D3624F95-57A6-4B48-8C7B-38CA1AE8B1F8}">
      <dsp:nvSpPr>
        <dsp:cNvPr id="0" name=""/>
        <dsp:cNvSpPr/>
      </dsp:nvSpPr>
      <dsp:spPr>
        <a:xfrm>
          <a:off x="7906686" y="710755"/>
          <a:ext cx="609219" cy="609219"/>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043760" y="710755"/>
        <a:ext cx="335071" cy="458437"/>
      </dsp:txXfrm>
    </dsp:sp>
    <dsp:sp modelId="{B97E839E-E371-4704-89E4-9A49F284BAC2}">
      <dsp:nvSpPr>
        <dsp:cNvPr id="0" name=""/>
        <dsp:cNvSpPr/>
      </dsp:nvSpPr>
      <dsp:spPr>
        <a:xfrm>
          <a:off x="8658089" y="1797977"/>
          <a:ext cx="609219" cy="609219"/>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95163" y="1797977"/>
        <a:ext cx="335071" cy="45843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58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230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003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28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390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492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308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9992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817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5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34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844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73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60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529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70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425955"/>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 id="21474840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3C7E-7B8B-43A7-89EE-D4030D891C3F}"/>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1C09A20A-EC4C-431B-BD95-59F623BAF8D1}"/>
              </a:ext>
            </a:extLst>
          </p:cNvPr>
          <p:cNvSpPr>
            <a:spLocks noGrp="1"/>
          </p:cNvSpPr>
          <p:nvPr>
            <p:ph type="subTitle" idx="1"/>
          </p:nvPr>
        </p:nvSpPr>
        <p:spPr>
          <a:xfrm>
            <a:off x="79131" y="0"/>
            <a:ext cx="11939953" cy="6638191"/>
          </a:xfrm>
        </p:spPr>
        <p:txBody>
          <a:bodyPr>
            <a:noAutofit/>
          </a:bodyPr>
          <a:lstStyle/>
          <a:p>
            <a:pPr algn="ctr"/>
            <a:endParaRPr lang="en-US" sz="5500" dirty="0">
              <a:latin typeface="Times New Roman" panose="02020603050405020304" pitchFamily="18" charset="0"/>
              <a:cs typeface="Times New Roman" panose="02020603050405020304" pitchFamily="18" charset="0"/>
            </a:endParaRPr>
          </a:p>
          <a:p>
            <a:pPr algn="ctr"/>
            <a:endParaRPr lang="en-US" sz="5500" dirty="0">
              <a:latin typeface="Times New Roman" panose="02020603050405020304" pitchFamily="18" charset="0"/>
              <a:cs typeface="Times New Roman" panose="02020603050405020304" pitchFamily="18" charset="0"/>
            </a:endParaRPr>
          </a:p>
          <a:p>
            <a:pPr algn="ctr"/>
            <a:r>
              <a:rPr lang="en-US" sz="4800" b="1" dirty="0">
                <a:latin typeface="Times New Roman" panose="02020603050405020304" pitchFamily="18" charset="0"/>
                <a:cs typeface="Times New Roman" panose="02020603050405020304" pitchFamily="18" charset="0"/>
              </a:rPr>
              <a:t>HR Case Study </a:t>
            </a:r>
          </a:p>
          <a:p>
            <a:pPr algn="ctr"/>
            <a:endParaRPr lang="en-US" sz="5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                						  		</a:t>
            </a:r>
          </a:p>
          <a:p>
            <a:pPr algn="ctr"/>
            <a:r>
              <a:rPr lang="en-US" sz="15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Presented by-</a:t>
            </a:r>
          </a:p>
          <a:p>
            <a:pPr algn="ctr"/>
            <a:r>
              <a:rPr lang="en-US" sz="1600" b="1" dirty="0">
                <a:latin typeface="Times New Roman" panose="02020603050405020304" pitchFamily="18" charset="0"/>
                <a:cs typeface="Times New Roman" panose="02020603050405020304" pitchFamily="18" charset="0"/>
              </a:rPr>
              <a:t>																			      Nihit Jain</a:t>
            </a:r>
          </a:p>
          <a:p>
            <a:pPr algn="ctr"/>
            <a:r>
              <a:rPr lang="en-US" sz="1600" b="1" dirty="0">
                <a:latin typeface="Times New Roman" panose="02020603050405020304" pitchFamily="18" charset="0"/>
                <a:cs typeface="Times New Roman" panose="02020603050405020304" pitchFamily="18" charset="0"/>
              </a:rPr>
              <a:t>		  						    					       							Utkarsh Rai</a:t>
            </a:r>
          </a:p>
          <a:p>
            <a:pPr algn="ctr"/>
            <a:r>
              <a:rPr lang="en-US" sz="1600" b="1" dirty="0">
                <a:latin typeface="Times New Roman" panose="02020603050405020304" pitchFamily="18" charset="0"/>
                <a:cs typeface="Times New Roman" panose="02020603050405020304" pitchFamily="18" charset="0"/>
              </a:rPr>
              <a:t>		     						   						   						  Shahaban Ali</a:t>
            </a:r>
          </a:p>
          <a:p>
            <a:pPr algn="ctr"/>
            <a:r>
              <a:rPr lang="en-US" sz="1600" b="1" dirty="0">
                <a:latin typeface="Times New Roman" panose="02020603050405020304" pitchFamily="18" charset="0"/>
                <a:cs typeface="Times New Roman" panose="02020603050405020304" pitchFamily="18" charset="0"/>
              </a:rPr>
              <a:t>		  						   									                           Anujay Jain</a:t>
            </a:r>
          </a:p>
          <a:p>
            <a:pPr algn="ctr"/>
            <a:r>
              <a:rPr lang="en-US" sz="1600"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81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672D-0F9B-444C-A0E7-A707A201241C}"/>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3415E71A-39AC-44D8-97B0-3946C153DB7D}"/>
              </a:ext>
            </a:extLst>
          </p:cNvPr>
          <p:cNvSpPr>
            <a:spLocks noGrp="1"/>
          </p:cNvSpPr>
          <p:nvPr>
            <p:ph idx="1"/>
          </p:nvPr>
        </p:nvSpPr>
        <p:spPr>
          <a:xfrm>
            <a:off x="1406769" y="1638299"/>
            <a:ext cx="10621107" cy="3982915"/>
          </a:xfrm>
        </p:spPr>
        <p:txBody>
          <a:bodyPr>
            <a:normAutofit fontScale="92500"/>
          </a:bodyPr>
          <a:lstStyle/>
          <a:p>
            <a:pPr algn="just"/>
            <a:r>
              <a:rPr lang="en-US" sz="2500" dirty="0">
                <a:latin typeface="Times New Roman" panose="02020603050405020304" pitchFamily="18" charset="0"/>
                <a:cs typeface="Times New Roman" panose="02020603050405020304" pitchFamily="18" charset="0"/>
              </a:rPr>
              <a:t>The scope of our analysis is that we can reduce the workload for the company while selecting the most suitable interns for them among all the applicants. This is so, as based on our analysis we can find out those attributes which are most significant for the selection of the applicants thus helping us to focus on only those attributes rather than wasting our effort and time on other unrelated areas. </a:t>
            </a:r>
          </a:p>
          <a:p>
            <a:pPr algn="just"/>
            <a:r>
              <a:rPr lang="en-US" sz="2500" dirty="0">
                <a:latin typeface="Times New Roman" panose="02020603050405020304" pitchFamily="18" charset="0"/>
                <a:cs typeface="Times New Roman" panose="02020603050405020304" pitchFamily="18" charset="0"/>
              </a:rPr>
              <a:t>Thus it will help as follows:</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Reduce the workload.</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Reduce the time consumed while selecting the suitable candidates.</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It can also be used by the applicants to know which are the more suitable internship for them.</a:t>
            </a:r>
          </a:p>
          <a:p>
            <a:pPr algn="just"/>
            <a:endParaRPr lang="en-US" dirty="0"/>
          </a:p>
        </p:txBody>
      </p:sp>
    </p:spTree>
    <p:extLst>
      <p:ext uri="{BB962C8B-B14F-4D97-AF65-F5344CB8AC3E}">
        <p14:creationId xmlns:p14="http://schemas.microsoft.com/office/powerpoint/2010/main" val="366153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EC3F-03B4-4A0C-A0C9-8955B04712EA}"/>
              </a:ext>
            </a:extLst>
          </p:cNvPr>
          <p:cNvSpPr>
            <a:spLocks noGrp="1"/>
          </p:cNvSpPr>
          <p:nvPr>
            <p:ph type="title"/>
          </p:nvPr>
        </p:nvSpPr>
        <p:spPr>
          <a:xfrm>
            <a:off x="1086643" y="0"/>
            <a:ext cx="10018713" cy="1752599"/>
          </a:xfrm>
        </p:spPr>
        <p:txBody>
          <a:bodyPr/>
          <a:lstStyle/>
          <a:p>
            <a:r>
              <a:rPr lang="en-IN" dirty="0">
                <a:latin typeface="Times New Roman" panose="02020603050405020304" pitchFamily="18" charset="0"/>
                <a:cs typeface="Times New Roman" panose="02020603050405020304" pitchFamily="18" charset="0"/>
              </a:rPr>
              <a:t>DATA FILES DESCRIPTION </a:t>
            </a:r>
          </a:p>
        </p:txBody>
      </p:sp>
      <p:sp>
        <p:nvSpPr>
          <p:cNvPr id="3" name="Content Placeholder 2">
            <a:extLst>
              <a:ext uri="{FF2B5EF4-FFF2-40B4-BE49-F238E27FC236}">
                <a16:creationId xmlns:a16="http://schemas.microsoft.com/office/drawing/2014/main" id="{DD848D02-4045-4D99-9983-32481BA527AE}"/>
              </a:ext>
            </a:extLst>
          </p:cNvPr>
          <p:cNvSpPr>
            <a:spLocks noGrp="1"/>
          </p:cNvSpPr>
          <p:nvPr>
            <p:ph idx="1"/>
          </p:nvPr>
        </p:nvSpPr>
        <p:spPr>
          <a:xfrm>
            <a:off x="1436308" y="1979245"/>
            <a:ext cx="10292630" cy="3876431"/>
          </a:xfrm>
        </p:spPr>
        <p:txBody>
          <a:bodyPr>
            <a:normAutofit fontScale="92500" lnSpcReduction="20000"/>
          </a:bodyPr>
          <a:lstStyle/>
          <a:p>
            <a:r>
              <a:rPr lang="en-IN" b="1" dirty="0"/>
              <a:t>Internship.csv</a:t>
            </a:r>
            <a:r>
              <a:rPr lang="en-IN" dirty="0"/>
              <a:t> - includes the details of all the internships posted on Internshala. These details are filled by the company floating the Internship. Each row represents one internship.</a:t>
            </a:r>
          </a:p>
          <a:p>
            <a:pPr marL="0" indent="0">
              <a:buNone/>
            </a:pPr>
            <a:endParaRPr lang="en-IN" dirty="0"/>
          </a:p>
          <a:p>
            <a:r>
              <a:rPr lang="en-IN" b="1" dirty="0"/>
              <a:t>Student.csv</a:t>
            </a:r>
            <a:r>
              <a:rPr lang="en-IN" dirty="0"/>
              <a:t> - includes details of the students applying for the internship. These details have been filled by the student. Each row represents an experience of the student. In case the student has not filled any experience, there would be only one row containing details of student.</a:t>
            </a:r>
          </a:p>
          <a:p>
            <a:endParaRPr lang="en-IN" dirty="0"/>
          </a:p>
          <a:p>
            <a:r>
              <a:rPr lang="en-IN" b="1" dirty="0"/>
              <a:t>test.csv &amp; train.csv</a:t>
            </a:r>
            <a:r>
              <a:rPr lang="en-IN" dirty="0"/>
              <a:t> - include the application details (as applied by student) and the shortlist outcome</a:t>
            </a:r>
          </a:p>
          <a:p>
            <a:endParaRPr lang="en-US" dirty="0"/>
          </a:p>
        </p:txBody>
      </p:sp>
    </p:spTree>
    <p:extLst>
      <p:ext uri="{BB962C8B-B14F-4D97-AF65-F5344CB8AC3E}">
        <p14:creationId xmlns:p14="http://schemas.microsoft.com/office/powerpoint/2010/main" val="314493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B7B13-DC2F-41A3-AA5B-E9CF49D56CF9}"/>
              </a:ext>
            </a:extLst>
          </p:cNvPr>
          <p:cNvSpPr>
            <a:spLocks noGrp="1"/>
          </p:cNvSpPr>
          <p:nvPr>
            <p:ph idx="1"/>
          </p:nvPr>
        </p:nvSpPr>
        <p:spPr>
          <a:xfrm>
            <a:off x="5396340" y="5495193"/>
            <a:ext cx="2559906" cy="492370"/>
          </a:xfrm>
        </p:spPr>
        <p:txBody>
          <a:bodyPr>
            <a:normAutofit fontScale="92500" lnSpcReduction="10000"/>
          </a:bodyPr>
          <a:lstStyle/>
          <a:p>
            <a:r>
              <a:rPr lang="en-IN" b="1" dirty="0"/>
              <a:t>Internship.csv</a:t>
            </a:r>
          </a:p>
          <a:p>
            <a:pPr marL="0" indent="0">
              <a:buNone/>
            </a:pPr>
            <a:endParaRPr lang="en-US" dirty="0"/>
          </a:p>
        </p:txBody>
      </p:sp>
      <p:pic>
        <p:nvPicPr>
          <p:cNvPr id="4" name="Picture 3">
            <a:extLst>
              <a:ext uri="{FF2B5EF4-FFF2-40B4-BE49-F238E27FC236}">
                <a16:creationId xmlns:a16="http://schemas.microsoft.com/office/drawing/2014/main" id="{5B4CD189-466E-42C0-B9F2-1A96CD69A8E1}"/>
              </a:ext>
            </a:extLst>
          </p:cNvPr>
          <p:cNvPicPr>
            <a:picLocks noChangeAspect="1"/>
          </p:cNvPicPr>
          <p:nvPr/>
        </p:nvPicPr>
        <p:blipFill>
          <a:blip r:embed="rId2"/>
          <a:stretch>
            <a:fillRect/>
          </a:stretch>
        </p:blipFill>
        <p:spPr>
          <a:xfrm>
            <a:off x="2593914" y="870437"/>
            <a:ext cx="8353425" cy="4191000"/>
          </a:xfrm>
          <a:prstGeom prst="rect">
            <a:avLst/>
          </a:prstGeom>
        </p:spPr>
      </p:pic>
    </p:spTree>
    <p:extLst>
      <p:ext uri="{BB962C8B-B14F-4D97-AF65-F5344CB8AC3E}">
        <p14:creationId xmlns:p14="http://schemas.microsoft.com/office/powerpoint/2010/main" val="329027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42175-62ED-4658-9235-2F23FC3337C0}"/>
              </a:ext>
            </a:extLst>
          </p:cNvPr>
          <p:cNvSpPr>
            <a:spLocks noGrp="1"/>
          </p:cNvSpPr>
          <p:nvPr>
            <p:ph idx="1"/>
          </p:nvPr>
        </p:nvSpPr>
        <p:spPr>
          <a:xfrm>
            <a:off x="5189721" y="5354515"/>
            <a:ext cx="2463190" cy="740832"/>
          </a:xfrm>
        </p:spPr>
        <p:txBody>
          <a:bodyPr/>
          <a:lstStyle/>
          <a:p>
            <a:r>
              <a:rPr lang="en-US" b="1" dirty="0"/>
              <a:t>Student.csv</a:t>
            </a:r>
          </a:p>
          <a:p>
            <a:pPr marL="0" indent="0">
              <a:buNone/>
            </a:pPr>
            <a:endParaRPr lang="en-US" b="1" dirty="0"/>
          </a:p>
        </p:txBody>
      </p:sp>
      <p:pic>
        <p:nvPicPr>
          <p:cNvPr id="4" name="Picture 3">
            <a:extLst>
              <a:ext uri="{FF2B5EF4-FFF2-40B4-BE49-F238E27FC236}">
                <a16:creationId xmlns:a16="http://schemas.microsoft.com/office/drawing/2014/main" id="{4E415CA7-5836-4400-9C42-F5492A24D4C5}"/>
              </a:ext>
            </a:extLst>
          </p:cNvPr>
          <p:cNvPicPr>
            <a:picLocks noChangeAspect="1"/>
          </p:cNvPicPr>
          <p:nvPr/>
        </p:nvPicPr>
        <p:blipFill>
          <a:blip r:embed="rId2"/>
          <a:stretch>
            <a:fillRect/>
          </a:stretch>
        </p:blipFill>
        <p:spPr>
          <a:xfrm>
            <a:off x="2273139" y="686253"/>
            <a:ext cx="8524953" cy="4280948"/>
          </a:xfrm>
          <a:prstGeom prst="rect">
            <a:avLst/>
          </a:prstGeom>
        </p:spPr>
      </p:pic>
    </p:spTree>
    <p:extLst>
      <p:ext uri="{BB962C8B-B14F-4D97-AF65-F5344CB8AC3E}">
        <p14:creationId xmlns:p14="http://schemas.microsoft.com/office/powerpoint/2010/main" val="3638881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F5B47-DF98-4F68-ABA3-092321995490}"/>
              </a:ext>
            </a:extLst>
          </p:cNvPr>
          <p:cNvSpPr>
            <a:spLocks noGrp="1"/>
          </p:cNvSpPr>
          <p:nvPr>
            <p:ph idx="1"/>
          </p:nvPr>
        </p:nvSpPr>
        <p:spPr>
          <a:xfrm>
            <a:off x="5477607" y="4844561"/>
            <a:ext cx="1708392" cy="638908"/>
          </a:xfrm>
        </p:spPr>
        <p:txBody>
          <a:bodyPr>
            <a:normAutofit/>
          </a:bodyPr>
          <a:lstStyle/>
          <a:p>
            <a:r>
              <a:rPr lang="en-IN" b="1" dirty="0"/>
              <a:t>train.csv</a:t>
            </a:r>
          </a:p>
          <a:p>
            <a:pPr marL="0" indent="0">
              <a:buNone/>
            </a:pPr>
            <a:endParaRPr lang="en-US" dirty="0"/>
          </a:p>
        </p:txBody>
      </p:sp>
      <p:pic>
        <p:nvPicPr>
          <p:cNvPr id="4" name="Picture 3">
            <a:extLst>
              <a:ext uri="{FF2B5EF4-FFF2-40B4-BE49-F238E27FC236}">
                <a16:creationId xmlns:a16="http://schemas.microsoft.com/office/drawing/2014/main" id="{4317FAC7-2003-4831-82E0-3CF705B1B13A}"/>
              </a:ext>
            </a:extLst>
          </p:cNvPr>
          <p:cNvPicPr>
            <a:picLocks noChangeAspect="1"/>
          </p:cNvPicPr>
          <p:nvPr/>
        </p:nvPicPr>
        <p:blipFill>
          <a:blip r:embed="rId2"/>
          <a:stretch>
            <a:fillRect/>
          </a:stretch>
        </p:blipFill>
        <p:spPr>
          <a:xfrm>
            <a:off x="3187576" y="1571990"/>
            <a:ext cx="6780244" cy="2858233"/>
          </a:xfrm>
          <a:prstGeom prst="rect">
            <a:avLst/>
          </a:prstGeom>
        </p:spPr>
      </p:pic>
    </p:spTree>
    <p:extLst>
      <p:ext uri="{BB962C8B-B14F-4D97-AF65-F5344CB8AC3E}">
        <p14:creationId xmlns:p14="http://schemas.microsoft.com/office/powerpoint/2010/main" val="270351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EF9C-9EE4-4CDE-84D9-587C51BAAF70}"/>
              </a:ext>
            </a:extLst>
          </p:cNvPr>
          <p:cNvSpPr>
            <a:spLocks noGrp="1"/>
          </p:cNvSpPr>
          <p:nvPr>
            <p:ph type="title"/>
          </p:nvPr>
        </p:nvSpPr>
        <p:spPr>
          <a:xfrm>
            <a:off x="1086643" y="-71780"/>
            <a:ext cx="10018713" cy="1752599"/>
          </a:xfrm>
        </p:spPr>
        <p:txBody>
          <a:bodyPr/>
          <a:lstStyle/>
          <a:p>
            <a:r>
              <a:rPr lang="en-US" dirty="0">
                <a:solidFill>
                  <a:schemeClr val="bg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TOOLS</a:t>
            </a:r>
          </a:p>
        </p:txBody>
      </p:sp>
      <p:sp>
        <p:nvSpPr>
          <p:cNvPr id="3" name="Content Placeholder 2">
            <a:extLst>
              <a:ext uri="{FF2B5EF4-FFF2-40B4-BE49-F238E27FC236}">
                <a16:creationId xmlns:a16="http://schemas.microsoft.com/office/drawing/2014/main" id="{EB0C76A0-39AF-4B18-B607-31203A8337B5}"/>
              </a:ext>
            </a:extLst>
          </p:cNvPr>
          <p:cNvSpPr>
            <a:spLocks noGrp="1"/>
          </p:cNvSpPr>
          <p:nvPr>
            <p:ph idx="1"/>
          </p:nvPr>
        </p:nvSpPr>
        <p:spPr>
          <a:xfrm>
            <a:off x="1075142" y="2329961"/>
            <a:ext cx="8825659" cy="4167554"/>
          </a:xfrm>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E6421A-ED87-4BB6-B57F-C612153B927A}"/>
              </a:ext>
            </a:extLst>
          </p:cNvPr>
          <p:cNvPicPr>
            <a:picLocks noChangeAspect="1"/>
          </p:cNvPicPr>
          <p:nvPr/>
        </p:nvPicPr>
        <p:blipFill>
          <a:blip r:embed="rId2"/>
          <a:stretch>
            <a:fillRect/>
          </a:stretch>
        </p:blipFill>
        <p:spPr>
          <a:xfrm>
            <a:off x="4885703" y="1680819"/>
            <a:ext cx="2420590" cy="990173"/>
          </a:xfrm>
          <a:prstGeom prst="rect">
            <a:avLst/>
          </a:prstGeom>
        </p:spPr>
      </p:pic>
      <p:pic>
        <p:nvPicPr>
          <p:cNvPr id="1028" name="Picture 4" descr="Image result for jupyter notebook">
            <a:extLst>
              <a:ext uri="{FF2B5EF4-FFF2-40B4-BE49-F238E27FC236}">
                <a16:creationId xmlns:a16="http://schemas.microsoft.com/office/drawing/2014/main" id="{E53969C3-286C-4BC6-957E-4801AD963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6354" y="2979464"/>
            <a:ext cx="1548894" cy="15680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631BBAC-5349-4FDC-A431-00C3E4CC39D2}"/>
              </a:ext>
            </a:extLst>
          </p:cNvPr>
          <p:cNvPicPr>
            <a:picLocks noChangeAspect="1"/>
          </p:cNvPicPr>
          <p:nvPr/>
        </p:nvPicPr>
        <p:blipFill>
          <a:blip r:embed="rId4"/>
          <a:stretch>
            <a:fillRect/>
          </a:stretch>
        </p:blipFill>
        <p:spPr>
          <a:xfrm>
            <a:off x="4736834" y="5121152"/>
            <a:ext cx="2718329" cy="831238"/>
          </a:xfrm>
          <a:prstGeom prst="rect">
            <a:avLst/>
          </a:prstGeom>
        </p:spPr>
      </p:pic>
      <p:pic>
        <p:nvPicPr>
          <p:cNvPr id="1030" name="Picture 6" descr="Image result for r programming">
            <a:extLst>
              <a:ext uri="{FF2B5EF4-FFF2-40B4-BE49-F238E27FC236}">
                <a16:creationId xmlns:a16="http://schemas.microsoft.com/office/drawing/2014/main" id="{F6A78F6C-95F4-4D62-BB0A-A4BDCCC30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9850" y="3257262"/>
            <a:ext cx="1303930" cy="10124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C99975F-3BAF-43D1-B033-BA96FA3DBEAD}"/>
              </a:ext>
            </a:extLst>
          </p:cNvPr>
          <p:cNvPicPr>
            <a:picLocks noChangeAspect="1"/>
          </p:cNvPicPr>
          <p:nvPr/>
        </p:nvPicPr>
        <p:blipFill>
          <a:blip r:embed="rId6"/>
          <a:stretch>
            <a:fillRect/>
          </a:stretch>
        </p:blipFill>
        <p:spPr>
          <a:xfrm>
            <a:off x="5097389" y="3224090"/>
            <a:ext cx="2006478" cy="1078808"/>
          </a:xfrm>
          <a:prstGeom prst="rect">
            <a:avLst/>
          </a:prstGeom>
        </p:spPr>
      </p:pic>
    </p:spTree>
    <p:extLst>
      <p:ext uri="{BB962C8B-B14F-4D97-AF65-F5344CB8AC3E}">
        <p14:creationId xmlns:p14="http://schemas.microsoft.com/office/powerpoint/2010/main" val="101656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DC2C-1645-4292-A324-EE108AB9DA6D}"/>
              </a:ext>
            </a:extLst>
          </p:cNvPr>
          <p:cNvSpPr>
            <a:spLocks noGrp="1"/>
          </p:cNvSpPr>
          <p:nvPr>
            <p:ph type="title"/>
          </p:nvPr>
        </p:nvSpPr>
        <p:spPr>
          <a:xfrm>
            <a:off x="1086643" y="-150070"/>
            <a:ext cx="10018713" cy="1752599"/>
          </a:xfrm>
        </p:spPr>
        <p:txBody>
          <a:bodyPr/>
          <a:lstStyle/>
          <a:p>
            <a:r>
              <a:rPr lang="en-US" b="1" dirty="0">
                <a:latin typeface="Times New Roman" panose="02020603050405020304" pitchFamily="18" charset="0"/>
                <a:cs typeface="Times New Roman" panose="02020603050405020304" pitchFamily="18" charset="0"/>
              </a:rPr>
              <a:t>PACKAGES</a:t>
            </a:r>
            <a:endParaRPr lang="en-US" b="1" dirty="0"/>
          </a:p>
        </p:txBody>
      </p:sp>
      <p:sp>
        <p:nvSpPr>
          <p:cNvPr id="3" name="Content Placeholder 2">
            <a:extLst>
              <a:ext uri="{FF2B5EF4-FFF2-40B4-BE49-F238E27FC236}">
                <a16:creationId xmlns:a16="http://schemas.microsoft.com/office/drawing/2014/main" id="{5A4E86B0-5A2D-4D76-A14B-156106B2CED8}"/>
              </a:ext>
            </a:extLst>
          </p:cNvPr>
          <p:cNvSpPr>
            <a:spLocks noGrp="1"/>
          </p:cNvSpPr>
          <p:nvPr>
            <p:ph idx="1"/>
          </p:nvPr>
        </p:nvSpPr>
        <p:spPr>
          <a:xfrm>
            <a:off x="2222865" y="1564847"/>
            <a:ext cx="4610331" cy="3912761"/>
          </a:xfrm>
        </p:spPr>
        <p:txBody>
          <a:bodyPr>
            <a:normAutofit/>
          </a:bodyPr>
          <a:lstStyle/>
          <a:p>
            <a:r>
              <a:rPr lang="en-US" sz="2500" dirty="0">
                <a:latin typeface="Times New Roman" panose="02020603050405020304" pitchFamily="18" charset="0"/>
                <a:cs typeface="Times New Roman" panose="02020603050405020304" pitchFamily="18" charset="0"/>
              </a:rPr>
              <a:t>Pandas</a:t>
            </a:r>
          </a:p>
          <a:p>
            <a:r>
              <a:rPr lang="en-US" sz="2500" dirty="0">
                <a:latin typeface="Times New Roman" panose="02020603050405020304" pitchFamily="18" charset="0"/>
                <a:cs typeface="Times New Roman" panose="02020603050405020304" pitchFamily="18" charset="0"/>
              </a:rPr>
              <a:t>NumPy</a:t>
            </a:r>
          </a:p>
          <a:p>
            <a:r>
              <a:rPr lang="en-US" sz="2500" dirty="0">
                <a:latin typeface="Times New Roman" panose="02020603050405020304" pitchFamily="18" charset="0"/>
                <a:cs typeface="Times New Roman" panose="02020603050405020304" pitchFamily="18" charset="0"/>
              </a:rPr>
              <a:t>Sklearn</a:t>
            </a:r>
          </a:p>
          <a:p>
            <a:r>
              <a:rPr lang="en-US" sz="2500" dirty="0">
                <a:latin typeface="Times New Roman" panose="02020603050405020304" pitchFamily="18" charset="0"/>
                <a:cs typeface="Times New Roman" panose="02020603050405020304" pitchFamily="18" charset="0"/>
              </a:rPr>
              <a:t>Xgboost</a:t>
            </a:r>
          </a:p>
          <a:p>
            <a:endParaRPr lang="en-US" sz="2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DECBAF8-A039-4E80-9F28-7BF0FCE213DD}"/>
              </a:ext>
            </a:extLst>
          </p:cNvPr>
          <p:cNvPicPr>
            <a:picLocks noChangeAspect="1"/>
          </p:cNvPicPr>
          <p:nvPr/>
        </p:nvPicPr>
        <p:blipFill>
          <a:blip r:embed="rId2"/>
          <a:stretch>
            <a:fillRect/>
          </a:stretch>
        </p:blipFill>
        <p:spPr>
          <a:xfrm>
            <a:off x="6905859" y="1602529"/>
            <a:ext cx="1734657" cy="1033341"/>
          </a:xfrm>
          <a:prstGeom prst="rect">
            <a:avLst/>
          </a:prstGeom>
        </p:spPr>
      </p:pic>
      <p:pic>
        <p:nvPicPr>
          <p:cNvPr id="2050" name="Picture 2" descr="Image result for numpy in python logo">
            <a:extLst>
              <a:ext uri="{FF2B5EF4-FFF2-40B4-BE49-F238E27FC236}">
                <a16:creationId xmlns:a16="http://schemas.microsoft.com/office/drawing/2014/main" id="{73E51807-D500-4A4F-8389-57116A0D7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1583" y="3006233"/>
            <a:ext cx="2415809" cy="8455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299B99E4-A86B-4EBC-9AF0-A66870F76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3196" y="4262615"/>
            <a:ext cx="1758462" cy="131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45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02A4-D747-4322-98FA-7C9E8A410569}"/>
              </a:ext>
            </a:extLst>
          </p:cNvPr>
          <p:cNvSpPr>
            <a:spLocks noGrp="1"/>
          </p:cNvSpPr>
          <p:nvPr>
            <p:ph type="title"/>
          </p:nvPr>
        </p:nvSpPr>
        <p:spPr>
          <a:xfrm>
            <a:off x="1484313" y="0"/>
            <a:ext cx="10018713" cy="1752599"/>
          </a:xfrm>
        </p:spPr>
        <p:txBody>
          <a:bodyPr/>
          <a:lstStyle/>
          <a:p>
            <a:r>
              <a:rPr lang="en-US" dirty="0">
                <a:latin typeface="Times New Roman" panose="02020603050405020304" pitchFamily="18" charset="0"/>
                <a:cs typeface="Times New Roman" panose="02020603050405020304" pitchFamily="18" charset="0"/>
              </a:rPr>
              <a:t>IMPLIMENTATION</a:t>
            </a:r>
            <a:r>
              <a:rPr lang="en-US" dirty="0"/>
              <a:t> </a:t>
            </a:r>
            <a:r>
              <a:rPr lang="en-US" dirty="0">
                <a:latin typeface="Times New Roman" panose="02020603050405020304" pitchFamily="18" charset="0"/>
                <a:cs typeface="Times New Roman" panose="02020603050405020304" pitchFamily="18" charset="0"/>
              </a:rPr>
              <a:t>PROCESS</a:t>
            </a:r>
          </a:p>
        </p:txBody>
      </p:sp>
      <p:graphicFrame>
        <p:nvGraphicFramePr>
          <p:cNvPr id="4" name="Content Placeholder 3">
            <a:extLst>
              <a:ext uri="{FF2B5EF4-FFF2-40B4-BE49-F238E27FC236}">
                <a16:creationId xmlns:a16="http://schemas.microsoft.com/office/drawing/2014/main" id="{90B66596-90B3-4278-B383-D0F0136D62A6}"/>
              </a:ext>
            </a:extLst>
          </p:cNvPr>
          <p:cNvGraphicFramePr>
            <a:graphicFrameLocks noGrp="1"/>
          </p:cNvGraphicFramePr>
          <p:nvPr>
            <p:ph idx="1"/>
            <p:extLst>
              <p:ext uri="{D42A27DB-BD31-4B8C-83A1-F6EECF244321}">
                <p14:modId xmlns:p14="http://schemas.microsoft.com/office/powerpoint/2010/main" val="1634628300"/>
              </p:ext>
            </p:extLst>
          </p:nvPr>
        </p:nvGraphicFramePr>
        <p:xfrm>
          <a:off x="1607405" y="2104292"/>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13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5D19-A26F-490A-8C41-6E5AEC1387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2F0E67-85F9-4B0B-95F1-3AB8F53C1AE4}"/>
              </a:ext>
            </a:extLst>
          </p:cNvPr>
          <p:cNvSpPr>
            <a:spLocks noGrp="1"/>
          </p:cNvSpPr>
          <p:nvPr>
            <p:ph idx="1"/>
          </p:nvPr>
        </p:nvSpPr>
        <p:spPr/>
        <p:txBody>
          <a:bodyPr/>
          <a:lstStyle/>
          <a:p>
            <a:r>
              <a:rPr lang="en-US"/>
              <a:t>ddd</a:t>
            </a:r>
          </a:p>
        </p:txBody>
      </p:sp>
    </p:spTree>
    <p:extLst>
      <p:ext uri="{BB962C8B-B14F-4D97-AF65-F5344CB8AC3E}">
        <p14:creationId xmlns:p14="http://schemas.microsoft.com/office/powerpoint/2010/main" val="151542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4D2E-0940-461B-9CE8-B8DC9A560E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8B7D4A-8801-43AE-B400-20D15965A9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15184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54CD-3EDF-41D1-BAB6-7F6AF889CDA2}"/>
              </a:ext>
            </a:extLst>
          </p:cNvPr>
          <p:cNvSpPr>
            <a:spLocks noGrp="1"/>
          </p:cNvSpPr>
          <p:nvPr>
            <p:ph type="title"/>
          </p:nvPr>
        </p:nvSpPr>
        <p:spPr>
          <a:xfrm>
            <a:off x="1755927" y="-140677"/>
            <a:ext cx="8680145" cy="1608993"/>
          </a:xfrm>
        </p:spPr>
        <p:txBody>
          <a:bodyPr/>
          <a:lstStyle/>
          <a:p>
            <a:r>
              <a:rPr lang="en-US" b="1" dirty="0">
                <a:latin typeface="Times New Roman" panose="02020603050405020304" pitchFamily="18" charset="0"/>
                <a:cs typeface="Times New Roman" panose="02020603050405020304" pitchFamily="18" charset="0"/>
              </a:rPr>
              <a:t>	OUTLINE</a:t>
            </a:r>
          </a:p>
        </p:txBody>
      </p:sp>
      <p:sp>
        <p:nvSpPr>
          <p:cNvPr id="3" name="Content Placeholder 2">
            <a:extLst>
              <a:ext uri="{FF2B5EF4-FFF2-40B4-BE49-F238E27FC236}">
                <a16:creationId xmlns:a16="http://schemas.microsoft.com/office/drawing/2014/main" id="{05246F46-B3EB-4A0C-B947-4FE13577D627}"/>
              </a:ext>
            </a:extLst>
          </p:cNvPr>
          <p:cNvSpPr>
            <a:spLocks noGrp="1"/>
          </p:cNvSpPr>
          <p:nvPr>
            <p:ph idx="1"/>
          </p:nvPr>
        </p:nvSpPr>
        <p:spPr>
          <a:xfrm>
            <a:off x="1925515" y="1274885"/>
            <a:ext cx="9566031" cy="6128237"/>
          </a:xfrm>
        </p:spPr>
        <p:txBody>
          <a:bodyPr>
            <a:normAutofit/>
          </a:bodyPr>
          <a:lstStyle/>
          <a:p>
            <a:r>
              <a:rPr lang="en-US" sz="2500" dirty="0">
                <a:latin typeface="Times New Roman" panose="02020603050405020304" pitchFamily="18" charset="0"/>
                <a:cs typeface="Times New Roman" panose="02020603050405020304" pitchFamily="18" charset="0"/>
              </a:rPr>
              <a:t>Problem Description</a:t>
            </a:r>
          </a:p>
          <a:p>
            <a:r>
              <a:rPr lang="en-US" sz="2500" dirty="0">
                <a:latin typeface="Times New Roman" panose="02020603050405020304" pitchFamily="18" charset="0"/>
                <a:cs typeface="Times New Roman" panose="02020603050405020304" pitchFamily="18" charset="0"/>
              </a:rPr>
              <a:t>Drawbacks</a:t>
            </a:r>
          </a:p>
          <a:p>
            <a:r>
              <a:rPr lang="en-US" sz="2500" dirty="0">
                <a:latin typeface="Times New Roman" panose="02020603050405020304" pitchFamily="18" charset="0"/>
                <a:cs typeface="Times New Roman" panose="02020603050405020304" pitchFamily="18" charset="0"/>
              </a:rPr>
              <a:t>Business Understanding</a:t>
            </a:r>
          </a:p>
          <a:p>
            <a:r>
              <a:rPr lang="en-US" sz="2500" dirty="0">
                <a:latin typeface="Times New Roman" panose="02020603050405020304" pitchFamily="18" charset="0"/>
                <a:cs typeface="Times New Roman" panose="02020603050405020304" pitchFamily="18" charset="0"/>
              </a:rPr>
              <a:t>Project Objective</a:t>
            </a:r>
          </a:p>
          <a:p>
            <a:r>
              <a:rPr lang="en-US" sz="2500" dirty="0">
                <a:latin typeface="Times New Roman" panose="02020603050405020304" pitchFamily="18" charset="0"/>
                <a:cs typeface="Times New Roman" panose="02020603050405020304" pitchFamily="18" charset="0"/>
              </a:rPr>
              <a:t>Motivation</a:t>
            </a:r>
          </a:p>
          <a:p>
            <a:r>
              <a:rPr lang="en-US" sz="2500" dirty="0">
                <a:latin typeface="Times New Roman" panose="02020603050405020304" pitchFamily="18" charset="0"/>
                <a:cs typeface="Times New Roman" panose="02020603050405020304" pitchFamily="18" charset="0"/>
              </a:rPr>
              <a:t>Goals</a:t>
            </a:r>
          </a:p>
          <a:p>
            <a:r>
              <a:rPr lang="en-US" sz="2500" dirty="0">
                <a:latin typeface="Times New Roman" panose="02020603050405020304" pitchFamily="18" charset="0"/>
                <a:cs typeface="Times New Roman" panose="02020603050405020304" pitchFamily="18" charset="0"/>
              </a:rPr>
              <a:t>Scope</a:t>
            </a:r>
          </a:p>
          <a:p>
            <a:r>
              <a:rPr lang="en-US" sz="2500" dirty="0">
                <a:latin typeface="Times New Roman" panose="02020603050405020304" pitchFamily="18" charset="0"/>
                <a:cs typeface="Times New Roman" panose="02020603050405020304" pitchFamily="18" charset="0"/>
              </a:rPr>
              <a:t>Problem Objective</a:t>
            </a:r>
          </a:p>
          <a:p>
            <a:r>
              <a:rPr lang="en-US" sz="2500" dirty="0">
                <a:latin typeface="Times New Roman" panose="02020603050405020304" pitchFamily="18" charset="0"/>
                <a:cs typeface="Times New Roman" panose="02020603050405020304" pitchFamily="18" charset="0"/>
              </a:rPr>
              <a:t>Data Description</a:t>
            </a: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737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hanks you images ppt">
            <a:extLst>
              <a:ext uri="{FF2B5EF4-FFF2-40B4-BE49-F238E27FC236}">
                <a16:creationId xmlns:a16="http://schemas.microsoft.com/office/drawing/2014/main" id="{6B6D3D77-A97F-43CB-963D-489C6A8A20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4850" y="342899"/>
            <a:ext cx="8950440" cy="595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30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906D-0CCE-4B70-9E65-6A225579DA7F}"/>
              </a:ext>
            </a:extLst>
          </p:cNvPr>
          <p:cNvSpPr>
            <a:spLocks noGrp="1"/>
          </p:cNvSpPr>
          <p:nvPr>
            <p:ph type="title"/>
          </p:nvPr>
        </p:nvSpPr>
        <p:spPr>
          <a:xfrm>
            <a:off x="1307794" y="26377"/>
            <a:ext cx="9910520" cy="1652954"/>
          </a:xfrm>
        </p:spPr>
        <p:txBody>
          <a:bodyPr/>
          <a:lstStyle/>
          <a:p>
            <a:r>
              <a:rPr lang="en-US"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CA92E6B0-5EE9-446A-8A83-F44708F15EC8}"/>
              </a:ext>
            </a:extLst>
          </p:cNvPr>
          <p:cNvSpPr>
            <a:spLocks noGrp="1"/>
          </p:cNvSpPr>
          <p:nvPr>
            <p:ph idx="1"/>
          </p:nvPr>
        </p:nvSpPr>
        <p:spPr>
          <a:xfrm>
            <a:off x="1969476" y="1222131"/>
            <a:ext cx="7640515" cy="4897315"/>
          </a:xfrm>
        </p:spPr>
        <p:txBody>
          <a:bodyPr>
            <a:normAutofit/>
          </a:bodyPr>
          <a:lstStyle/>
          <a:p>
            <a:r>
              <a:rPr lang="en-US" sz="2500" dirty="0">
                <a:latin typeface="Times New Roman" panose="02020603050405020304" pitchFamily="18" charset="0"/>
                <a:cs typeface="Times New Roman" panose="02020603050405020304" pitchFamily="18" charset="0"/>
              </a:rPr>
              <a:t>Collecting Data</a:t>
            </a:r>
          </a:p>
          <a:p>
            <a:r>
              <a:rPr lang="en-US" sz="2500" dirty="0">
                <a:latin typeface="Times New Roman" panose="02020603050405020304" pitchFamily="18" charset="0"/>
                <a:cs typeface="Times New Roman" panose="02020603050405020304" pitchFamily="18" charset="0"/>
              </a:rPr>
              <a:t>Data Pre-Processing</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Cleaning Data</a:t>
            </a:r>
          </a:p>
          <a:p>
            <a:r>
              <a:rPr lang="en-IN" sz="2500" dirty="0">
                <a:latin typeface="Times New Roman" panose="02020603050405020304" pitchFamily="18" charset="0"/>
                <a:cs typeface="Times New Roman" panose="02020603050405020304" pitchFamily="18" charset="0"/>
              </a:rPr>
              <a:t>Analysing Data</a:t>
            </a:r>
          </a:p>
          <a:p>
            <a:r>
              <a:rPr lang="en-IN" sz="2500" dirty="0">
                <a:latin typeface="Times New Roman" panose="02020603050405020304" pitchFamily="18" charset="0"/>
                <a:cs typeface="Times New Roman" panose="02020603050405020304" pitchFamily="18" charset="0"/>
              </a:rPr>
              <a:t>Visualization</a:t>
            </a:r>
          </a:p>
          <a:p>
            <a:r>
              <a:rPr lang="en-IN" sz="2500" dirty="0">
                <a:latin typeface="Times New Roman" panose="02020603050405020304" pitchFamily="18" charset="0"/>
                <a:cs typeface="Times New Roman" panose="02020603050405020304" pitchFamily="18" charset="0"/>
              </a:rPr>
              <a:t>Reporting</a:t>
            </a:r>
          </a:p>
          <a:p>
            <a:endParaRPr lang="en-US" dirty="0"/>
          </a:p>
        </p:txBody>
      </p:sp>
    </p:spTree>
    <p:extLst>
      <p:ext uri="{BB962C8B-B14F-4D97-AF65-F5344CB8AC3E}">
        <p14:creationId xmlns:p14="http://schemas.microsoft.com/office/powerpoint/2010/main" val="183667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8F3D-1F76-4BEC-87C9-ACA486A0000B}"/>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BFFDD785-D465-4692-AA42-1B1954966D74}"/>
              </a:ext>
            </a:extLst>
          </p:cNvPr>
          <p:cNvSpPr>
            <a:spLocks noGrp="1"/>
          </p:cNvSpPr>
          <p:nvPr>
            <p:ph idx="1"/>
          </p:nvPr>
        </p:nvSpPr>
        <p:spPr>
          <a:xfrm>
            <a:off x="1383554" y="1752599"/>
            <a:ext cx="9888184" cy="4202723"/>
          </a:xfrm>
        </p:spPr>
        <p:txBody>
          <a:bodyPr>
            <a:normAutofit/>
          </a:bodyPr>
          <a:lstStyle/>
          <a:p>
            <a:r>
              <a:rPr lang="en-IN" sz="2500" dirty="0">
                <a:latin typeface="Times New Roman" panose="02020603050405020304" pitchFamily="18" charset="0"/>
                <a:cs typeface="Times New Roman" panose="02020603050405020304" pitchFamily="18" charset="0"/>
              </a:rPr>
              <a:t>In this problem, we have been provided with information about various </a:t>
            </a:r>
            <a:r>
              <a:rPr lang="en-IN" sz="2500" b="1" dirty="0">
                <a:latin typeface="Times New Roman" panose="02020603050405020304" pitchFamily="18" charset="0"/>
                <a:cs typeface="Times New Roman" panose="02020603050405020304" pitchFamily="18" charset="0"/>
              </a:rPr>
              <a:t>internships posted</a:t>
            </a:r>
            <a:r>
              <a:rPr lang="en-IN" sz="2500" dirty="0">
                <a:latin typeface="Times New Roman" panose="02020603050405020304" pitchFamily="18" charset="0"/>
                <a:cs typeface="Times New Roman" panose="02020603050405020304" pitchFamily="18" charset="0"/>
              </a:rPr>
              <a:t> on Internshala. (This includes various attributes about the internships like location, duration, start_date of internship etc.)</a:t>
            </a:r>
          </a:p>
          <a:p>
            <a:r>
              <a:rPr lang="en-IN" sz="2500" dirty="0">
                <a:latin typeface="Times New Roman" panose="02020603050405020304" pitchFamily="18" charset="0"/>
                <a:cs typeface="Times New Roman" panose="02020603050405020304" pitchFamily="18" charset="0"/>
              </a:rPr>
              <a:t>We have also been provided information about the </a:t>
            </a:r>
            <a:r>
              <a:rPr lang="en-IN" sz="2500" b="1" dirty="0">
                <a:latin typeface="Times New Roman" panose="02020603050405020304" pitchFamily="18" charset="0"/>
                <a:cs typeface="Times New Roman" panose="02020603050405020304" pitchFamily="18" charset="0"/>
              </a:rPr>
              <a:t>students who have applied</a:t>
            </a:r>
            <a:r>
              <a:rPr lang="en-IN" sz="2500" dirty="0">
                <a:latin typeface="Times New Roman" panose="02020603050405020304" pitchFamily="18" charset="0"/>
                <a:cs typeface="Times New Roman" panose="02020603050405020304" pitchFamily="18" charset="0"/>
              </a:rPr>
              <a:t> for the internship. (These include type_of_institute, current_year, academic performance of the student etc.)</a:t>
            </a:r>
          </a:p>
          <a:p>
            <a:r>
              <a:rPr lang="en-IN" sz="2500" dirty="0">
                <a:latin typeface="Times New Roman" panose="02020603050405020304" pitchFamily="18" charset="0"/>
                <a:cs typeface="Times New Roman" panose="02020603050405020304" pitchFamily="18" charset="0"/>
              </a:rPr>
              <a:t>Any student is free to apply for any internship on the portal.</a:t>
            </a:r>
          </a:p>
          <a:p>
            <a:pPr marL="0" indent="0">
              <a:buNone/>
            </a:pPr>
            <a:endParaRPr lang="en-US" dirty="0"/>
          </a:p>
        </p:txBody>
      </p:sp>
    </p:spTree>
    <p:extLst>
      <p:ext uri="{BB962C8B-B14F-4D97-AF65-F5344CB8AC3E}">
        <p14:creationId xmlns:p14="http://schemas.microsoft.com/office/powerpoint/2010/main" val="84978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5747-D54C-47B3-9070-15C9006BD0D3}"/>
              </a:ext>
            </a:extLst>
          </p:cNvPr>
          <p:cNvSpPr>
            <a:spLocks noGrp="1"/>
          </p:cNvSpPr>
          <p:nvPr>
            <p:ph type="title"/>
          </p:nvPr>
        </p:nvSpPr>
        <p:spPr>
          <a:xfrm>
            <a:off x="1086643" y="96716"/>
            <a:ext cx="10018713" cy="1644161"/>
          </a:xfrm>
        </p:spPr>
        <p:txBody>
          <a:bodyPr/>
          <a:lstStyle/>
          <a:p>
            <a:r>
              <a:rPr lang="en-US" dirty="0">
                <a:latin typeface="Times New Roman" panose="02020603050405020304" pitchFamily="18" charset="0"/>
                <a:cs typeface="Times New Roman" panose="02020603050405020304" pitchFamily="18" charset="0"/>
              </a:rPr>
              <a:t>DRAWBACKS</a:t>
            </a:r>
          </a:p>
        </p:txBody>
      </p:sp>
      <p:sp>
        <p:nvSpPr>
          <p:cNvPr id="3" name="Content Placeholder 2">
            <a:extLst>
              <a:ext uri="{FF2B5EF4-FFF2-40B4-BE49-F238E27FC236}">
                <a16:creationId xmlns:a16="http://schemas.microsoft.com/office/drawing/2014/main" id="{B3E82549-4E26-48A9-81DB-7666D3FFDA8E}"/>
              </a:ext>
            </a:extLst>
          </p:cNvPr>
          <p:cNvSpPr>
            <a:spLocks noGrp="1"/>
          </p:cNvSpPr>
          <p:nvPr>
            <p:ph idx="1"/>
          </p:nvPr>
        </p:nvSpPr>
        <p:spPr>
          <a:xfrm>
            <a:off x="1396387" y="1740877"/>
            <a:ext cx="10018713" cy="3968262"/>
          </a:xfrm>
        </p:spPr>
        <p:txBody>
          <a:bodyPr>
            <a:normAutofit/>
          </a:bodyPr>
          <a:lstStyle/>
          <a:p>
            <a:pPr algn="just"/>
            <a:r>
              <a:rPr lang="en-US" sz="2500" dirty="0">
                <a:latin typeface="Times New Roman" panose="02020603050405020304" pitchFamily="18" charset="0"/>
                <a:cs typeface="Times New Roman" panose="02020603050405020304" pitchFamily="18" charset="0"/>
              </a:rPr>
              <a:t>These days the selection for the internship is done manually which consumes more time. </a:t>
            </a:r>
          </a:p>
          <a:p>
            <a:pPr algn="just"/>
            <a:r>
              <a:rPr lang="en-US" sz="2500" dirty="0">
                <a:latin typeface="Times New Roman" panose="02020603050405020304" pitchFamily="18" charset="0"/>
                <a:cs typeface="Times New Roman" panose="02020603050405020304" pitchFamily="18" charset="0"/>
              </a:rPr>
              <a:t>These days the number of domains for which you can apply is increasing and the criteria for applying for an intern as well as the specification which the applicants are searching for has increased a lot thus increasing the chance of error while selecting the most suitable applicants.   </a:t>
            </a:r>
          </a:p>
          <a:p>
            <a:pPr algn="just"/>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36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7C06-0E87-442A-B8BB-9F3F4510707A}"/>
              </a:ext>
            </a:extLst>
          </p:cNvPr>
          <p:cNvSpPr>
            <a:spLocks noGrp="1"/>
          </p:cNvSpPr>
          <p:nvPr>
            <p:ph type="title"/>
          </p:nvPr>
        </p:nvSpPr>
        <p:spPr>
          <a:xfrm>
            <a:off x="1484308" y="331177"/>
            <a:ext cx="10018713" cy="1752599"/>
          </a:xfrm>
        </p:spPr>
        <p:txBody>
          <a:bodyPr/>
          <a:lstStyle/>
          <a:p>
            <a:r>
              <a:rPr lang="en-US" dirty="0">
                <a:latin typeface="Times New Roman" panose="02020603050405020304" pitchFamily="18" charset="0"/>
                <a:cs typeface="Times New Roman" panose="02020603050405020304" pitchFamily="18" charset="0"/>
              </a:rPr>
              <a:t>BUSINESS UNDERSTANDING</a:t>
            </a:r>
          </a:p>
        </p:txBody>
      </p:sp>
      <p:sp>
        <p:nvSpPr>
          <p:cNvPr id="3" name="Content Placeholder 2">
            <a:extLst>
              <a:ext uri="{FF2B5EF4-FFF2-40B4-BE49-F238E27FC236}">
                <a16:creationId xmlns:a16="http://schemas.microsoft.com/office/drawing/2014/main" id="{D7DEA6E9-2BC5-47A6-81A2-2424A6EC2FAA}"/>
              </a:ext>
            </a:extLst>
          </p:cNvPr>
          <p:cNvSpPr>
            <a:spLocks noGrp="1"/>
          </p:cNvSpPr>
          <p:nvPr>
            <p:ph idx="1"/>
          </p:nvPr>
        </p:nvSpPr>
        <p:spPr>
          <a:xfrm>
            <a:off x="1484309" y="2192214"/>
            <a:ext cx="10018713" cy="3124201"/>
          </a:xfrm>
        </p:spPr>
        <p:txBody>
          <a:bodyPr/>
          <a:lstStyle/>
          <a:p>
            <a:pPr marL="0" indent="0" algn="just">
              <a:buNone/>
            </a:pPr>
            <a:r>
              <a:rPr lang="en-IN" sz="2500" dirty="0">
                <a:latin typeface="Times New Roman" panose="02020603050405020304" pitchFamily="18" charset="0"/>
                <a:cs typeface="Times New Roman" panose="02020603050405020304" pitchFamily="18" charset="0"/>
              </a:rPr>
              <a:t>While employers get high response to their posting, it is difficult to go through a high number of applications for the employers. They might need to go through high number of applications to shortlist the most relevant candidates. Hence an intelligent matching algorithm can help our users to get better experience and enhance the chances of meaningful profile matches.</a:t>
            </a:r>
            <a:endParaRPr lang="en-US" sz="25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989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B572-D162-4BD8-84B0-D1351E42C131}"/>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A10E11D5-0C25-497F-A827-9C3C7EB43748}"/>
              </a:ext>
            </a:extLst>
          </p:cNvPr>
          <p:cNvSpPr>
            <a:spLocks noGrp="1"/>
          </p:cNvSpPr>
          <p:nvPr>
            <p:ph idx="1"/>
          </p:nvPr>
        </p:nvSpPr>
        <p:spPr>
          <a:xfrm>
            <a:off x="1598610" y="2121876"/>
            <a:ext cx="10018713" cy="3124201"/>
          </a:xfrm>
        </p:spPr>
        <p:txBody>
          <a:bodyPr>
            <a:normAutofit fontScale="92500"/>
          </a:bodyPr>
          <a:lstStyle/>
          <a:p>
            <a:pPr marL="0" indent="0" algn="just">
              <a:buNone/>
            </a:pPr>
            <a:r>
              <a:rPr lang="en-US" sz="2500" dirty="0">
                <a:latin typeface="Times New Roman" panose="02020603050405020304" pitchFamily="18" charset="0"/>
                <a:cs typeface="Times New Roman" panose="02020603050405020304" pitchFamily="18" charset="0"/>
              </a:rPr>
              <a:t>The main motivation for us to go for this project was that a lot of internships are provided on Internshala and a lot of applications for these internship are there, now if it the selection of the application is done manually it will consume lots of time and man-power and there are chances of human error. It is not possible to reduce the error of selection completely but if we can design a programme to select the most suitable candidate for a given internship then we ca reduce the time consumed and the workload and as it is being done by a machine the chances of error will also will be reduced and that is our goal.</a:t>
            </a:r>
          </a:p>
          <a:p>
            <a:pPr marL="0" indent="0" algn="just">
              <a:buNone/>
            </a:pPr>
            <a:endParaRPr lang="en-US" dirty="0"/>
          </a:p>
        </p:txBody>
      </p:sp>
    </p:spTree>
    <p:extLst>
      <p:ext uri="{BB962C8B-B14F-4D97-AF65-F5344CB8AC3E}">
        <p14:creationId xmlns:p14="http://schemas.microsoft.com/office/powerpoint/2010/main" val="263177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E1A6-EBD1-4E5B-8BB3-D901BA2E44BB}"/>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9FA00C2A-DFEC-40B6-A92C-8F4E4BCC246F}"/>
              </a:ext>
            </a:extLst>
          </p:cNvPr>
          <p:cNvSpPr>
            <a:spLocks noGrp="1"/>
          </p:cNvSpPr>
          <p:nvPr>
            <p:ph idx="1"/>
          </p:nvPr>
        </p:nvSpPr>
        <p:spPr>
          <a:xfrm>
            <a:off x="1405180" y="1866899"/>
            <a:ext cx="10018713" cy="3124201"/>
          </a:xfrm>
        </p:spPr>
        <p:txBody>
          <a:bodyPr>
            <a:normAutofit/>
          </a:bodyPr>
          <a:lstStyle/>
          <a:p>
            <a:pPr lvl="0"/>
            <a:r>
              <a:rPr lang="en-US" sz="2500" dirty="0">
                <a:latin typeface="Times New Roman" panose="02020603050405020304" pitchFamily="18" charset="0"/>
                <a:cs typeface="Times New Roman" panose="02020603050405020304" pitchFamily="18" charset="0"/>
              </a:rPr>
              <a:t>Build the best multiple regression model that can predict the most suitable candidate for the various internship present on the Internshala, using all the other variables as the predictors.</a:t>
            </a:r>
          </a:p>
          <a:p>
            <a:pPr lvl="0"/>
            <a:r>
              <a:rPr lang="en-US" sz="2500" dirty="0">
                <a:latin typeface="Times New Roman" panose="02020603050405020304" pitchFamily="18" charset="0"/>
                <a:cs typeface="Times New Roman" panose="02020603050405020304" pitchFamily="18" charset="0"/>
              </a:rPr>
              <a:t>Determine which variables must be made into indicator variables.</a:t>
            </a:r>
          </a:p>
          <a:p>
            <a:r>
              <a:rPr lang="en-US" sz="2500" dirty="0">
                <a:latin typeface="Times New Roman" panose="02020603050405020304" pitchFamily="18" charset="0"/>
                <a:cs typeface="Times New Roman" panose="02020603050405020304" pitchFamily="18" charset="0"/>
              </a:rPr>
              <a:t>Determine which variables might be superfluous.</a:t>
            </a:r>
          </a:p>
        </p:txBody>
      </p:sp>
    </p:spTree>
    <p:extLst>
      <p:ext uri="{BB962C8B-B14F-4D97-AF65-F5344CB8AC3E}">
        <p14:creationId xmlns:p14="http://schemas.microsoft.com/office/powerpoint/2010/main" val="375262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522E-FB13-4439-8357-4F42FF3BAB52}"/>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GOALS</a:t>
            </a:r>
          </a:p>
        </p:txBody>
      </p:sp>
      <p:sp>
        <p:nvSpPr>
          <p:cNvPr id="3" name="Content Placeholder 2">
            <a:extLst>
              <a:ext uri="{FF2B5EF4-FFF2-40B4-BE49-F238E27FC236}">
                <a16:creationId xmlns:a16="http://schemas.microsoft.com/office/drawing/2014/main" id="{D06505A1-D6B2-4F00-9C58-2CC284108596}"/>
              </a:ext>
            </a:extLst>
          </p:cNvPr>
          <p:cNvSpPr>
            <a:spLocks noGrp="1"/>
          </p:cNvSpPr>
          <p:nvPr>
            <p:ph idx="1"/>
          </p:nvPr>
        </p:nvSpPr>
        <p:spPr>
          <a:xfrm>
            <a:off x="1449141" y="1691053"/>
            <a:ext cx="10018713" cy="3124201"/>
          </a:xfrm>
        </p:spPr>
        <p:txBody>
          <a:bodyPr>
            <a:normAutofit/>
          </a:bodyPr>
          <a:lstStyle/>
          <a:p>
            <a:r>
              <a:rPr lang="en-IN" sz="2500" dirty="0">
                <a:latin typeface="Times New Roman" panose="02020603050405020304" pitchFamily="18" charset="0"/>
                <a:cs typeface="Times New Roman" panose="02020603050405020304" pitchFamily="18" charset="0"/>
              </a:rPr>
              <a:t>To reduce the total number of applicants a company has to go over during the selection for the internship. </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To reduce the chances of error of selection a less suitable applicant when a more suitable one is present.</a:t>
            </a:r>
          </a:p>
        </p:txBody>
      </p:sp>
    </p:spTree>
    <p:extLst>
      <p:ext uri="{BB962C8B-B14F-4D97-AF65-F5344CB8AC3E}">
        <p14:creationId xmlns:p14="http://schemas.microsoft.com/office/powerpoint/2010/main" val="3037698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394</TotalTime>
  <Words>483</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Corbel</vt:lpstr>
      <vt:lpstr>Times New Roman</vt:lpstr>
      <vt:lpstr>Wingdings</vt:lpstr>
      <vt:lpstr>Parallax</vt:lpstr>
      <vt:lpstr> </vt:lpstr>
      <vt:lpstr> OUTLINE</vt:lpstr>
      <vt:lpstr>OUTLINE</vt:lpstr>
      <vt:lpstr>PROBLEM DESCRIPTION</vt:lpstr>
      <vt:lpstr>DRAWBACKS</vt:lpstr>
      <vt:lpstr>BUSINESS UNDERSTANDING</vt:lpstr>
      <vt:lpstr>MOTIVATION</vt:lpstr>
      <vt:lpstr>PROJECT OBJECTIVE</vt:lpstr>
      <vt:lpstr>GOALS</vt:lpstr>
      <vt:lpstr>SCOPE</vt:lpstr>
      <vt:lpstr>DATA FILES DESCRIPTION </vt:lpstr>
      <vt:lpstr>PowerPoint Presentation</vt:lpstr>
      <vt:lpstr>PowerPoint Presentation</vt:lpstr>
      <vt:lpstr>PowerPoint Presentation</vt:lpstr>
      <vt:lpstr> TOOLS</vt:lpstr>
      <vt:lpstr>PACKAGES</vt:lpstr>
      <vt:lpstr>IMPLIMENTATION PROCESS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Shahaban Ali</dc:creator>
  <cp:lastModifiedBy>Shahaban Ali</cp:lastModifiedBy>
  <cp:revision>42</cp:revision>
  <dcterms:created xsi:type="dcterms:W3CDTF">2019-04-28T14:17:10Z</dcterms:created>
  <dcterms:modified xsi:type="dcterms:W3CDTF">2019-04-28T20:55:13Z</dcterms:modified>
</cp:coreProperties>
</file>