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9"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24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32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04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89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318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30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74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11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07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01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48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36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6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23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903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73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18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04/28/2019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97626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C7E-7B8B-43A7-89EE-D4030D891C3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1C09A20A-EC4C-431B-BD95-59F623BAF8D1}"/>
              </a:ext>
            </a:extLst>
          </p:cNvPr>
          <p:cNvSpPr>
            <a:spLocks noGrp="1"/>
          </p:cNvSpPr>
          <p:nvPr>
            <p:ph type="subTitle" idx="1"/>
          </p:nvPr>
        </p:nvSpPr>
        <p:spPr>
          <a:xfrm>
            <a:off x="79131" y="0"/>
            <a:ext cx="11939953" cy="6638191"/>
          </a:xfrm>
        </p:spPr>
        <p:txBody>
          <a:bodyPr>
            <a:noAutofit/>
          </a:bodyPr>
          <a:lstStyle/>
          <a:p>
            <a:pPr algn="ctr"/>
            <a:endParaRPr lang="en-US" sz="5500" dirty="0">
              <a:latin typeface="Times New Roman" panose="02020603050405020304" pitchFamily="18" charset="0"/>
              <a:cs typeface="Times New Roman" panose="02020603050405020304" pitchFamily="18" charset="0"/>
            </a:endParaRPr>
          </a:p>
          <a:p>
            <a:pPr algn="ctr"/>
            <a:endParaRPr lang="en-US" sz="5500" dirty="0">
              <a:latin typeface="Times New Roman" panose="02020603050405020304" pitchFamily="18" charset="0"/>
              <a:cs typeface="Times New Roman" panose="02020603050405020304" pitchFamily="18" charset="0"/>
            </a:endParaRPr>
          </a:p>
          <a:p>
            <a:pPr algn="ctr"/>
            <a:r>
              <a:rPr lang="en-US" sz="5500" dirty="0">
                <a:latin typeface="Times New Roman" panose="02020603050405020304" pitchFamily="18" charset="0"/>
                <a:cs typeface="Times New Roman" panose="02020603050405020304" pitchFamily="18" charset="0"/>
              </a:rPr>
              <a:t>HR Case Study </a:t>
            </a:r>
          </a:p>
          <a:p>
            <a:pPr algn="ctr"/>
            <a:endParaRPr lang="en-US" sz="5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Presented by-</a:t>
            </a:r>
          </a:p>
          <a:p>
            <a:pPr algn="ctr"/>
            <a:r>
              <a:rPr lang="en-US" sz="1500" dirty="0">
                <a:latin typeface="Times New Roman" panose="02020603050405020304" pitchFamily="18" charset="0"/>
                <a:cs typeface="Times New Roman" panose="02020603050405020304" pitchFamily="18" charset="0"/>
              </a:rPr>
              <a:t>													Nihit Jain</a:t>
            </a:r>
          </a:p>
          <a:p>
            <a:pPr algn="ctr"/>
            <a:r>
              <a:rPr lang="en-US" sz="1500" dirty="0">
                <a:latin typeface="Times New Roman" panose="02020603050405020304" pitchFamily="18" charset="0"/>
                <a:cs typeface="Times New Roman" panose="02020603050405020304" pitchFamily="18" charset="0"/>
              </a:rPr>
              <a:t>		  						    					       Utkarsh Rai</a:t>
            </a:r>
          </a:p>
          <a:p>
            <a:pPr algn="ctr"/>
            <a:r>
              <a:rPr lang="en-US" sz="1500" dirty="0">
                <a:latin typeface="Times New Roman" panose="02020603050405020304" pitchFamily="18" charset="0"/>
                <a:cs typeface="Times New Roman" panose="02020603050405020304" pitchFamily="18" charset="0"/>
              </a:rPr>
              <a:t>		     						      						Shahaban Ali</a:t>
            </a:r>
          </a:p>
          <a:p>
            <a:pPr algn="ctr"/>
            <a:r>
              <a:rPr lang="en-US" sz="1500" dirty="0">
                <a:latin typeface="Times New Roman" panose="02020603050405020304" pitchFamily="18" charset="0"/>
                <a:cs typeface="Times New Roman" panose="02020603050405020304" pitchFamily="18" charset="0"/>
              </a:rPr>
              <a:t>		  						   					     Anujay Jain</a:t>
            </a:r>
          </a:p>
          <a:p>
            <a:pPr algn="ctr"/>
            <a:r>
              <a:rPr lang="en-US" sz="1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581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62FD-7BF8-4B1B-B5DE-3A50EA7DA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942175-62ED-4658-9235-2F23FC3337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888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2A4-D747-4322-98FA-7C9E8A4105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517237-26A2-4613-8797-DB7830DB4B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21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CD-3EDF-41D1-BAB6-7F6AF889CD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OUTLINE</a:t>
            </a:r>
          </a:p>
        </p:txBody>
      </p:sp>
      <p:sp>
        <p:nvSpPr>
          <p:cNvPr id="3" name="Content Placeholder 2">
            <a:extLst>
              <a:ext uri="{FF2B5EF4-FFF2-40B4-BE49-F238E27FC236}">
                <a16:creationId xmlns:a16="http://schemas.microsoft.com/office/drawing/2014/main" id="{05246F46-B3EB-4A0C-B947-4FE13577D627}"/>
              </a:ext>
            </a:extLst>
          </p:cNvPr>
          <p:cNvSpPr>
            <a:spLocks noGrp="1"/>
          </p:cNvSpPr>
          <p:nvPr>
            <p:ph idx="1"/>
          </p:nvPr>
        </p:nvSpPr>
        <p:spPr>
          <a:xfrm>
            <a:off x="1251670" y="2417885"/>
            <a:ext cx="9176008" cy="4079631"/>
          </a:xfrm>
        </p:spPr>
        <p:txBody>
          <a:bodyPr>
            <a:normAutofit fontScale="92500" lnSpcReduction="10000"/>
          </a:bodyPr>
          <a:lstStyle/>
          <a:p>
            <a:r>
              <a:rPr lang="en-US" sz="2500" dirty="0">
                <a:latin typeface="Times New Roman" panose="02020603050405020304" pitchFamily="18" charset="0"/>
                <a:cs typeface="Times New Roman" panose="02020603050405020304" pitchFamily="18" charset="0"/>
              </a:rPr>
              <a:t>Objective</a:t>
            </a:r>
          </a:p>
          <a:p>
            <a:r>
              <a:rPr lang="en-US" sz="2500" dirty="0">
                <a:latin typeface="Times New Roman" panose="02020603050405020304" pitchFamily="18" charset="0"/>
                <a:cs typeface="Times New Roman" panose="02020603050405020304" pitchFamily="18" charset="0"/>
              </a:rPr>
              <a:t>Problem Description</a:t>
            </a:r>
          </a:p>
          <a:p>
            <a:r>
              <a:rPr lang="en-US" sz="2500" dirty="0">
                <a:latin typeface="Times New Roman" panose="02020603050405020304" pitchFamily="18" charset="0"/>
                <a:cs typeface="Times New Roman" panose="02020603050405020304" pitchFamily="18" charset="0"/>
              </a:rPr>
              <a:t>Data Description</a:t>
            </a:r>
          </a:p>
          <a:p>
            <a:r>
              <a:rPr lang="en-US" sz="2500" dirty="0">
                <a:latin typeface="Times New Roman" panose="02020603050405020304" pitchFamily="18" charset="0"/>
                <a:cs typeface="Times New Roman" panose="02020603050405020304" pitchFamily="18" charset="0"/>
              </a:rPr>
              <a:t>Collecting Data</a:t>
            </a:r>
          </a:p>
          <a:p>
            <a:r>
              <a:rPr lang="en-US" sz="2500" dirty="0">
                <a:latin typeface="Times New Roman" panose="02020603050405020304" pitchFamily="18" charset="0"/>
                <a:cs typeface="Times New Roman" panose="02020603050405020304" pitchFamily="18" charset="0"/>
              </a:rPr>
              <a:t>Data Pre-Processing</a:t>
            </a:r>
          </a:p>
          <a:p>
            <a:r>
              <a:rPr lang="en-IN" sz="2500" dirty="0">
                <a:latin typeface="Times New Roman" panose="02020603050405020304" pitchFamily="18" charset="0"/>
                <a:cs typeface="Times New Roman" panose="02020603050405020304" pitchFamily="18" charset="0"/>
              </a:rPr>
              <a:t>Cleaning Data</a:t>
            </a:r>
          </a:p>
          <a:p>
            <a:r>
              <a:rPr lang="en-IN" sz="2500" dirty="0">
                <a:latin typeface="Times New Roman" panose="02020603050405020304" pitchFamily="18" charset="0"/>
                <a:cs typeface="Times New Roman" panose="02020603050405020304" pitchFamily="18" charset="0"/>
              </a:rPr>
              <a:t>Analysing Data</a:t>
            </a:r>
          </a:p>
          <a:p>
            <a:r>
              <a:rPr lang="en-IN" sz="2500" dirty="0">
                <a:latin typeface="Times New Roman" panose="02020603050405020304" pitchFamily="18" charset="0"/>
                <a:cs typeface="Times New Roman" panose="02020603050405020304" pitchFamily="18" charset="0"/>
              </a:rPr>
              <a:t>Visualization</a:t>
            </a:r>
          </a:p>
          <a:p>
            <a:r>
              <a:rPr lang="en-IN" sz="2500" dirty="0">
                <a:latin typeface="Times New Roman" panose="02020603050405020304" pitchFamily="18" charset="0"/>
                <a:cs typeface="Times New Roman" panose="02020603050405020304" pitchFamily="18" charset="0"/>
              </a:rPr>
              <a:t>Reporting</a:t>
            </a:r>
          </a:p>
          <a:p>
            <a:endParaRPr lang="en-US" sz="2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7372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EF9C-9EE4-4CDE-84D9-587C51BAAF70}"/>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 TOOLS</a:t>
            </a:r>
          </a:p>
        </p:txBody>
      </p:sp>
      <p:sp>
        <p:nvSpPr>
          <p:cNvPr id="3" name="Content Placeholder 2">
            <a:extLst>
              <a:ext uri="{FF2B5EF4-FFF2-40B4-BE49-F238E27FC236}">
                <a16:creationId xmlns:a16="http://schemas.microsoft.com/office/drawing/2014/main" id="{EB0C76A0-39AF-4B18-B607-31203A8337B5}"/>
              </a:ext>
            </a:extLst>
          </p:cNvPr>
          <p:cNvSpPr>
            <a:spLocks noGrp="1"/>
          </p:cNvSpPr>
          <p:nvPr>
            <p:ph idx="1"/>
          </p:nvPr>
        </p:nvSpPr>
        <p:spPr>
          <a:xfrm>
            <a:off x="1075142" y="2329961"/>
            <a:ext cx="8825659" cy="4167554"/>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E6421A-ED87-4BB6-B57F-C612153B927A}"/>
              </a:ext>
            </a:extLst>
          </p:cNvPr>
          <p:cNvPicPr>
            <a:picLocks noChangeAspect="1"/>
          </p:cNvPicPr>
          <p:nvPr/>
        </p:nvPicPr>
        <p:blipFill>
          <a:blip r:embed="rId2"/>
          <a:stretch>
            <a:fillRect/>
          </a:stretch>
        </p:blipFill>
        <p:spPr>
          <a:xfrm>
            <a:off x="4508027" y="2439214"/>
            <a:ext cx="2420590" cy="990173"/>
          </a:xfrm>
          <a:prstGeom prst="rect">
            <a:avLst/>
          </a:prstGeom>
        </p:spPr>
      </p:pic>
      <p:pic>
        <p:nvPicPr>
          <p:cNvPr id="1028" name="Picture 4" descr="Image result for jupyter notebook">
            <a:extLst>
              <a:ext uri="{FF2B5EF4-FFF2-40B4-BE49-F238E27FC236}">
                <a16:creationId xmlns:a16="http://schemas.microsoft.com/office/drawing/2014/main" id="{E53969C3-286C-4BC6-957E-4801AD963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631" y="3732401"/>
            <a:ext cx="1548894" cy="1568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31BBAC-5349-4FDC-A431-00C3E4CC39D2}"/>
              </a:ext>
            </a:extLst>
          </p:cNvPr>
          <p:cNvPicPr>
            <a:picLocks noChangeAspect="1"/>
          </p:cNvPicPr>
          <p:nvPr/>
        </p:nvPicPr>
        <p:blipFill>
          <a:blip r:embed="rId4"/>
          <a:stretch>
            <a:fillRect/>
          </a:stretch>
        </p:blipFill>
        <p:spPr>
          <a:xfrm>
            <a:off x="4385538" y="5710237"/>
            <a:ext cx="2718329" cy="831238"/>
          </a:xfrm>
          <a:prstGeom prst="rect">
            <a:avLst/>
          </a:prstGeom>
        </p:spPr>
      </p:pic>
      <p:pic>
        <p:nvPicPr>
          <p:cNvPr id="1030" name="Picture 6" descr="Image result for r programming">
            <a:extLst>
              <a:ext uri="{FF2B5EF4-FFF2-40B4-BE49-F238E27FC236}">
                <a16:creationId xmlns:a16="http://schemas.microsoft.com/office/drawing/2014/main" id="{F6A78F6C-95F4-4D62-BB0A-A4BDCCC30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510" y="4010197"/>
            <a:ext cx="1303930" cy="10124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99975F-3BAF-43D1-B033-BA96FA3DBEAD}"/>
              </a:ext>
            </a:extLst>
          </p:cNvPr>
          <p:cNvPicPr>
            <a:picLocks noChangeAspect="1"/>
          </p:cNvPicPr>
          <p:nvPr/>
        </p:nvPicPr>
        <p:blipFill>
          <a:blip r:embed="rId6"/>
          <a:stretch>
            <a:fillRect/>
          </a:stretch>
        </p:blipFill>
        <p:spPr>
          <a:xfrm>
            <a:off x="4743436" y="3873034"/>
            <a:ext cx="2006478" cy="1078808"/>
          </a:xfrm>
          <a:prstGeom prst="rect">
            <a:avLst/>
          </a:prstGeom>
        </p:spPr>
      </p:pic>
    </p:spTree>
    <p:extLst>
      <p:ext uri="{BB962C8B-B14F-4D97-AF65-F5344CB8AC3E}">
        <p14:creationId xmlns:p14="http://schemas.microsoft.com/office/powerpoint/2010/main" val="10165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DC2C-1645-4292-A324-EE108AB9DA6D}"/>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PACKAGES</a:t>
            </a:r>
            <a:endParaRPr lang="en-US" dirty="0"/>
          </a:p>
        </p:txBody>
      </p:sp>
      <p:sp>
        <p:nvSpPr>
          <p:cNvPr id="3" name="Content Placeholder 2">
            <a:extLst>
              <a:ext uri="{FF2B5EF4-FFF2-40B4-BE49-F238E27FC236}">
                <a16:creationId xmlns:a16="http://schemas.microsoft.com/office/drawing/2014/main" id="{5A4E86B0-5A2D-4D76-A14B-156106B2CED8}"/>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Pandas</a:t>
            </a:r>
          </a:p>
          <a:p>
            <a:r>
              <a:rPr lang="en-US" sz="2500" dirty="0">
                <a:latin typeface="Times New Roman" panose="02020603050405020304" pitchFamily="18" charset="0"/>
                <a:cs typeface="Times New Roman" panose="02020603050405020304" pitchFamily="18" charset="0"/>
              </a:rPr>
              <a:t>NumPy</a:t>
            </a:r>
          </a:p>
          <a:p>
            <a:r>
              <a:rPr lang="en-US" sz="2500" dirty="0">
                <a:latin typeface="Times New Roman" panose="02020603050405020304" pitchFamily="18" charset="0"/>
                <a:cs typeface="Times New Roman" panose="02020603050405020304" pitchFamily="18" charset="0"/>
              </a:rPr>
              <a:t>Sklearn</a:t>
            </a:r>
          </a:p>
          <a:p>
            <a:r>
              <a:rPr lang="en-US" sz="2500" dirty="0">
                <a:latin typeface="Times New Roman" panose="02020603050405020304" pitchFamily="18" charset="0"/>
                <a:cs typeface="Times New Roman" panose="02020603050405020304" pitchFamily="18" charset="0"/>
              </a:rPr>
              <a:t>Xgboost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45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E1A6-EBD1-4E5B-8BB3-D901BA2E44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9FA00C2A-DFEC-40B6-A92C-8F4E4BCC246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262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8F3D-1F76-4BEC-87C9-ACA486A000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FFDD785-D465-4692-AA42-1B1954966D74}"/>
              </a:ext>
            </a:extLst>
          </p:cNvPr>
          <p:cNvSpPr>
            <a:spLocks noGrp="1"/>
          </p:cNvSpPr>
          <p:nvPr>
            <p:ph idx="1"/>
          </p:nvPr>
        </p:nvSpPr>
        <p:spPr>
          <a:xfrm>
            <a:off x="1154954" y="2365131"/>
            <a:ext cx="9888184" cy="4202723"/>
          </a:xfrm>
        </p:spPr>
        <p:txBody>
          <a:bodyPr>
            <a:normAutofit/>
          </a:bodyPr>
          <a:lstStyle/>
          <a:p>
            <a:r>
              <a:rPr lang="en-IN" sz="2500" dirty="0">
                <a:latin typeface="Times New Roman" panose="02020603050405020304" pitchFamily="18" charset="0"/>
                <a:cs typeface="Times New Roman" panose="02020603050405020304" pitchFamily="18" charset="0"/>
              </a:rPr>
              <a:t>In this problem, we have been provided with information about various </a:t>
            </a:r>
            <a:r>
              <a:rPr lang="en-IN" sz="2500" b="1" dirty="0">
                <a:latin typeface="Times New Roman" panose="02020603050405020304" pitchFamily="18" charset="0"/>
                <a:cs typeface="Times New Roman" panose="02020603050405020304" pitchFamily="18" charset="0"/>
              </a:rPr>
              <a:t>internships posted</a:t>
            </a:r>
            <a:r>
              <a:rPr lang="en-IN" sz="2500" dirty="0">
                <a:latin typeface="Times New Roman" panose="02020603050405020304" pitchFamily="18" charset="0"/>
                <a:cs typeface="Times New Roman" panose="02020603050405020304" pitchFamily="18" charset="0"/>
              </a:rPr>
              <a:t> on Internshala. (This includes various attributes about the internships like location, duration, start_date of internship etc.)</a:t>
            </a:r>
          </a:p>
          <a:p>
            <a:r>
              <a:rPr lang="en-IN" sz="2500" dirty="0">
                <a:latin typeface="Times New Roman" panose="02020603050405020304" pitchFamily="18" charset="0"/>
                <a:cs typeface="Times New Roman" panose="02020603050405020304" pitchFamily="18" charset="0"/>
              </a:rPr>
              <a:t>We have also been provided information about the </a:t>
            </a:r>
            <a:r>
              <a:rPr lang="en-IN" sz="2500" b="1" dirty="0">
                <a:latin typeface="Times New Roman" panose="02020603050405020304" pitchFamily="18" charset="0"/>
                <a:cs typeface="Times New Roman" panose="02020603050405020304" pitchFamily="18" charset="0"/>
              </a:rPr>
              <a:t>students who have applied</a:t>
            </a:r>
            <a:r>
              <a:rPr lang="en-IN" sz="2500" dirty="0">
                <a:latin typeface="Times New Roman" panose="02020603050405020304" pitchFamily="18" charset="0"/>
                <a:cs typeface="Times New Roman" panose="02020603050405020304" pitchFamily="18" charset="0"/>
              </a:rPr>
              <a:t> for the internship. (These include type_of_institute, current_year, academic performance of the student etc.)</a:t>
            </a:r>
          </a:p>
          <a:p>
            <a:r>
              <a:rPr lang="en-IN" sz="2500" dirty="0">
                <a:latin typeface="Times New Roman" panose="02020603050405020304" pitchFamily="18" charset="0"/>
                <a:cs typeface="Times New Roman" panose="02020603050405020304" pitchFamily="18" charset="0"/>
              </a:rPr>
              <a:t>Any student is free to apply for any internship on the portal.</a:t>
            </a:r>
          </a:p>
          <a:p>
            <a:pPr marL="0" indent="0">
              <a:buNone/>
            </a:pPr>
            <a:endParaRPr lang="en-US" dirty="0"/>
          </a:p>
        </p:txBody>
      </p:sp>
    </p:spTree>
    <p:extLst>
      <p:ext uri="{BB962C8B-B14F-4D97-AF65-F5344CB8AC3E}">
        <p14:creationId xmlns:p14="http://schemas.microsoft.com/office/powerpoint/2010/main" val="84978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522E-FB13-4439-8357-4F42FF3BAB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a:t>
            </a:r>
          </a:p>
        </p:txBody>
      </p:sp>
      <p:sp>
        <p:nvSpPr>
          <p:cNvPr id="3" name="Content Placeholder 2">
            <a:extLst>
              <a:ext uri="{FF2B5EF4-FFF2-40B4-BE49-F238E27FC236}">
                <a16:creationId xmlns:a16="http://schemas.microsoft.com/office/drawing/2014/main" id="{D06505A1-D6B2-4F00-9C58-2CC284108596}"/>
              </a:ext>
            </a:extLst>
          </p:cNvPr>
          <p:cNvSpPr>
            <a:spLocks noGrp="1"/>
          </p:cNvSpPr>
          <p:nvPr>
            <p:ph idx="1"/>
          </p:nvPr>
        </p:nvSpPr>
        <p:spPr/>
        <p:txBody>
          <a:bodyPr>
            <a:normAutofit/>
          </a:bodyPr>
          <a:lstStyle/>
          <a:p>
            <a:r>
              <a:rPr lang="en-IN" sz="2500" i="1" dirty="0">
                <a:latin typeface="Times New Roman" panose="02020603050405020304" pitchFamily="18" charset="0"/>
                <a:cs typeface="Times New Roman" panose="02020603050405020304" pitchFamily="18" charset="0"/>
              </a:rPr>
              <a:t>While employers get high response to their posting, it is difficult to go through a high number of applications for the employers. They might need to go through high number of applications to shortlist the most relevant candidates. Hence an intelligent matching algorithm can help our users get better experience and enhance chances of meaningful profile matches.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69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EC3F-03B4-4A0C-A0C9-8955B04712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DESCRIPTION </a:t>
            </a:r>
          </a:p>
        </p:txBody>
      </p:sp>
      <p:sp>
        <p:nvSpPr>
          <p:cNvPr id="3" name="Content Placeholder 2">
            <a:extLst>
              <a:ext uri="{FF2B5EF4-FFF2-40B4-BE49-F238E27FC236}">
                <a16:creationId xmlns:a16="http://schemas.microsoft.com/office/drawing/2014/main" id="{DD848D02-4045-4D99-9983-32481BA527AE}"/>
              </a:ext>
            </a:extLst>
          </p:cNvPr>
          <p:cNvSpPr>
            <a:spLocks noGrp="1"/>
          </p:cNvSpPr>
          <p:nvPr>
            <p:ph idx="1"/>
          </p:nvPr>
        </p:nvSpPr>
        <p:spPr>
          <a:xfrm>
            <a:off x="1154954" y="2524368"/>
            <a:ext cx="8825659" cy="3876431"/>
          </a:xfrm>
        </p:spPr>
        <p:txBody>
          <a:bodyPr>
            <a:normAutofit/>
          </a:bodyPr>
          <a:lstStyle/>
          <a:p>
            <a:r>
              <a:rPr lang="en-IN" b="1" dirty="0"/>
              <a:t>Internship.csv</a:t>
            </a:r>
            <a:r>
              <a:rPr lang="en-IN" dirty="0"/>
              <a:t> - includes the details of all the internships posted on Internshala. These details are filled by the company floating the Internship. Each row represents one internship.</a:t>
            </a:r>
          </a:p>
          <a:p>
            <a:pPr marL="0" indent="0">
              <a:buNone/>
            </a:pPr>
            <a:endParaRPr lang="en-IN" dirty="0"/>
          </a:p>
          <a:p>
            <a:r>
              <a:rPr lang="en-IN" b="1" dirty="0"/>
              <a:t>Student.csv</a:t>
            </a:r>
            <a:r>
              <a:rPr lang="en-IN" dirty="0"/>
              <a:t> - includes details of the students applying for the internship. These details have been filled by the student. Each row represents an experience of the student. In case the student has not filled any experience, there would be only one row containing details of student.</a:t>
            </a:r>
          </a:p>
          <a:p>
            <a:endParaRPr lang="en-IN" dirty="0"/>
          </a:p>
          <a:p>
            <a:r>
              <a:rPr lang="en-IN" b="1" dirty="0"/>
              <a:t>test.csv &amp; train.csv</a:t>
            </a:r>
            <a:r>
              <a:rPr lang="en-IN" dirty="0"/>
              <a:t> - include the application details (as applied by student) and the shortlist outcome</a:t>
            </a:r>
          </a:p>
          <a:p>
            <a:endParaRPr lang="en-US" dirty="0"/>
          </a:p>
        </p:txBody>
      </p:sp>
    </p:spTree>
    <p:extLst>
      <p:ext uri="{BB962C8B-B14F-4D97-AF65-F5344CB8AC3E}">
        <p14:creationId xmlns:p14="http://schemas.microsoft.com/office/powerpoint/2010/main" val="314493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4B90-216A-4C74-86B9-1D9215EDA3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CB7B13-DC2F-41A3-AA5B-E9CF49D56C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0273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110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 </vt:lpstr>
      <vt:lpstr> OUTLINE</vt:lpstr>
      <vt:lpstr> TOOLS</vt:lpstr>
      <vt:lpstr>PACKAGES</vt:lpstr>
      <vt:lpstr>PROJECT OBJECTIVE</vt:lpstr>
      <vt:lpstr>PROBLEM DESCRIPTION</vt:lpstr>
      <vt:lpstr>GOAL</vt:lpstr>
      <vt:lpstr>DATA DESCRIPTION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Shahaban Ali</dc:creator>
  <cp:lastModifiedBy>Shahaban Ali</cp:lastModifiedBy>
  <cp:revision>21</cp:revision>
  <dcterms:created xsi:type="dcterms:W3CDTF">2019-04-28T14:17:10Z</dcterms:created>
  <dcterms:modified xsi:type="dcterms:W3CDTF">2019-04-28T15:34:55Z</dcterms:modified>
</cp:coreProperties>
</file>