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4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BC16529-494E-4EF7-B1A7-707FBB61AD25}" type="datetimeFigureOut">
              <a:rPr lang="en-US"/>
              <a:pPr>
                <a:defRPr/>
              </a:pPr>
              <a:t>09-Jun-13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9CB5E3C-83B0-4527-9CA3-F301F68DF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EFCF0F9-1CC2-4125-A508-91590C0219C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lIns="45720" tIns="0" rIns="45720" bIns="0" rtlCol="0" anchor="b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788"/>
            <a:ext cx="1984375" cy="273050"/>
          </a:xfrm>
        </p:spPr>
        <p:txBody>
          <a:bodyPr/>
          <a:lstStyle>
            <a:lvl1pPr marL="0" algn="l" defTabSz="914400" rtl="0" eaLnBrk="1" latinLnBrk="0" hangingPunct="1">
              <a:defRPr sz="1100" kern="1200" smtClean="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10B9A13-FD7C-40CE-A80A-47BFB2EBE5B5}" type="datetimeFigureOut">
              <a:rPr lang="en-US"/>
              <a:pPr>
                <a:defRPr/>
              </a:pPr>
              <a:t>09-Jun-13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25" y="6300788"/>
            <a:ext cx="3813175" cy="273050"/>
          </a:xfrm>
        </p:spPr>
        <p:txBody>
          <a:bodyPr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300788"/>
            <a:ext cx="685800" cy="273050"/>
          </a:xfrm>
        </p:spPr>
        <p:txBody>
          <a:bodyPr/>
          <a:lstStyle>
            <a:lvl1pPr marL="0" algn="r" defTabSz="914400" rtl="0" eaLnBrk="1" latinLnBrk="0" hangingPunct="1">
              <a:defRPr sz="1100" kern="1200" smtClean="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E90AE23-DDCC-488E-B7DE-BE14FFE18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5640F-06F7-4E9C-85C0-84AC228B3C7A}" type="datetimeFigureOut">
              <a:rPr lang="en-US"/>
              <a:pPr>
                <a:defRPr/>
              </a:pPr>
              <a:t>09-Jun-13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C12D1-A27E-4FC5-B970-6E8A3314F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4E0CD-6F87-48EC-A233-83FF16D44D0E}" type="datetimeFigureOut">
              <a:rPr lang="en-US"/>
              <a:pPr>
                <a:defRPr/>
              </a:pPr>
              <a:t>09-Jun-13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5AE34-19A3-4A98-AA31-248C244CA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0EFB1-AAC5-47F1-830C-FEC9BF69E9CE}" type="datetimeFigureOut">
              <a:rPr lang="en-US"/>
              <a:pPr>
                <a:defRPr/>
              </a:pPr>
              <a:t>09-Jun-13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A27C9-FCFD-443B-9103-5B371753E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7A44A-6EC2-4C78-8E2E-FB2F60A099FA}" type="datetimeFigureOut">
              <a:rPr lang="en-US"/>
              <a:pPr>
                <a:defRPr/>
              </a:pPr>
              <a:t>09-Jun-13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EEF97-8F83-4D4E-B5DD-3C3A004AE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6B0C7-8B16-43B4-8085-D95393D32667}" type="datetimeFigureOut">
              <a:rPr lang="en-US"/>
              <a:pPr>
                <a:defRPr/>
              </a:pPr>
              <a:t>09-Jun-13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15865-778C-4B62-BB0F-EDB18BA49E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 rot="-178369">
            <a:off x="628650" y="506413"/>
            <a:ext cx="3851275" cy="5514975"/>
            <a:chOff x="1524000" y="381000"/>
            <a:chExt cx="3657600" cy="4737978"/>
          </a:xfrm>
        </p:grpSpPr>
        <p:sp>
          <p:nvSpPr>
            <p:cNvPr id="6" name="Rectangle 9"/>
            <p:cNvSpPr/>
            <p:nvPr userDrawn="1"/>
          </p:nvSpPr>
          <p:spPr>
            <a:xfrm>
              <a:off x="1522886" y="380938"/>
              <a:ext cx="3657600" cy="47243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7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C3651-0775-4CBB-B9E9-1B9C4C7C90B8}" type="datetimeFigureOut">
              <a:rPr lang="en-US"/>
              <a:pPr>
                <a:defRPr/>
              </a:pPr>
              <a:t>09-Jun-13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DA8B4-089D-44AD-AAD1-A5B950860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3"/>
          <p:cNvGrpSpPr>
            <a:grpSpLocks/>
          </p:cNvGrpSpPr>
          <p:nvPr/>
        </p:nvGrpSpPr>
        <p:grpSpPr bwMode="auto">
          <a:xfrm rot="-385649">
            <a:off x="312738" y="3521075"/>
            <a:ext cx="4089400" cy="3025775"/>
            <a:chOff x="1524000" y="381000"/>
            <a:chExt cx="3657600" cy="4737978"/>
          </a:xfrm>
        </p:grpSpPr>
        <p:sp>
          <p:nvSpPr>
            <p:cNvPr id="7" name="Rectangle 14"/>
            <p:cNvSpPr/>
            <p:nvPr userDrawn="1"/>
          </p:nvSpPr>
          <p:spPr>
            <a:xfrm>
              <a:off x="1522986" y="380761"/>
              <a:ext cx="3657600" cy="4725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8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 rot="232774">
            <a:off x="169863" y="241300"/>
            <a:ext cx="4087812" cy="3025775"/>
            <a:chOff x="1524000" y="381000"/>
            <a:chExt cx="3657600" cy="4737978"/>
          </a:xfrm>
        </p:grpSpPr>
        <p:sp>
          <p:nvSpPr>
            <p:cNvPr id="10" name="Rectangle 10"/>
            <p:cNvSpPr/>
            <p:nvPr userDrawn="1"/>
          </p:nvSpPr>
          <p:spPr>
            <a:xfrm>
              <a:off x="1523760" y="381014"/>
              <a:ext cx="3657600" cy="4725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11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1EB68-281C-4EB3-B562-F4FFDA7A450D}" type="datetimeFigureOut">
              <a:rPr lang="en-US"/>
              <a:pPr>
                <a:defRPr/>
              </a:pPr>
              <a:t>09-Jun-13</a:t>
            </a:fld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36B1B-7D97-4460-AD2C-33005816F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 rot="232774">
            <a:off x="2058988" y="379413"/>
            <a:ext cx="5032375" cy="3443287"/>
            <a:chOff x="1524000" y="381000"/>
            <a:chExt cx="3657600" cy="4737978"/>
          </a:xfrm>
        </p:grpSpPr>
        <p:sp>
          <p:nvSpPr>
            <p:cNvPr id="6" name="Rectangle 9"/>
            <p:cNvSpPr/>
            <p:nvPr userDrawn="1"/>
          </p:nvSpPr>
          <p:spPr>
            <a:xfrm>
              <a:off x="1523766" y="381015"/>
              <a:ext cx="3657600" cy="4724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7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6C195-9BED-4E4A-88EB-8D51B271A875}" type="datetimeFigureOut">
              <a:rPr lang="en-US"/>
              <a:pPr>
                <a:defRPr/>
              </a:pPr>
              <a:t>09-Jun-13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53D9E-B36B-4EE6-ADDC-BA194F05BE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3"/>
          <p:cNvGrpSpPr>
            <a:grpSpLocks/>
          </p:cNvGrpSpPr>
          <p:nvPr/>
        </p:nvGrpSpPr>
        <p:grpSpPr bwMode="auto">
          <a:xfrm rot="-180000">
            <a:off x="114300" y="115888"/>
            <a:ext cx="3968750" cy="3705225"/>
            <a:chOff x="1524000" y="381000"/>
            <a:chExt cx="3657600" cy="4737978"/>
          </a:xfrm>
        </p:grpSpPr>
        <p:sp>
          <p:nvSpPr>
            <p:cNvPr id="7" name="Rectangle 14"/>
            <p:cNvSpPr/>
            <p:nvPr userDrawn="1"/>
          </p:nvSpPr>
          <p:spPr>
            <a:xfrm>
              <a:off x="1522807" y="380904"/>
              <a:ext cx="3657600" cy="4723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8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 rot="360000">
            <a:off x="4165600" y="323850"/>
            <a:ext cx="4792663" cy="3443288"/>
            <a:chOff x="1524000" y="381000"/>
            <a:chExt cx="3657600" cy="4737978"/>
          </a:xfrm>
        </p:grpSpPr>
        <p:sp>
          <p:nvSpPr>
            <p:cNvPr id="10" name="Rectangle 10"/>
            <p:cNvSpPr/>
            <p:nvPr userDrawn="1"/>
          </p:nvSpPr>
          <p:spPr>
            <a:xfrm>
              <a:off x="1523620" y="381036"/>
              <a:ext cx="3657600" cy="4724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11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E1F9D-33F2-4212-9FA7-9E2073B99FB2}" type="datetimeFigureOut">
              <a:rPr lang="en-US"/>
              <a:pPr>
                <a:defRPr/>
              </a:pPr>
              <a:t>09-Jun-13</a:t>
            </a:fld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F4B11-E1B8-4F24-9A7F-60A6D4792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86D9E-24C7-4AC2-A330-F660FADD1E49}" type="datetimeFigureOut">
              <a:rPr lang="en-US"/>
              <a:pPr>
                <a:defRPr/>
              </a:pPr>
              <a:t>09-Jun-13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64B75-6162-4108-AF47-81192BE04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D264F-6B90-4EEE-9094-CE0B6F5B8A23}" type="datetimeFigureOut">
              <a:rPr lang="en-US"/>
              <a:pPr>
                <a:defRPr/>
              </a:pPr>
              <a:t>09-Jun-13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6C839-8071-4262-9B88-430823396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40A2A-DDE6-400F-A2EB-836A7916679D}" type="datetimeFigureOut">
              <a:rPr lang="en-US"/>
              <a:pPr>
                <a:defRPr/>
              </a:pPr>
              <a:t>09-Jun-13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98394-2B40-4F78-AC7B-7B7B0B66F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299200"/>
            <a:ext cx="1981200" cy="273050"/>
          </a:xfrm>
        </p:spPr>
        <p:txBody>
          <a:bodyPr/>
          <a:lstStyle>
            <a:lvl1pPr algn="l">
              <a:defRPr sz="1100" smtClean="0">
                <a:latin typeface="Rockwell" pitchFamily="18" charset="0"/>
              </a:defRPr>
            </a:lvl1pPr>
          </a:lstStyle>
          <a:p>
            <a:pPr>
              <a:defRPr/>
            </a:pPr>
            <a:fld id="{C01DAC70-621B-42C7-91A0-F861BA43E1E9}" type="datetimeFigureOut">
              <a:rPr lang="en-US"/>
              <a:pPr>
                <a:defRPr/>
              </a:pPr>
              <a:t>09-Jun-13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962400" y="6299200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64525" y="6311900"/>
            <a:ext cx="685800" cy="265113"/>
          </a:xfrm>
        </p:spPr>
        <p:txBody>
          <a:bodyPr/>
          <a:lstStyle>
            <a:lvl1pPr>
              <a:defRPr sz="1100" smtClean="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pPr>
              <a:defRPr/>
            </a:pPr>
            <a:fld id="{6E3FEBCA-D096-432D-9917-E451AF58D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lIns="45720" tIns="0" rIns="45720" bIns="0" rtlCol="0" anchor="b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tIns="0" rIns="45720" bIns="0" rtlCol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7156E-7854-4CD0-8498-6FD3C7798DD2}" type="datetimeFigureOut">
              <a:rPr lang="en-US"/>
              <a:pPr>
                <a:defRPr/>
              </a:pPr>
              <a:t>09-Jun-13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384D9-9C04-47C6-9EDB-D1830EC1C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16C0A-4F67-41FF-8BC2-B00B7A86C3C0}" type="datetimeFigureOut">
              <a:rPr lang="en-US"/>
              <a:pPr>
                <a:defRPr/>
              </a:pPr>
              <a:t>09-Jun-13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A9078-543E-4A25-9CB1-E1ABF15AC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 rot="-360000">
            <a:off x="654050" y="444500"/>
            <a:ext cx="5416550" cy="3630613"/>
            <a:chOff x="1524000" y="381000"/>
            <a:chExt cx="3657600" cy="4737978"/>
          </a:xfrm>
        </p:grpSpPr>
        <p:sp>
          <p:nvSpPr>
            <p:cNvPr id="6" name="Rectangle 9"/>
            <p:cNvSpPr/>
            <p:nvPr userDrawn="1"/>
          </p:nvSpPr>
          <p:spPr>
            <a:xfrm>
              <a:off x="1523326" y="380823"/>
              <a:ext cx="3657600" cy="4723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7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FF630-F7F1-4232-B349-EBB390821945}" type="datetimeFigureOut">
              <a:rPr lang="en-US"/>
              <a:pPr>
                <a:defRPr/>
              </a:pPr>
              <a:t>09-Jun-13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9C700-3A43-43E9-80D4-1A7E00197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E1241-02E3-465D-B8F8-917D99CB9AE3}" type="datetimeFigureOut">
              <a:rPr lang="en-US"/>
              <a:pPr>
                <a:defRPr/>
              </a:pPr>
              <a:t>09-Jun-13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6C467-04E5-4E71-A01A-C34E94BAD2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Comparison-Underlin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1897063"/>
            <a:ext cx="32289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Comparison-Underlin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6488" y="1897063"/>
            <a:ext cx="32289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1" descr="Comparison-Underlin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1897063"/>
            <a:ext cx="32289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3" descr="Comparison-Underlin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6488" y="1897063"/>
            <a:ext cx="32289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322E7-7645-4A02-9704-73DEE9296654}" type="datetimeFigureOut">
              <a:rPr lang="en-US"/>
              <a:pPr>
                <a:defRPr/>
              </a:pPr>
              <a:t>09-Jun-13</a:t>
            </a:fld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3F03D-1FBF-4BBB-A109-B4299AE9E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E1A08-69AC-4627-BD30-F08C97317636}" type="datetimeFigureOut">
              <a:rPr lang="en-US"/>
              <a:pPr>
                <a:defRPr/>
              </a:pPr>
              <a:t>09-Jun-13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604D2-1BD9-4FB8-A572-E34778405F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503238"/>
            <a:ext cx="7313613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735138"/>
            <a:ext cx="7313613" cy="405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2863" y="6315075"/>
            <a:ext cx="1295400" cy="265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Rockwell" pitchFamily="18" charset="0"/>
                <a:cs typeface="+mn-cs"/>
              </a:defRPr>
            </a:lvl1pPr>
          </a:lstStyle>
          <a:p>
            <a:pPr>
              <a:defRPr/>
            </a:pPr>
            <a:fld id="{FF81EECE-EA14-41A0-BE9F-B470A083CF35}" type="datetimeFigureOut">
              <a:rPr lang="en-US"/>
              <a:pPr>
                <a:defRPr/>
              </a:pPr>
              <a:t>09-Jun-13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3350" y="6305550"/>
            <a:ext cx="3717925" cy="258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Rockwell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575" y="5476875"/>
            <a:ext cx="1482725" cy="850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200" smtClean="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  <a:cs typeface="+mn-cs"/>
              </a:defRPr>
            </a:lvl1pPr>
          </a:lstStyle>
          <a:p>
            <a:pPr>
              <a:defRPr/>
            </a:pPr>
            <a:fld id="{22F15958-8C68-4F0A-A3BD-BC9FA1DE9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0" r:id="rId2"/>
    <p:sldLayoutId id="2147483682" r:id="rId3"/>
    <p:sldLayoutId id="2147483683" r:id="rId4"/>
    <p:sldLayoutId id="2147483684" r:id="rId5"/>
    <p:sldLayoutId id="2147483685" r:id="rId6"/>
    <p:sldLayoutId id="2147483679" r:id="rId7"/>
    <p:sldLayoutId id="2147483686" r:id="rId8"/>
    <p:sldLayoutId id="2147483678" r:id="rId9"/>
    <p:sldLayoutId id="2147483677" r:id="rId10"/>
    <p:sldLayoutId id="2147483676" r:id="rId11"/>
    <p:sldLayoutId id="2147483675" r:id="rId12"/>
    <p:sldLayoutId id="2147483674" r:id="rId13"/>
    <p:sldLayoutId id="2147483673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ctr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Goudy Old Style"/>
        </a:defRPr>
      </a:lvl2pPr>
      <a:lvl3pPr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Goudy Old Style"/>
        </a:defRPr>
      </a:lvl3pPr>
      <a:lvl4pPr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Goudy Old Style"/>
        </a:defRPr>
      </a:lvl4pPr>
      <a:lvl5pPr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Goudy Old Style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Goudy Old Style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Goudy Old Style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Goudy Old Style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Goudy Old Style"/>
        </a:defRPr>
      </a:lvl9pPr>
    </p:titleStyle>
    <p:bodyStyle>
      <a:lvl1pPr marL="463550" indent="-463550" algn="l" rtl="0" fontAlgn="base">
        <a:spcBef>
          <a:spcPts val="2000"/>
        </a:spcBef>
        <a:spcAft>
          <a:spcPct val="0"/>
        </a:spcAft>
        <a:buSzPct val="90000"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fontAlgn="base">
        <a:spcBef>
          <a:spcPts val="600"/>
        </a:spcBef>
        <a:spcAft>
          <a:spcPct val="0"/>
        </a:spcAft>
        <a:buSzPct val="90000"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rtl="0" fontAlgn="base">
        <a:spcBef>
          <a:spcPts val="600"/>
        </a:spcBef>
        <a:spcAft>
          <a:spcPct val="0"/>
        </a:spcAft>
        <a:buSzPct val="90000"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rtl="0" fontAlgn="base">
        <a:spcBef>
          <a:spcPts val="600"/>
        </a:spcBef>
        <a:spcAft>
          <a:spcPct val="0"/>
        </a:spcAft>
        <a:buSzPct val="90000"/>
        <a:buBlip>
          <a:blip r:embed="rId24"/>
        </a:buBlip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rtl="0" fontAlgn="base">
        <a:spcBef>
          <a:spcPts val="600"/>
        </a:spcBef>
        <a:spcAft>
          <a:spcPct val="0"/>
        </a:spcAft>
        <a:buSzPct val="90000"/>
        <a:buBlip>
          <a:blip r:embed="rId24"/>
        </a:buBlip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525"/>
          </a:xfrm>
        </p:spPr>
        <p:txBody>
          <a:bodyPr/>
          <a:lstStyle/>
          <a:p>
            <a:r>
              <a:rPr lang="en-US" smtClean="0"/>
              <a:t>NLP@IDC – Final Course Project, Spring 2013</a:t>
            </a:r>
          </a:p>
        </p:txBody>
      </p:sp>
      <p:sp>
        <p:nvSpPr>
          <p:cNvPr id="23554" name="Subtitle 2"/>
          <p:cNvSpPr>
            <a:spLocks noGrp="1"/>
          </p:cNvSpPr>
          <p:nvPr>
            <p:ph type="subTitle" idx="1"/>
          </p:nvPr>
        </p:nvSpPr>
        <p:spPr>
          <a:xfrm>
            <a:off x="2209800" y="5056188"/>
            <a:ext cx="6477000" cy="117475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mtClean="0"/>
              <a:t>By Ziv Levy &amp; Shachar Langbehiem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Songs Genres Classification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mtClean="0"/>
              <a:t>Today, we usually define a song’s genre by its vocal elemnts – melody, instruments, etc. </a:t>
            </a:r>
          </a:p>
          <a:p>
            <a:r>
              <a:rPr lang="en-US" sz="3200" smtClean="0"/>
              <a:t>We intend to find if we can define a genre simply through the lyrics – whether the written elements of songs contain significant genre information. </a:t>
            </a:r>
            <a:endParaRPr lang="en-US" sz="29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3"/>
          <p:cNvSpPr>
            <a:spLocks noGrp="1"/>
          </p:cNvSpPr>
          <p:nvPr>
            <p:ph type="title"/>
          </p:nvPr>
        </p:nvSpPr>
        <p:spPr>
          <a:xfrm>
            <a:off x="457200" y="530225"/>
            <a:ext cx="7772400" cy="1362075"/>
          </a:xfrm>
        </p:spPr>
        <p:txBody>
          <a:bodyPr/>
          <a:lstStyle/>
          <a:p>
            <a:r>
              <a:rPr lang="en-US" sz="6600" smtClean="0"/>
              <a:t>Why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2586038"/>
            <a:ext cx="7772400" cy="9874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3600" smtClean="0"/>
              <a:t>Because its AWESOME!</a:t>
            </a:r>
          </a:p>
        </p:txBody>
      </p:sp>
      <p:sp>
        <p:nvSpPr>
          <p:cNvPr id="2" name="Text Placeholder 4"/>
          <p:cNvSpPr>
            <a:spLocks/>
          </p:cNvSpPr>
          <p:nvPr/>
        </p:nvSpPr>
        <p:spPr bwMode="auto">
          <a:xfrm>
            <a:off x="457200" y="4137025"/>
            <a:ext cx="77724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45720" bIns="0"/>
          <a:lstStyle/>
          <a:p>
            <a:pPr>
              <a:buSzPct val="90000"/>
            </a:pPr>
            <a:r>
              <a:rPr lang="en-US" sz="2000">
                <a:latin typeface="Goudy Old Style"/>
              </a:rPr>
              <a:t>Also, this is important to the study of literature &amp; poetry – it could hint at a cognitive connection between melodies and ideas, and help us define the term “genre” and its meanings, thus grounding the study of literature &amp; poetry in something a bit more robust than just personal taste &amp; opinion.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How? Logistic Regression</a:t>
            </a:r>
          </a:p>
        </p:txBody>
      </p:sp>
      <p:sp>
        <p:nvSpPr>
          <p:cNvPr id="2765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Logistic regression is a type of regression analysis used for predicting the outcome of a categorical dependent variable based on one or more predictor variables. </a:t>
            </a:r>
          </a:p>
        </p:txBody>
      </p:sp>
      <p:pic>
        <p:nvPicPr>
          <p:cNvPr id="27651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4038" y="3208338"/>
            <a:ext cx="4913312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Variables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Words – we’ll examine how distinct is the vocabulary of each genre.</a:t>
            </a:r>
          </a:p>
          <a:p>
            <a:r>
              <a:rPr lang="en-US" smtClean="0"/>
              <a:t>Structure – if time constraints will allow, we’ll examine whether genres also imply a certain structure on the lyrics.</a:t>
            </a:r>
          </a:p>
          <a:p>
            <a:r>
              <a:rPr lang="en-US" smtClean="0"/>
              <a:t>Diversity – even if genres use the same words, do they repeat themselves (“Baby, baby, baby oooh”), or does each song contain a wider selection of words?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Limitations and Future Enhancements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Lyrics databases aren’t quality-controlled, don’t carry the same formats between songs (especially obvious with “censored” words, which can be written in different ways – S-it, Sh*t, *%#$, etc.)</a:t>
            </a:r>
          </a:p>
          <a:p>
            <a:r>
              <a:rPr lang="en-US" smtClean="0"/>
              <a:t>No existing tree-banks on song lyrics, which limits us to low-level analysis.</a:t>
            </a:r>
          </a:p>
          <a:p>
            <a:r>
              <a:rPr lang="en-US" smtClean="0"/>
              <a:t>No efficient data-mining tools – either we create them, or we hand-create all of our data-sets.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3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525"/>
          </a:xfrm>
        </p:spPr>
        <p:txBody>
          <a:bodyPr/>
          <a:lstStyle/>
          <a:p>
            <a:r>
              <a:rPr lang="en-US" smtClean="0"/>
              <a:t>Thank You!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89</TotalTime>
  <Words>249</Words>
  <Application>Microsoft Macintosh PowerPoint</Application>
  <PresentationFormat>On-screen Show (4:3)</PresentationFormat>
  <Paragraphs>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13</vt:i4>
      </vt:variant>
      <vt:variant>
        <vt:lpstr>Slide Titles</vt:lpstr>
      </vt:variant>
      <vt:variant>
        <vt:i4>7</vt:i4>
      </vt:variant>
    </vt:vector>
  </HeadingPairs>
  <TitlesOfParts>
    <vt:vector size="25" baseType="lpstr">
      <vt:lpstr>Goudy Old Style</vt:lpstr>
      <vt:lpstr>Arial</vt:lpstr>
      <vt:lpstr>Calibri</vt:lpstr>
      <vt:lpstr>Rockwell</vt:lpstr>
      <vt:lpstr>Impact</vt:lpstr>
      <vt:lpstr>Inkwell</vt:lpstr>
      <vt:lpstr>Inkwell</vt:lpstr>
      <vt:lpstr>Inkwell</vt:lpstr>
      <vt:lpstr>Inkwell</vt:lpstr>
      <vt:lpstr>Inkwell</vt:lpstr>
      <vt:lpstr>Inkwell</vt:lpstr>
      <vt:lpstr>Inkwell</vt:lpstr>
      <vt:lpstr>Inkwell</vt:lpstr>
      <vt:lpstr>Inkwell</vt:lpstr>
      <vt:lpstr>Inkwell</vt:lpstr>
      <vt:lpstr>Inkwell</vt:lpstr>
      <vt:lpstr>Inkwell</vt:lpstr>
      <vt:lpstr>Inkwell</vt:lpstr>
      <vt:lpstr>NLP@IDC – Final Course Project, Spring 2013</vt:lpstr>
      <vt:lpstr>Songs Genres Classification</vt:lpstr>
      <vt:lpstr>Why ?</vt:lpstr>
      <vt:lpstr>How? Logistic Regression</vt:lpstr>
      <vt:lpstr>Variables</vt:lpstr>
      <vt:lpstr>Limitations and Future Enhancements</vt:lpstr>
      <vt:lpstr>Thank You!</vt:lpstr>
    </vt:vector>
  </TitlesOfParts>
  <Company>amdocs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NLP@IDC – Final Course Project, Spring 2013</dc:title>
  <dc:creator>Ziv Levy</dc:creator>
  <cp:lastModifiedBy>User</cp:lastModifiedBy>
  <cp:revision>9</cp:revision>
  <dcterms:created xsi:type="dcterms:W3CDTF">2013-06-08T16:38:49Z</dcterms:created>
  <dcterms:modified xsi:type="dcterms:W3CDTF">2013-06-09T17:06:03Z</dcterms:modified>
</cp:coreProperties>
</file>