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2"/>
  </p:notesMasterIdLst>
  <p:sldIdLst>
    <p:sldId id="256" r:id="rId2"/>
    <p:sldId id="30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5" r:id="rId11"/>
    <p:sldId id="274" r:id="rId12"/>
    <p:sldId id="275" r:id="rId13"/>
    <p:sldId id="276" r:id="rId14"/>
    <p:sldId id="278" r:id="rId15"/>
    <p:sldId id="277" r:id="rId16"/>
    <p:sldId id="279" r:id="rId17"/>
    <p:sldId id="284" r:id="rId18"/>
    <p:sldId id="285" r:id="rId19"/>
    <p:sldId id="264" r:id="rId20"/>
    <p:sldId id="266" r:id="rId21"/>
    <p:sldId id="267" r:id="rId22"/>
    <p:sldId id="268" r:id="rId23"/>
    <p:sldId id="269" r:id="rId24"/>
    <p:sldId id="283" r:id="rId25"/>
    <p:sldId id="270" r:id="rId26"/>
    <p:sldId id="271" r:id="rId27"/>
    <p:sldId id="289" r:id="rId28"/>
    <p:sldId id="290" r:id="rId29"/>
    <p:sldId id="291" r:id="rId30"/>
    <p:sldId id="293" r:id="rId31"/>
    <p:sldId id="294" r:id="rId32"/>
    <p:sldId id="299" r:id="rId33"/>
    <p:sldId id="296" r:id="rId34"/>
    <p:sldId id="297" r:id="rId35"/>
    <p:sldId id="308" r:id="rId36"/>
    <p:sldId id="309" r:id="rId37"/>
    <p:sldId id="310" r:id="rId38"/>
    <p:sldId id="311" r:id="rId39"/>
    <p:sldId id="312" r:id="rId40"/>
    <p:sldId id="313" r:id="rId41"/>
    <p:sldId id="316" r:id="rId42"/>
    <p:sldId id="317" r:id="rId43"/>
    <p:sldId id="314" r:id="rId44"/>
    <p:sldId id="315" r:id="rId45"/>
    <p:sldId id="298" r:id="rId46"/>
    <p:sldId id="302" r:id="rId47"/>
    <p:sldId id="303" r:id="rId48"/>
    <p:sldId id="304" r:id="rId49"/>
    <p:sldId id="305" r:id="rId50"/>
    <p:sldId id="307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0000FF"/>
    <a:srgbClr val="006600"/>
    <a:srgbClr val="663300"/>
    <a:srgbClr val="FFFF99"/>
    <a:srgbClr val="00FF00"/>
    <a:srgbClr val="00CC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64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776132983377079"/>
          <c:y val="0.0282524059492563"/>
          <c:w val="0.862289370078741"/>
          <c:h val="0.798225065616798"/>
        </c:manualLayout>
      </c:layout>
      <c:scatterChart>
        <c:scatterStyle val="smoothMarker"/>
        <c:varyColors val="0"/>
        <c:ser>
          <c:idx val="0"/>
          <c:order val="0"/>
          <c:tx>
            <c:v>y=4/(1+x*x)</c:v>
          </c:tx>
          <c:spPr>
            <a:ln w="1905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0.0600000000000001</c:v>
                </c:pt>
                <c:pt idx="7">
                  <c:v>0.07</c:v>
                </c:pt>
                <c:pt idx="8">
                  <c:v>0.0800000000000001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0.29</c:v>
                </c:pt>
                <c:pt idx="30">
                  <c:v>0.3</c:v>
                </c:pt>
                <c:pt idx="31">
                  <c:v>0.310000000000001</c:v>
                </c:pt>
                <c:pt idx="32">
                  <c:v>0.320000000000001</c:v>
                </c:pt>
                <c:pt idx="33">
                  <c:v>0.330000000000001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0.380000000000001</c:v>
                </c:pt>
                <c:pt idx="39">
                  <c:v>0.390000000000001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0.540000000000001</c:v>
                </c:pt>
                <c:pt idx="55">
                  <c:v>0.550000000000001</c:v>
                </c:pt>
                <c:pt idx="56">
                  <c:v>0.560000000000001</c:v>
                </c:pt>
                <c:pt idx="57">
                  <c:v>0.570000000000001</c:v>
                </c:pt>
                <c:pt idx="58">
                  <c:v>0.580000000000001</c:v>
                </c:pt>
                <c:pt idx="59">
                  <c:v>0.590000000000001</c:v>
                </c:pt>
                <c:pt idx="60">
                  <c:v>0.600000000000001</c:v>
                </c:pt>
                <c:pt idx="61">
                  <c:v>0.610000000000001</c:v>
                </c:pt>
                <c:pt idx="62">
                  <c:v>0.620000000000001</c:v>
                </c:pt>
                <c:pt idx="63">
                  <c:v>0.630000000000001</c:v>
                </c:pt>
                <c:pt idx="64">
                  <c:v>0.640000000000001</c:v>
                </c:pt>
                <c:pt idx="65">
                  <c:v>0.650000000000001</c:v>
                </c:pt>
                <c:pt idx="66">
                  <c:v>0.660000000000001</c:v>
                </c:pt>
                <c:pt idx="67">
                  <c:v>0.670000000000001</c:v>
                </c:pt>
                <c:pt idx="68">
                  <c:v>0.680000000000001</c:v>
                </c:pt>
                <c:pt idx="69">
                  <c:v>0.690000000000001</c:v>
                </c:pt>
                <c:pt idx="70">
                  <c:v>0.700000000000001</c:v>
                </c:pt>
                <c:pt idx="71">
                  <c:v>0.710000000000001</c:v>
                </c:pt>
                <c:pt idx="72">
                  <c:v>0.720000000000001</c:v>
                </c:pt>
                <c:pt idx="73">
                  <c:v>0.730000000000001</c:v>
                </c:pt>
                <c:pt idx="74">
                  <c:v>0.740000000000001</c:v>
                </c:pt>
                <c:pt idx="75">
                  <c:v>0.750000000000001</c:v>
                </c:pt>
                <c:pt idx="76">
                  <c:v>0.760000000000001</c:v>
                </c:pt>
                <c:pt idx="77">
                  <c:v>0.770000000000001</c:v>
                </c:pt>
                <c:pt idx="78">
                  <c:v>0.780000000000001</c:v>
                </c:pt>
                <c:pt idx="79">
                  <c:v>0.790000000000001</c:v>
                </c:pt>
                <c:pt idx="80">
                  <c:v>0.800000000000001</c:v>
                </c:pt>
                <c:pt idx="81">
                  <c:v>0.810000000000001</c:v>
                </c:pt>
                <c:pt idx="82">
                  <c:v>0.820000000000001</c:v>
                </c:pt>
                <c:pt idx="83">
                  <c:v>0.830000000000001</c:v>
                </c:pt>
                <c:pt idx="84">
                  <c:v>0.840000000000001</c:v>
                </c:pt>
                <c:pt idx="85">
                  <c:v>0.850000000000001</c:v>
                </c:pt>
                <c:pt idx="86">
                  <c:v>0.860000000000001</c:v>
                </c:pt>
                <c:pt idx="87">
                  <c:v>0.870000000000001</c:v>
                </c:pt>
                <c:pt idx="88">
                  <c:v>0.880000000000001</c:v>
                </c:pt>
                <c:pt idx="89">
                  <c:v>0.890000000000001</c:v>
                </c:pt>
                <c:pt idx="90">
                  <c:v>0.900000000000001</c:v>
                </c:pt>
                <c:pt idx="91">
                  <c:v>0.910000000000001</c:v>
                </c:pt>
                <c:pt idx="92">
                  <c:v>0.920000000000001</c:v>
                </c:pt>
                <c:pt idx="93">
                  <c:v>0.930000000000001</c:v>
                </c:pt>
                <c:pt idx="94">
                  <c:v>0.940000000000001</c:v>
                </c:pt>
                <c:pt idx="95">
                  <c:v>0.950000000000001</c:v>
                </c:pt>
                <c:pt idx="96">
                  <c:v>0.960000000000001</c:v>
                </c:pt>
                <c:pt idx="97">
                  <c:v>0.97</c:v>
                </c:pt>
                <c:pt idx="98">
                  <c:v>0.98</c:v>
                </c:pt>
                <c:pt idx="99">
                  <c:v>0.990000000000001</c:v>
                </c:pt>
                <c:pt idx="100">
                  <c:v>1.000000000000001</c:v>
                </c:pt>
              </c:numCache>
            </c:numRef>
          </c:xVal>
          <c:yVal>
            <c:numRef>
              <c:f>Sheet1!$B$2:$B$102</c:f>
              <c:numCache>
                <c:formatCode>General</c:formatCode>
                <c:ptCount val="101"/>
                <c:pt idx="0">
                  <c:v>4.0</c:v>
                </c:pt>
                <c:pt idx="1">
                  <c:v>3.999600039995998</c:v>
                </c:pt>
                <c:pt idx="2">
                  <c:v>3.998400639744096</c:v>
                </c:pt>
                <c:pt idx="3">
                  <c:v>3.996403237086622</c:v>
                </c:pt>
                <c:pt idx="4">
                  <c:v>3.993610223642172</c:v>
                </c:pt>
                <c:pt idx="5">
                  <c:v>3.990024937655859</c:v>
                </c:pt>
                <c:pt idx="6">
                  <c:v>3.985651654045437</c:v>
                </c:pt>
                <c:pt idx="7">
                  <c:v>3.980495571698677</c:v>
                </c:pt>
                <c:pt idx="8">
                  <c:v>3.97456279809221</c:v>
                </c:pt>
                <c:pt idx="9">
                  <c:v>3.96786033131634</c:v>
                </c:pt>
                <c:pt idx="10">
                  <c:v>3.96039603960396</c:v>
                </c:pt>
                <c:pt idx="11">
                  <c:v>3.952178638474458</c:v>
                </c:pt>
                <c:pt idx="12">
                  <c:v>3.943217665615142</c:v>
                </c:pt>
                <c:pt idx="13">
                  <c:v>3.933523453633593</c:v>
                </c:pt>
                <c:pt idx="14">
                  <c:v>3.923107100823853</c:v>
                </c:pt>
                <c:pt idx="15">
                  <c:v>3.9119804400978</c:v>
                </c:pt>
                <c:pt idx="16">
                  <c:v>3.900156006240249</c:v>
                </c:pt>
                <c:pt idx="17">
                  <c:v>3.88764700165225</c:v>
                </c:pt>
                <c:pt idx="18">
                  <c:v>3.874467260751647</c:v>
                </c:pt>
                <c:pt idx="19">
                  <c:v>3.86063121320336</c:v>
                </c:pt>
                <c:pt idx="20">
                  <c:v>3.846153846153843</c:v>
                </c:pt>
                <c:pt idx="21">
                  <c:v>3.831050665645053</c:v>
                </c:pt>
                <c:pt idx="22">
                  <c:v>3.815337657382681</c:v>
                </c:pt>
                <c:pt idx="23">
                  <c:v>3.799031247032015</c:v>
                </c:pt>
                <c:pt idx="24">
                  <c:v>3.7821482602118</c:v>
                </c:pt>
                <c:pt idx="25">
                  <c:v>3.764705882352946</c:v>
                </c:pt>
                <c:pt idx="26">
                  <c:v>3.74672161858374</c:v>
                </c:pt>
                <c:pt idx="27">
                  <c:v>3.72821325379812</c:v>
                </c:pt>
                <c:pt idx="28">
                  <c:v>3.70919881305638</c:v>
                </c:pt>
                <c:pt idx="29">
                  <c:v>3.68969652246103</c:v>
                </c:pt>
                <c:pt idx="30">
                  <c:v>3.669724770642207</c:v>
                </c:pt>
                <c:pt idx="31">
                  <c:v>3.649302070978925</c:v>
                </c:pt>
                <c:pt idx="32">
                  <c:v>3.62844702467344</c:v>
                </c:pt>
                <c:pt idx="33">
                  <c:v>3.607178284786725</c:v>
                </c:pt>
                <c:pt idx="34">
                  <c:v>3.585514521333811</c:v>
                </c:pt>
                <c:pt idx="35">
                  <c:v>3.563474387527841</c:v>
                </c:pt>
                <c:pt idx="36">
                  <c:v>3.541076487252124</c:v>
                </c:pt>
                <c:pt idx="37">
                  <c:v>3.518339343829711</c:v>
                </c:pt>
                <c:pt idx="38">
                  <c:v>3.495281370150297</c:v>
                </c:pt>
                <c:pt idx="39">
                  <c:v>3.471920840204843</c:v>
                </c:pt>
                <c:pt idx="40">
                  <c:v>3.448275862068965</c:v>
                </c:pt>
                <c:pt idx="41">
                  <c:v>3.424364352367097</c:v>
                </c:pt>
                <c:pt idx="42">
                  <c:v>3.400204012240734</c:v>
                </c:pt>
                <c:pt idx="43">
                  <c:v>3.375812304835834</c:v>
                </c:pt>
                <c:pt idx="44">
                  <c:v>3.35120643431634</c:v>
                </c:pt>
                <c:pt idx="45">
                  <c:v>3.326403326403323</c:v>
                </c:pt>
                <c:pt idx="46">
                  <c:v>3.301419610432485</c:v>
                </c:pt>
                <c:pt idx="47">
                  <c:v>3.276271602915881</c:v>
                </c:pt>
                <c:pt idx="48">
                  <c:v>3.25097529258778</c:v>
                </c:pt>
                <c:pt idx="49">
                  <c:v>3.22554632690912</c:v>
                </c:pt>
                <c:pt idx="50">
                  <c:v>3.199999999999999</c:v>
                </c:pt>
                <c:pt idx="51">
                  <c:v>3.17435124196493</c:v>
                </c:pt>
                <c:pt idx="52">
                  <c:v>3.148614609571788</c:v>
                </c:pt>
                <c:pt idx="53">
                  <c:v>3.12280427824186</c:v>
                </c:pt>
                <c:pt idx="54">
                  <c:v>3.096934035305047</c:v>
                </c:pt>
                <c:pt idx="55">
                  <c:v>3.071017274472168</c:v>
                </c:pt>
                <c:pt idx="56">
                  <c:v>3.045066991473806</c:v>
                </c:pt>
                <c:pt idx="57">
                  <c:v>3.019095780813643</c:v>
                </c:pt>
                <c:pt idx="58">
                  <c:v>2.993115833582759</c:v>
                </c:pt>
                <c:pt idx="59">
                  <c:v>2.967138936280691</c:v>
                </c:pt>
                <c:pt idx="60">
                  <c:v>2.941176470588234</c:v>
                </c:pt>
                <c:pt idx="61">
                  <c:v>2.915239414036872</c:v>
                </c:pt>
                <c:pt idx="62">
                  <c:v>2.889338341519791</c:v>
                </c:pt>
                <c:pt idx="63">
                  <c:v>2.86348342758966</c:v>
                </c:pt>
                <c:pt idx="64">
                  <c:v>2.837684449489214</c:v>
                </c:pt>
                <c:pt idx="65">
                  <c:v>2.811950790861159</c:v>
                </c:pt>
                <c:pt idx="66">
                  <c:v>2.78629144608526</c:v>
                </c:pt>
                <c:pt idx="67">
                  <c:v>2.760715025191524</c:v>
                </c:pt>
                <c:pt idx="68">
                  <c:v>2.73522975929978</c:v>
                </c:pt>
                <c:pt idx="69">
                  <c:v>2.7098435065375</c:v>
                </c:pt>
                <c:pt idx="70">
                  <c:v>2.684563758389264</c:v>
                </c:pt>
                <c:pt idx="71">
                  <c:v>2.659397646433084</c:v>
                </c:pt>
                <c:pt idx="72">
                  <c:v>2.634351949420441</c:v>
                </c:pt>
                <c:pt idx="73">
                  <c:v>2.609433100658879</c:v>
                </c:pt>
                <c:pt idx="74">
                  <c:v>2.584647195657792</c:v>
                </c:pt>
                <c:pt idx="75">
                  <c:v>2.559999999999999</c:v>
                </c:pt>
                <c:pt idx="76">
                  <c:v>2.535496957403648</c:v>
                </c:pt>
                <c:pt idx="77">
                  <c:v>2.511143197940858</c:v>
                </c:pt>
                <c:pt idx="78">
                  <c:v>2.4869435463815</c:v>
                </c:pt>
                <c:pt idx="79">
                  <c:v>2.462902530632349</c:v>
                </c:pt>
                <c:pt idx="80">
                  <c:v>2.439024390243897</c:v>
                </c:pt>
                <c:pt idx="81">
                  <c:v>2.415313084958636</c:v>
                </c:pt>
                <c:pt idx="82">
                  <c:v>2.391772303276717</c:v>
                </c:pt>
                <c:pt idx="83">
                  <c:v>2.368405471016637</c:v>
                </c:pt>
                <c:pt idx="84">
                  <c:v>2.345215759849905</c:v>
                </c:pt>
                <c:pt idx="85">
                  <c:v>2.322206095790999</c:v>
                </c:pt>
                <c:pt idx="86">
                  <c:v>2.29937916762474</c:v>
                </c:pt>
                <c:pt idx="87">
                  <c:v>2.276737435255278</c:v>
                </c:pt>
                <c:pt idx="88">
                  <c:v>2.254283137962127</c:v>
                </c:pt>
                <c:pt idx="89">
                  <c:v>2.23201830255008</c:v>
                </c:pt>
                <c:pt idx="90">
                  <c:v>2.20994475138122</c:v>
                </c:pt>
                <c:pt idx="91">
                  <c:v>2.18806411027843</c:v>
                </c:pt>
                <c:pt idx="92">
                  <c:v>2.16637781629116</c:v>
                </c:pt>
                <c:pt idx="93">
                  <c:v>2.144887125315029</c:v>
                </c:pt>
                <c:pt idx="94">
                  <c:v>2.123593119558291</c:v>
                </c:pt>
                <c:pt idx="95">
                  <c:v>2.102496714848879</c:v>
                </c:pt>
                <c:pt idx="96">
                  <c:v>2.081598667776855</c:v>
                </c:pt>
                <c:pt idx="97">
                  <c:v>2.060899582667836</c:v>
                </c:pt>
                <c:pt idx="98">
                  <c:v>2.040399918384005</c:v>
                </c:pt>
                <c:pt idx="99">
                  <c:v>2.020099994949747</c:v>
                </c:pt>
                <c:pt idx="100">
                  <c:v>1.999999999999997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7372168"/>
        <c:axId val="1779533432"/>
      </c:scatterChart>
      <c:valAx>
        <c:axId val="1777372168"/>
        <c:scaling>
          <c:orientation val="minMax"/>
          <c:max val="1.0"/>
        </c:scaling>
        <c:delete val="0"/>
        <c:axPos val="b"/>
        <c:numFmt formatCode="General" sourceLinked="1"/>
        <c:majorTickMark val="out"/>
        <c:minorTickMark val="none"/>
        <c:tickLblPos val="nextTo"/>
        <c:crossAx val="1779533432"/>
        <c:crosses val="autoZero"/>
        <c:crossBetween val="midCat"/>
      </c:valAx>
      <c:valAx>
        <c:axId val="1779533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77372168"/>
        <c:crosses val="autoZero"/>
        <c:crossBetween val="midCat"/>
      </c:valAx>
      <c:spPr>
        <a:ln>
          <a:solidFill>
            <a:sysClr val="windowText" lastClr="000000"/>
          </a:solidFill>
        </a:ln>
      </c:spPr>
    </c:plotArea>
    <c:legend>
      <c:legendPos val="r"/>
      <c:legendEntry>
        <c:idx val="0"/>
        <c:txPr>
          <a:bodyPr/>
          <a:lstStyle/>
          <a:p>
            <a:pPr>
              <a:defRPr sz="1400"/>
            </a:pPr>
            <a:endParaRPr lang="en-US"/>
          </a:p>
        </c:txPr>
      </c:legendEntry>
      <c:layout>
        <c:manualLayout>
          <c:xMode val="edge"/>
          <c:yMode val="edge"/>
          <c:x val="0.668597112860894"/>
          <c:y val="0.0553634441528144"/>
          <c:w val="0.217180664916885"/>
          <c:h val="0.0837171916010501"/>
        </c:manualLayout>
      </c:layout>
      <c:overlay val="0"/>
    </c:legend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D68DB6B8-23B0-CC45-9A6D-9F28D0E29950}" type="datetimeFigureOut">
              <a:rPr lang="en-US"/>
              <a:pPr>
                <a:defRPr/>
              </a:pPr>
              <a:t>4/28/16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473CE862-52E5-7E47-9A99-E0F7002D8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17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5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1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705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705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83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219200"/>
            <a:ext cx="43053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3053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6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8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15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19200"/>
            <a:ext cx="43053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3053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7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2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7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742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825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965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19200"/>
            <a:ext cx="8763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open-mpi.org/doc/v1.8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09600"/>
            <a:ext cx="7772400" cy="3200400"/>
          </a:xfr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4000">
                <a:latin typeface="Arial" charset="0"/>
              </a:rPr>
              <a:t>Advanced MPI: Collective  Communication  &amp; Computation Operations</a:t>
            </a:r>
            <a:br>
              <a:rPr lang="en-US" sz="4000">
                <a:latin typeface="Arial" charset="0"/>
              </a:rPr>
            </a:br>
            <a:r>
              <a:rPr lang="en-US" sz="4000">
                <a:latin typeface="Arial" charset="0"/>
              </a:rPr>
              <a:t>(Section 6.6 and Chapter 4)</a:t>
            </a:r>
            <a:endParaRPr lang="en-US" sz="3200">
              <a:latin typeface="Arial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114800"/>
            <a:ext cx="76200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+mn-cs"/>
              </a:rPr>
              <a:t>High Performance Distributed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+mn-cs"/>
              </a:rPr>
              <a:t>Computing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MPI_Bcast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The one-to-all broadcast operation is performed by the </a:t>
            </a:r>
            <a:r>
              <a:rPr lang="en-US" dirty="0" err="1" smtClean="0">
                <a:ea typeface="+mn-ea"/>
                <a:cs typeface="+mn-cs"/>
              </a:rPr>
              <a:t>MPI_Bcast</a:t>
            </a:r>
            <a:r>
              <a:rPr lang="en-US" dirty="0" smtClean="0">
                <a:ea typeface="+mn-ea"/>
                <a:cs typeface="+mn-cs"/>
              </a:rPr>
              <a:t> function</a:t>
            </a:r>
          </a:p>
          <a:p>
            <a:pPr lvl="1">
              <a:defRPr/>
            </a:pPr>
            <a:r>
              <a:rPr lang="en-US" dirty="0" smtClean="0"/>
              <a:t>Signature</a:t>
            </a:r>
          </a:p>
          <a:p>
            <a:pPr lvl="1">
              <a:buFontTx/>
              <a:buNone/>
              <a:defRPr/>
            </a:pP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MPI_Bcast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count,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MPI_Datatype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MPI_Comm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defRPr/>
            </a:pPr>
            <a:r>
              <a:rPr lang="en-US" dirty="0" err="1" smtClean="0"/>
              <a:t>MPI_Bcast</a:t>
            </a:r>
            <a:r>
              <a:rPr lang="en-US" dirty="0" smtClean="0"/>
              <a:t> sends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/>
              <a:t> elements of data type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dirty="0" smtClean="0"/>
              <a:t> stored in the buffer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 smtClean="0"/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</a:t>
            </a:r>
            <a:r>
              <a:rPr lang="en-US" dirty="0" smtClean="0"/>
              <a:t> process to all the other processes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Note that every process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 smtClean="0"/>
              <a:t> must call this function with same parameters</a:t>
            </a:r>
          </a:p>
          <a:p>
            <a:pPr lvl="2">
              <a:defRPr/>
            </a:pPr>
            <a:r>
              <a:rPr lang="en-US" dirty="0" smtClean="0"/>
              <a:t>Particularly the amount of data sent by the source process must be equal to the amount of data being received by each process</a:t>
            </a:r>
          </a:p>
          <a:p>
            <a:pPr lvl="2">
              <a:defRPr/>
            </a:pPr>
            <a:r>
              <a:rPr lang="en-US" dirty="0" smtClean="0"/>
              <a:t>The buffer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 smtClean="0"/>
              <a:t> on each process must be large enough to hold the volume of data being broadcasted.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Example use of MPI_Bcast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8382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Here is an example use of </a:t>
            </a:r>
            <a:r>
              <a:rPr lang="en-US" dirty="0" err="1" smtClean="0">
                <a:ea typeface="+mn-ea"/>
                <a:cs typeface="+mn-cs"/>
              </a:rPr>
              <a:t>MPI_Bcast</a:t>
            </a:r>
            <a:endParaRPr lang="en-US" dirty="0" smtClean="0">
              <a:ea typeface="+mn-ea"/>
              <a:cs typeface="+mn-cs"/>
            </a:endParaRPr>
          </a:p>
          <a:p>
            <a:pPr lvl="1">
              <a:defRPr/>
            </a:pPr>
            <a:r>
              <a:rPr lang="en-US" dirty="0" smtClean="0"/>
              <a:t>Rank 0 broadcasts a string to all other processes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52400" y="2133600"/>
            <a:ext cx="8763000" cy="4495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rgbClr val="006600"/>
                </a:solidFill>
                <a:latin typeface="Courier New" charset="0"/>
                <a:cs typeface="Courier New" charset="0"/>
              </a:rPr>
              <a:t>// Some code goes here…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dirty="0" err="1">
                <a:solidFill>
                  <a:srgbClr val="CC0099"/>
                </a:solidFill>
                <a:latin typeface="Courier New" charset="0"/>
                <a:cs typeface="Courier New" charset="0"/>
              </a:rPr>
              <a:t>s</a:t>
            </a:r>
            <a:r>
              <a:rPr lang="en-US" sz="2000" dirty="0" err="1" smtClean="0">
                <a:solidFill>
                  <a:srgbClr val="CC0099"/>
                </a:solidFill>
                <a:latin typeface="Courier New" charset="0"/>
                <a:cs typeface="Courier New" charset="0"/>
              </a:rPr>
              <a:t>td</a:t>
            </a:r>
            <a:r>
              <a:rPr lang="en-US" sz="2000" dirty="0" smtClean="0">
                <a:solidFill>
                  <a:srgbClr val="CC0099"/>
                </a:solidFill>
                <a:latin typeface="Courier New" charset="0"/>
                <a:cs typeface="Courier New" charset="0"/>
              </a:rPr>
              <a:t>::string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fileName</a:t>
            </a:r>
            <a:r>
              <a:rPr lang="en-US" sz="2000" dirty="0" smtClean="0">
                <a:latin typeface="Courier New" charset="0"/>
                <a:cs typeface="Courier New" charset="0"/>
              </a:rPr>
              <a:t>(128, ‘ ’);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rgbClr val="CC0099"/>
                </a:solidFill>
                <a:latin typeface="Courier New" charset="0"/>
                <a:cs typeface="Courier New" charset="0"/>
              </a:rPr>
              <a:t>if</a:t>
            </a:r>
            <a:r>
              <a:rPr lang="en-US" sz="2000" dirty="0" smtClean="0">
                <a:latin typeface="Courier New" charset="0"/>
                <a:cs typeface="Courier New" charset="0"/>
              </a:rPr>
              <a:t> (rank == 0) {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dirty="0" smtClean="0">
                <a:latin typeface="Courier New" charset="0"/>
                <a:cs typeface="Courier New" charset="0"/>
              </a:rPr>
              <a:t> 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std</a:t>
            </a:r>
            <a:r>
              <a:rPr lang="en-US" sz="2000" dirty="0" smtClean="0">
                <a:latin typeface="Courier New" charset="0"/>
                <a:cs typeface="Courier New" charset="0"/>
              </a:rPr>
              <a:t>::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cout</a:t>
            </a:r>
            <a:r>
              <a:rPr lang="en-US" sz="2000" dirty="0" smtClean="0">
                <a:latin typeface="Courier New" charset="0"/>
                <a:cs typeface="Courier New" charset="0"/>
              </a:rPr>
              <a:t> &lt;&lt; </a:t>
            </a:r>
            <a:r>
              <a:rPr lang="ja-JP" altLang="en-US" sz="2000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2000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Enter file name to process: </a:t>
            </a:r>
            <a:r>
              <a:rPr lang="ja-JP" altLang="en-US" sz="2000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2000" dirty="0" smtClean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dirty="0" smtClean="0">
                <a:latin typeface="Courier New" charset="0"/>
                <a:cs typeface="Courier New" charset="0"/>
              </a:rPr>
              <a:t> 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std</a:t>
            </a:r>
            <a:r>
              <a:rPr lang="en-US" sz="2000" dirty="0" smtClean="0">
                <a:latin typeface="Courier New" charset="0"/>
                <a:cs typeface="Courier New" charset="0"/>
              </a:rPr>
              <a:t>::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cin</a:t>
            </a:r>
            <a:r>
              <a:rPr lang="en-US" sz="2000" dirty="0" smtClean="0">
                <a:latin typeface="Courier New" charset="0"/>
                <a:cs typeface="Courier New" charset="0"/>
              </a:rPr>
              <a:t>  &gt;&gt;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fileName</a:t>
            </a:r>
            <a:r>
              <a:rPr lang="en-US" sz="2000" dirty="0" smtClean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}</a:t>
            </a:r>
            <a:endParaRPr lang="en-US" sz="2000" dirty="0" smtClean="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rgbClr val="006600"/>
                </a:solidFill>
                <a:latin typeface="Courier New" charset="0"/>
                <a:cs typeface="Courier New" charset="0"/>
              </a:rPr>
              <a:t>// Broadcast 128 characters from Rank 0 to all processes</a:t>
            </a:r>
            <a:endParaRPr lang="en-US" sz="2000" dirty="0" smtClean="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b="1" dirty="0" err="1" smtClean="0">
                <a:latin typeface="Courier New" charset="0"/>
                <a:cs typeface="Courier New" charset="0"/>
              </a:rPr>
              <a:t>MPI_Bcast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(&amp;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fileName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[0], 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fileName.capacity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(), MPI_CHAR,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b="1" dirty="0" smtClean="0">
                <a:latin typeface="Courier New" charset="0"/>
                <a:cs typeface="Courier New" charset="0"/>
              </a:rPr>
              <a:t>          </a:t>
            </a:r>
            <a:r>
              <a:rPr lang="en-US" sz="2800" b="1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0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, MPI_COMM_WORLD);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rgbClr val="006600"/>
                </a:solidFill>
                <a:latin typeface="Courier New" charset="0"/>
                <a:cs typeface="Courier New" charset="0"/>
              </a:rPr>
              <a:t>// More code goes here…</a:t>
            </a:r>
            <a:endParaRPr lang="en-US" dirty="0" smtClean="0">
              <a:solidFill>
                <a:srgbClr val="006600"/>
              </a:solidFill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All-to-one reduction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Reduction operations involve the process of collecting data from all processes at a single process</a:t>
            </a:r>
          </a:p>
          <a:p>
            <a:pPr lvl="1">
              <a:defRPr/>
            </a:pPr>
            <a:r>
              <a:rPr lang="en-US" dirty="0" smtClean="0"/>
              <a:t>It is the dual (or inverse) of one-to-all broadcast</a:t>
            </a:r>
          </a:p>
          <a:p>
            <a:pPr lvl="1">
              <a:defRPr/>
            </a:pPr>
            <a:r>
              <a:rPr lang="en-US" dirty="0" smtClean="0"/>
              <a:t>The process begins with </a:t>
            </a:r>
            <a:r>
              <a:rPr lang="en-US" i="1" dirty="0" smtClean="0">
                <a:solidFill>
                  <a:srgbClr val="663300"/>
                </a:solidFill>
              </a:rPr>
              <a:t>p</a:t>
            </a:r>
            <a:r>
              <a:rPr lang="en-US" dirty="0" smtClean="0"/>
              <a:t> participating processes each process with its own buffer M containing m words</a:t>
            </a:r>
          </a:p>
          <a:p>
            <a:pPr lvl="1">
              <a:defRPr/>
            </a:pPr>
            <a:r>
              <a:rPr lang="en-US" dirty="0" smtClean="0"/>
              <a:t>The data from all p processes are combined through an associative operator</a:t>
            </a:r>
          </a:p>
          <a:p>
            <a:pPr lvl="2">
              <a:defRPr/>
            </a:pPr>
            <a:r>
              <a:rPr lang="en-US" dirty="0" smtClean="0"/>
              <a:t>Examples of associative operators: Sum, Min, Max</a:t>
            </a:r>
          </a:p>
          <a:p>
            <a:pPr lvl="1">
              <a:defRPr/>
            </a:pPr>
            <a:r>
              <a:rPr lang="en-US" dirty="0" smtClean="0"/>
              <a:t>The result is accumulated at a single destination process.</a:t>
            </a:r>
          </a:p>
          <a:p>
            <a:pPr lvl="2">
              <a:defRPr/>
            </a:pPr>
            <a:r>
              <a:rPr lang="en-US" dirty="0" smtClean="0"/>
              <a:t>The destination process also participates in the reduction process!</a:t>
            </a:r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Example All-to-one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10668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In this example, the </a:t>
            </a:r>
            <a:r>
              <a:rPr lang="en-US" u="sng" dirty="0" smtClean="0">
                <a:ea typeface="+mn-ea"/>
                <a:cs typeface="+mn-cs"/>
              </a:rPr>
              <a:t>minimum</a:t>
            </a:r>
            <a:r>
              <a:rPr lang="en-US" dirty="0" smtClean="0">
                <a:ea typeface="+mn-ea"/>
                <a:cs typeface="+mn-cs"/>
              </a:rPr>
              <a:t> of 5 integer values is accumulated from 5 processes to target process 0.</a:t>
            </a:r>
            <a:endParaRPr lang="en-US" dirty="0">
              <a:ea typeface="+mn-ea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528888"/>
          <a:ext cx="6324600" cy="1443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100"/>
                <a:gridCol w="1054100"/>
                <a:gridCol w="1054100"/>
                <a:gridCol w="1054100"/>
                <a:gridCol w="1054100"/>
                <a:gridCol w="1054100"/>
              </a:tblGrid>
              <a:tr h="701194"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663300"/>
                          </a:solidFill>
                        </a:rPr>
                        <a:t>Example:</a:t>
                      </a:r>
                      <a:r>
                        <a:rPr lang="en-US" sz="2000" b="1" i="0" baseline="0" dirty="0" smtClean="0">
                          <a:solidFill>
                            <a:srgbClr val="663300"/>
                          </a:solidFill>
                        </a:rPr>
                        <a:t> Before all-to-one reduction to process 0</a:t>
                      </a:r>
                    </a:p>
                    <a:p>
                      <a:pPr algn="ctr"/>
                      <a:endParaRPr lang="en-US" sz="2000" b="1" i="0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21">
                <a:tc>
                  <a:txBody>
                    <a:bodyPr/>
                    <a:lstStyle/>
                    <a:p>
                      <a:r>
                        <a:rPr lang="en-US" sz="1800" b="1" i="1" dirty="0" smtClean="0">
                          <a:solidFill>
                            <a:srgbClr val="663300"/>
                          </a:solidFill>
                        </a:rPr>
                        <a:t>Rank:</a:t>
                      </a:r>
                      <a:endParaRPr lang="en-US" sz="1800" b="1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663300"/>
                          </a:solidFill>
                        </a:rPr>
                        <a:t>0</a:t>
                      </a:r>
                      <a:endParaRPr lang="en-US" sz="1800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663300"/>
                          </a:solidFill>
                        </a:rPr>
                        <a:t>1</a:t>
                      </a:r>
                      <a:endParaRPr lang="en-US" sz="1800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663300"/>
                          </a:solidFill>
                        </a:rPr>
                        <a:t>2</a:t>
                      </a:r>
                      <a:endParaRPr lang="en-US" sz="1800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663300"/>
                          </a:solidFill>
                        </a:rPr>
                        <a:t>3</a:t>
                      </a:r>
                      <a:endParaRPr lang="en-US" sz="1800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663300"/>
                          </a:solidFill>
                        </a:rPr>
                        <a:t>4</a:t>
                      </a:r>
                      <a:endParaRPr lang="en-US" sz="1800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21">
                <a:tc>
                  <a:txBody>
                    <a:bodyPr/>
                    <a:lstStyle/>
                    <a:p>
                      <a:r>
                        <a:rPr lang="en-US" sz="1800" b="1" i="1" dirty="0" smtClean="0">
                          <a:solidFill>
                            <a:srgbClr val="663300"/>
                          </a:solidFill>
                        </a:rPr>
                        <a:t>Data:</a:t>
                      </a:r>
                      <a:endParaRPr lang="en-US" sz="1800" b="1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40</a:t>
                      </a:r>
                      <a:endParaRPr lang="en-US" sz="1800" dirty="0"/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70</a:t>
                      </a:r>
                      <a:endParaRPr lang="en-US" sz="1800" dirty="0"/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</a:t>
                      </a:r>
                      <a:endParaRPr lang="en-US" sz="1800" dirty="0"/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70</a:t>
                      </a:r>
                      <a:endParaRPr lang="en-US" sz="1800" dirty="0"/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47800" y="2519363"/>
          <a:ext cx="6324600" cy="1443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100"/>
                <a:gridCol w="1054100"/>
                <a:gridCol w="1054100"/>
                <a:gridCol w="1054100"/>
                <a:gridCol w="1054100"/>
                <a:gridCol w="1054100"/>
              </a:tblGrid>
              <a:tr h="701194"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663300"/>
                          </a:solidFill>
                        </a:rPr>
                        <a:t>Example:</a:t>
                      </a:r>
                      <a:r>
                        <a:rPr lang="en-US" sz="2000" b="1" i="0" baseline="0" dirty="0" smtClean="0">
                          <a:solidFill>
                            <a:srgbClr val="663300"/>
                          </a:solidFill>
                        </a:rPr>
                        <a:t> After all-to-one reduction to process 0</a:t>
                      </a:r>
                    </a:p>
                    <a:p>
                      <a:pPr algn="ctr"/>
                      <a:endParaRPr lang="en-US" sz="2000" b="1" i="0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21">
                <a:tc>
                  <a:txBody>
                    <a:bodyPr/>
                    <a:lstStyle/>
                    <a:p>
                      <a:r>
                        <a:rPr lang="en-US" sz="1800" b="1" i="1" dirty="0" smtClean="0">
                          <a:solidFill>
                            <a:srgbClr val="663300"/>
                          </a:solidFill>
                        </a:rPr>
                        <a:t>Rank:</a:t>
                      </a:r>
                      <a:endParaRPr lang="en-US" sz="1800" b="1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663300"/>
                          </a:solidFill>
                        </a:rPr>
                        <a:t>0</a:t>
                      </a:r>
                      <a:endParaRPr lang="en-US" sz="1800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663300"/>
                          </a:solidFill>
                        </a:rPr>
                        <a:t>1</a:t>
                      </a:r>
                      <a:endParaRPr lang="en-US" sz="1800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663300"/>
                          </a:solidFill>
                        </a:rPr>
                        <a:t>2</a:t>
                      </a:r>
                      <a:endParaRPr lang="en-US" sz="1800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663300"/>
                          </a:solidFill>
                        </a:rPr>
                        <a:t>3</a:t>
                      </a:r>
                      <a:endParaRPr lang="en-US" sz="1800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663300"/>
                          </a:solidFill>
                        </a:rPr>
                        <a:t>4</a:t>
                      </a:r>
                      <a:endParaRPr lang="en-US" sz="1800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21">
                <a:tc>
                  <a:txBody>
                    <a:bodyPr/>
                    <a:lstStyle/>
                    <a:p>
                      <a:r>
                        <a:rPr lang="en-US" sz="1800" b="1" i="1" dirty="0" smtClean="0">
                          <a:solidFill>
                            <a:srgbClr val="663300"/>
                          </a:solidFill>
                        </a:rPr>
                        <a:t>Data:</a:t>
                      </a:r>
                      <a:endParaRPr lang="en-US" sz="1800" b="1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70</a:t>
                      </a:r>
                      <a:endParaRPr lang="en-US" sz="1800" dirty="0"/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</a:t>
                      </a:r>
                      <a:endParaRPr lang="en-US" sz="1800" dirty="0"/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70</a:t>
                      </a:r>
                      <a:endParaRPr lang="en-US" sz="1800" dirty="0"/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47800" y="4576763"/>
          <a:ext cx="6324600" cy="1443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100"/>
                <a:gridCol w="1054100"/>
                <a:gridCol w="1054100"/>
                <a:gridCol w="1054100"/>
                <a:gridCol w="1054100"/>
                <a:gridCol w="1054100"/>
              </a:tblGrid>
              <a:tr h="701194"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663300"/>
                          </a:solidFill>
                        </a:rPr>
                        <a:t>Example:</a:t>
                      </a:r>
                      <a:r>
                        <a:rPr lang="en-US" sz="2000" b="1" i="0" baseline="0" dirty="0" smtClean="0">
                          <a:solidFill>
                            <a:srgbClr val="663300"/>
                          </a:solidFill>
                        </a:rPr>
                        <a:t> Before all-to-one reduction to process 0</a:t>
                      </a:r>
                    </a:p>
                    <a:p>
                      <a:pPr algn="ctr"/>
                      <a:endParaRPr lang="en-US" sz="2000" b="1" i="0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21">
                <a:tc>
                  <a:txBody>
                    <a:bodyPr/>
                    <a:lstStyle/>
                    <a:p>
                      <a:r>
                        <a:rPr lang="en-US" sz="1800" b="1" i="1" dirty="0" smtClean="0">
                          <a:solidFill>
                            <a:srgbClr val="663300"/>
                          </a:solidFill>
                        </a:rPr>
                        <a:t>Rank:</a:t>
                      </a:r>
                      <a:endParaRPr lang="en-US" sz="1800" b="1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663300"/>
                          </a:solidFill>
                        </a:rPr>
                        <a:t>0</a:t>
                      </a:r>
                      <a:endParaRPr lang="en-US" sz="1800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663300"/>
                          </a:solidFill>
                        </a:rPr>
                        <a:t>1</a:t>
                      </a:r>
                      <a:endParaRPr lang="en-US" sz="1800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663300"/>
                          </a:solidFill>
                        </a:rPr>
                        <a:t>2</a:t>
                      </a:r>
                      <a:endParaRPr lang="en-US" sz="1800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663300"/>
                          </a:solidFill>
                        </a:rPr>
                        <a:t>3</a:t>
                      </a:r>
                      <a:endParaRPr lang="en-US" sz="1800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663300"/>
                          </a:solidFill>
                        </a:rPr>
                        <a:t>4</a:t>
                      </a:r>
                      <a:endParaRPr lang="en-US" sz="1800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21">
                <a:tc>
                  <a:txBody>
                    <a:bodyPr/>
                    <a:lstStyle/>
                    <a:p>
                      <a:r>
                        <a:rPr lang="en-US" sz="1800" b="1" i="1" dirty="0" smtClean="0">
                          <a:solidFill>
                            <a:srgbClr val="663300"/>
                          </a:solidFill>
                        </a:rPr>
                        <a:t>Data:</a:t>
                      </a:r>
                      <a:endParaRPr lang="en-US" sz="1800" b="1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30</a:t>
                      </a:r>
                      <a:endParaRPr lang="en-US" sz="1800" dirty="0"/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</a:t>
                      </a:r>
                      <a:endParaRPr lang="en-US" sz="1800" dirty="0"/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40</a:t>
                      </a:r>
                      <a:endParaRPr lang="en-US" sz="1800" dirty="0"/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70</a:t>
                      </a:r>
                      <a:endParaRPr lang="en-US" sz="1800" dirty="0"/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447800" y="4572000"/>
          <a:ext cx="6324600" cy="1443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100"/>
                <a:gridCol w="1054100"/>
                <a:gridCol w="1054100"/>
                <a:gridCol w="1054100"/>
                <a:gridCol w="1054100"/>
                <a:gridCol w="1054100"/>
              </a:tblGrid>
              <a:tr h="701195"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663300"/>
                          </a:solidFill>
                        </a:rPr>
                        <a:t>Example:</a:t>
                      </a:r>
                      <a:r>
                        <a:rPr lang="en-US" sz="2000" b="1" i="0" baseline="0" dirty="0" smtClean="0">
                          <a:solidFill>
                            <a:srgbClr val="663300"/>
                          </a:solidFill>
                        </a:rPr>
                        <a:t> After all-to-one reduction to process 0</a:t>
                      </a:r>
                    </a:p>
                    <a:p>
                      <a:pPr algn="ctr"/>
                      <a:endParaRPr lang="en-US" sz="2000" b="1" i="0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22">
                <a:tc>
                  <a:txBody>
                    <a:bodyPr/>
                    <a:lstStyle/>
                    <a:p>
                      <a:r>
                        <a:rPr lang="en-US" sz="1800" b="1" i="1" dirty="0" smtClean="0">
                          <a:solidFill>
                            <a:srgbClr val="663300"/>
                          </a:solidFill>
                        </a:rPr>
                        <a:t>Rank:</a:t>
                      </a:r>
                      <a:endParaRPr lang="en-US" sz="1800" b="1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663300"/>
                          </a:solidFill>
                        </a:rPr>
                        <a:t>0</a:t>
                      </a:r>
                      <a:endParaRPr lang="en-US" sz="1800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663300"/>
                          </a:solidFill>
                        </a:rPr>
                        <a:t>1</a:t>
                      </a:r>
                      <a:endParaRPr lang="en-US" sz="1800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663300"/>
                          </a:solidFill>
                        </a:rPr>
                        <a:t>2</a:t>
                      </a:r>
                      <a:endParaRPr lang="en-US" sz="1800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663300"/>
                          </a:solidFill>
                        </a:rPr>
                        <a:t>3</a:t>
                      </a:r>
                      <a:endParaRPr lang="en-US" sz="1800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663300"/>
                          </a:solidFill>
                        </a:rPr>
                        <a:t>4</a:t>
                      </a:r>
                      <a:endParaRPr lang="en-US" sz="1800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22">
                <a:tc>
                  <a:txBody>
                    <a:bodyPr/>
                    <a:lstStyle/>
                    <a:p>
                      <a:r>
                        <a:rPr lang="en-US" sz="1800" b="1" i="1" dirty="0" smtClean="0">
                          <a:solidFill>
                            <a:srgbClr val="663300"/>
                          </a:solidFill>
                        </a:rPr>
                        <a:t>Data:</a:t>
                      </a:r>
                      <a:endParaRPr lang="en-US" sz="1800" b="1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30</a:t>
                      </a:r>
                      <a:endParaRPr lang="en-US" sz="1800" dirty="0"/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</a:t>
                      </a:r>
                      <a:endParaRPr lang="en-US" sz="1800" dirty="0"/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40</a:t>
                      </a:r>
                      <a:endParaRPr lang="en-US" sz="1800" dirty="0"/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70</a:t>
                      </a:r>
                      <a:endParaRPr lang="en-US" sz="1800" dirty="0"/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MPI_Reduce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The all-to-one broadcast operation is performed by the </a:t>
            </a:r>
            <a:r>
              <a:rPr lang="en-US" dirty="0" err="1" smtClean="0">
                <a:ea typeface="+mn-ea"/>
                <a:cs typeface="+mn-cs"/>
              </a:rPr>
              <a:t>MPI_Reduce</a:t>
            </a:r>
            <a:r>
              <a:rPr lang="en-US" dirty="0" smtClean="0">
                <a:ea typeface="+mn-ea"/>
                <a:cs typeface="+mn-cs"/>
              </a:rPr>
              <a:t> function</a:t>
            </a:r>
          </a:p>
          <a:p>
            <a:pPr lvl="1">
              <a:defRPr/>
            </a:pPr>
            <a:r>
              <a:rPr lang="en-US" dirty="0" smtClean="0"/>
              <a:t>Signature</a:t>
            </a:r>
          </a:p>
          <a:p>
            <a:pPr lvl="1">
              <a:buFontTx/>
              <a:buNone/>
              <a:defRPr/>
            </a:pP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sendbuf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recvbuf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count,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MPI_Datatype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op, </a:t>
            </a: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target,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MPI_Comm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defRPr/>
            </a:pPr>
            <a:r>
              <a:rPr lang="en-US" dirty="0" err="1" smtClean="0"/>
              <a:t>MPI_Reduce</a:t>
            </a:r>
            <a:r>
              <a:rPr lang="en-US" dirty="0" smtClean="0"/>
              <a:t> combines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/>
              <a:t> elements stored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sendbuf</a:t>
            </a:r>
            <a:r>
              <a:rPr lang="en-US" dirty="0" smtClean="0"/>
              <a:t>  of each process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 smtClean="0"/>
              <a:t> group and places the combined values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recvbuf</a:t>
            </a:r>
            <a:r>
              <a:rPr lang="en-US" dirty="0" smtClean="0"/>
              <a:t> of the process with rank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The function uses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op</a:t>
            </a:r>
            <a:r>
              <a:rPr lang="en-US" dirty="0" smtClean="0"/>
              <a:t> to combine the values.</a:t>
            </a:r>
          </a:p>
          <a:p>
            <a:pPr lvl="2">
              <a:defRPr/>
            </a:pPr>
            <a:r>
              <a:rPr lang="en-US" dirty="0" smtClean="0"/>
              <a:t>See next slide for set of valid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constant </a:t>
            </a:r>
            <a:r>
              <a:rPr lang="en-US" dirty="0" smtClean="0"/>
              <a:t>values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op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Both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sendbuf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recvbuf</a:t>
            </a:r>
            <a:r>
              <a:rPr lang="en-US" dirty="0" smtClean="0"/>
              <a:t> must have the same number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/>
              <a:t> items</a:t>
            </a:r>
          </a:p>
          <a:p>
            <a:pPr lvl="1">
              <a:defRPr/>
            </a:pPr>
            <a:r>
              <a:rPr lang="en-US" dirty="0" smtClean="0"/>
              <a:t>All processes must provide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recvbuf</a:t>
            </a:r>
            <a:r>
              <a:rPr lang="en-US" dirty="0" smtClean="0"/>
              <a:t> even if they are not the target of the operation.</a:t>
            </a:r>
          </a:p>
          <a:p>
            <a:pPr lvl="1">
              <a:defRPr/>
            </a:pPr>
            <a:r>
              <a:rPr lang="en-US" dirty="0" smtClean="0"/>
              <a:t>All processes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 smtClean="0"/>
              <a:t> must 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dirty="0" smtClean="0"/>
              <a:t> with the same value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op</a:t>
            </a:r>
            <a:r>
              <a:rPr lang="en-US" dirty="0" smtClean="0"/>
              <a:t>,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Predefined reduction operations in MPI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10668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Here are a list of predefined reduction operations that are supported by MPI</a:t>
            </a:r>
          </a:p>
          <a:p>
            <a:pPr lvl="1">
              <a:defRPr/>
            </a:pPr>
            <a:r>
              <a:rPr lang="en-US" dirty="0" smtClean="0"/>
              <a:t>Note that not all data types can be used with all reduction operations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062131"/>
              </p:ext>
            </p:extLst>
          </p:nvPr>
        </p:nvGraphicFramePr>
        <p:xfrm>
          <a:off x="457200" y="2362200"/>
          <a:ext cx="8153400" cy="4235452"/>
        </p:xfrm>
        <a:graphic>
          <a:graphicData uri="http://schemas.openxmlformats.org/drawingml/2006/table">
            <a:tbl>
              <a:tblPr/>
              <a:tblGrid>
                <a:gridCol w="1905001"/>
                <a:gridCol w="2514601"/>
                <a:gridCol w="3733798"/>
              </a:tblGrid>
              <a:tr h="325804">
                <a:tc>
                  <a:txBody>
                    <a:bodyPr/>
                    <a:lstStyle/>
                    <a:p>
                      <a:r>
                        <a:rPr lang="en-US" sz="1800" b="1" i="1" dirty="0">
                          <a:solidFill>
                            <a:schemeClr val="bg1"/>
                          </a:solidFill>
                          <a:latin typeface="+mn-lt"/>
                        </a:rPr>
                        <a:t>Operation</a:t>
                      </a:r>
                    </a:p>
                  </a:txBody>
                  <a:tcPr marL="51443" marR="5144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1" dirty="0">
                          <a:solidFill>
                            <a:schemeClr val="bg1"/>
                          </a:solidFill>
                          <a:latin typeface="+mn-lt"/>
                        </a:rPr>
                        <a:t>Meaning</a:t>
                      </a:r>
                    </a:p>
                  </a:txBody>
                  <a:tcPr marL="51443" marR="51443" marT="25725" marB="257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1" dirty="0" err="1">
                          <a:solidFill>
                            <a:schemeClr val="bg1"/>
                          </a:solidFill>
                          <a:latin typeface="+mn-lt"/>
                        </a:rPr>
                        <a:t>Datatypes</a:t>
                      </a:r>
                      <a:endParaRPr lang="en-US" sz="1800" b="1" i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51443" marR="51443" marT="25725" marB="257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3300"/>
                    </a:solidFill>
                  </a:tcPr>
                </a:tc>
              </a:tr>
              <a:tr h="325804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MPI_MAX</a:t>
                      </a:r>
                    </a:p>
                  </a:txBody>
                  <a:tcPr marL="51443" marR="5144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Maximum</a:t>
                      </a:r>
                    </a:p>
                  </a:txBody>
                  <a:tcPr marL="51443" marR="51443" marT="25725" marB="257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 </a:t>
                      </a:r>
                      <a:r>
                        <a:rPr lang="en-US" sz="1800" dirty="0">
                          <a:latin typeface="+mn-lt"/>
                        </a:rPr>
                        <a:t>integers and floating point</a:t>
                      </a:r>
                    </a:p>
                  </a:txBody>
                  <a:tcPr marL="51443" marR="51443" marT="25725" marB="257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5804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MPI_MIN</a:t>
                      </a:r>
                    </a:p>
                  </a:txBody>
                  <a:tcPr marL="51443" marR="5144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Minimum</a:t>
                      </a:r>
                    </a:p>
                  </a:txBody>
                  <a:tcPr marL="51443" marR="51443" marT="25725" marB="2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integers </a:t>
                      </a:r>
                      <a:r>
                        <a:rPr lang="en-US" sz="1800" dirty="0">
                          <a:latin typeface="+mn-lt"/>
                        </a:rPr>
                        <a:t>and floating point</a:t>
                      </a:r>
                    </a:p>
                  </a:txBody>
                  <a:tcPr marL="51443" marR="51443" marT="25725" marB="257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5804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MPI_SUM</a:t>
                      </a:r>
                    </a:p>
                  </a:txBody>
                  <a:tcPr marL="51443" marR="5144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Sum</a:t>
                      </a:r>
                    </a:p>
                  </a:txBody>
                  <a:tcPr marL="51443" marR="51443" marT="25725" marB="2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integers </a:t>
                      </a:r>
                      <a:r>
                        <a:rPr lang="en-US" sz="1800" dirty="0">
                          <a:latin typeface="+mn-lt"/>
                        </a:rPr>
                        <a:t>and floating point</a:t>
                      </a:r>
                    </a:p>
                  </a:txBody>
                  <a:tcPr marL="51443" marR="51443" marT="25725" marB="257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5804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MPI_PROD</a:t>
                      </a:r>
                    </a:p>
                  </a:txBody>
                  <a:tcPr marL="51443" marR="5144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Product</a:t>
                      </a:r>
                    </a:p>
                  </a:txBody>
                  <a:tcPr marL="51443" marR="51443" marT="25725" marB="2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integers </a:t>
                      </a:r>
                      <a:r>
                        <a:rPr lang="en-US" sz="1800" dirty="0">
                          <a:latin typeface="+mn-lt"/>
                        </a:rPr>
                        <a:t>and floating point</a:t>
                      </a:r>
                    </a:p>
                  </a:txBody>
                  <a:tcPr marL="51443" marR="51443" marT="25725" marB="257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5804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MPI_LAND</a:t>
                      </a:r>
                    </a:p>
                  </a:txBody>
                  <a:tcPr marL="51443" marR="5144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Logical AND</a:t>
                      </a:r>
                    </a:p>
                  </a:txBody>
                  <a:tcPr marL="51443" marR="51443" marT="25725" marB="2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integers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51443" marR="51443" marT="25725" marB="257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5804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MPI_BAND</a:t>
                      </a:r>
                    </a:p>
                  </a:txBody>
                  <a:tcPr marL="51443" marR="5144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Bit-wise AND</a:t>
                      </a:r>
                    </a:p>
                  </a:txBody>
                  <a:tcPr marL="51443" marR="51443" marT="25725" marB="2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Integers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51443" marR="51443" marT="25725" marB="257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5804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MPI_LOR</a:t>
                      </a:r>
                    </a:p>
                  </a:txBody>
                  <a:tcPr marL="51443" marR="5144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Logical OR</a:t>
                      </a:r>
                    </a:p>
                  </a:txBody>
                  <a:tcPr marL="51443" marR="51443" marT="25725" marB="2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integers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51443" marR="51443" marT="25725" marB="257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5804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MPI_BOR</a:t>
                      </a:r>
                    </a:p>
                  </a:txBody>
                  <a:tcPr marL="51443" marR="5144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Bit-wise OR</a:t>
                      </a:r>
                    </a:p>
                  </a:txBody>
                  <a:tcPr marL="51443" marR="51443" marT="25725" marB="2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Integers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51443" marR="51443" marT="25725" marB="257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5804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MPI_LXOR</a:t>
                      </a:r>
                    </a:p>
                  </a:txBody>
                  <a:tcPr marL="51443" marR="5144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Logical XOR</a:t>
                      </a:r>
                    </a:p>
                  </a:txBody>
                  <a:tcPr marL="51443" marR="51443" marT="25725" marB="2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integers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51443" marR="51443" marT="25725" marB="257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5804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MPI_BXOR</a:t>
                      </a:r>
                    </a:p>
                  </a:txBody>
                  <a:tcPr marL="51443" marR="5144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Bit-wise XOR</a:t>
                      </a:r>
                    </a:p>
                  </a:txBody>
                  <a:tcPr marL="51443" marR="51443" marT="25725" marB="2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Integers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51443" marR="51443" marT="25725" marB="257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5804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MPI_MAXLOC</a:t>
                      </a:r>
                    </a:p>
                  </a:txBody>
                  <a:tcPr marL="51443" marR="5144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+mn-lt"/>
                        </a:rPr>
                        <a:t>max-min value-location</a:t>
                      </a:r>
                    </a:p>
                  </a:txBody>
                  <a:tcPr marL="51443" marR="51443" marT="25725" marB="2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Data-pairs</a:t>
                      </a:r>
                    </a:p>
                  </a:txBody>
                  <a:tcPr marL="51443" marR="51443" marT="25725" marB="257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5804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MPI_MINLOC</a:t>
                      </a:r>
                    </a:p>
                  </a:txBody>
                  <a:tcPr marL="51443" marR="5144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min-min value-location</a:t>
                      </a:r>
                    </a:p>
                  </a:txBody>
                  <a:tcPr marL="51443" marR="51443" marT="25725" marB="2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Data-pairs</a:t>
                      </a:r>
                    </a:p>
                  </a:txBody>
                  <a:tcPr marL="51443" marR="51443" marT="25725" marB="257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Example of MPI_Reduce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12192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This is an example use of </a:t>
            </a:r>
            <a:r>
              <a:rPr lang="en-US" dirty="0" err="1" smtClean="0">
                <a:ea typeface="+mn-ea"/>
                <a:cs typeface="+mn-cs"/>
              </a:rPr>
              <a:t>MPI_Reduce</a:t>
            </a:r>
            <a:r>
              <a:rPr lang="en-US" dirty="0" smtClean="0">
                <a:ea typeface="+mn-ea"/>
                <a:cs typeface="+mn-cs"/>
              </a:rPr>
              <a:t> to compute the sum of a set of numbers from all processes to process with rank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2</a:t>
            </a:r>
            <a:r>
              <a:rPr lang="en-US" dirty="0" smtClean="0">
                <a:ea typeface="+mn-ea"/>
                <a:cs typeface="+mn-cs"/>
              </a:rPr>
              <a:t>: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2971800"/>
            <a:ext cx="8763000" cy="3352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3200" dirty="0" smtClean="0">
                <a:solidFill>
                  <a:srgbClr val="006600"/>
                </a:solidFill>
                <a:latin typeface="Courier New" charset="0"/>
                <a:cs typeface="Courier New" charset="0"/>
              </a:rPr>
              <a:t>// Some code goes here…</a:t>
            </a:r>
          </a:p>
          <a:p>
            <a:pPr>
              <a:spcBef>
                <a:spcPct val="20000"/>
              </a:spcBef>
              <a:defRPr/>
            </a:pPr>
            <a:r>
              <a:rPr lang="en-US" sz="3200" dirty="0" smtClean="0">
                <a:solidFill>
                  <a:srgbClr val="CC0099"/>
                </a:solidFill>
                <a:latin typeface="Courier New" charset="0"/>
                <a:cs typeface="Courier New" charset="0"/>
              </a:rPr>
              <a:t>double</a:t>
            </a:r>
            <a:r>
              <a:rPr lang="en-US" sz="3200" dirty="0" smtClean="0">
                <a:latin typeface="Courier New" charset="0"/>
                <a:cs typeface="Courier New" charset="0"/>
              </a:rPr>
              <a:t> value = rand(), sum = 0;</a:t>
            </a:r>
          </a:p>
          <a:p>
            <a:pPr>
              <a:spcBef>
                <a:spcPct val="20000"/>
              </a:spcBef>
              <a:defRPr/>
            </a:pPr>
            <a:r>
              <a:rPr lang="en-US" sz="3200" dirty="0" err="1" smtClean="0">
                <a:latin typeface="Courier New" charset="0"/>
                <a:cs typeface="Courier New" charset="0"/>
              </a:rPr>
              <a:t>MPI_Reduce</a:t>
            </a:r>
            <a:r>
              <a:rPr lang="en-US" sz="3200" dirty="0" smtClean="0">
                <a:latin typeface="Courier New" charset="0"/>
                <a:cs typeface="Courier New" charset="0"/>
              </a:rPr>
              <a:t>(&amp;value, &amp;sum, 1, MPI_DOUBLE, MPI_SUM, </a:t>
            </a:r>
            <a:r>
              <a:rPr lang="en-US" sz="3200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2</a:t>
            </a:r>
            <a:r>
              <a:rPr lang="en-US" sz="3200" dirty="0" smtClean="0">
                <a:latin typeface="Courier New" charset="0"/>
                <a:cs typeface="Courier New" charset="0"/>
              </a:rPr>
              <a:t>, MPI_COMM_WORLD);</a:t>
            </a:r>
          </a:p>
          <a:p>
            <a:pPr>
              <a:spcBef>
                <a:spcPct val="20000"/>
              </a:spcBef>
              <a:defRPr/>
            </a:pPr>
            <a:r>
              <a:rPr lang="en-US" sz="3200" dirty="0" smtClean="0">
                <a:solidFill>
                  <a:srgbClr val="006600"/>
                </a:solidFill>
                <a:latin typeface="Courier New" charset="0"/>
                <a:cs typeface="Courier New" charset="0"/>
              </a:rPr>
              <a:t>// More code goes here…</a:t>
            </a:r>
            <a:endParaRPr lang="en-US" sz="2800" dirty="0" smtClean="0">
              <a:solidFill>
                <a:srgbClr val="006600"/>
              </a:solidFill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>
                <a:ea typeface="+mj-ea"/>
                <a:cs typeface="+mj-cs"/>
              </a:rPr>
              <a:t>MPI_Allreduce</a:t>
            </a:r>
            <a:r>
              <a:rPr lang="en-US" dirty="0" smtClean="0">
                <a:ea typeface="+mj-ea"/>
                <a:cs typeface="+mj-cs"/>
              </a:rPr>
              <a:t/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(Section 6.6.3)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This function can be used to perform all-reduce operation  (See section 4.3 of textbook)</a:t>
            </a:r>
          </a:p>
          <a:p>
            <a:pPr lvl="1">
              <a:defRPr/>
            </a:pPr>
            <a:r>
              <a:rPr lang="en-US" dirty="0" smtClean="0"/>
              <a:t>All processes receive the result of the reduction operation</a:t>
            </a:r>
          </a:p>
          <a:p>
            <a:pPr lvl="1">
              <a:defRPr/>
            </a:pPr>
            <a:r>
              <a:rPr lang="en-US" dirty="0" smtClean="0"/>
              <a:t>Signature</a:t>
            </a:r>
          </a:p>
          <a:p>
            <a:pPr lvl="1">
              <a:buFontTx/>
              <a:buNone/>
              <a:defRPr/>
            </a:pP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MPI_Allreduce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sendbuf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recvbuf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count,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MPI_Datatype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op,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MPI_Comm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defRPr/>
            </a:pPr>
            <a:r>
              <a:rPr lang="en-US" dirty="0" err="1" smtClean="0"/>
              <a:t>MPI_Allreduce</a:t>
            </a:r>
            <a:r>
              <a:rPr lang="en-US" dirty="0" smtClean="0"/>
              <a:t> combines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/>
              <a:t> elements stored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sendbuf</a:t>
            </a:r>
            <a:r>
              <a:rPr lang="en-US" dirty="0" smtClean="0"/>
              <a:t>  of each process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 smtClean="0"/>
              <a:t> group and places the combined values into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recvbuf</a:t>
            </a:r>
            <a:r>
              <a:rPr lang="en-US" dirty="0" smtClean="0"/>
              <a:t> of all the process.</a:t>
            </a:r>
          </a:p>
          <a:p>
            <a:pPr lvl="1">
              <a:defRPr/>
            </a:pPr>
            <a:r>
              <a:rPr lang="en-US" dirty="0" smtClean="0"/>
              <a:t>The function uses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op</a:t>
            </a:r>
            <a:r>
              <a:rPr lang="en-US" dirty="0" smtClean="0"/>
              <a:t> to combine the values.</a:t>
            </a:r>
          </a:p>
          <a:p>
            <a:pPr lvl="1">
              <a:defRPr/>
            </a:pPr>
            <a:r>
              <a:rPr lang="en-US" dirty="0" smtClean="0"/>
              <a:t>All processes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 smtClean="0"/>
              <a:t> must 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MPI_Allreduce</a:t>
            </a:r>
            <a:r>
              <a:rPr lang="en-US" dirty="0" smtClean="0"/>
              <a:t> with the same value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dirty="0" smtClean="0"/>
              <a:t>,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op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Example of MPI_Allreduce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9144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This is an example use of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MPI_Allreduce</a:t>
            </a:r>
            <a:r>
              <a:rPr lang="en-US" dirty="0" smtClean="0">
                <a:ea typeface="+mn-ea"/>
                <a:cs typeface="+mn-cs"/>
              </a:rPr>
              <a:t> to compute the sum of a set of numbers from all processes and distribute results to all processes: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2209800"/>
            <a:ext cx="8763000" cy="2514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500" dirty="0" smtClean="0">
                <a:solidFill>
                  <a:srgbClr val="006600"/>
                </a:solidFill>
                <a:latin typeface="Courier New" charset="0"/>
                <a:cs typeface="Courier New" charset="0"/>
              </a:rPr>
              <a:t>// Some code goes here…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500" dirty="0" smtClean="0">
                <a:solidFill>
                  <a:srgbClr val="CC0099"/>
                </a:solidFill>
                <a:latin typeface="Courier New" charset="0"/>
                <a:cs typeface="Courier New" charset="0"/>
              </a:rPr>
              <a:t>double</a:t>
            </a:r>
            <a:r>
              <a:rPr lang="en-US" sz="2500" dirty="0" smtClean="0">
                <a:latin typeface="Courier New" charset="0"/>
                <a:cs typeface="Courier New" charset="0"/>
              </a:rPr>
              <a:t> value = rand(), result = 0;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500" b="1" dirty="0" err="1" smtClean="0">
                <a:latin typeface="Courier New" charset="0"/>
                <a:cs typeface="Courier New" charset="0"/>
              </a:rPr>
              <a:t>MPI_Allreduce</a:t>
            </a:r>
            <a:r>
              <a:rPr lang="en-US" sz="2500" b="1" dirty="0" smtClean="0">
                <a:latin typeface="Courier New" charset="0"/>
                <a:cs typeface="Courier New" charset="0"/>
              </a:rPr>
              <a:t>(&amp;value, &amp;result, 1, MPI_DOUBLE,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500" b="1" dirty="0" smtClean="0">
                <a:latin typeface="Courier New" charset="0"/>
                <a:cs typeface="Courier New" charset="0"/>
              </a:rPr>
              <a:t>           MPI_SUM, MPI_COMM_WORLD);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500" dirty="0" smtClean="0">
                <a:solidFill>
                  <a:srgbClr val="006600"/>
                </a:solidFill>
                <a:latin typeface="Courier New" charset="0"/>
                <a:cs typeface="Courier New" charset="0"/>
              </a:rPr>
              <a:t>// Now result has total sum of all random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500" dirty="0" smtClean="0">
                <a:solidFill>
                  <a:srgbClr val="006600"/>
                </a:solidFill>
                <a:latin typeface="Courier New" charset="0"/>
                <a:cs typeface="Courier New" charset="0"/>
              </a:rPr>
              <a:t>// values of all processes in MPI_COMM_WORLD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95400" y="5029200"/>
          <a:ext cx="6324600" cy="1443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100"/>
                <a:gridCol w="1054100"/>
                <a:gridCol w="1054100"/>
                <a:gridCol w="1054100"/>
                <a:gridCol w="1054100"/>
                <a:gridCol w="1054100"/>
              </a:tblGrid>
              <a:tr h="701195"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663300"/>
                          </a:solidFill>
                        </a:rPr>
                        <a:t>Example:</a:t>
                      </a:r>
                      <a:r>
                        <a:rPr lang="en-US" sz="2000" b="1" i="0" baseline="0" dirty="0" smtClean="0">
                          <a:solidFill>
                            <a:srgbClr val="663300"/>
                          </a:solidFill>
                        </a:rPr>
                        <a:t> After all-to-one reduction (Sum)</a:t>
                      </a:r>
                    </a:p>
                    <a:p>
                      <a:pPr algn="ctr"/>
                      <a:endParaRPr lang="en-US" sz="2000" b="1" i="0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22">
                <a:tc>
                  <a:txBody>
                    <a:bodyPr/>
                    <a:lstStyle/>
                    <a:p>
                      <a:r>
                        <a:rPr lang="en-US" sz="1800" b="1" i="1" dirty="0" smtClean="0">
                          <a:solidFill>
                            <a:srgbClr val="663300"/>
                          </a:solidFill>
                        </a:rPr>
                        <a:t>Rank:</a:t>
                      </a:r>
                      <a:endParaRPr lang="en-US" sz="1800" b="1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663300"/>
                          </a:solidFill>
                        </a:rPr>
                        <a:t>0</a:t>
                      </a:r>
                      <a:endParaRPr lang="en-US" sz="1800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663300"/>
                          </a:solidFill>
                        </a:rPr>
                        <a:t>1</a:t>
                      </a:r>
                      <a:endParaRPr lang="en-US" sz="1800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663300"/>
                          </a:solidFill>
                        </a:rPr>
                        <a:t>2</a:t>
                      </a:r>
                      <a:endParaRPr lang="en-US" sz="1800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663300"/>
                          </a:solidFill>
                        </a:rPr>
                        <a:t>3</a:t>
                      </a:r>
                      <a:endParaRPr lang="en-US" sz="1800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663300"/>
                          </a:solidFill>
                        </a:rPr>
                        <a:t>4</a:t>
                      </a:r>
                      <a:endParaRPr lang="en-US" sz="1800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22">
                <a:tc>
                  <a:txBody>
                    <a:bodyPr/>
                    <a:lstStyle/>
                    <a:p>
                      <a:r>
                        <a:rPr lang="en-US" sz="1800" b="1" i="1" dirty="0" smtClean="0">
                          <a:solidFill>
                            <a:srgbClr val="663300"/>
                          </a:solidFill>
                        </a:rPr>
                        <a:t>result:</a:t>
                      </a:r>
                      <a:endParaRPr lang="en-US" sz="1800" b="1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150</a:t>
                      </a:r>
                      <a:endParaRPr lang="en-US" sz="1800" dirty="0"/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150</a:t>
                      </a:r>
                      <a:endParaRPr lang="en-US" sz="1800" dirty="0"/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150</a:t>
                      </a:r>
                      <a:endParaRPr lang="en-US" sz="1800" dirty="0"/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150</a:t>
                      </a:r>
                      <a:endParaRPr lang="en-US" sz="1800" dirty="0"/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150</a:t>
                      </a:r>
                      <a:endParaRPr lang="en-US" sz="1800" dirty="0"/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5029200"/>
          <a:ext cx="6324600" cy="1443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100"/>
                <a:gridCol w="1054100"/>
                <a:gridCol w="1054100"/>
                <a:gridCol w="1054100"/>
                <a:gridCol w="1054100"/>
                <a:gridCol w="1054100"/>
              </a:tblGrid>
              <a:tr h="701195"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663300"/>
                          </a:solidFill>
                        </a:rPr>
                        <a:t>Example:</a:t>
                      </a:r>
                      <a:r>
                        <a:rPr lang="en-US" sz="2000" b="1" i="0" baseline="0" dirty="0" smtClean="0">
                          <a:solidFill>
                            <a:srgbClr val="663300"/>
                          </a:solidFill>
                        </a:rPr>
                        <a:t> Before all-to-all reduction (Sum)</a:t>
                      </a:r>
                    </a:p>
                    <a:p>
                      <a:pPr algn="ctr"/>
                      <a:endParaRPr lang="en-US" sz="2000" b="1" i="0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22">
                <a:tc>
                  <a:txBody>
                    <a:bodyPr/>
                    <a:lstStyle/>
                    <a:p>
                      <a:r>
                        <a:rPr lang="en-US" sz="1800" b="1" i="1" dirty="0" smtClean="0">
                          <a:solidFill>
                            <a:srgbClr val="663300"/>
                          </a:solidFill>
                        </a:rPr>
                        <a:t>Rank:</a:t>
                      </a:r>
                      <a:endParaRPr lang="en-US" sz="1800" b="1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663300"/>
                          </a:solidFill>
                        </a:rPr>
                        <a:t>0</a:t>
                      </a:r>
                      <a:endParaRPr lang="en-US" sz="1800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663300"/>
                          </a:solidFill>
                        </a:rPr>
                        <a:t>1</a:t>
                      </a:r>
                      <a:endParaRPr lang="en-US" sz="1800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663300"/>
                          </a:solidFill>
                        </a:rPr>
                        <a:t>2</a:t>
                      </a:r>
                      <a:endParaRPr lang="en-US" sz="1800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663300"/>
                          </a:solidFill>
                        </a:rPr>
                        <a:t>3</a:t>
                      </a:r>
                      <a:endParaRPr lang="en-US" sz="1800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663300"/>
                          </a:solidFill>
                        </a:rPr>
                        <a:t>4</a:t>
                      </a:r>
                      <a:endParaRPr lang="en-US" sz="1800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22">
                <a:tc>
                  <a:txBody>
                    <a:bodyPr/>
                    <a:lstStyle/>
                    <a:p>
                      <a:r>
                        <a:rPr lang="en-US" sz="1800" b="1" i="1" dirty="0" smtClean="0">
                          <a:solidFill>
                            <a:srgbClr val="663300"/>
                          </a:solidFill>
                        </a:rPr>
                        <a:t>Value:</a:t>
                      </a:r>
                      <a:endParaRPr lang="en-US" sz="1800" b="1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30</a:t>
                      </a:r>
                      <a:endParaRPr lang="en-US" sz="1800" dirty="0"/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40</a:t>
                      </a:r>
                      <a:endParaRPr lang="en-US" sz="1800" dirty="0"/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</a:t>
                      </a:r>
                      <a:endParaRPr lang="en-US" sz="1800" dirty="0"/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Performing broadcast and reduction operations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MPI uses the best possible approach for broadcasting and reducing data</a:t>
            </a:r>
          </a:p>
          <a:p>
            <a:pPr lvl="1">
              <a:defRPr/>
            </a:pPr>
            <a:r>
              <a:rPr lang="en-US" dirty="0" smtClean="0"/>
              <a:t>It does not naively use a loop at the source process to send  (or receive) the same message to each destination process</a:t>
            </a:r>
          </a:p>
          <a:p>
            <a:pPr lvl="2">
              <a:defRPr/>
            </a:pPr>
            <a:r>
              <a:rPr lang="en-US" dirty="0" smtClean="0"/>
              <a:t>Such a design would cause a significant bottleneck and network congestion at the source (or target) process</a:t>
            </a:r>
          </a:p>
          <a:p>
            <a:pPr lvl="1">
              <a:defRPr/>
            </a:pPr>
            <a:r>
              <a:rPr lang="en-US" dirty="0" smtClean="0"/>
              <a:t>The choice of communication methodology depends on the interconnect topology</a:t>
            </a:r>
          </a:p>
          <a:p>
            <a:pPr lvl="2">
              <a:defRPr/>
            </a:pPr>
            <a:r>
              <a:rPr lang="en-US" dirty="0" smtClean="0"/>
              <a:t>The methodology used aims to make the best use of the underlying interconnect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Several approach for broadcasting are discussed in the next few slides</a:t>
            </a:r>
          </a:p>
          <a:p>
            <a:pPr lvl="1">
              <a:defRPr/>
            </a:pPr>
            <a:r>
              <a:rPr lang="en-US" dirty="0" smtClean="0"/>
              <a:t>Note that reduction techniques are essentially the inverse operations of broadcasting approaches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Material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The information about the various collective communication operation is split between two chapters in the textbook</a:t>
            </a:r>
          </a:p>
          <a:p>
            <a:pPr lvl="1">
              <a:defRPr/>
            </a:pPr>
            <a:r>
              <a:rPr lang="en-US" dirty="0" smtClean="0">
                <a:solidFill>
                  <a:srgbClr val="FF0000"/>
                </a:solidFill>
              </a:rPr>
              <a:t>Chapter 4</a:t>
            </a:r>
            <a:r>
              <a:rPr lang="en-US" dirty="0" smtClean="0"/>
              <a:t>: Presents theory behind various collective operations</a:t>
            </a:r>
          </a:p>
          <a:p>
            <a:pPr lvl="2">
              <a:defRPr/>
            </a:pPr>
            <a:r>
              <a:rPr lang="en-US" dirty="0" smtClean="0"/>
              <a:t>You are expected to know the abstract operations performed by each operation and be able to trace the results of performing the operations given a set of starting values.</a:t>
            </a:r>
          </a:p>
          <a:p>
            <a:pPr lvl="2">
              <a:defRPr/>
            </a:pPr>
            <a:r>
              <a:rPr lang="en-US" dirty="0" smtClean="0"/>
              <a:t>Compare and contrast the operations of different collective communications</a:t>
            </a:r>
          </a:p>
          <a:p>
            <a:pPr lvl="2">
              <a:defRPr/>
            </a:pPr>
            <a:r>
              <a:rPr lang="en-US" dirty="0" smtClean="0"/>
              <a:t>Trace typical message interchange sequences for different operations (as shown in this lecture notes)</a:t>
            </a:r>
          </a:p>
          <a:p>
            <a:pPr lvl="2">
              <a:defRPr/>
            </a:pPr>
            <a:r>
              <a:rPr lang="en-US" dirty="0" smtClean="0"/>
              <a:t>However, you are not expected to know the theoretical algorithms for implementing these algorithms and the costs associated with each approach</a:t>
            </a:r>
          </a:p>
          <a:p>
            <a:pPr lvl="1">
              <a:defRPr/>
            </a:pPr>
            <a:r>
              <a:rPr lang="en-US" dirty="0" smtClean="0">
                <a:solidFill>
                  <a:srgbClr val="FF0000"/>
                </a:solidFill>
              </a:rPr>
              <a:t>Chapter 6</a:t>
            </a:r>
            <a:r>
              <a:rPr lang="en-US" dirty="0" smtClean="0"/>
              <a:t>: Implementation in MPI</a:t>
            </a:r>
          </a:p>
          <a:p>
            <a:pPr lvl="2">
              <a:defRPr/>
            </a:pPr>
            <a:r>
              <a:rPr lang="en-US" dirty="0" smtClean="0"/>
              <a:t>You are expected to be able to identify a suitable function to perform a given collective operation</a:t>
            </a:r>
          </a:p>
          <a:p>
            <a:pPr lvl="2">
              <a:defRPr/>
            </a:pPr>
            <a:r>
              <a:rPr lang="en-US" dirty="0" smtClean="0"/>
              <a:t>Suitably use the function in the context of a given program/problem.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Broadcast in Linear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In linear networks typically peers (or compute nodes) are connected in a linear fashion</a:t>
            </a:r>
          </a:p>
          <a:p>
            <a:pPr lvl="1">
              <a:defRPr/>
            </a:pPr>
            <a:r>
              <a:rPr lang="en-US" dirty="0" smtClean="0"/>
              <a:t>This concept is also applicable to star topologies for peer-to-peer interconnects</a:t>
            </a:r>
          </a:p>
          <a:p>
            <a:pPr lvl="1">
              <a:defRPr/>
            </a:pPr>
            <a:r>
              <a:rPr lang="en-US" dirty="0" smtClean="0"/>
              <a:t>In such networks broadcast is achieved using a technique commonly known as recursive doubling</a:t>
            </a:r>
          </a:p>
          <a:p>
            <a:pPr lvl="2">
              <a:defRPr/>
            </a:pPr>
            <a:r>
              <a:rPr lang="en-US" dirty="0" smtClean="0"/>
              <a:t>The source node first sends the data to another process</a:t>
            </a:r>
          </a:p>
          <a:p>
            <a:pPr lvl="3">
              <a:defRPr/>
            </a:pPr>
            <a:r>
              <a:rPr lang="en-US" dirty="0" smtClean="0"/>
              <a:t>The processes are chosen carefully to avoid network congestion thereby achieving maximum throughput</a:t>
            </a:r>
          </a:p>
          <a:p>
            <a:pPr lvl="2">
              <a:defRPr/>
            </a:pPr>
            <a:r>
              <a:rPr lang="en-US" dirty="0" smtClean="0"/>
              <a:t>All the processes that currently have the data concurrently send the information to other processes participating in the broadcast</a:t>
            </a:r>
          </a:p>
          <a:p>
            <a:pPr lvl="3">
              <a:defRPr/>
            </a:pPr>
            <a:r>
              <a:rPr lang="en-US" dirty="0" smtClean="0"/>
              <a:t>Recursive doubling proceeds in a tree-like fashion</a:t>
            </a:r>
          </a:p>
          <a:p>
            <a:pPr lvl="3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Example of broadcasting using recursive doubling (Section 4.1.1)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18288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Consider the process of recursive broadcasting in a simple star network shown below.</a:t>
            </a:r>
          </a:p>
          <a:p>
            <a:pPr lvl="1">
              <a:defRPr/>
            </a:pPr>
            <a:r>
              <a:rPr lang="en-US" dirty="0" smtClean="0"/>
              <a:t>Process with rank 0 is the source process.</a:t>
            </a:r>
          </a:p>
          <a:p>
            <a:pPr lvl="1">
              <a:defRPr/>
            </a:pPr>
            <a:r>
              <a:rPr lang="en-US" dirty="0" smtClean="0"/>
              <a:t>The physical topology is shown to the left and the resulting virtual broadcast tree is shown on the right.</a:t>
            </a:r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43000" y="3352800"/>
            <a:ext cx="430213" cy="3079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 anchorCtr="1">
            <a:spAutoFit/>
          </a:bodyPr>
          <a:lstStyle/>
          <a:p>
            <a:pPr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200400" y="4343400"/>
            <a:ext cx="430213" cy="3079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 anchorCtr="1">
            <a:spAutoFit/>
          </a:bodyPr>
          <a:lstStyle/>
          <a:p>
            <a:pPr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5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41588" y="5257800"/>
            <a:ext cx="430212" cy="307975"/>
          </a:xfrm>
          <a:prstGeom prst="rect">
            <a:avLst/>
          </a:prstGeom>
          <a:solidFill>
            <a:srgbClr val="66FF66"/>
          </a:solidFill>
          <a:ln w="9525" cmpd="dbl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 anchorCtr="1">
            <a:spAutoFit/>
          </a:bodyPr>
          <a:lstStyle/>
          <a:p>
            <a:pPr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0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143000" y="5257800"/>
            <a:ext cx="430213" cy="3079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 anchorCtr="1">
            <a:spAutoFit/>
          </a:bodyPr>
          <a:lstStyle/>
          <a:p>
            <a:pPr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85800" y="4343400"/>
            <a:ext cx="430213" cy="3079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 anchorCtr="1">
            <a:spAutoFit/>
          </a:bodyPr>
          <a:lstStyle/>
          <a:p>
            <a:pPr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1817688" y="4213225"/>
            <a:ext cx="536575" cy="5619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 anchorCtr="1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585" name="TextBox 33"/>
          <p:cNvSpPr txBox="1">
            <a:spLocks noChangeArrowheads="1"/>
          </p:cNvSpPr>
          <p:nvPr/>
        </p:nvSpPr>
        <p:spPr bwMode="auto">
          <a:xfrm>
            <a:off x="2012950" y="4329113"/>
            <a:ext cx="1539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S</a:t>
            </a:r>
          </a:p>
        </p:txBody>
      </p:sp>
      <p:cxnSp>
        <p:nvCxnSpPr>
          <p:cNvPr id="12" name="Straight Connector 11"/>
          <p:cNvCxnSpPr>
            <a:stCxn id="10" idx="1"/>
            <a:endCxn id="5" idx="2"/>
          </p:cNvCxnSpPr>
          <p:nvPr/>
        </p:nvCxnSpPr>
        <p:spPr bwMode="auto">
          <a:xfrm rot="16200000" flipV="1">
            <a:off x="1309688" y="3708400"/>
            <a:ext cx="635000" cy="5397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2"/>
            <a:endCxn id="9" idx="3"/>
          </p:cNvCxnSpPr>
          <p:nvPr/>
        </p:nvCxnSpPr>
        <p:spPr bwMode="auto">
          <a:xfrm rot="10800000" flipV="1">
            <a:off x="1116013" y="4494213"/>
            <a:ext cx="701675" cy="31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6"/>
            <a:endCxn id="6" idx="1"/>
          </p:cNvCxnSpPr>
          <p:nvPr/>
        </p:nvCxnSpPr>
        <p:spPr bwMode="auto">
          <a:xfrm>
            <a:off x="2354263" y="4494213"/>
            <a:ext cx="846137" cy="31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3"/>
            <a:endCxn id="8" idx="0"/>
          </p:cNvCxnSpPr>
          <p:nvPr/>
        </p:nvCxnSpPr>
        <p:spPr bwMode="auto">
          <a:xfrm rot="5400000">
            <a:off x="1344613" y="4705350"/>
            <a:ext cx="565150" cy="5397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5"/>
            <a:endCxn id="7" idx="0"/>
          </p:cNvCxnSpPr>
          <p:nvPr/>
        </p:nvCxnSpPr>
        <p:spPr bwMode="auto">
          <a:xfrm rot="16200000" flipH="1">
            <a:off x="2234407" y="4734718"/>
            <a:ext cx="565150" cy="48101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465388" y="3352800"/>
            <a:ext cx="430212" cy="3079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 anchorCtr="1">
            <a:spAutoFit/>
          </a:bodyPr>
          <a:lstStyle/>
          <a:p>
            <a:pPr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22" name="Straight Connector 21"/>
          <p:cNvCxnSpPr>
            <a:stCxn id="10" idx="7"/>
            <a:endCxn id="21" idx="2"/>
          </p:cNvCxnSpPr>
          <p:nvPr/>
        </p:nvCxnSpPr>
        <p:spPr bwMode="auto">
          <a:xfrm rot="5400000" flipH="1" flipV="1">
            <a:off x="2161382" y="3775868"/>
            <a:ext cx="635000" cy="40481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7" idx="0"/>
            <a:endCxn id="8" idx="0"/>
          </p:cNvCxnSpPr>
          <p:nvPr/>
        </p:nvCxnSpPr>
        <p:spPr>
          <a:xfrm rot="16200000" flipV="1">
            <a:off x="2056606" y="4558507"/>
            <a:ext cx="3175" cy="1398588"/>
          </a:xfrm>
          <a:prstGeom prst="curvedConnector3">
            <a:avLst>
              <a:gd name="adj1" fmla="val 48378479"/>
            </a:avLst>
          </a:prstGeom>
          <a:ln w="19050">
            <a:solidFill>
              <a:srgbClr val="FF00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553200" y="3273425"/>
            <a:ext cx="430213" cy="307975"/>
          </a:xfrm>
          <a:prstGeom prst="rect">
            <a:avLst/>
          </a:prstGeom>
          <a:solidFill>
            <a:srgbClr val="66FF66"/>
          </a:solidFill>
          <a:ln w="9525" cmpd="dbl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 anchorCtr="1">
            <a:spAutoFit/>
          </a:bodyPr>
          <a:lstStyle/>
          <a:p>
            <a:pPr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0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943600" y="3883025"/>
            <a:ext cx="430213" cy="307975"/>
          </a:xfrm>
          <a:prstGeom prst="rect">
            <a:avLst/>
          </a:prstGeom>
          <a:solidFill>
            <a:srgbClr val="66FF66"/>
          </a:solidFill>
          <a:ln w="9525" cmpd="dbl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 anchorCtr="1">
            <a:spAutoFit/>
          </a:bodyPr>
          <a:lstStyle/>
          <a:p>
            <a:pPr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5" name="Straight Arrow Connector 34"/>
          <p:cNvCxnSpPr>
            <a:stCxn id="30" idx="2"/>
            <a:endCxn id="31" idx="0"/>
          </p:cNvCxnSpPr>
          <p:nvPr/>
        </p:nvCxnSpPr>
        <p:spPr>
          <a:xfrm rot="5400000">
            <a:off x="6311900" y="3427413"/>
            <a:ext cx="301625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7" idx="1"/>
            <a:endCxn id="6" idx="1"/>
          </p:cNvCxnSpPr>
          <p:nvPr/>
        </p:nvCxnSpPr>
        <p:spPr>
          <a:xfrm rot="10800000" flipH="1">
            <a:off x="2541588" y="4497388"/>
            <a:ext cx="658812" cy="914400"/>
          </a:xfrm>
          <a:prstGeom prst="curvedConnector3">
            <a:avLst>
              <a:gd name="adj1" fmla="val -34737"/>
            </a:avLst>
          </a:prstGeom>
          <a:ln w="19050">
            <a:solidFill>
              <a:srgbClr val="FF00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35"/>
          <p:cNvCxnSpPr>
            <a:stCxn id="8" idx="3"/>
            <a:endCxn id="9" idx="3"/>
          </p:cNvCxnSpPr>
          <p:nvPr/>
        </p:nvCxnSpPr>
        <p:spPr>
          <a:xfrm flipH="1" flipV="1">
            <a:off x="1116013" y="4497388"/>
            <a:ext cx="457200" cy="914400"/>
          </a:xfrm>
          <a:prstGeom prst="curvedConnector3">
            <a:avLst>
              <a:gd name="adj1" fmla="val -50000"/>
            </a:avLst>
          </a:prstGeom>
          <a:ln w="19050">
            <a:solidFill>
              <a:srgbClr val="FF00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7265988" y="3883025"/>
            <a:ext cx="430212" cy="307975"/>
          </a:xfrm>
          <a:prstGeom prst="rect">
            <a:avLst/>
          </a:prstGeom>
          <a:solidFill>
            <a:srgbClr val="66FF66"/>
          </a:solidFill>
          <a:ln w="9525" cmpd="dbl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 anchorCtr="1">
            <a:spAutoFit/>
          </a:bodyPr>
          <a:lstStyle/>
          <a:p>
            <a:pPr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5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46" name="Straight Arrow Connector 45"/>
          <p:cNvCxnSpPr>
            <a:stCxn id="30" idx="2"/>
            <a:endCxn id="45" idx="0"/>
          </p:cNvCxnSpPr>
          <p:nvPr/>
        </p:nvCxnSpPr>
        <p:spPr>
          <a:xfrm rot="16200000" flipH="1">
            <a:off x="6973888" y="3375025"/>
            <a:ext cx="301625" cy="7143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348288" y="4492625"/>
            <a:ext cx="428625" cy="307975"/>
          </a:xfrm>
          <a:prstGeom prst="rect">
            <a:avLst/>
          </a:prstGeom>
          <a:solidFill>
            <a:srgbClr val="66FF66"/>
          </a:solidFill>
          <a:ln w="9525" cmpd="dbl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 anchorCtr="1">
            <a:spAutoFit/>
          </a:bodyPr>
          <a:lstStyle/>
          <a:p>
            <a:pPr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49" name="Straight Arrow Connector 48"/>
          <p:cNvCxnSpPr>
            <a:stCxn id="31" idx="2"/>
            <a:endCxn id="48" idx="0"/>
          </p:cNvCxnSpPr>
          <p:nvPr/>
        </p:nvCxnSpPr>
        <p:spPr>
          <a:xfrm rot="5400000">
            <a:off x="5709444" y="4044156"/>
            <a:ext cx="301625" cy="5953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35"/>
          <p:cNvCxnSpPr>
            <a:stCxn id="9" idx="3"/>
            <a:endCxn id="5" idx="3"/>
          </p:cNvCxnSpPr>
          <p:nvPr/>
        </p:nvCxnSpPr>
        <p:spPr>
          <a:xfrm flipV="1">
            <a:off x="1116013" y="3506788"/>
            <a:ext cx="457200" cy="990600"/>
          </a:xfrm>
          <a:prstGeom prst="curvedConnector3">
            <a:avLst>
              <a:gd name="adj1" fmla="val 150000"/>
            </a:avLst>
          </a:prstGeom>
          <a:ln w="19050">
            <a:solidFill>
              <a:srgbClr val="FF00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35"/>
          <p:cNvCxnSpPr>
            <a:stCxn id="6" idx="1"/>
            <a:endCxn id="21" idx="1"/>
          </p:cNvCxnSpPr>
          <p:nvPr/>
        </p:nvCxnSpPr>
        <p:spPr>
          <a:xfrm rot="10800000">
            <a:off x="2465388" y="3506788"/>
            <a:ext cx="735012" cy="990600"/>
          </a:xfrm>
          <a:prstGeom prst="curvedConnector3">
            <a:avLst>
              <a:gd name="adj1" fmla="val 131132"/>
            </a:avLst>
          </a:prstGeom>
          <a:ln w="19050">
            <a:solidFill>
              <a:srgbClr val="FF00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6705600" y="4492625"/>
            <a:ext cx="430213" cy="307975"/>
          </a:xfrm>
          <a:prstGeom prst="rect">
            <a:avLst/>
          </a:prstGeom>
          <a:solidFill>
            <a:srgbClr val="66FF66"/>
          </a:solidFill>
          <a:ln w="9525" cmpd="dbl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 anchorCtr="1">
            <a:spAutoFit/>
          </a:bodyPr>
          <a:lstStyle/>
          <a:p>
            <a:pPr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67" name="Straight Arrow Connector 66"/>
          <p:cNvCxnSpPr>
            <a:stCxn id="45" idx="2"/>
            <a:endCxn id="66" idx="0"/>
          </p:cNvCxnSpPr>
          <p:nvPr/>
        </p:nvCxnSpPr>
        <p:spPr>
          <a:xfrm rot="5400000">
            <a:off x="7050088" y="4060825"/>
            <a:ext cx="301625" cy="5619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6046788" y="5102225"/>
            <a:ext cx="430212" cy="307975"/>
          </a:xfrm>
          <a:prstGeom prst="rect">
            <a:avLst/>
          </a:prstGeom>
          <a:solidFill>
            <a:srgbClr val="66FF66"/>
          </a:solidFill>
          <a:ln w="9525" cmpd="dbl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 anchorCtr="1">
            <a:spAutoFit/>
          </a:bodyPr>
          <a:lstStyle/>
          <a:p>
            <a:pPr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69" name="Straight Arrow Connector 68"/>
          <p:cNvCxnSpPr>
            <a:stCxn id="48" idx="2"/>
            <a:endCxn id="68" idx="0"/>
          </p:cNvCxnSpPr>
          <p:nvPr/>
        </p:nvCxnSpPr>
        <p:spPr>
          <a:xfrm rot="16200000" flipH="1">
            <a:off x="5761831" y="4601369"/>
            <a:ext cx="301625" cy="700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09" name="TextBox 71"/>
          <p:cNvSpPr txBox="1">
            <a:spLocks noChangeArrowheads="1"/>
          </p:cNvSpPr>
          <p:nvPr/>
        </p:nvSpPr>
        <p:spPr bwMode="auto">
          <a:xfrm>
            <a:off x="1905000" y="5867400"/>
            <a:ext cx="518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(Numbers in boxes indicate ranks of processes)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1" grpId="0" animBg="1"/>
      <p:bldP spid="31" grpId="0" animBg="1"/>
      <p:bldP spid="45" grpId="0" animBg="1"/>
      <p:bldP spid="48" grpId="0" animBg="1"/>
      <p:bldP spid="66" grpId="0" animBg="1"/>
      <p:bldP spid="6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Broadcasting in a Mesh Network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(Section 4.1.2)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19812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In a mesh network, each row and column can be regarding as a linear array of nodes</a:t>
            </a:r>
          </a:p>
          <a:p>
            <a:pPr lvl="1">
              <a:defRPr/>
            </a:pPr>
            <a:r>
              <a:rPr lang="en-US" dirty="0" smtClean="0"/>
              <a:t>In a 2-D mesh, broadcasting is achieved in two steps</a:t>
            </a:r>
          </a:p>
          <a:p>
            <a:pPr lvl="2">
              <a:defRPr/>
            </a:pPr>
            <a:r>
              <a:rPr lang="en-US" dirty="0" smtClean="0"/>
              <a:t>First the source node broadcasts to each node on its row</a:t>
            </a:r>
          </a:p>
          <a:p>
            <a:pPr lvl="2">
              <a:defRPr/>
            </a:pPr>
            <a:r>
              <a:rPr lang="en-US" dirty="0" smtClean="0"/>
              <a:t>Next each node on a given row broadcasts data to all the nodes in their column</a:t>
            </a:r>
          </a:p>
          <a:p>
            <a:pPr lvl="1">
              <a:defRPr/>
            </a:pPr>
            <a:r>
              <a:rPr lang="en-US" dirty="0" smtClean="0"/>
              <a:t>In a 3-D mesh, broadcasts requires three steps</a:t>
            </a:r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94213" y="3429000"/>
            <a:ext cx="474662" cy="3079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402263" y="3429000"/>
            <a:ext cx="476250" cy="3079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7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310313" y="3429000"/>
            <a:ext cx="476250" cy="3079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11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219950" y="3429000"/>
            <a:ext cx="474663" cy="3079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15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9" name="Straight Connector 8"/>
          <p:cNvCxnSpPr>
            <a:cxnSpLocks noChangeShapeType="1"/>
            <a:stCxn id="5" idx="3"/>
            <a:endCxn id="6" idx="1"/>
          </p:cNvCxnSpPr>
          <p:nvPr/>
        </p:nvCxnSpPr>
        <p:spPr bwMode="auto">
          <a:xfrm>
            <a:off x="4968875" y="3582988"/>
            <a:ext cx="433388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Connector 9"/>
          <p:cNvCxnSpPr>
            <a:cxnSpLocks noChangeShapeType="1"/>
            <a:stCxn id="6" idx="3"/>
            <a:endCxn id="7" idx="1"/>
          </p:cNvCxnSpPr>
          <p:nvPr/>
        </p:nvCxnSpPr>
        <p:spPr bwMode="auto">
          <a:xfrm>
            <a:off x="5878513" y="3582988"/>
            <a:ext cx="43180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Connector 10"/>
          <p:cNvCxnSpPr>
            <a:cxnSpLocks noChangeShapeType="1"/>
            <a:stCxn id="7" idx="3"/>
            <a:endCxn id="8" idx="1"/>
          </p:cNvCxnSpPr>
          <p:nvPr/>
        </p:nvCxnSpPr>
        <p:spPr bwMode="auto">
          <a:xfrm>
            <a:off x="6786563" y="3582988"/>
            <a:ext cx="433387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494213" y="4278313"/>
            <a:ext cx="474662" cy="3079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402263" y="4278313"/>
            <a:ext cx="476250" cy="3079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6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310313" y="4278313"/>
            <a:ext cx="476250" cy="3079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10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219950" y="4278313"/>
            <a:ext cx="474663" cy="3079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14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6" name="Straight Connector 15"/>
          <p:cNvCxnSpPr>
            <a:cxnSpLocks noChangeShapeType="1"/>
            <a:stCxn id="12" idx="3"/>
            <a:endCxn id="13" idx="1"/>
          </p:cNvCxnSpPr>
          <p:nvPr/>
        </p:nvCxnSpPr>
        <p:spPr bwMode="auto">
          <a:xfrm>
            <a:off x="4968875" y="4432300"/>
            <a:ext cx="433388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Connector 16"/>
          <p:cNvCxnSpPr>
            <a:cxnSpLocks noChangeShapeType="1"/>
            <a:stCxn id="13" idx="3"/>
            <a:endCxn id="14" idx="1"/>
          </p:cNvCxnSpPr>
          <p:nvPr/>
        </p:nvCxnSpPr>
        <p:spPr bwMode="auto">
          <a:xfrm>
            <a:off x="5878513" y="4432300"/>
            <a:ext cx="431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7"/>
          <p:cNvCxnSpPr>
            <a:cxnSpLocks noChangeShapeType="1"/>
            <a:stCxn id="14" idx="3"/>
            <a:endCxn id="15" idx="1"/>
          </p:cNvCxnSpPr>
          <p:nvPr/>
        </p:nvCxnSpPr>
        <p:spPr bwMode="auto">
          <a:xfrm>
            <a:off x="6786563" y="4432300"/>
            <a:ext cx="433387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8"/>
          <p:cNvCxnSpPr>
            <a:cxnSpLocks noChangeShapeType="1"/>
            <a:stCxn id="12" idx="0"/>
            <a:endCxn id="5" idx="2"/>
          </p:cNvCxnSpPr>
          <p:nvPr/>
        </p:nvCxnSpPr>
        <p:spPr bwMode="auto">
          <a:xfrm rot="5400000" flipH="1" flipV="1">
            <a:off x="4460875" y="4006850"/>
            <a:ext cx="541338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9"/>
          <p:cNvCxnSpPr>
            <a:cxnSpLocks noChangeShapeType="1"/>
            <a:stCxn id="6" idx="2"/>
            <a:endCxn id="13" idx="0"/>
          </p:cNvCxnSpPr>
          <p:nvPr/>
        </p:nvCxnSpPr>
        <p:spPr bwMode="auto">
          <a:xfrm rot="5400000">
            <a:off x="5368925" y="4006850"/>
            <a:ext cx="541338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20"/>
          <p:cNvCxnSpPr>
            <a:cxnSpLocks noChangeShapeType="1"/>
            <a:stCxn id="7" idx="2"/>
            <a:endCxn id="14" idx="0"/>
          </p:cNvCxnSpPr>
          <p:nvPr/>
        </p:nvCxnSpPr>
        <p:spPr bwMode="auto">
          <a:xfrm rot="5400000">
            <a:off x="6278563" y="4006850"/>
            <a:ext cx="541338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/>
          <p:cNvCxnSpPr>
            <a:cxnSpLocks noChangeShapeType="1"/>
            <a:stCxn id="8" idx="2"/>
            <a:endCxn id="15" idx="0"/>
          </p:cNvCxnSpPr>
          <p:nvPr/>
        </p:nvCxnSpPr>
        <p:spPr bwMode="auto">
          <a:xfrm rot="5400000">
            <a:off x="7186613" y="4006850"/>
            <a:ext cx="541338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494213" y="5132388"/>
            <a:ext cx="474662" cy="3079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402263" y="5132388"/>
            <a:ext cx="476250" cy="3079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5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310313" y="5132388"/>
            <a:ext cx="476250" cy="3079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9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219950" y="5132388"/>
            <a:ext cx="474663" cy="3079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13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27" name="Straight Connector 26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4968875" y="5286375"/>
            <a:ext cx="433388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Connector 27"/>
          <p:cNvCxnSpPr>
            <a:cxnSpLocks noChangeShapeType="1"/>
            <a:stCxn id="24" idx="3"/>
            <a:endCxn id="25" idx="1"/>
          </p:cNvCxnSpPr>
          <p:nvPr/>
        </p:nvCxnSpPr>
        <p:spPr bwMode="auto">
          <a:xfrm>
            <a:off x="5878513" y="5286375"/>
            <a:ext cx="431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28"/>
          <p:cNvCxnSpPr>
            <a:cxnSpLocks noChangeShapeType="1"/>
            <a:stCxn id="25" idx="3"/>
            <a:endCxn id="26" idx="1"/>
          </p:cNvCxnSpPr>
          <p:nvPr/>
        </p:nvCxnSpPr>
        <p:spPr bwMode="auto">
          <a:xfrm>
            <a:off x="6786563" y="5286375"/>
            <a:ext cx="433387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494213" y="5981700"/>
            <a:ext cx="474662" cy="3079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0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402263" y="5981700"/>
            <a:ext cx="476250" cy="3079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310313" y="5981700"/>
            <a:ext cx="476250" cy="3079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8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7219950" y="5981700"/>
            <a:ext cx="474663" cy="3079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12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4" name="Straight Connector 33"/>
          <p:cNvCxnSpPr>
            <a:cxnSpLocks noChangeShapeType="1"/>
            <a:stCxn id="30" idx="3"/>
            <a:endCxn id="31" idx="1"/>
          </p:cNvCxnSpPr>
          <p:nvPr/>
        </p:nvCxnSpPr>
        <p:spPr bwMode="auto">
          <a:xfrm>
            <a:off x="4968875" y="6135688"/>
            <a:ext cx="433388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Connector 34"/>
          <p:cNvCxnSpPr>
            <a:cxnSpLocks noChangeShapeType="1"/>
            <a:stCxn id="31" idx="3"/>
            <a:endCxn id="32" idx="1"/>
          </p:cNvCxnSpPr>
          <p:nvPr/>
        </p:nvCxnSpPr>
        <p:spPr bwMode="auto">
          <a:xfrm>
            <a:off x="5878513" y="6135688"/>
            <a:ext cx="43180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Connector 35"/>
          <p:cNvCxnSpPr>
            <a:cxnSpLocks noChangeShapeType="1"/>
            <a:stCxn id="32" idx="3"/>
            <a:endCxn id="33" idx="1"/>
          </p:cNvCxnSpPr>
          <p:nvPr/>
        </p:nvCxnSpPr>
        <p:spPr bwMode="auto">
          <a:xfrm>
            <a:off x="6786563" y="6135688"/>
            <a:ext cx="433387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Connector 36"/>
          <p:cNvCxnSpPr>
            <a:cxnSpLocks noChangeShapeType="1"/>
            <a:stCxn id="30" idx="0"/>
            <a:endCxn id="23" idx="2"/>
          </p:cNvCxnSpPr>
          <p:nvPr/>
        </p:nvCxnSpPr>
        <p:spPr bwMode="auto">
          <a:xfrm rot="5400000" flipH="1" flipV="1">
            <a:off x="4460875" y="5710238"/>
            <a:ext cx="541337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Connector 37"/>
          <p:cNvCxnSpPr>
            <a:cxnSpLocks noChangeShapeType="1"/>
            <a:stCxn id="24" idx="2"/>
            <a:endCxn id="31" idx="0"/>
          </p:cNvCxnSpPr>
          <p:nvPr/>
        </p:nvCxnSpPr>
        <p:spPr bwMode="auto">
          <a:xfrm rot="5400000">
            <a:off x="5368925" y="5710238"/>
            <a:ext cx="541337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Connector 38"/>
          <p:cNvCxnSpPr>
            <a:cxnSpLocks noChangeShapeType="1"/>
            <a:stCxn id="25" idx="2"/>
            <a:endCxn id="32" idx="0"/>
          </p:cNvCxnSpPr>
          <p:nvPr/>
        </p:nvCxnSpPr>
        <p:spPr bwMode="auto">
          <a:xfrm rot="5400000">
            <a:off x="6278563" y="5710238"/>
            <a:ext cx="541337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Connector 39"/>
          <p:cNvCxnSpPr>
            <a:cxnSpLocks noChangeShapeType="1"/>
            <a:stCxn id="26" idx="2"/>
            <a:endCxn id="33" idx="0"/>
          </p:cNvCxnSpPr>
          <p:nvPr/>
        </p:nvCxnSpPr>
        <p:spPr bwMode="auto">
          <a:xfrm rot="5400000">
            <a:off x="7186613" y="5710238"/>
            <a:ext cx="541337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Connector 40"/>
          <p:cNvCxnSpPr>
            <a:cxnSpLocks noChangeShapeType="1"/>
            <a:stCxn id="12" idx="2"/>
            <a:endCxn id="23" idx="0"/>
          </p:cNvCxnSpPr>
          <p:nvPr/>
        </p:nvCxnSpPr>
        <p:spPr bwMode="auto">
          <a:xfrm rot="5400000">
            <a:off x="4458494" y="4858544"/>
            <a:ext cx="5461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Connector 41"/>
          <p:cNvCxnSpPr>
            <a:cxnSpLocks noChangeShapeType="1"/>
            <a:stCxn id="13" idx="2"/>
            <a:endCxn id="24" idx="0"/>
          </p:cNvCxnSpPr>
          <p:nvPr/>
        </p:nvCxnSpPr>
        <p:spPr bwMode="auto">
          <a:xfrm rot="5400000">
            <a:off x="5366544" y="4858544"/>
            <a:ext cx="5461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Connector 42"/>
          <p:cNvCxnSpPr>
            <a:cxnSpLocks noChangeShapeType="1"/>
            <a:stCxn id="14" idx="2"/>
            <a:endCxn id="25" idx="0"/>
          </p:cNvCxnSpPr>
          <p:nvPr/>
        </p:nvCxnSpPr>
        <p:spPr bwMode="auto">
          <a:xfrm rot="5400000">
            <a:off x="6276182" y="4858544"/>
            <a:ext cx="54610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Connector 43"/>
          <p:cNvCxnSpPr>
            <a:cxnSpLocks noChangeShapeType="1"/>
            <a:stCxn id="15" idx="2"/>
            <a:endCxn id="26" idx="0"/>
          </p:cNvCxnSpPr>
          <p:nvPr/>
        </p:nvCxnSpPr>
        <p:spPr bwMode="auto">
          <a:xfrm rot="5400000">
            <a:off x="7184232" y="4858544"/>
            <a:ext cx="54610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Curved Connector 35"/>
          <p:cNvCxnSpPr>
            <a:stCxn id="30" idx="2"/>
            <a:endCxn id="32" idx="2"/>
          </p:cNvCxnSpPr>
          <p:nvPr/>
        </p:nvCxnSpPr>
        <p:spPr>
          <a:xfrm rot="16200000" flipH="1">
            <a:off x="5640388" y="5380038"/>
            <a:ext cx="1587" cy="1817687"/>
          </a:xfrm>
          <a:prstGeom prst="curvedConnector3">
            <a:avLst>
              <a:gd name="adj1" fmla="val 14395466"/>
            </a:avLst>
          </a:prstGeom>
          <a:ln w="19050">
            <a:solidFill>
              <a:srgbClr val="FF00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35"/>
          <p:cNvCxnSpPr>
            <a:stCxn id="32" idx="2"/>
            <a:endCxn id="33" idx="2"/>
          </p:cNvCxnSpPr>
          <p:nvPr/>
        </p:nvCxnSpPr>
        <p:spPr>
          <a:xfrm rot="16200000" flipH="1">
            <a:off x="7003256" y="5834857"/>
            <a:ext cx="1587" cy="908050"/>
          </a:xfrm>
          <a:prstGeom prst="curvedConnector3">
            <a:avLst>
              <a:gd name="adj1" fmla="val 14395466"/>
            </a:avLst>
          </a:prstGeom>
          <a:ln w="19050">
            <a:solidFill>
              <a:srgbClr val="00B0F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35"/>
          <p:cNvCxnSpPr>
            <a:stCxn id="30" idx="2"/>
            <a:endCxn id="31" idx="2"/>
          </p:cNvCxnSpPr>
          <p:nvPr/>
        </p:nvCxnSpPr>
        <p:spPr>
          <a:xfrm rot="16200000" flipH="1">
            <a:off x="5185569" y="5834857"/>
            <a:ext cx="1587" cy="908050"/>
          </a:xfrm>
          <a:prstGeom prst="curvedConnector3">
            <a:avLst>
              <a:gd name="adj1" fmla="val 14395466"/>
            </a:avLst>
          </a:prstGeom>
          <a:ln w="19050">
            <a:solidFill>
              <a:srgbClr val="00B0F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35"/>
          <p:cNvCxnSpPr>
            <a:stCxn id="30" idx="1"/>
            <a:endCxn id="12" idx="1"/>
          </p:cNvCxnSpPr>
          <p:nvPr/>
        </p:nvCxnSpPr>
        <p:spPr>
          <a:xfrm rot="10800000">
            <a:off x="4494213" y="4432300"/>
            <a:ext cx="1587" cy="1703388"/>
          </a:xfrm>
          <a:prstGeom prst="curvedConnector3">
            <a:avLst>
              <a:gd name="adj1" fmla="val 14395466"/>
            </a:avLst>
          </a:prstGeom>
          <a:ln w="19050">
            <a:solidFill>
              <a:schemeClr val="accent2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35"/>
          <p:cNvCxnSpPr>
            <a:stCxn id="31" idx="1"/>
            <a:endCxn id="13" idx="1"/>
          </p:cNvCxnSpPr>
          <p:nvPr/>
        </p:nvCxnSpPr>
        <p:spPr>
          <a:xfrm rot="10800000">
            <a:off x="5402263" y="4432300"/>
            <a:ext cx="1587" cy="1703388"/>
          </a:xfrm>
          <a:prstGeom prst="curvedConnector3">
            <a:avLst>
              <a:gd name="adj1" fmla="val 14395466"/>
            </a:avLst>
          </a:prstGeom>
          <a:ln w="19050">
            <a:solidFill>
              <a:schemeClr val="accent2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35"/>
          <p:cNvCxnSpPr>
            <a:stCxn id="32" idx="1"/>
            <a:endCxn id="14" idx="1"/>
          </p:cNvCxnSpPr>
          <p:nvPr/>
        </p:nvCxnSpPr>
        <p:spPr>
          <a:xfrm rot="10800000">
            <a:off x="6310313" y="4432300"/>
            <a:ext cx="1587" cy="1703388"/>
          </a:xfrm>
          <a:prstGeom prst="curvedConnector3">
            <a:avLst>
              <a:gd name="adj1" fmla="val 14395466"/>
            </a:avLst>
          </a:prstGeom>
          <a:ln w="19050">
            <a:solidFill>
              <a:schemeClr val="accent2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35"/>
          <p:cNvCxnSpPr>
            <a:stCxn id="33" idx="1"/>
            <a:endCxn id="15" idx="1"/>
          </p:cNvCxnSpPr>
          <p:nvPr/>
        </p:nvCxnSpPr>
        <p:spPr>
          <a:xfrm rot="10800000">
            <a:off x="7219950" y="4432300"/>
            <a:ext cx="1588" cy="1703388"/>
          </a:xfrm>
          <a:prstGeom prst="curvedConnector3">
            <a:avLst>
              <a:gd name="adj1" fmla="val 14395466"/>
            </a:avLst>
          </a:prstGeom>
          <a:ln w="19050">
            <a:solidFill>
              <a:schemeClr val="accent2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35"/>
          <p:cNvCxnSpPr>
            <a:stCxn id="30" idx="3"/>
            <a:endCxn id="23" idx="3"/>
          </p:cNvCxnSpPr>
          <p:nvPr/>
        </p:nvCxnSpPr>
        <p:spPr>
          <a:xfrm flipV="1">
            <a:off x="4968875" y="5286375"/>
            <a:ext cx="1588" cy="849313"/>
          </a:xfrm>
          <a:prstGeom prst="curvedConnector3">
            <a:avLst>
              <a:gd name="adj1" fmla="val 14395466"/>
            </a:avLst>
          </a:prstGeom>
          <a:ln w="19050">
            <a:solidFill>
              <a:srgbClr val="0066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35"/>
          <p:cNvCxnSpPr>
            <a:stCxn id="12" idx="3"/>
            <a:endCxn id="5" idx="3"/>
          </p:cNvCxnSpPr>
          <p:nvPr/>
        </p:nvCxnSpPr>
        <p:spPr>
          <a:xfrm flipV="1">
            <a:off x="4968875" y="3582988"/>
            <a:ext cx="1588" cy="849312"/>
          </a:xfrm>
          <a:prstGeom prst="curvedConnector3">
            <a:avLst>
              <a:gd name="adj1" fmla="val 14395466"/>
            </a:avLst>
          </a:prstGeom>
          <a:ln w="19050">
            <a:solidFill>
              <a:srgbClr val="0066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35"/>
          <p:cNvCxnSpPr>
            <a:stCxn id="13" idx="3"/>
            <a:endCxn id="6" idx="3"/>
          </p:cNvCxnSpPr>
          <p:nvPr/>
        </p:nvCxnSpPr>
        <p:spPr>
          <a:xfrm flipV="1">
            <a:off x="5878513" y="3582988"/>
            <a:ext cx="1587" cy="849312"/>
          </a:xfrm>
          <a:prstGeom prst="curvedConnector3">
            <a:avLst>
              <a:gd name="adj1" fmla="val 14395466"/>
            </a:avLst>
          </a:prstGeom>
          <a:ln w="19050">
            <a:solidFill>
              <a:srgbClr val="0066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35"/>
          <p:cNvCxnSpPr>
            <a:stCxn id="14" idx="3"/>
            <a:endCxn id="7" idx="3"/>
          </p:cNvCxnSpPr>
          <p:nvPr/>
        </p:nvCxnSpPr>
        <p:spPr>
          <a:xfrm flipV="1">
            <a:off x="6786563" y="3582988"/>
            <a:ext cx="1587" cy="849312"/>
          </a:xfrm>
          <a:prstGeom prst="curvedConnector3">
            <a:avLst>
              <a:gd name="adj1" fmla="val 14395466"/>
            </a:avLst>
          </a:prstGeom>
          <a:ln w="19050">
            <a:solidFill>
              <a:srgbClr val="0066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35"/>
          <p:cNvCxnSpPr>
            <a:stCxn id="15" idx="3"/>
            <a:endCxn id="8" idx="3"/>
          </p:cNvCxnSpPr>
          <p:nvPr/>
        </p:nvCxnSpPr>
        <p:spPr>
          <a:xfrm flipV="1">
            <a:off x="7694613" y="3582988"/>
            <a:ext cx="1587" cy="849312"/>
          </a:xfrm>
          <a:prstGeom prst="curvedConnector3">
            <a:avLst>
              <a:gd name="adj1" fmla="val 14395466"/>
            </a:avLst>
          </a:prstGeom>
          <a:ln w="19050">
            <a:solidFill>
              <a:srgbClr val="0066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35"/>
          <p:cNvCxnSpPr>
            <a:stCxn id="33" idx="3"/>
            <a:endCxn id="26" idx="3"/>
          </p:cNvCxnSpPr>
          <p:nvPr/>
        </p:nvCxnSpPr>
        <p:spPr>
          <a:xfrm flipV="1">
            <a:off x="7694613" y="5286375"/>
            <a:ext cx="1587" cy="849313"/>
          </a:xfrm>
          <a:prstGeom prst="curvedConnector3">
            <a:avLst>
              <a:gd name="adj1" fmla="val 14395466"/>
            </a:avLst>
          </a:prstGeom>
          <a:ln w="19050">
            <a:solidFill>
              <a:srgbClr val="0066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35"/>
          <p:cNvCxnSpPr>
            <a:stCxn id="31" idx="3"/>
            <a:endCxn id="24" idx="3"/>
          </p:cNvCxnSpPr>
          <p:nvPr/>
        </p:nvCxnSpPr>
        <p:spPr>
          <a:xfrm flipV="1">
            <a:off x="5878513" y="5286375"/>
            <a:ext cx="1587" cy="849313"/>
          </a:xfrm>
          <a:prstGeom prst="curvedConnector3">
            <a:avLst>
              <a:gd name="adj1" fmla="val 14395466"/>
            </a:avLst>
          </a:prstGeom>
          <a:ln w="19050">
            <a:solidFill>
              <a:srgbClr val="0066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35"/>
          <p:cNvCxnSpPr>
            <a:stCxn id="32" idx="3"/>
            <a:endCxn id="25" idx="3"/>
          </p:cNvCxnSpPr>
          <p:nvPr/>
        </p:nvCxnSpPr>
        <p:spPr>
          <a:xfrm flipV="1">
            <a:off x="6786563" y="5286375"/>
            <a:ext cx="1587" cy="849313"/>
          </a:xfrm>
          <a:prstGeom prst="curvedConnector3">
            <a:avLst>
              <a:gd name="adj1" fmla="val 14395466"/>
            </a:avLst>
          </a:prstGeom>
          <a:ln w="19050">
            <a:solidFill>
              <a:srgbClr val="0066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58" name="TextBox 98"/>
          <p:cNvSpPr txBox="1">
            <a:spLocks noChangeArrowheads="1"/>
          </p:cNvSpPr>
          <p:nvPr/>
        </p:nvSpPr>
        <p:spPr bwMode="auto">
          <a:xfrm>
            <a:off x="838200" y="3886200"/>
            <a:ext cx="2590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i="1"/>
              <a:t>Example illustrating sequence of row-wise and then column-wise operations performed in a 2-D mesh to broadcast data from process rank 0.</a:t>
            </a:r>
          </a:p>
        </p:txBody>
      </p:sp>
      <p:sp>
        <p:nvSpPr>
          <p:cNvPr id="100" name="Left Brace 99"/>
          <p:cNvSpPr/>
          <p:nvPr/>
        </p:nvSpPr>
        <p:spPr>
          <a:xfrm>
            <a:off x="3429000" y="3352800"/>
            <a:ext cx="762000" cy="304800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23" grpId="0" animBg="1"/>
      <p:bldP spid="24" grpId="0" animBg="1"/>
      <p:bldP spid="25" grpId="0" animBg="1"/>
      <p:bldP spid="26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Broadcasting in Hypercube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(Section 4.1.3)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18288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Broadcasting is achieved similar to a multi-step operation in a mesh</a:t>
            </a:r>
          </a:p>
          <a:p>
            <a:pPr lvl="1">
              <a:defRPr/>
            </a:pPr>
            <a:r>
              <a:rPr lang="en-US" dirty="0" smtClean="0"/>
              <a:t>A hypercube with 2</a:t>
            </a:r>
            <a:r>
              <a:rPr lang="en-US" i="1" baseline="30000" dirty="0" smtClean="0">
                <a:solidFill>
                  <a:srgbClr val="663300"/>
                </a:solidFill>
              </a:rPr>
              <a:t>d</a:t>
            </a:r>
            <a:r>
              <a:rPr lang="en-US" dirty="0" smtClean="0"/>
              <a:t> nodes can be viewed as a </a:t>
            </a:r>
            <a:r>
              <a:rPr lang="en-US" i="1" dirty="0" smtClean="0">
                <a:solidFill>
                  <a:srgbClr val="663300"/>
                </a:solidFill>
              </a:rPr>
              <a:t>d</a:t>
            </a:r>
            <a:r>
              <a:rPr lang="en-US" dirty="0" smtClean="0"/>
              <a:t>-dimensional mesh with two nodes in each dimension</a:t>
            </a:r>
          </a:p>
          <a:p>
            <a:pPr lvl="1">
              <a:defRPr/>
            </a:pPr>
            <a:r>
              <a:rPr lang="en-US" dirty="0" smtClean="0"/>
              <a:t>Therefore the same strategy for broadcasting in a mesh can be applied to a hypercube as well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691063" y="4448175"/>
            <a:ext cx="1757362" cy="1757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5667375" y="3471863"/>
            <a:ext cx="1757363" cy="1757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Connector 6"/>
          <p:cNvCxnSpPr/>
          <p:nvPr/>
        </p:nvCxnSpPr>
        <p:spPr bwMode="auto">
          <a:xfrm rot="5400000" flipH="1" flipV="1">
            <a:off x="4691063" y="3471863"/>
            <a:ext cx="976312" cy="9763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 bwMode="auto">
          <a:xfrm rot="5400000" flipH="1" flipV="1">
            <a:off x="4691062" y="5229226"/>
            <a:ext cx="976313" cy="9763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auto">
          <a:xfrm rot="5400000" flipH="1" flipV="1">
            <a:off x="6448425" y="5229225"/>
            <a:ext cx="976313" cy="9763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auto">
          <a:xfrm rot="5400000" flipH="1" flipV="1">
            <a:off x="6448426" y="3471862"/>
            <a:ext cx="976312" cy="9763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495800" y="6005513"/>
            <a:ext cx="390525" cy="3079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0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253163" y="5913438"/>
            <a:ext cx="390525" cy="306387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253163" y="4252913"/>
            <a:ext cx="390525" cy="3079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229475" y="3276600"/>
            <a:ext cx="390525" cy="3079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7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229475" y="5033963"/>
            <a:ext cx="390525" cy="3079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5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472113" y="5033963"/>
            <a:ext cx="390525" cy="3079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472113" y="3276600"/>
            <a:ext cx="390525" cy="3079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6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495800" y="4252913"/>
            <a:ext cx="390525" cy="3079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9" name="Curved Connector 35"/>
          <p:cNvCxnSpPr>
            <a:stCxn id="11" idx="1"/>
            <a:endCxn id="16" idx="1"/>
          </p:cNvCxnSpPr>
          <p:nvPr/>
        </p:nvCxnSpPr>
        <p:spPr>
          <a:xfrm rot="10800000" flipH="1">
            <a:off x="4495800" y="5187950"/>
            <a:ext cx="976313" cy="971550"/>
          </a:xfrm>
          <a:prstGeom prst="curvedConnector3">
            <a:avLst>
              <a:gd name="adj1" fmla="val -23415"/>
            </a:avLst>
          </a:prstGeom>
          <a:ln w="19050">
            <a:solidFill>
              <a:srgbClr val="FF00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35"/>
          <p:cNvCxnSpPr>
            <a:stCxn id="11" idx="3"/>
            <a:endCxn id="18" idx="3"/>
          </p:cNvCxnSpPr>
          <p:nvPr/>
        </p:nvCxnSpPr>
        <p:spPr>
          <a:xfrm flipV="1">
            <a:off x="4886325" y="4406900"/>
            <a:ext cx="1588" cy="1752600"/>
          </a:xfrm>
          <a:prstGeom prst="curvedConnector3">
            <a:avLst>
              <a:gd name="adj1" fmla="val 14395466"/>
            </a:avLst>
          </a:prstGeom>
          <a:ln w="19050">
            <a:solidFill>
              <a:srgbClr val="FF00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35"/>
          <p:cNvCxnSpPr>
            <a:stCxn id="16" idx="3"/>
            <a:endCxn id="17" idx="3"/>
          </p:cNvCxnSpPr>
          <p:nvPr/>
        </p:nvCxnSpPr>
        <p:spPr>
          <a:xfrm flipV="1">
            <a:off x="5862638" y="3430588"/>
            <a:ext cx="1587" cy="1757362"/>
          </a:xfrm>
          <a:prstGeom prst="curvedConnector3">
            <a:avLst>
              <a:gd name="adj1" fmla="val 14395466"/>
            </a:avLst>
          </a:prstGeom>
          <a:ln w="19050">
            <a:solidFill>
              <a:srgbClr val="FF00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35"/>
          <p:cNvCxnSpPr>
            <a:stCxn id="11" idx="2"/>
            <a:endCxn id="12" idx="2"/>
          </p:cNvCxnSpPr>
          <p:nvPr/>
        </p:nvCxnSpPr>
        <p:spPr>
          <a:xfrm rot="5400000" flipH="1" flipV="1">
            <a:off x="5522912" y="5387976"/>
            <a:ext cx="93663" cy="1757362"/>
          </a:xfrm>
          <a:prstGeom prst="curvedConnector3">
            <a:avLst>
              <a:gd name="adj1" fmla="val -244327"/>
            </a:avLst>
          </a:prstGeom>
          <a:ln w="19050">
            <a:solidFill>
              <a:srgbClr val="FF00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5"/>
          <p:cNvCxnSpPr>
            <a:stCxn id="16" idx="2"/>
            <a:endCxn id="15" idx="2"/>
          </p:cNvCxnSpPr>
          <p:nvPr/>
        </p:nvCxnSpPr>
        <p:spPr>
          <a:xfrm rot="16200000" flipH="1">
            <a:off x="6546850" y="4462463"/>
            <a:ext cx="1588" cy="1757362"/>
          </a:xfrm>
          <a:prstGeom prst="curvedConnector3">
            <a:avLst>
              <a:gd name="adj1" fmla="val 14395466"/>
            </a:avLst>
          </a:prstGeom>
          <a:ln w="19050">
            <a:solidFill>
              <a:srgbClr val="FF00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7" idx="0"/>
            <a:endCxn id="14" idx="0"/>
          </p:cNvCxnSpPr>
          <p:nvPr/>
        </p:nvCxnSpPr>
        <p:spPr>
          <a:xfrm rot="5400000" flipH="1" flipV="1">
            <a:off x="6546056" y="2397920"/>
            <a:ext cx="3175" cy="1757362"/>
          </a:xfrm>
          <a:prstGeom prst="curvedConnector3">
            <a:avLst>
              <a:gd name="adj1" fmla="val 14395466"/>
            </a:avLst>
          </a:prstGeom>
          <a:ln w="19050">
            <a:solidFill>
              <a:srgbClr val="FF00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8" idx="0"/>
            <a:endCxn id="13" idx="0"/>
          </p:cNvCxnSpPr>
          <p:nvPr/>
        </p:nvCxnSpPr>
        <p:spPr>
          <a:xfrm rot="5400000" flipH="1" flipV="1">
            <a:off x="5569744" y="3374232"/>
            <a:ext cx="1587" cy="1758950"/>
          </a:xfrm>
          <a:prstGeom prst="curvedConnector3">
            <a:avLst>
              <a:gd name="adj1" fmla="val 14395466"/>
            </a:avLst>
          </a:prstGeom>
          <a:ln w="19050">
            <a:solidFill>
              <a:srgbClr val="FF00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8" name="TextBox 41"/>
          <p:cNvSpPr txBox="1">
            <a:spLocks noChangeArrowheads="1"/>
          </p:cNvSpPr>
          <p:nvPr/>
        </p:nvSpPr>
        <p:spPr bwMode="auto">
          <a:xfrm>
            <a:off x="1066800" y="3962400"/>
            <a:ext cx="2590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i="1"/>
              <a:t>Example illustrating sequence of dimension-wise operations performed in a 3-D hypercube to broadcast data from process rank 0.</a:t>
            </a:r>
          </a:p>
        </p:txBody>
      </p:sp>
      <p:sp>
        <p:nvSpPr>
          <p:cNvPr id="43" name="Left Brace 42"/>
          <p:cNvSpPr/>
          <p:nvPr/>
        </p:nvSpPr>
        <p:spPr>
          <a:xfrm>
            <a:off x="3657600" y="3429000"/>
            <a:ext cx="762000" cy="304800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Reduction operation in Hypercube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(Section 4.1.3)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18288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Reduction is achieved in the reverse order of  a broadcast operation</a:t>
            </a:r>
          </a:p>
          <a:p>
            <a:pPr lvl="1">
              <a:defRPr/>
            </a:pPr>
            <a:r>
              <a:rPr lang="en-US" dirty="0" smtClean="0"/>
              <a:t>A hypercube with 2</a:t>
            </a:r>
            <a:r>
              <a:rPr lang="en-US" i="1" baseline="30000" dirty="0" smtClean="0">
                <a:solidFill>
                  <a:srgbClr val="663300"/>
                </a:solidFill>
              </a:rPr>
              <a:t>d</a:t>
            </a:r>
            <a:r>
              <a:rPr lang="en-US" dirty="0" smtClean="0"/>
              <a:t> nodes can be viewed as a </a:t>
            </a:r>
            <a:r>
              <a:rPr lang="en-US" i="1" dirty="0" smtClean="0">
                <a:solidFill>
                  <a:srgbClr val="663300"/>
                </a:solidFill>
              </a:rPr>
              <a:t>d</a:t>
            </a:r>
            <a:r>
              <a:rPr lang="en-US" dirty="0" smtClean="0"/>
              <a:t>-dimensional mesh with two nodes in each dimension</a:t>
            </a:r>
          </a:p>
          <a:p>
            <a:pPr lvl="1">
              <a:defRPr/>
            </a:pPr>
            <a:r>
              <a:rPr lang="en-US" dirty="0" smtClean="0"/>
              <a:t>Therefore the same strategy can be used for a mesh and other interconnects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691063" y="4448175"/>
            <a:ext cx="1757362" cy="1757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5667375" y="3471863"/>
            <a:ext cx="1757363" cy="1757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Connector 6"/>
          <p:cNvCxnSpPr/>
          <p:nvPr/>
        </p:nvCxnSpPr>
        <p:spPr bwMode="auto">
          <a:xfrm rot="5400000" flipH="1" flipV="1">
            <a:off x="4691063" y="3471863"/>
            <a:ext cx="976312" cy="9763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 bwMode="auto">
          <a:xfrm rot="5400000" flipH="1" flipV="1">
            <a:off x="4691062" y="5229226"/>
            <a:ext cx="976313" cy="9763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auto">
          <a:xfrm rot="5400000" flipH="1" flipV="1">
            <a:off x="6448425" y="5229225"/>
            <a:ext cx="976313" cy="9763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auto">
          <a:xfrm rot="5400000" flipH="1" flipV="1">
            <a:off x="6448426" y="3471862"/>
            <a:ext cx="976312" cy="9763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495800" y="6005513"/>
            <a:ext cx="390525" cy="3079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0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253163" y="5913438"/>
            <a:ext cx="390525" cy="306387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253163" y="4252913"/>
            <a:ext cx="390525" cy="3079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229475" y="3276600"/>
            <a:ext cx="390525" cy="3079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7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229475" y="5033963"/>
            <a:ext cx="390525" cy="3079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5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472113" y="5033963"/>
            <a:ext cx="390525" cy="3079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472113" y="3276600"/>
            <a:ext cx="390525" cy="3079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6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495800" y="4252913"/>
            <a:ext cx="390525" cy="3079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9" name="Curved Connector 35"/>
          <p:cNvCxnSpPr>
            <a:stCxn id="11" idx="1"/>
            <a:endCxn id="16" idx="1"/>
          </p:cNvCxnSpPr>
          <p:nvPr/>
        </p:nvCxnSpPr>
        <p:spPr>
          <a:xfrm rot="10800000" flipH="1">
            <a:off x="4495800" y="5187950"/>
            <a:ext cx="976313" cy="971550"/>
          </a:xfrm>
          <a:prstGeom prst="curvedConnector3">
            <a:avLst>
              <a:gd name="adj1" fmla="val -23415"/>
            </a:avLst>
          </a:prstGeom>
          <a:ln w="19050">
            <a:solidFill>
              <a:srgbClr val="FF0000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35"/>
          <p:cNvCxnSpPr>
            <a:stCxn id="11" idx="3"/>
            <a:endCxn id="18" idx="3"/>
          </p:cNvCxnSpPr>
          <p:nvPr/>
        </p:nvCxnSpPr>
        <p:spPr>
          <a:xfrm flipV="1">
            <a:off x="4886325" y="4406900"/>
            <a:ext cx="1588" cy="1752600"/>
          </a:xfrm>
          <a:prstGeom prst="curvedConnector3">
            <a:avLst>
              <a:gd name="adj1" fmla="val 14395466"/>
            </a:avLst>
          </a:prstGeom>
          <a:ln w="19050">
            <a:solidFill>
              <a:srgbClr val="FF0000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35"/>
          <p:cNvCxnSpPr>
            <a:stCxn id="16" idx="3"/>
            <a:endCxn id="17" idx="3"/>
          </p:cNvCxnSpPr>
          <p:nvPr/>
        </p:nvCxnSpPr>
        <p:spPr>
          <a:xfrm flipV="1">
            <a:off x="5862638" y="3430588"/>
            <a:ext cx="1587" cy="1757362"/>
          </a:xfrm>
          <a:prstGeom prst="curvedConnector3">
            <a:avLst>
              <a:gd name="adj1" fmla="val 14395466"/>
            </a:avLst>
          </a:prstGeom>
          <a:ln w="19050">
            <a:solidFill>
              <a:srgbClr val="FF0000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35"/>
          <p:cNvCxnSpPr>
            <a:stCxn id="11" idx="2"/>
            <a:endCxn id="12" idx="2"/>
          </p:cNvCxnSpPr>
          <p:nvPr/>
        </p:nvCxnSpPr>
        <p:spPr>
          <a:xfrm rot="5400000" flipH="1" flipV="1">
            <a:off x="5522912" y="5387976"/>
            <a:ext cx="93663" cy="1757362"/>
          </a:xfrm>
          <a:prstGeom prst="curvedConnector3">
            <a:avLst>
              <a:gd name="adj1" fmla="val -244327"/>
            </a:avLst>
          </a:prstGeom>
          <a:ln w="19050">
            <a:solidFill>
              <a:srgbClr val="FF0000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5"/>
          <p:cNvCxnSpPr>
            <a:stCxn id="16" idx="2"/>
            <a:endCxn id="15" idx="2"/>
          </p:cNvCxnSpPr>
          <p:nvPr/>
        </p:nvCxnSpPr>
        <p:spPr>
          <a:xfrm rot="16200000" flipH="1">
            <a:off x="6546850" y="4462463"/>
            <a:ext cx="1588" cy="1757362"/>
          </a:xfrm>
          <a:prstGeom prst="curvedConnector3">
            <a:avLst>
              <a:gd name="adj1" fmla="val 14395466"/>
            </a:avLst>
          </a:prstGeom>
          <a:ln w="19050">
            <a:solidFill>
              <a:srgbClr val="FF0000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7" idx="0"/>
            <a:endCxn id="14" idx="0"/>
          </p:cNvCxnSpPr>
          <p:nvPr/>
        </p:nvCxnSpPr>
        <p:spPr>
          <a:xfrm rot="5400000" flipH="1" flipV="1">
            <a:off x="6546056" y="2397920"/>
            <a:ext cx="3175" cy="1757362"/>
          </a:xfrm>
          <a:prstGeom prst="curvedConnector3">
            <a:avLst>
              <a:gd name="adj1" fmla="val 14395466"/>
            </a:avLst>
          </a:prstGeom>
          <a:ln w="19050">
            <a:solidFill>
              <a:srgbClr val="FF0000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8" idx="0"/>
            <a:endCxn id="13" idx="0"/>
          </p:cNvCxnSpPr>
          <p:nvPr/>
        </p:nvCxnSpPr>
        <p:spPr>
          <a:xfrm rot="5400000" flipH="1" flipV="1">
            <a:off x="5569744" y="3374232"/>
            <a:ext cx="1587" cy="1758950"/>
          </a:xfrm>
          <a:prstGeom prst="curvedConnector3">
            <a:avLst>
              <a:gd name="adj1" fmla="val 14395466"/>
            </a:avLst>
          </a:prstGeom>
          <a:ln w="19050">
            <a:solidFill>
              <a:srgbClr val="FF0000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72" name="TextBox 41"/>
          <p:cNvSpPr txBox="1">
            <a:spLocks noChangeArrowheads="1"/>
          </p:cNvSpPr>
          <p:nvPr/>
        </p:nvSpPr>
        <p:spPr bwMode="auto">
          <a:xfrm>
            <a:off x="1066800" y="3962400"/>
            <a:ext cx="2590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i="1"/>
              <a:t>Example illustrating sequence of dimension-wise operations performed in a 3-D hypercube to reduce data to process rank 0.</a:t>
            </a:r>
          </a:p>
        </p:txBody>
      </p:sp>
      <p:sp>
        <p:nvSpPr>
          <p:cNvPr id="43" name="Left Brace 42"/>
          <p:cNvSpPr/>
          <p:nvPr/>
        </p:nvSpPr>
        <p:spPr>
          <a:xfrm>
            <a:off x="3657600" y="3429000"/>
            <a:ext cx="762000" cy="304800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Roundup of implementation of One-to-all and All-to-one Approaches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The previous approaches assumed that</a:t>
            </a:r>
          </a:p>
          <a:p>
            <a:pPr lvl="1">
              <a:defRPr/>
            </a:pPr>
            <a:r>
              <a:rPr lang="en-US" dirty="0" smtClean="0"/>
              <a:t>Each node had only one bi-directional network connection</a:t>
            </a:r>
          </a:p>
          <a:p>
            <a:pPr lvl="2">
              <a:defRPr/>
            </a:pPr>
            <a:r>
              <a:rPr lang="en-US" dirty="0" smtClean="0"/>
              <a:t>However, in practice, compute nodes may have multiple network connections</a:t>
            </a:r>
          </a:p>
          <a:p>
            <a:pPr lvl="2">
              <a:defRPr/>
            </a:pPr>
            <a:r>
              <a:rPr lang="en-US" dirty="0" smtClean="0"/>
              <a:t>MPI may utilize multiple connections simultaneously to improve performance of broadcast and reduction operations</a:t>
            </a:r>
          </a:p>
          <a:p>
            <a:pPr lvl="1">
              <a:defRPr/>
            </a:pPr>
            <a:r>
              <a:rPr lang="en-US" dirty="0" smtClean="0"/>
              <a:t>Some of the network interconnects may be capable of performing reduction operations within the network fabric</a:t>
            </a:r>
          </a:p>
          <a:p>
            <a:pPr lvl="2">
              <a:defRPr/>
            </a:pPr>
            <a:r>
              <a:rPr lang="en-US" dirty="0" smtClean="0"/>
              <a:t>MPI will take advantage of such special hardware interconnects</a:t>
            </a:r>
          </a:p>
          <a:p>
            <a:pPr lvl="3">
              <a:defRPr/>
            </a:pPr>
            <a:r>
              <a:rPr lang="en-US" dirty="0" smtClean="0"/>
              <a:t>The IBM Blue Gene/L is an example of a supercomputer with advanced interconnects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Performing All-to-All reduction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(Section 4.3)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190500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All-to-all reduction is a combination operation</a:t>
            </a:r>
          </a:p>
          <a:p>
            <a:pPr lvl="1">
              <a:defRPr/>
            </a:pPr>
            <a:r>
              <a:rPr lang="en-US" dirty="0" smtClean="0"/>
              <a:t>It can be viewed as a combination of:</a:t>
            </a:r>
          </a:p>
          <a:p>
            <a:pPr lvl="2">
              <a:defRPr/>
            </a:pPr>
            <a:r>
              <a:rPr lang="en-US" dirty="0" smtClean="0"/>
              <a:t>All-to-one reduction followed by</a:t>
            </a:r>
          </a:p>
          <a:p>
            <a:pPr lvl="2">
              <a:defRPr/>
            </a:pPr>
            <a:r>
              <a:rPr lang="en-US" dirty="0" smtClean="0"/>
              <a:t>One-to-all broadcast</a:t>
            </a:r>
          </a:p>
          <a:p>
            <a:pPr lvl="1">
              <a:defRPr/>
            </a:pPr>
            <a:r>
              <a:rPr lang="en-US" dirty="0" smtClean="0"/>
              <a:t>However, it is seldom implemented that way </a:t>
            </a:r>
          </a:p>
          <a:p>
            <a:pPr lvl="2">
              <a:defRPr/>
            </a:pPr>
            <a:r>
              <a:rPr lang="en-US" dirty="0" smtClean="0"/>
              <a:t>Since the sequence of operations do not fully utilize resources at all times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Example of all-to-all reduction implementation in a hypercube: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995863" y="4524375"/>
            <a:ext cx="1757362" cy="1757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5972175" y="3548063"/>
            <a:ext cx="1757363" cy="1757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 bwMode="auto">
          <a:xfrm rot="5400000" flipH="1" flipV="1">
            <a:off x="4995863" y="3548063"/>
            <a:ext cx="976312" cy="9763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auto">
          <a:xfrm rot="5400000" flipH="1" flipV="1">
            <a:off x="4995862" y="5305426"/>
            <a:ext cx="976313" cy="9763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 bwMode="auto">
          <a:xfrm rot="5400000" flipH="1" flipV="1">
            <a:off x="6753225" y="5305425"/>
            <a:ext cx="976313" cy="9763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auto">
          <a:xfrm rot="5400000" flipH="1" flipV="1">
            <a:off x="6753226" y="3548062"/>
            <a:ext cx="976312" cy="9763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800600" y="6081713"/>
            <a:ext cx="390525" cy="3079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0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557963" y="5989638"/>
            <a:ext cx="390525" cy="306387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557963" y="4329113"/>
            <a:ext cx="390525" cy="3079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534275" y="3352800"/>
            <a:ext cx="390525" cy="3079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7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534275" y="5110163"/>
            <a:ext cx="390525" cy="3079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5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776913" y="5110163"/>
            <a:ext cx="390525" cy="3079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776913" y="3352800"/>
            <a:ext cx="390525" cy="3079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6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800600" y="4329113"/>
            <a:ext cx="390525" cy="3079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809" name="TextBox 24"/>
          <p:cNvSpPr txBox="1">
            <a:spLocks noChangeArrowheads="1"/>
          </p:cNvSpPr>
          <p:nvPr/>
        </p:nvSpPr>
        <p:spPr bwMode="auto">
          <a:xfrm>
            <a:off x="228600" y="3733800"/>
            <a:ext cx="37338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i="1"/>
              <a:t>Example illustrating sequence of dimension-wise operations performed in a 3-D hypercube for all-to-all reduction. After each exchange, the reduction operation is applied before data is retransmitted. Values available at each node is shown in parentheses</a:t>
            </a:r>
          </a:p>
        </p:txBody>
      </p:sp>
      <p:sp>
        <p:nvSpPr>
          <p:cNvPr id="26" name="Left Brace 25"/>
          <p:cNvSpPr/>
          <p:nvPr/>
        </p:nvSpPr>
        <p:spPr>
          <a:xfrm>
            <a:off x="3962400" y="3505200"/>
            <a:ext cx="762000" cy="3048000"/>
          </a:xfrm>
          <a:prstGeom prst="leftBrace">
            <a:avLst/>
          </a:prstGeom>
          <a:ln w="127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4876800" y="3048000"/>
            <a:ext cx="3025775" cy="3629025"/>
            <a:chOff x="4876800" y="3048000"/>
            <a:chExt cx="3025329" cy="3629799"/>
          </a:xfrm>
        </p:grpSpPr>
        <p:sp>
          <p:nvSpPr>
            <p:cNvPr id="33866" name="TextBox 26"/>
            <p:cNvSpPr txBox="1">
              <a:spLocks noChangeArrowheads="1"/>
            </p:cNvSpPr>
            <p:nvPr/>
          </p:nvSpPr>
          <p:spPr bwMode="auto">
            <a:xfrm>
              <a:off x="4876800" y="6400800"/>
              <a:ext cx="2821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(0)</a:t>
              </a:r>
            </a:p>
          </p:txBody>
        </p:sp>
        <p:sp>
          <p:nvSpPr>
            <p:cNvPr id="33867" name="TextBox 27"/>
            <p:cNvSpPr txBox="1">
              <a:spLocks noChangeArrowheads="1"/>
            </p:cNvSpPr>
            <p:nvPr/>
          </p:nvSpPr>
          <p:spPr bwMode="auto">
            <a:xfrm>
              <a:off x="6652071" y="6324600"/>
              <a:ext cx="2821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(1)</a:t>
              </a:r>
            </a:p>
          </p:txBody>
        </p:sp>
        <p:sp>
          <p:nvSpPr>
            <p:cNvPr id="33868" name="TextBox 28"/>
            <p:cNvSpPr txBox="1">
              <a:spLocks noChangeArrowheads="1"/>
            </p:cNvSpPr>
            <p:nvPr/>
          </p:nvSpPr>
          <p:spPr bwMode="auto">
            <a:xfrm>
              <a:off x="5867400" y="5410200"/>
              <a:ext cx="2821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(4)</a:t>
              </a:r>
            </a:p>
          </p:txBody>
        </p:sp>
        <p:sp>
          <p:nvSpPr>
            <p:cNvPr id="33869" name="TextBox 29"/>
            <p:cNvSpPr txBox="1">
              <a:spLocks noChangeArrowheads="1"/>
            </p:cNvSpPr>
            <p:nvPr/>
          </p:nvSpPr>
          <p:spPr bwMode="auto">
            <a:xfrm>
              <a:off x="7620000" y="5486400"/>
              <a:ext cx="2821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(5)</a:t>
              </a:r>
            </a:p>
          </p:txBody>
        </p:sp>
        <p:sp>
          <p:nvSpPr>
            <p:cNvPr id="33870" name="TextBox 30"/>
            <p:cNvSpPr txBox="1">
              <a:spLocks noChangeArrowheads="1"/>
            </p:cNvSpPr>
            <p:nvPr/>
          </p:nvSpPr>
          <p:spPr bwMode="auto">
            <a:xfrm>
              <a:off x="6652071" y="4038600"/>
              <a:ext cx="2821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(3)</a:t>
              </a:r>
            </a:p>
          </p:txBody>
        </p:sp>
        <p:sp>
          <p:nvSpPr>
            <p:cNvPr id="33871" name="TextBox 31"/>
            <p:cNvSpPr txBox="1">
              <a:spLocks noChangeArrowheads="1"/>
            </p:cNvSpPr>
            <p:nvPr/>
          </p:nvSpPr>
          <p:spPr bwMode="auto">
            <a:xfrm>
              <a:off x="4876800" y="4038600"/>
              <a:ext cx="2821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(2)</a:t>
              </a:r>
            </a:p>
          </p:txBody>
        </p:sp>
        <p:sp>
          <p:nvSpPr>
            <p:cNvPr id="33872" name="TextBox 32"/>
            <p:cNvSpPr txBox="1">
              <a:spLocks noChangeArrowheads="1"/>
            </p:cNvSpPr>
            <p:nvPr/>
          </p:nvSpPr>
          <p:spPr bwMode="auto">
            <a:xfrm>
              <a:off x="5867400" y="3048000"/>
              <a:ext cx="2821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(6)</a:t>
              </a:r>
            </a:p>
          </p:txBody>
        </p:sp>
        <p:sp>
          <p:nvSpPr>
            <p:cNvPr id="33873" name="TextBox 33"/>
            <p:cNvSpPr txBox="1">
              <a:spLocks noChangeArrowheads="1"/>
            </p:cNvSpPr>
            <p:nvPr/>
          </p:nvSpPr>
          <p:spPr bwMode="auto">
            <a:xfrm>
              <a:off x="7566471" y="3048000"/>
              <a:ext cx="2821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(7)</a:t>
              </a:r>
            </a:p>
          </p:txBody>
        </p:sp>
      </p:grpSp>
      <p:grpSp>
        <p:nvGrpSpPr>
          <p:cNvPr id="18" name="Group 69"/>
          <p:cNvGrpSpPr>
            <a:grpSpLocks/>
          </p:cNvGrpSpPr>
          <p:nvPr/>
        </p:nvGrpSpPr>
        <p:grpSpPr bwMode="auto">
          <a:xfrm>
            <a:off x="4995863" y="3324225"/>
            <a:ext cx="2735262" cy="3065463"/>
            <a:chOff x="4995862" y="3324998"/>
            <a:chExt cx="2734470" cy="3065186"/>
          </a:xfrm>
        </p:grpSpPr>
        <p:cxnSp>
          <p:nvCxnSpPr>
            <p:cNvPr id="37" name="Curved Connector 36"/>
            <p:cNvCxnSpPr>
              <a:stCxn id="33872" idx="2"/>
              <a:endCxn id="13" idx="0"/>
            </p:cNvCxnSpPr>
            <p:nvPr/>
          </p:nvCxnSpPr>
          <p:spPr>
            <a:xfrm rot="16200000" flipH="1">
              <a:off x="6854283" y="2479109"/>
              <a:ext cx="28572" cy="1720352"/>
            </a:xfrm>
            <a:prstGeom prst="curvedConnector3">
              <a:avLst>
                <a:gd name="adj1" fmla="val -812712"/>
              </a:avLst>
            </a:prstGeom>
            <a:ln w="1905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>
              <a:stCxn id="16" idx="2"/>
              <a:endCxn id="13" idx="2"/>
            </p:cNvCxnSpPr>
            <p:nvPr/>
          </p:nvCxnSpPr>
          <p:spPr>
            <a:xfrm rot="16200000" flipH="1">
              <a:off x="6851111" y="2782298"/>
              <a:ext cx="1587" cy="1756853"/>
            </a:xfrm>
            <a:prstGeom prst="curvedConnector3">
              <a:avLst>
                <a:gd name="adj1" fmla="val 14395466"/>
              </a:avLst>
            </a:prstGeom>
            <a:ln w="19050">
              <a:solidFill>
                <a:srgbClr val="FF0000"/>
              </a:solidFill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urved Connector 41"/>
            <p:cNvCxnSpPr>
              <a:stCxn id="15" idx="0"/>
              <a:endCxn id="14" idx="0"/>
            </p:cNvCxnSpPr>
            <p:nvPr/>
          </p:nvCxnSpPr>
          <p:spPr>
            <a:xfrm rot="5400000" flipH="1" flipV="1">
              <a:off x="6851111" y="4231554"/>
              <a:ext cx="1588" cy="1756853"/>
            </a:xfrm>
            <a:prstGeom prst="curvedConnector3">
              <a:avLst>
                <a:gd name="adj1" fmla="val 14395466"/>
              </a:avLst>
            </a:prstGeom>
            <a:ln w="1905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urved Connector 54"/>
            <p:cNvCxnSpPr>
              <a:stCxn id="15" idx="2"/>
              <a:endCxn id="14" idx="2"/>
            </p:cNvCxnSpPr>
            <p:nvPr/>
          </p:nvCxnSpPr>
          <p:spPr>
            <a:xfrm rot="16200000" flipH="1">
              <a:off x="6851111" y="4539501"/>
              <a:ext cx="1588" cy="1756853"/>
            </a:xfrm>
            <a:prstGeom prst="curvedConnector3">
              <a:avLst>
                <a:gd name="adj1" fmla="val 14395466"/>
              </a:avLst>
            </a:prstGeom>
            <a:ln w="19050">
              <a:solidFill>
                <a:srgbClr val="FF0000"/>
              </a:solidFill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57"/>
            <p:cNvCxnSpPr>
              <a:stCxn id="17" idx="0"/>
              <a:endCxn id="12" idx="0"/>
            </p:cNvCxnSpPr>
            <p:nvPr/>
          </p:nvCxnSpPr>
          <p:spPr>
            <a:xfrm rot="5400000" flipH="1" flipV="1">
              <a:off x="5875082" y="3450574"/>
              <a:ext cx="1588" cy="1756854"/>
            </a:xfrm>
            <a:prstGeom prst="curvedConnector3">
              <a:avLst>
                <a:gd name="adj1" fmla="val 14395466"/>
              </a:avLst>
            </a:prstGeom>
            <a:ln w="1905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58"/>
            <p:cNvCxnSpPr>
              <a:stCxn id="17" idx="2"/>
              <a:endCxn id="12" idx="2"/>
            </p:cNvCxnSpPr>
            <p:nvPr/>
          </p:nvCxnSpPr>
          <p:spPr>
            <a:xfrm rot="16200000" flipH="1">
              <a:off x="5875082" y="3758521"/>
              <a:ext cx="1588" cy="1756854"/>
            </a:xfrm>
            <a:prstGeom prst="curvedConnector3">
              <a:avLst>
                <a:gd name="adj1" fmla="val 14395466"/>
              </a:avLst>
            </a:prstGeom>
            <a:ln w="19050">
              <a:solidFill>
                <a:srgbClr val="FF0000"/>
              </a:solidFill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/>
            <p:cNvCxnSpPr>
              <a:stCxn id="10" idx="0"/>
              <a:endCxn id="11" idx="0"/>
            </p:cNvCxnSpPr>
            <p:nvPr/>
          </p:nvCxnSpPr>
          <p:spPr>
            <a:xfrm rot="5400000" flipH="1" flipV="1">
              <a:off x="5827461" y="5156983"/>
              <a:ext cx="93655" cy="1756853"/>
            </a:xfrm>
            <a:prstGeom prst="curvedConnector3">
              <a:avLst>
                <a:gd name="adj1" fmla="val 344327"/>
              </a:avLst>
            </a:prstGeom>
            <a:ln w="1905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urved Connector 64"/>
            <p:cNvCxnSpPr>
              <a:stCxn id="10" idx="2"/>
              <a:endCxn id="11" idx="2"/>
            </p:cNvCxnSpPr>
            <p:nvPr/>
          </p:nvCxnSpPr>
          <p:spPr>
            <a:xfrm rot="5400000" flipH="1" flipV="1">
              <a:off x="5827461" y="5464931"/>
              <a:ext cx="93655" cy="1756853"/>
            </a:xfrm>
            <a:prstGeom prst="curvedConnector3">
              <a:avLst>
                <a:gd name="adj1" fmla="val -244327"/>
              </a:avLst>
            </a:prstGeom>
            <a:ln w="19050">
              <a:solidFill>
                <a:srgbClr val="FF0000"/>
              </a:solidFill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70"/>
          <p:cNvGrpSpPr>
            <a:grpSpLocks/>
          </p:cNvGrpSpPr>
          <p:nvPr/>
        </p:nvGrpSpPr>
        <p:grpSpPr bwMode="auto">
          <a:xfrm>
            <a:off x="4876800" y="3048000"/>
            <a:ext cx="3217863" cy="3629025"/>
            <a:chOff x="4876800" y="3048000"/>
            <a:chExt cx="3217689" cy="3629799"/>
          </a:xfrm>
        </p:grpSpPr>
        <p:sp>
          <p:nvSpPr>
            <p:cNvPr id="33850" name="TextBox 71"/>
            <p:cNvSpPr txBox="1">
              <a:spLocks noChangeArrowheads="1"/>
            </p:cNvSpPr>
            <p:nvPr/>
          </p:nvSpPr>
          <p:spPr bwMode="auto">
            <a:xfrm>
              <a:off x="4876800" y="6400800"/>
              <a:ext cx="47448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(0,1)</a:t>
              </a:r>
            </a:p>
          </p:txBody>
        </p:sp>
        <p:sp>
          <p:nvSpPr>
            <p:cNvPr id="33851" name="TextBox 72"/>
            <p:cNvSpPr txBox="1">
              <a:spLocks noChangeArrowheads="1"/>
            </p:cNvSpPr>
            <p:nvPr/>
          </p:nvSpPr>
          <p:spPr bwMode="auto">
            <a:xfrm>
              <a:off x="6652071" y="6324600"/>
              <a:ext cx="47448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(0,1)</a:t>
              </a:r>
            </a:p>
          </p:txBody>
        </p:sp>
        <p:sp>
          <p:nvSpPr>
            <p:cNvPr id="33852" name="TextBox 73"/>
            <p:cNvSpPr txBox="1">
              <a:spLocks noChangeArrowheads="1"/>
            </p:cNvSpPr>
            <p:nvPr/>
          </p:nvSpPr>
          <p:spPr bwMode="auto">
            <a:xfrm>
              <a:off x="5867400" y="5410200"/>
              <a:ext cx="47448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(4,5)</a:t>
              </a:r>
            </a:p>
          </p:txBody>
        </p:sp>
        <p:sp>
          <p:nvSpPr>
            <p:cNvPr id="33853" name="TextBox 74"/>
            <p:cNvSpPr txBox="1">
              <a:spLocks noChangeArrowheads="1"/>
            </p:cNvSpPr>
            <p:nvPr/>
          </p:nvSpPr>
          <p:spPr bwMode="auto">
            <a:xfrm>
              <a:off x="7620000" y="5486400"/>
              <a:ext cx="47448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(4,5)</a:t>
              </a:r>
            </a:p>
          </p:txBody>
        </p:sp>
        <p:sp>
          <p:nvSpPr>
            <p:cNvPr id="33854" name="TextBox 75"/>
            <p:cNvSpPr txBox="1">
              <a:spLocks noChangeArrowheads="1"/>
            </p:cNvSpPr>
            <p:nvPr/>
          </p:nvSpPr>
          <p:spPr bwMode="auto">
            <a:xfrm>
              <a:off x="6652071" y="4038600"/>
              <a:ext cx="47448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(2,3)</a:t>
              </a:r>
            </a:p>
          </p:txBody>
        </p:sp>
        <p:sp>
          <p:nvSpPr>
            <p:cNvPr id="33855" name="TextBox 76"/>
            <p:cNvSpPr txBox="1">
              <a:spLocks noChangeArrowheads="1"/>
            </p:cNvSpPr>
            <p:nvPr/>
          </p:nvSpPr>
          <p:spPr bwMode="auto">
            <a:xfrm>
              <a:off x="4876800" y="4038600"/>
              <a:ext cx="47448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(2,3)</a:t>
              </a:r>
            </a:p>
          </p:txBody>
        </p:sp>
        <p:sp>
          <p:nvSpPr>
            <p:cNvPr id="33856" name="TextBox 77"/>
            <p:cNvSpPr txBox="1">
              <a:spLocks noChangeArrowheads="1"/>
            </p:cNvSpPr>
            <p:nvPr/>
          </p:nvSpPr>
          <p:spPr bwMode="auto">
            <a:xfrm>
              <a:off x="5867400" y="3048000"/>
              <a:ext cx="47448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(6,7)</a:t>
              </a:r>
            </a:p>
          </p:txBody>
        </p:sp>
        <p:sp>
          <p:nvSpPr>
            <p:cNvPr id="33857" name="TextBox 78"/>
            <p:cNvSpPr txBox="1">
              <a:spLocks noChangeArrowheads="1"/>
            </p:cNvSpPr>
            <p:nvPr/>
          </p:nvSpPr>
          <p:spPr bwMode="auto">
            <a:xfrm>
              <a:off x="7566471" y="3048000"/>
              <a:ext cx="47448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(6,7)</a:t>
              </a:r>
            </a:p>
          </p:txBody>
        </p:sp>
      </p:grpSp>
      <p:grpSp>
        <p:nvGrpSpPr>
          <p:cNvPr id="20" name="Group 103"/>
          <p:cNvGrpSpPr>
            <a:grpSpLocks/>
          </p:cNvGrpSpPr>
          <p:nvPr/>
        </p:nvGrpSpPr>
        <p:grpSpPr bwMode="auto">
          <a:xfrm>
            <a:off x="4800600" y="3506788"/>
            <a:ext cx="3124200" cy="2728912"/>
            <a:chOff x="4800599" y="3506689"/>
            <a:chExt cx="3124201" cy="2729607"/>
          </a:xfrm>
        </p:grpSpPr>
        <p:cxnSp>
          <p:nvCxnSpPr>
            <p:cNvPr id="81" name="Curved Connector 80"/>
            <p:cNvCxnSpPr>
              <a:stCxn id="10" idx="1"/>
              <a:endCxn id="15" idx="1"/>
            </p:cNvCxnSpPr>
            <p:nvPr/>
          </p:nvCxnSpPr>
          <p:spPr>
            <a:xfrm rot="10800000" flipH="1">
              <a:off x="4800599" y="5264499"/>
              <a:ext cx="976313" cy="971797"/>
            </a:xfrm>
            <a:prstGeom prst="curvedConnector3">
              <a:avLst>
                <a:gd name="adj1" fmla="val -23415"/>
              </a:avLst>
            </a:prstGeom>
            <a:ln w="19050">
              <a:solidFill>
                <a:srgbClr val="0066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81"/>
            <p:cNvCxnSpPr>
              <a:stCxn id="17" idx="1"/>
              <a:endCxn id="16" idx="1"/>
            </p:cNvCxnSpPr>
            <p:nvPr/>
          </p:nvCxnSpPr>
          <p:spPr>
            <a:xfrm rot="10800000" flipH="1">
              <a:off x="4800599" y="3506689"/>
              <a:ext cx="976313" cy="976561"/>
            </a:xfrm>
            <a:prstGeom prst="curvedConnector3">
              <a:avLst>
                <a:gd name="adj1" fmla="val -23415"/>
              </a:avLst>
            </a:prstGeom>
            <a:ln w="19050">
              <a:solidFill>
                <a:srgbClr val="0066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/>
            <p:cNvCxnSpPr>
              <a:stCxn id="12" idx="1"/>
              <a:endCxn id="13" idx="1"/>
            </p:cNvCxnSpPr>
            <p:nvPr/>
          </p:nvCxnSpPr>
          <p:spPr>
            <a:xfrm rot="10800000" flipH="1">
              <a:off x="6557963" y="3506689"/>
              <a:ext cx="976312" cy="976561"/>
            </a:xfrm>
            <a:prstGeom prst="curvedConnector3">
              <a:avLst>
                <a:gd name="adj1" fmla="val -23415"/>
              </a:avLst>
            </a:prstGeom>
            <a:ln w="19050">
              <a:solidFill>
                <a:srgbClr val="0066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urved Connector 88"/>
            <p:cNvCxnSpPr>
              <a:stCxn id="11" idx="1"/>
              <a:endCxn id="14" idx="1"/>
            </p:cNvCxnSpPr>
            <p:nvPr/>
          </p:nvCxnSpPr>
          <p:spPr>
            <a:xfrm rot="10800000" flipH="1">
              <a:off x="6557963" y="5264499"/>
              <a:ext cx="976312" cy="878112"/>
            </a:xfrm>
            <a:prstGeom prst="curvedConnector3">
              <a:avLst>
                <a:gd name="adj1" fmla="val -23415"/>
              </a:avLst>
            </a:prstGeom>
            <a:ln w="19050">
              <a:solidFill>
                <a:srgbClr val="0066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urved Connector 91"/>
            <p:cNvCxnSpPr>
              <a:stCxn id="16" idx="3"/>
              <a:endCxn id="17" idx="3"/>
            </p:cNvCxnSpPr>
            <p:nvPr/>
          </p:nvCxnSpPr>
          <p:spPr>
            <a:xfrm flipH="1">
              <a:off x="5191124" y="3506689"/>
              <a:ext cx="976313" cy="976561"/>
            </a:xfrm>
            <a:prstGeom prst="curvedConnector3">
              <a:avLst>
                <a:gd name="adj1" fmla="val -23415"/>
              </a:avLst>
            </a:prstGeom>
            <a:ln w="19050">
              <a:solidFill>
                <a:srgbClr val="0066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urved Connector 94"/>
            <p:cNvCxnSpPr>
              <a:stCxn id="13" idx="3"/>
              <a:endCxn id="12" idx="3"/>
            </p:cNvCxnSpPr>
            <p:nvPr/>
          </p:nvCxnSpPr>
          <p:spPr>
            <a:xfrm flipH="1">
              <a:off x="6948488" y="3506689"/>
              <a:ext cx="976312" cy="976561"/>
            </a:xfrm>
            <a:prstGeom prst="curvedConnector3">
              <a:avLst>
                <a:gd name="adj1" fmla="val -23415"/>
              </a:avLst>
            </a:prstGeom>
            <a:ln w="19050">
              <a:solidFill>
                <a:srgbClr val="0066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urved Connector 97"/>
            <p:cNvCxnSpPr>
              <a:stCxn id="14" idx="3"/>
              <a:endCxn id="11" idx="3"/>
            </p:cNvCxnSpPr>
            <p:nvPr/>
          </p:nvCxnSpPr>
          <p:spPr>
            <a:xfrm flipH="1">
              <a:off x="6948488" y="5264499"/>
              <a:ext cx="976312" cy="878112"/>
            </a:xfrm>
            <a:prstGeom prst="curvedConnector3">
              <a:avLst>
                <a:gd name="adj1" fmla="val -23415"/>
              </a:avLst>
            </a:prstGeom>
            <a:ln w="19050">
              <a:solidFill>
                <a:srgbClr val="0066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urved Connector 100"/>
            <p:cNvCxnSpPr>
              <a:stCxn id="15" idx="3"/>
              <a:endCxn id="10" idx="3"/>
            </p:cNvCxnSpPr>
            <p:nvPr/>
          </p:nvCxnSpPr>
          <p:spPr>
            <a:xfrm flipH="1">
              <a:off x="5191124" y="5264499"/>
              <a:ext cx="976313" cy="971797"/>
            </a:xfrm>
            <a:prstGeom prst="curvedConnector3">
              <a:avLst>
                <a:gd name="adj1" fmla="val -23415"/>
              </a:avLst>
            </a:prstGeom>
            <a:ln w="19050">
              <a:solidFill>
                <a:srgbClr val="0066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104"/>
          <p:cNvGrpSpPr>
            <a:grpSpLocks/>
          </p:cNvGrpSpPr>
          <p:nvPr/>
        </p:nvGrpSpPr>
        <p:grpSpPr bwMode="auto">
          <a:xfrm>
            <a:off x="4876800" y="3048000"/>
            <a:ext cx="3602038" cy="3629025"/>
            <a:chOff x="4876800" y="3048000"/>
            <a:chExt cx="3602410" cy="3629799"/>
          </a:xfrm>
        </p:grpSpPr>
        <p:sp>
          <p:nvSpPr>
            <p:cNvPr id="33834" name="TextBox 105"/>
            <p:cNvSpPr txBox="1">
              <a:spLocks noChangeArrowheads="1"/>
            </p:cNvSpPr>
            <p:nvPr/>
          </p:nvSpPr>
          <p:spPr bwMode="auto">
            <a:xfrm>
              <a:off x="4876800" y="6400800"/>
              <a:ext cx="85921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(0,1,2,3)</a:t>
              </a:r>
            </a:p>
          </p:txBody>
        </p:sp>
        <p:sp>
          <p:nvSpPr>
            <p:cNvPr id="33835" name="TextBox 106"/>
            <p:cNvSpPr txBox="1">
              <a:spLocks noChangeArrowheads="1"/>
            </p:cNvSpPr>
            <p:nvPr/>
          </p:nvSpPr>
          <p:spPr bwMode="auto">
            <a:xfrm>
              <a:off x="6652071" y="6324600"/>
              <a:ext cx="85921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(0,1,2,3)</a:t>
              </a:r>
            </a:p>
          </p:txBody>
        </p:sp>
        <p:sp>
          <p:nvSpPr>
            <p:cNvPr id="33836" name="TextBox 107"/>
            <p:cNvSpPr txBox="1">
              <a:spLocks noChangeArrowheads="1"/>
            </p:cNvSpPr>
            <p:nvPr/>
          </p:nvSpPr>
          <p:spPr bwMode="auto">
            <a:xfrm>
              <a:off x="5867400" y="5410200"/>
              <a:ext cx="85921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(4,5,6,7)</a:t>
              </a:r>
            </a:p>
          </p:txBody>
        </p:sp>
        <p:sp>
          <p:nvSpPr>
            <p:cNvPr id="33837" name="TextBox 108"/>
            <p:cNvSpPr txBox="1">
              <a:spLocks noChangeArrowheads="1"/>
            </p:cNvSpPr>
            <p:nvPr/>
          </p:nvSpPr>
          <p:spPr bwMode="auto">
            <a:xfrm>
              <a:off x="7620000" y="5486400"/>
              <a:ext cx="85921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(4,5,6,7)</a:t>
              </a:r>
            </a:p>
          </p:txBody>
        </p:sp>
        <p:sp>
          <p:nvSpPr>
            <p:cNvPr id="33838" name="TextBox 109"/>
            <p:cNvSpPr txBox="1">
              <a:spLocks noChangeArrowheads="1"/>
            </p:cNvSpPr>
            <p:nvPr/>
          </p:nvSpPr>
          <p:spPr bwMode="auto">
            <a:xfrm>
              <a:off x="6652071" y="4038600"/>
              <a:ext cx="85921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(0,1,2,3)</a:t>
              </a:r>
            </a:p>
          </p:txBody>
        </p:sp>
        <p:sp>
          <p:nvSpPr>
            <p:cNvPr id="33839" name="TextBox 110"/>
            <p:cNvSpPr txBox="1">
              <a:spLocks noChangeArrowheads="1"/>
            </p:cNvSpPr>
            <p:nvPr/>
          </p:nvSpPr>
          <p:spPr bwMode="auto">
            <a:xfrm>
              <a:off x="4876800" y="4038600"/>
              <a:ext cx="85921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(0,1,2,3)</a:t>
              </a:r>
            </a:p>
          </p:txBody>
        </p:sp>
        <p:sp>
          <p:nvSpPr>
            <p:cNvPr id="33840" name="TextBox 111"/>
            <p:cNvSpPr txBox="1">
              <a:spLocks noChangeArrowheads="1"/>
            </p:cNvSpPr>
            <p:nvPr/>
          </p:nvSpPr>
          <p:spPr bwMode="auto">
            <a:xfrm>
              <a:off x="5867400" y="3048000"/>
              <a:ext cx="85921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(4,5,6,7)</a:t>
              </a:r>
            </a:p>
          </p:txBody>
        </p:sp>
        <p:sp>
          <p:nvSpPr>
            <p:cNvPr id="33841" name="TextBox 112"/>
            <p:cNvSpPr txBox="1">
              <a:spLocks noChangeArrowheads="1"/>
            </p:cNvSpPr>
            <p:nvPr/>
          </p:nvSpPr>
          <p:spPr bwMode="auto">
            <a:xfrm>
              <a:off x="7566471" y="3048000"/>
              <a:ext cx="85921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(4,5,6,7)</a:t>
              </a:r>
            </a:p>
          </p:txBody>
        </p:sp>
      </p:grpSp>
      <p:grpSp>
        <p:nvGrpSpPr>
          <p:cNvPr id="22" name="Group 137"/>
          <p:cNvGrpSpPr>
            <a:grpSpLocks/>
          </p:cNvGrpSpPr>
          <p:nvPr/>
        </p:nvGrpSpPr>
        <p:grpSpPr bwMode="auto">
          <a:xfrm>
            <a:off x="4800600" y="3506788"/>
            <a:ext cx="3125788" cy="2728912"/>
            <a:chOff x="4800600" y="3506689"/>
            <a:chExt cx="3125788" cy="2729607"/>
          </a:xfrm>
        </p:grpSpPr>
        <p:cxnSp>
          <p:nvCxnSpPr>
            <p:cNvPr id="115" name="Curved Connector 114"/>
            <p:cNvCxnSpPr>
              <a:stCxn id="10" idx="1"/>
              <a:endCxn id="17" idx="1"/>
            </p:cNvCxnSpPr>
            <p:nvPr/>
          </p:nvCxnSpPr>
          <p:spPr>
            <a:xfrm rot="10800000">
              <a:off x="4800600" y="4483250"/>
              <a:ext cx="1588" cy="1753046"/>
            </a:xfrm>
            <a:prstGeom prst="curvedConnector3">
              <a:avLst>
                <a:gd name="adj1" fmla="val 14395466"/>
              </a:avLst>
            </a:prstGeom>
            <a:ln w="19050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urved Connector 116"/>
            <p:cNvCxnSpPr>
              <a:stCxn id="11" idx="1"/>
              <a:endCxn id="12" idx="1"/>
            </p:cNvCxnSpPr>
            <p:nvPr/>
          </p:nvCxnSpPr>
          <p:spPr>
            <a:xfrm rot="10800000">
              <a:off x="6557963" y="4483250"/>
              <a:ext cx="1587" cy="1659360"/>
            </a:xfrm>
            <a:prstGeom prst="curvedConnector3">
              <a:avLst>
                <a:gd name="adj1" fmla="val 14395466"/>
              </a:avLst>
            </a:prstGeom>
            <a:ln w="19050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urved Connector 119"/>
            <p:cNvCxnSpPr>
              <a:stCxn id="15" idx="1"/>
              <a:endCxn id="16" idx="1"/>
            </p:cNvCxnSpPr>
            <p:nvPr/>
          </p:nvCxnSpPr>
          <p:spPr>
            <a:xfrm rot="10800000">
              <a:off x="5776913" y="3506689"/>
              <a:ext cx="1587" cy="1757810"/>
            </a:xfrm>
            <a:prstGeom prst="curvedConnector3">
              <a:avLst>
                <a:gd name="adj1" fmla="val 14395466"/>
              </a:avLst>
            </a:prstGeom>
            <a:ln w="19050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urved Connector 122"/>
            <p:cNvCxnSpPr>
              <a:stCxn id="14" idx="1"/>
              <a:endCxn id="13" idx="1"/>
            </p:cNvCxnSpPr>
            <p:nvPr/>
          </p:nvCxnSpPr>
          <p:spPr>
            <a:xfrm rot="10800000">
              <a:off x="7534275" y="3506689"/>
              <a:ext cx="1588" cy="1757810"/>
            </a:xfrm>
            <a:prstGeom prst="curvedConnector3">
              <a:avLst>
                <a:gd name="adj1" fmla="val 14395466"/>
              </a:avLst>
            </a:prstGeom>
            <a:ln w="19050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urved Connector 125"/>
            <p:cNvCxnSpPr>
              <a:stCxn id="14" idx="3"/>
              <a:endCxn id="13" idx="3"/>
            </p:cNvCxnSpPr>
            <p:nvPr/>
          </p:nvCxnSpPr>
          <p:spPr>
            <a:xfrm flipV="1">
              <a:off x="7924800" y="3506689"/>
              <a:ext cx="1588" cy="1757810"/>
            </a:xfrm>
            <a:prstGeom prst="curvedConnector3">
              <a:avLst>
                <a:gd name="adj1" fmla="val 14395466"/>
              </a:avLst>
            </a:prstGeom>
            <a:ln w="19050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urved Connector 128"/>
            <p:cNvCxnSpPr>
              <a:stCxn id="11" idx="3"/>
              <a:endCxn id="12" idx="3"/>
            </p:cNvCxnSpPr>
            <p:nvPr/>
          </p:nvCxnSpPr>
          <p:spPr>
            <a:xfrm flipV="1">
              <a:off x="6948488" y="4483250"/>
              <a:ext cx="1587" cy="1659360"/>
            </a:xfrm>
            <a:prstGeom prst="curvedConnector3">
              <a:avLst>
                <a:gd name="adj1" fmla="val 14395466"/>
              </a:avLst>
            </a:prstGeom>
            <a:ln w="19050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urved Connector 131"/>
            <p:cNvCxnSpPr>
              <a:stCxn id="10" idx="3"/>
              <a:endCxn id="17" idx="3"/>
            </p:cNvCxnSpPr>
            <p:nvPr/>
          </p:nvCxnSpPr>
          <p:spPr>
            <a:xfrm flipV="1">
              <a:off x="5191125" y="4483250"/>
              <a:ext cx="1588" cy="1753046"/>
            </a:xfrm>
            <a:prstGeom prst="curvedConnector3">
              <a:avLst>
                <a:gd name="adj1" fmla="val 14395466"/>
              </a:avLst>
            </a:prstGeom>
            <a:ln w="19050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urved Connector 134"/>
            <p:cNvCxnSpPr>
              <a:stCxn id="15" idx="3"/>
              <a:endCxn id="16" idx="3"/>
            </p:cNvCxnSpPr>
            <p:nvPr/>
          </p:nvCxnSpPr>
          <p:spPr>
            <a:xfrm flipV="1">
              <a:off x="6167438" y="3506689"/>
              <a:ext cx="1587" cy="1757810"/>
            </a:xfrm>
            <a:prstGeom prst="curvedConnector3">
              <a:avLst>
                <a:gd name="adj1" fmla="val 14395466"/>
              </a:avLst>
            </a:prstGeom>
            <a:ln w="19050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138"/>
          <p:cNvGrpSpPr>
            <a:grpSpLocks/>
          </p:cNvGrpSpPr>
          <p:nvPr/>
        </p:nvGrpSpPr>
        <p:grpSpPr bwMode="auto">
          <a:xfrm>
            <a:off x="4886325" y="3048000"/>
            <a:ext cx="3281363" cy="3629025"/>
            <a:chOff x="4876800" y="3048000"/>
            <a:chExt cx="3281809" cy="3629799"/>
          </a:xfrm>
        </p:grpSpPr>
        <p:sp>
          <p:nvSpPr>
            <p:cNvPr id="33818" name="TextBox 139"/>
            <p:cNvSpPr txBox="1">
              <a:spLocks noChangeArrowheads="1"/>
            </p:cNvSpPr>
            <p:nvPr/>
          </p:nvSpPr>
          <p:spPr bwMode="auto">
            <a:xfrm>
              <a:off x="4876800" y="6400800"/>
              <a:ext cx="53860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(0..7)</a:t>
              </a:r>
            </a:p>
          </p:txBody>
        </p:sp>
        <p:sp>
          <p:nvSpPr>
            <p:cNvPr id="33819" name="TextBox 140"/>
            <p:cNvSpPr txBox="1">
              <a:spLocks noChangeArrowheads="1"/>
            </p:cNvSpPr>
            <p:nvPr/>
          </p:nvSpPr>
          <p:spPr bwMode="auto">
            <a:xfrm>
              <a:off x="6652071" y="6324600"/>
              <a:ext cx="53860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(0..7)</a:t>
              </a:r>
            </a:p>
          </p:txBody>
        </p:sp>
        <p:sp>
          <p:nvSpPr>
            <p:cNvPr id="33820" name="TextBox 141"/>
            <p:cNvSpPr txBox="1">
              <a:spLocks noChangeArrowheads="1"/>
            </p:cNvSpPr>
            <p:nvPr/>
          </p:nvSpPr>
          <p:spPr bwMode="auto">
            <a:xfrm>
              <a:off x="5867400" y="5410200"/>
              <a:ext cx="53860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(0..7)</a:t>
              </a:r>
            </a:p>
          </p:txBody>
        </p:sp>
        <p:sp>
          <p:nvSpPr>
            <p:cNvPr id="33821" name="TextBox 142"/>
            <p:cNvSpPr txBox="1">
              <a:spLocks noChangeArrowheads="1"/>
            </p:cNvSpPr>
            <p:nvPr/>
          </p:nvSpPr>
          <p:spPr bwMode="auto">
            <a:xfrm>
              <a:off x="7620000" y="5486400"/>
              <a:ext cx="53860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(0..7)</a:t>
              </a:r>
            </a:p>
          </p:txBody>
        </p:sp>
        <p:sp>
          <p:nvSpPr>
            <p:cNvPr id="33822" name="TextBox 143"/>
            <p:cNvSpPr txBox="1">
              <a:spLocks noChangeArrowheads="1"/>
            </p:cNvSpPr>
            <p:nvPr/>
          </p:nvSpPr>
          <p:spPr bwMode="auto">
            <a:xfrm>
              <a:off x="6652071" y="4038600"/>
              <a:ext cx="53860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(0..7)</a:t>
              </a:r>
            </a:p>
          </p:txBody>
        </p:sp>
        <p:sp>
          <p:nvSpPr>
            <p:cNvPr id="33823" name="TextBox 144"/>
            <p:cNvSpPr txBox="1">
              <a:spLocks noChangeArrowheads="1"/>
            </p:cNvSpPr>
            <p:nvPr/>
          </p:nvSpPr>
          <p:spPr bwMode="auto">
            <a:xfrm>
              <a:off x="4876800" y="4038600"/>
              <a:ext cx="53860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(0..7)</a:t>
              </a:r>
            </a:p>
          </p:txBody>
        </p:sp>
        <p:sp>
          <p:nvSpPr>
            <p:cNvPr id="33824" name="TextBox 145"/>
            <p:cNvSpPr txBox="1">
              <a:spLocks noChangeArrowheads="1"/>
            </p:cNvSpPr>
            <p:nvPr/>
          </p:nvSpPr>
          <p:spPr bwMode="auto">
            <a:xfrm>
              <a:off x="5867400" y="3048000"/>
              <a:ext cx="53860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(0..7)</a:t>
              </a:r>
            </a:p>
          </p:txBody>
        </p:sp>
        <p:sp>
          <p:nvSpPr>
            <p:cNvPr id="33825" name="TextBox 146"/>
            <p:cNvSpPr txBox="1">
              <a:spLocks noChangeArrowheads="1"/>
            </p:cNvSpPr>
            <p:nvPr/>
          </p:nvSpPr>
          <p:spPr bwMode="auto">
            <a:xfrm>
              <a:off x="7566471" y="3048000"/>
              <a:ext cx="53860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(0..7)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Scatter Operation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(Section 4.4)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In a scatter operation, a single node sends parts from a single buffer to every process (including itself)</a:t>
            </a:r>
          </a:p>
          <a:p>
            <a:pPr lvl="1">
              <a:defRPr/>
            </a:pPr>
            <a:r>
              <a:rPr lang="en-US" dirty="0" smtClean="0"/>
              <a:t>This operation is also known as </a:t>
            </a:r>
            <a:r>
              <a:rPr lang="en-US" i="1" dirty="0" smtClean="0"/>
              <a:t>one-to-all personalized</a:t>
            </a:r>
            <a:r>
              <a:rPr lang="en-US" dirty="0" smtClean="0"/>
              <a:t> communication</a:t>
            </a:r>
          </a:p>
          <a:p>
            <a:pPr lvl="1">
              <a:defRPr/>
            </a:pPr>
            <a:r>
              <a:rPr lang="en-US" dirty="0" smtClean="0"/>
              <a:t>It is different from one-to-all broadcast in that each process receives different information.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This operation proceeds as follows when p processes are involved:</a:t>
            </a:r>
          </a:p>
          <a:p>
            <a:pPr lvl="1">
              <a:defRPr/>
            </a:pPr>
            <a:r>
              <a:rPr lang="en-US" dirty="0" smtClean="0"/>
              <a:t>The source process starts with a buffer logically broken into p subparts</a:t>
            </a:r>
          </a:p>
          <a:p>
            <a:pPr lvl="2">
              <a:defRPr/>
            </a:pPr>
            <a:r>
              <a:rPr lang="en-US" dirty="0" smtClean="0"/>
              <a:t>Each subpart is destined to a different process</a:t>
            </a:r>
          </a:p>
          <a:p>
            <a:pPr lvl="2">
              <a:defRPr/>
            </a:pPr>
            <a:r>
              <a:rPr lang="en-US" dirty="0" smtClean="0"/>
              <a:t>Subparts are assumed to be ordered based on the rank of the processes to which the data must be sent.</a:t>
            </a:r>
          </a:p>
          <a:p>
            <a:pPr lvl="1">
              <a:defRPr/>
            </a:pPr>
            <a:r>
              <a:rPr lang="en-US" dirty="0" smtClean="0"/>
              <a:t>After the scatter operation each processes receives the subpart corresponding to this rank.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Scatter operation in a Hypercube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(Section 4.4)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19812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The interaction pattern for scatter is similar to one-to-all broadcast</a:t>
            </a:r>
          </a:p>
          <a:p>
            <a:pPr lvl="1">
              <a:defRPr/>
            </a:pPr>
            <a:r>
              <a:rPr lang="en-US" dirty="0" smtClean="0"/>
              <a:t>Except each step carries a varying amount of data</a:t>
            </a:r>
          </a:p>
          <a:p>
            <a:pPr lvl="2">
              <a:defRPr/>
            </a:pPr>
            <a:r>
              <a:rPr lang="en-US" dirty="0" smtClean="0"/>
              <a:t>At each step the amount of data exchanged decreases</a:t>
            </a:r>
          </a:p>
          <a:p>
            <a:pPr lvl="1">
              <a:defRPr/>
            </a:pPr>
            <a:r>
              <a:rPr lang="en-US" dirty="0" smtClean="0"/>
              <a:t>Recollect that a hypercube with 2</a:t>
            </a:r>
            <a:r>
              <a:rPr lang="en-US" i="1" baseline="30000" dirty="0" smtClean="0">
                <a:solidFill>
                  <a:srgbClr val="663300"/>
                </a:solidFill>
              </a:rPr>
              <a:t>d</a:t>
            </a:r>
            <a:r>
              <a:rPr lang="en-US" dirty="0" smtClean="0"/>
              <a:t> nodes can be viewed as a </a:t>
            </a:r>
            <a:r>
              <a:rPr lang="en-US" i="1" dirty="0" smtClean="0">
                <a:solidFill>
                  <a:srgbClr val="663300"/>
                </a:solidFill>
              </a:rPr>
              <a:t>d</a:t>
            </a:r>
            <a:r>
              <a:rPr lang="en-US" dirty="0" smtClean="0"/>
              <a:t>-dimensional mesh with two nodes in each dimension</a:t>
            </a:r>
          </a:p>
          <a:p>
            <a:pPr lvl="2">
              <a:defRPr/>
            </a:pPr>
            <a:r>
              <a:rPr lang="en-US" dirty="0" smtClean="0"/>
              <a:t>Therefore the same strategy for broadcasting in a mesh can be applied to a hypercube as well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767263" y="4449763"/>
            <a:ext cx="1757362" cy="1757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5743575" y="3473450"/>
            <a:ext cx="1757363" cy="1757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 bwMode="auto">
          <a:xfrm rot="5400000" flipH="1" flipV="1">
            <a:off x="4767262" y="3473451"/>
            <a:ext cx="976313" cy="9763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auto">
          <a:xfrm rot="5400000" flipH="1" flipV="1">
            <a:off x="4767263" y="5230813"/>
            <a:ext cx="976312" cy="9763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 bwMode="auto">
          <a:xfrm rot="5400000" flipH="1" flipV="1">
            <a:off x="6524626" y="5230812"/>
            <a:ext cx="976312" cy="9763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auto">
          <a:xfrm rot="5400000" flipH="1" flipV="1">
            <a:off x="6524625" y="3473450"/>
            <a:ext cx="976313" cy="9763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572000" y="6007100"/>
            <a:ext cx="390525" cy="3079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0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329363" y="5913438"/>
            <a:ext cx="390525" cy="3079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329363" y="4254500"/>
            <a:ext cx="390525" cy="306388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305675" y="3278188"/>
            <a:ext cx="390525" cy="306387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7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305675" y="5035550"/>
            <a:ext cx="390525" cy="306388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5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548313" y="5035550"/>
            <a:ext cx="390525" cy="306388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548313" y="3278188"/>
            <a:ext cx="390525" cy="306387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6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572000" y="4254500"/>
            <a:ext cx="390525" cy="306388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8" name="Curved Connector 35"/>
          <p:cNvCxnSpPr>
            <a:stCxn id="10" idx="1"/>
            <a:endCxn id="15" idx="1"/>
          </p:cNvCxnSpPr>
          <p:nvPr/>
        </p:nvCxnSpPr>
        <p:spPr>
          <a:xfrm rot="10800000" flipH="1">
            <a:off x="4572000" y="5187950"/>
            <a:ext cx="976313" cy="973138"/>
          </a:xfrm>
          <a:prstGeom prst="curvedConnector3">
            <a:avLst>
              <a:gd name="adj1" fmla="val -23415"/>
            </a:avLst>
          </a:prstGeom>
          <a:ln w="19050">
            <a:solidFill>
              <a:srgbClr val="FF00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35"/>
          <p:cNvCxnSpPr>
            <a:stCxn id="10" idx="3"/>
            <a:endCxn id="17" idx="3"/>
          </p:cNvCxnSpPr>
          <p:nvPr/>
        </p:nvCxnSpPr>
        <p:spPr>
          <a:xfrm flipV="1">
            <a:off x="4962525" y="4406900"/>
            <a:ext cx="1588" cy="1754188"/>
          </a:xfrm>
          <a:prstGeom prst="curvedConnector3">
            <a:avLst>
              <a:gd name="adj1" fmla="val 14395466"/>
            </a:avLst>
          </a:prstGeom>
          <a:ln w="19050">
            <a:solidFill>
              <a:srgbClr val="FF00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35"/>
          <p:cNvCxnSpPr>
            <a:stCxn id="15" idx="3"/>
            <a:endCxn id="16" idx="3"/>
          </p:cNvCxnSpPr>
          <p:nvPr/>
        </p:nvCxnSpPr>
        <p:spPr>
          <a:xfrm flipV="1">
            <a:off x="5938838" y="3430588"/>
            <a:ext cx="1587" cy="1757362"/>
          </a:xfrm>
          <a:prstGeom prst="curvedConnector3">
            <a:avLst>
              <a:gd name="adj1" fmla="val 14395466"/>
            </a:avLst>
          </a:prstGeom>
          <a:ln w="19050">
            <a:solidFill>
              <a:srgbClr val="FF00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35"/>
          <p:cNvCxnSpPr>
            <a:stCxn id="10" idx="2"/>
            <a:endCxn id="11" idx="2"/>
          </p:cNvCxnSpPr>
          <p:nvPr/>
        </p:nvCxnSpPr>
        <p:spPr>
          <a:xfrm rot="5400000" flipH="1" flipV="1">
            <a:off x="5599113" y="5389563"/>
            <a:ext cx="93662" cy="1757362"/>
          </a:xfrm>
          <a:prstGeom prst="curvedConnector3">
            <a:avLst>
              <a:gd name="adj1" fmla="val -244327"/>
            </a:avLst>
          </a:prstGeom>
          <a:ln w="19050">
            <a:solidFill>
              <a:srgbClr val="FF00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35"/>
          <p:cNvCxnSpPr>
            <a:stCxn id="15" idx="2"/>
            <a:endCxn id="14" idx="2"/>
          </p:cNvCxnSpPr>
          <p:nvPr/>
        </p:nvCxnSpPr>
        <p:spPr>
          <a:xfrm rot="16200000" flipH="1">
            <a:off x="6623050" y="4464051"/>
            <a:ext cx="1587" cy="1757362"/>
          </a:xfrm>
          <a:prstGeom prst="curvedConnector3">
            <a:avLst>
              <a:gd name="adj1" fmla="val 14395466"/>
            </a:avLst>
          </a:prstGeom>
          <a:ln w="19050">
            <a:solidFill>
              <a:srgbClr val="FF00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6" idx="0"/>
            <a:endCxn id="13" idx="0"/>
          </p:cNvCxnSpPr>
          <p:nvPr/>
        </p:nvCxnSpPr>
        <p:spPr>
          <a:xfrm rot="5400000" flipH="1" flipV="1">
            <a:off x="6623050" y="2398713"/>
            <a:ext cx="1588" cy="1757362"/>
          </a:xfrm>
          <a:prstGeom prst="curvedConnector3">
            <a:avLst>
              <a:gd name="adj1" fmla="val 14395466"/>
            </a:avLst>
          </a:prstGeom>
          <a:ln w="19050">
            <a:solidFill>
              <a:srgbClr val="FF00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7" idx="0"/>
            <a:endCxn id="12" idx="0"/>
          </p:cNvCxnSpPr>
          <p:nvPr/>
        </p:nvCxnSpPr>
        <p:spPr>
          <a:xfrm rot="5400000" flipH="1" flipV="1">
            <a:off x="5645944" y="3374232"/>
            <a:ext cx="1587" cy="1758950"/>
          </a:xfrm>
          <a:prstGeom prst="curvedConnector3">
            <a:avLst>
              <a:gd name="adj1" fmla="val 14395466"/>
            </a:avLst>
          </a:prstGeom>
          <a:ln w="19050">
            <a:solidFill>
              <a:srgbClr val="FF00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80" name="TextBox 24"/>
          <p:cNvSpPr txBox="1">
            <a:spLocks noChangeArrowheads="1"/>
          </p:cNvSpPr>
          <p:nvPr/>
        </p:nvSpPr>
        <p:spPr bwMode="auto">
          <a:xfrm>
            <a:off x="381000" y="3963988"/>
            <a:ext cx="3352800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i="1"/>
              <a:t>Example illustrating sequence of dimension-wise operations performed in a 3-D hypercube to scatter data from process rank 0. The numbers in brackets indicate data destined for each process</a:t>
            </a:r>
          </a:p>
        </p:txBody>
      </p:sp>
      <p:sp>
        <p:nvSpPr>
          <p:cNvPr id="26" name="Left Brace 25"/>
          <p:cNvSpPr/>
          <p:nvPr/>
        </p:nvSpPr>
        <p:spPr>
          <a:xfrm>
            <a:off x="3733800" y="3430588"/>
            <a:ext cx="762000" cy="304800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191000" y="6248400"/>
            <a:ext cx="121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663300"/>
                </a:solidFill>
              </a:rPr>
              <a:t>(0, 1, 2, 3, 4, 5, 6, 7)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119688" y="4659313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663300"/>
                </a:solidFill>
              </a:rPr>
              <a:t>(4, 5, 6, 7)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038600" y="6248400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663300"/>
                </a:solidFill>
              </a:rPr>
              <a:t>(0, 1, 2, 3)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119688" y="4662488"/>
            <a:ext cx="747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663300"/>
                </a:solidFill>
              </a:rPr>
              <a:t>(4, 5)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419600" y="38862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663300"/>
                </a:solidFill>
              </a:rPr>
              <a:t>(2, 3)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380038" y="29718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663300"/>
                </a:solidFill>
              </a:rPr>
              <a:t>(6,7)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4343400" y="632460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663300"/>
                </a:solidFill>
              </a:rPr>
              <a:t>(0, 1)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7467600" y="28956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663300"/>
                </a:solidFill>
              </a:rPr>
              <a:t>(7)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7467600" y="46482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663300"/>
                </a:solidFill>
              </a:rPr>
              <a:t>(5)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705600" y="5878513"/>
            <a:ext cx="53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663300"/>
                </a:solidFill>
              </a:rPr>
              <a:t>(1)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495800" y="6259513"/>
            <a:ext cx="53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663300"/>
                </a:solidFill>
              </a:rPr>
              <a:t>(0)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4572000" y="3897313"/>
            <a:ext cx="53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663300"/>
                </a:solidFill>
              </a:rPr>
              <a:t>(2)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48400" y="38862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663300"/>
                </a:solidFill>
              </a:rPr>
              <a:t>(3)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05400" y="29718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663300"/>
                </a:solidFill>
              </a:rPr>
              <a:t>(6)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>
                <a:ea typeface="+mj-ea"/>
                <a:cs typeface="+mj-cs"/>
              </a:rPr>
              <a:t>MPI_Scatter</a:t>
            </a:r>
            <a:r>
              <a:rPr lang="en-US" dirty="0" smtClean="0">
                <a:ea typeface="+mj-ea"/>
                <a:cs typeface="+mj-cs"/>
              </a:rPr>
              <a:t/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(Section 6.6.6)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This function can be used to perform the scatter operation  (See section 4.4 of textbook)</a:t>
            </a:r>
          </a:p>
          <a:p>
            <a:pPr lvl="1">
              <a:defRPr/>
            </a:pPr>
            <a:r>
              <a:rPr lang="en-US" dirty="0" smtClean="0"/>
              <a:t>Signature</a:t>
            </a:r>
          </a:p>
          <a:p>
            <a:pPr lvl="1">
              <a:buFontTx/>
              <a:buNone/>
              <a:defRPr/>
            </a:pP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MPI_Scatter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sendbuf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MPI_Datatype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senddatatype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recvbuf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MPI_Datatype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recvdatatype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MPI_Comm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defRPr/>
            </a:pPr>
            <a:r>
              <a:rPr lang="en-US" dirty="0" smtClean="0"/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MPI_Scatter</a:t>
            </a:r>
            <a:r>
              <a:rPr lang="en-US" dirty="0" smtClean="0"/>
              <a:t>,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</a:t>
            </a:r>
            <a:r>
              <a:rPr lang="en-US" dirty="0" smtClean="0"/>
              <a:t> process sends a different part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sendbuf</a:t>
            </a:r>
            <a:r>
              <a:rPr lang="en-US" dirty="0" smtClean="0"/>
              <a:t> to each process (including itself)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 smtClean="0"/>
              <a:t>.</a:t>
            </a:r>
          </a:p>
          <a:p>
            <a:pPr lvl="2">
              <a:defRPr/>
            </a:pPr>
            <a:r>
              <a:rPr lang="en-US" dirty="0" smtClean="0"/>
              <a:t>Process with rank </a:t>
            </a:r>
            <a:r>
              <a:rPr lang="en-US" i="1" dirty="0" err="1" smtClean="0"/>
              <a:t>i</a:t>
            </a:r>
            <a:r>
              <a:rPr lang="en-US" dirty="0" smtClean="0"/>
              <a:t> receives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sendcount</a:t>
            </a:r>
            <a:r>
              <a:rPr lang="en-US" dirty="0" smtClean="0"/>
              <a:t> contiguous elements of type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senddatatype</a:t>
            </a:r>
            <a:r>
              <a:rPr lang="en-US" dirty="0" smtClean="0"/>
              <a:t> starting from </a:t>
            </a:r>
            <a:r>
              <a:rPr lang="en-US" i="1" dirty="0" err="1" smtClean="0"/>
              <a:t>i</a:t>
            </a:r>
            <a:r>
              <a:rPr lang="en-US" dirty="0" smtClean="0"/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sendcount</a:t>
            </a:r>
            <a:r>
              <a:rPr lang="en-US" dirty="0" smtClean="0"/>
              <a:t> location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sendbuf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All processes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 smtClean="0"/>
              <a:t> must 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MPI_Scatter</a:t>
            </a:r>
            <a:r>
              <a:rPr lang="en-US" dirty="0" smtClean="0"/>
              <a:t> with the same value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sendount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senddatatype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recvcount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recvdatatype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</a:t>
            </a:r>
            <a:r>
              <a:rPr lang="en-US" dirty="0" smtClean="0"/>
              <a:t>,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Point-to-Point Communication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3000">
                <a:latin typeface="Arial" charset="0"/>
              </a:rPr>
              <a:t>So far in this course we have only dealt with point-to-point (or peer-to-peer) communications</a:t>
            </a:r>
          </a:p>
          <a:p>
            <a:pPr lvl="1">
              <a:lnSpc>
                <a:spcPct val="80000"/>
              </a:lnSpc>
            </a:pPr>
            <a:r>
              <a:rPr lang="en-US" sz="2600">
                <a:latin typeface="Arial" charset="0"/>
              </a:rPr>
              <a:t>In point-to-point communications messages are sent from one process to another process</a:t>
            </a:r>
          </a:p>
          <a:p>
            <a:pPr lvl="2">
              <a:lnSpc>
                <a:spcPct val="80000"/>
              </a:lnSpc>
            </a:pPr>
            <a:r>
              <a:rPr lang="en-US" sz="2200">
                <a:latin typeface="Arial" charset="0"/>
              </a:rPr>
              <a:t>The rank of the destination process if fixed</a:t>
            </a:r>
          </a:p>
          <a:p>
            <a:pPr lvl="2">
              <a:lnSpc>
                <a:spcPct val="80000"/>
              </a:lnSpc>
            </a:pPr>
            <a:r>
              <a:rPr lang="en-US" sz="2200">
                <a:latin typeface="Arial" charset="0"/>
              </a:rPr>
              <a:t>The receiving process receives messages from one process at a time.</a:t>
            </a:r>
          </a:p>
          <a:p>
            <a:pPr lvl="2">
              <a:lnSpc>
                <a:spcPct val="80000"/>
              </a:lnSpc>
            </a:pPr>
            <a:r>
              <a:rPr lang="en-US" sz="2200">
                <a:latin typeface="Arial" charset="0"/>
              </a:rPr>
              <a:t>Messages may be sent and received using blocking or non-blocking operations</a:t>
            </a:r>
          </a:p>
          <a:p>
            <a:pPr lvl="2">
              <a:lnSpc>
                <a:spcPct val="80000"/>
              </a:lnSpc>
            </a:pPr>
            <a:r>
              <a:rPr lang="en-US" sz="2200">
                <a:latin typeface="Arial" charset="0"/>
              </a:rPr>
              <a:t>Each message has a tag that provides some additional semantic information about the contents of a message.</a:t>
            </a:r>
          </a:p>
          <a:p>
            <a:pPr lvl="1">
              <a:lnSpc>
                <a:spcPct val="80000"/>
              </a:lnSpc>
            </a:pPr>
            <a:r>
              <a:rPr lang="en-US" sz="2600">
                <a:latin typeface="Arial" charset="0"/>
              </a:rPr>
              <a:t>In any given communication operation, only a pair of processes are involved</a:t>
            </a:r>
          </a:p>
          <a:p>
            <a:pPr lvl="1">
              <a:lnSpc>
                <a:spcPct val="80000"/>
              </a:lnSpc>
            </a:pPr>
            <a:r>
              <a:rPr lang="en-US" sz="2600">
                <a:latin typeface="Arial" charset="0"/>
              </a:rPr>
              <a:t>The logic involved in processing messages is performed by the user</a:t>
            </a:r>
            <a:r>
              <a:rPr lang="ja-JP" altLang="en-US" sz="2600">
                <a:latin typeface="Arial" charset="0"/>
              </a:rPr>
              <a:t>’</a:t>
            </a:r>
            <a:r>
              <a:rPr lang="en-US" altLang="ja-JP" sz="2600">
                <a:latin typeface="Arial" charset="0"/>
              </a:rPr>
              <a:t>s program</a:t>
            </a:r>
            <a:endParaRPr lang="en-US" sz="26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Example of MPI_Scatter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11430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This is an example use of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MPI_Scatter</a:t>
            </a:r>
            <a:r>
              <a:rPr lang="en-US" dirty="0" smtClean="0">
                <a:ea typeface="+mn-ea"/>
                <a:cs typeface="+mn-cs"/>
              </a:rPr>
              <a:t> to distribute pairs of numbers (read from a file) to all processes so that they can count factors of pairs of numbers: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2438400"/>
            <a:ext cx="8763000" cy="1600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500" smtClean="0">
                <a:solidFill>
                  <a:srgbClr val="006600"/>
                </a:solidFill>
                <a:latin typeface="Courier New" charset="0"/>
                <a:cs typeface="Courier New" charset="0"/>
              </a:rPr>
              <a:t>// Some code goes here. Assume exactly 5 processes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500" smtClean="0">
                <a:solidFill>
                  <a:srgbClr val="CC0099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500" smtClean="0">
                <a:latin typeface="Courier New" charset="0"/>
                <a:cs typeface="Courier New" charset="0"/>
              </a:rPr>
              <a:t> numbers[10] = {20,-1,10,-2,30,-3,50,-4,40,-5};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500" smtClean="0">
                <a:solidFill>
                  <a:srgbClr val="CC0099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500" smtClean="0">
                <a:latin typeface="Courier New" charset="0"/>
                <a:cs typeface="Courier New" charset="0"/>
              </a:rPr>
              <a:t>work[2];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500" smtClean="0">
                <a:solidFill>
                  <a:srgbClr val="006600"/>
                </a:solidFill>
                <a:latin typeface="Courier New" charset="0"/>
                <a:cs typeface="Courier New" charset="0"/>
              </a:rPr>
              <a:t>// Send 2 numbers to each worker…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500" b="1" smtClean="0">
                <a:latin typeface="Courier New" charset="0"/>
                <a:cs typeface="Courier New" charset="0"/>
              </a:rPr>
              <a:t>MPI_Scatter(numbers, 2, MPI_INT, work, 2, MPI_INT, 0, MPI_COMM_WORLD);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500" smtClean="0">
                <a:solidFill>
                  <a:srgbClr val="006600"/>
                </a:solidFill>
                <a:latin typeface="Courier New" charset="0"/>
                <a:cs typeface="Courier New" charset="0"/>
              </a:rPr>
              <a:t>// Now work has the 2 number for counting factors…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47800" y="5364163"/>
          <a:ext cx="632460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100"/>
                <a:gridCol w="1054100"/>
                <a:gridCol w="1054100"/>
                <a:gridCol w="1054100"/>
                <a:gridCol w="1054100"/>
                <a:gridCol w="1054100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b="1" i="1" dirty="0" smtClean="0">
                          <a:solidFill>
                            <a:srgbClr val="663300"/>
                          </a:solidFill>
                        </a:rPr>
                        <a:t>work:</a:t>
                      </a:r>
                      <a:endParaRPr lang="en-US" sz="1800" b="1" i="1" dirty="0">
                        <a:solidFill>
                          <a:srgbClr val="663300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(-,-)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(-,-)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(-,-)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(-,-)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(-,-)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b="1" i="1" dirty="0" smtClean="0">
                          <a:solidFill>
                            <a:srgbClr val="663300"/>
                          </a:solidFill>
                        </a:rPr>
                        <a:t>Rank:</a:t>
                      </a:r>
                      <a:endParaRPr lang="en-US" sz="1800" b="1" i="1" dirty="0">
                        <a:solidFill>
                          <a:srgbClr val="663300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>
                          <a:solidFill>
                            <a:srgbClr val="663300"/>
                          </a:solidFill>
                        </a:rPr>
                        <a:t>0</a:t>
                      </a:r>
                      <a:endParaRPr lang="en-US" sz="1800" b="1" i="1" dirty="0">
                        <a:solidFill>
                          <a:srgbClr val="663300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>
                          <a:solidFill>
                            <a:srgbClr val="663300"/>
                          </a:solidFill>
                        </a:rPr>
                        <a:t>1</a:t>
                      </a:r>
                      <a:endParaRPr lang="en-US" sz="1800" b="1" i="1" dirty="0">
                        <a:solidFill>
                          <a:srgbClr val="663300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>
                          <a:solidFill>
                            <a:srgbClr val="663300"/>
                          </a:solidFill>
                        </a:rPr>
                        <a:t>2</a:t>
                      </a:r>
                      <a:endParaRPr lang="en-US" sz="1800" b="1" i="1" dirty="0">
                        <a:solidFill>
                          <a:srgbClr val="663300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>
                          <a:solidFill>
                            <a:srgbClr val="663300"/>
                          </a:solidFill>
                        </a:rPr>
                        <a:t>3</a:t>
                      </a:r>
                      <a:endParaRPr lang="en-US" sz="1800" b="1" i="1" dirty="0">
                        <a:solidFill>
                          <a:srgbClr val="663300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>
                          <a:solidFill>
                            <a:srgbClr val="663300"/>
                          </a:solidFill>
                        </a:rPr>
                        <a:t>4</a:t>
                      </a:r>
                      <a:endParaRPr lang="en-US" sz="1800" b="1" i="1" dirty="0">
                        <a:solidFill>
                          <a:srgbClr val="663300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946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baseline="0" dirty="0" smtClean="0">
                          <a:solidFill>
                            <a:srgbClr val="663300"/>
                          </a:solidFill>
                        </a:rPr>
                        <a:t>Value of </a:t>
                      </a:r>
                      <a:r>
                        <a:rPr lang="en-US" sz="1800" b="1" i="0" baseline="0" dirty="0" smtClean="0">
                          <a:solidFill>
                            <a:srgbClr val="6633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work</a:t>
                      </a:r>
                      <a:r>
                        <a:rPr lang="en-US" sz="1800" b="1" i="0" baseline="0" dirty="0" smtClean="0">
                          <a:solidFill>
                            <a:srgbClr val="663300"/>
                          </a:solidFill>
                        </a:rPr>
                        <a:t> at each process before Scatter</a:t>
                      </a:r>
                    </a:p>
                  </a:txBody>
                  <a:tcPr marT="45733" marB="457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057400" y="4343400"/>
          <a:ext cx="6096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/>
                </a:tc>
              </a:tr>
            </a:tbl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09600" y="4343400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solidFill>
                  <a:srgbClr val="663300"/>
                </a:solidFill>
              </a:rPr>
              <a:t>numbers: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1447800" y="5364163"/>
          <a:ext cx="632460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100"/>
                <a:gridCol w="1054100"/>
                <a:gridCol w="1054100"/>
                <a:gridCol w="1054100"/>
                <a:gridCol w="1054100"/>
                <a:gridCol w="1054100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b="1" i="1" dirty="0" smtClean="0">
                          <a:solidFill>
                            <a:srgbClr val="663300"/>
                          </a:solidFill>
                        </a:rPr>
                        <a:t>work:</a:t>
                      </a:r>
                      <a:endParaRPr lang="en-US" sz="1800" b="1" i="1" dirty="0">
                        <a:solidFill>
                          <a:srgbClr val="663300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(20,-1)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(10,-2)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(30,-3)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(50,-4)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(40,-5)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b="1" i="1" dirty="0" smtClean="0">
                          <a:solidFill>
                            <a:srgbClr val="663300"/>
                          </a:solidFill>
                        </a:rPr>
                        <a:t>Rank:</a:t>
                      </a:r>
                      <a:endParaRPr lang="en-US" sz="1800" b="1" i="1" dirty="0">
                        <a:solidFill>
                          <a:srgbClr val="663300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>
                          <a:solidFill>
                            <a:srgbClr val="663300"/>
                          </a:solidFill>
                        </a:rPr>
                        <a:t>0</a:t>
                      </a:r>
                      <a:endParaRPr lang="en-US" sz="1800" b="1" i="1" dirty="0">
                        <a:solidFill>
                          <a:srgbClr val="663300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>
                          <a:solidFill>
                            <a:srgbClr val="663300"/>
                          </a:solidFill>
                        </a:rPr>
                        <a:t>1</a:t>
                      </a:r>
                      <a:endParaRPr lang="en-US" sz="1800" b="1" i="1" dirty="0">
                        <a:solidFill>
                          <a:srgbClr val="663300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>
                          <a:solidFill>
                            <a:srgbClr val="663300"/>
                          </a:solidFill>
                        </a:rPr>
                        <a:t>2</a:t>
                      </a:r>
                      <a:endParaRPr lang="en-US" sz="1800" b="1" i="1" dirty="0">
                        <a:solidFill>
                          <a:srgbClr val="663300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>
                          <a:solidFill>
                            <a:srgbClr val="663300"/>
                          </a:solidFill>
                        </a:rPr>
                        <a:t>3</a:t>
                      </a:r>
                      <a:endParaRPr lang="en-US" sz="1800" b="1" i="1" dirty="0">
                        <a:solidFill>
                          <a:srgbClr val="663300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>
                          <a:solidFill>
                            <a:srgbClr val="663300"/>
                          </a:solidFill>
                        </a:rPr>
                        <a:t>4</a:t>
                      </a:r>
                      <a:endParaRPr lang="en-US" sz="1800" b="1" i="1" dirty="0">
                        <a:solidFill>
                          <a:srgbClr val="663300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946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baseline="0" dirty="0" smtClean="0">
                          <a:solidFill>
                            <a:srgbClr val="663300"/>
                          </a:solidFill>
                        </a:rPr>
                        <a:t>Value of </a:t>
                      </a:r>
                      <a:r>
                        <a:rPr lang="en-US" sz="1800" b="1" i="0" baseline="0" dirty="0" smtClean="0">
                          <a:solidFill>
                            <a:srgbClr val="6633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work</a:t>
                      </a:r>
                      <a:r>
                        <a:rPr lang="en-US" sz="1800" b="1" i="0" baseline="0" dirty="0" smtClean="0">
                          <a:solidFill>
                            <a:srgbClr val="663300"/>
                          </a:solidFill>
                        </a:rPr>
                        <a:t> at each process before Scatter</a:t>
                      </a:r>
                    </a:p>
                  </a:txBody>
                  <a:tcPr marT="45733" marB="457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362200" y="4724400"/>
            <a:ext cx="5486400" cy="838200"/>
            <a:chOff x="2362200" y="4876800"/>
            <a:chExt cx="5486400" cy="838201"/>
          </a:xfrm>
        </p:grpSpPr>
        <p:sp>
          <p:nvSpPr>
            <p:cNvPr id="12" name="Left Brace 11"/>
            <p:cNvSpPr/>
            <p:nvPr/>
          </p:nvSpPr>
          <p:spPr>
            <a:xfrm rot="16200000">
              <a:off x="2552700" y="4686300"/>
              <a:ext cx="228600" cy="609600"/>
            </a:xfrm>
            <a:prstGeom prst="lef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Left Brace 12"/>
            <p:cNvSpPr/>
            <p:nvPr/>
          </p:nvSpPr>
          <p:spPr>
            <a:xfrm rot="16200000">
              <a:off x="3771900" y="4686300"/>
              <a:ext cx="228600" cy="609600"/>
            </a:xfrm>
            <a:prstGeom prst="lef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Left Brace 13"/>
            <p:cNvSpPr/>
            <p:nvPr/>
          </p:nvSpPr>
          <p:spPr>
            <a:xfrm rot="16200000">
              <a:off x="4991100" y="4686300"/>
              <a:ext cx="228600" cy="609600"/>
            </a:xfrm>
            <a:prstGeom prst="lef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Left Brace 14"/>
            <p:cNvSpPr/>
            <p:nvPr/>
          </p:nvSpPr>
          <p:spPr>
            <a:xfrm rot="16200000">
              <a:off x="6210300" y="4686300"/>
              <a:ext cx="228600" cy="609600"/>
            </a:xfrm>
            <a:prstGeom prst="lef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Left Brace 15"/>
            <p:cNvSpPr/>
            <p:nvPr/>
          </p:nvSpPr>
          <p:spPr>
            <a:xfrm rot="16200000">
              <a:off x="7429500" y="4686300"/>
              <a:ext cx="228600" cy="609600"/>
            </a:xfrm>
            <a:prstGeom prst="lef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8" name="Straight Arrow Connector 17"/>
            <p:cNvCxnSpPr>
              <a:stCxn id="12" idx="1"/>
            </p:cNvCxnSpPr>
            <p:nvPr/>
          </p:nvCxnSpPr>
          <p:spPr>
            <a:xfrm rot="16200000" flipH="1">
              <a:off x="2590800" y="5181601"/>
              <a:ext cx="533401" cy="381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1"/>
            </p:cNvCxnSpPr>
            <p:nvPr/>
          </p:nvCxnSpPr>
          <p:spPr>
            <a:xfrm rot="5400000">
              <a:off x="7086600" y="5257801"/>
              <a:ext cx="609601" cy="3048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5" idx="1"/>
            </p:cNvCxnSpPr>
            <p:nvPr/>
          </p:nvCxnSpPr>
          <p:spPr>
            <a:xfrm rot="5400000">
              <a:off x="5943600" y="5334001"/>
              <a:ext cx="609601" cy="1524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rot="16200000" flipH="1">
              <a:off x="3680619" y="5310982"/>
              <a:ext cx="609601" cy="19843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4" idx="1"/>
            </p:cNvCxnSpPr>
            <p:nvPr/>
          </p:nvCxnSpPr>
          <p:spPr>
            <a:xfrm rot="16200000" flipH="1">
              <a:off x="4831557" y="5379244"/>
              <a:ext cx="577851" cy="3016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Gather Operation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(Section 4.4)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In a gather operation, a single node receives data from all the processes (including itself) into a single buffer. </a:t>
            </a:r>
          </a:p>
          <a:p>
            <a:pPr lvl="1">
              <a:defRPr/>
            </a:pPr>
            <a:r>
              <a:rPr lang="en-US" dirty="0" smtClean="0"/>
              <a:t>This operation is also known as </a:t>
            </a:r>
            <a:r>
              <a:rPr lang="en-US" i="1" dirty="0" smtClean="0"/>
              <a:t>all-to-one personalized</a:t>
            </a:r>
            <a:r>
              <a:rPr lang="en-US" dirty="0" smtClean="0"/>
              <a:t> communication</a:t>
            </a:r>
          </a:p>
          <a:p>
            <a:pPr lvl="1">
              <a:defRPr/>
            </a:pPr>
            <a:r>
              <a:rPr lang="en-US" dirty="0" smtClean="0"/>
              <a:t>It is different from all-to-one reduction in that each process sends different information and the information is not aggregated</a:t>
            </a:r>
          </a:p>
          <a:p>
            <a:pPr lvl="2">
              <a:defRPr/>
            </a:pPr>
            <a:r>
              <a:rPr lang="en-US" dirty="0" smtClean="0"/>
              <a:t>The target process receives the data exactly in the form it was sent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This operation proceeds as follows when </a:t>
            </a:r>
            <a:r>
              <a:rPr lang="en-US" dirty="0" smtClean="0">
                <a:solidFill>
                  <a:srgbClr val="663300"/>
                </a:solidFill>
                <a:ea typeface="+mn-ea"/>
                <a:cs typeface="+mn-cs"/>
              </a:rPr>
              <a:t>p</a:t>
            </a:r>
            <a:r>
              <a:rPr lang="en-US" dirty="0" smtClean="0">
                <a:ea typeface="+mn-ea"/>
                <a:cs typeface="+mn-cs"/>
              </a:rPr>
              <a:t> processes are involved:</a:t>
            </a:r>
          </a:p>
          <a:p>
            <a:pPr lvl="1">
              <a:defRPr/>
            </a:pPr>
            <a:r>
              <a:rPr lang="en-US" dirty="0" smtClean="0"/>
              <a:t>Each process starts with a buffer with </a:t>
            </a:r>
            <a:r>
              <a:rPr lang="en-US" dirty="0" smtClean="0">
                <a:solidFill>
                  <a:srgbClr val="663300"/>
                </a:solidFill>
              </a:rPr>
              <a:t>m</a:t>
            </a:r>
            <a:r>
              <a:rPr lang="en-US" dirty="0" smtClean="0"/>
              <a:t> words each</a:t>
            </a:r>
          </a:p>
          <a:p>
            <a:pPr lvl="1">
              <a:defRPr/>
            </a:pPr>
            <a:r>
              <a:rPr lang="en-US" dirty="0" smtClean="0"/>
              <a:t>After the gather operation the target processes receives the m words from each process</a:t>
            </a:r>
          </a:p>
          <a:p>
            <a:pPr lvl="2">
              <a:defRPr/>
            </a:pPr>
            <a:r>
              <a:rPr lang="en-US" dirty="0" smtClean="0"/>
              <a:t> The data is placed in a contiguous buffer of size </a:t>
            </a:r>
            <a:r>
              <a:rPr lang="en-US" dirty="0" smtClean="0">
                <a:solidFill>
                  <a:srgbClr val="663300"/>
                </a:solidFill>
              </a:rPr>
              <a:t>m</a:t>
            </a:r>
            <a:r>
              <a:rPr lang="en-US" dirty="0" smtClean="0"/>
              <a:t>*</a:t>
            </a:r>
            <a:r>
              <a:rPr lang="en-US" dirty="0" smtClean="0">
                <a:solidFill>
                  <a:srgbClr val="663300"/>
                </a:solidFill>
              </a:rPr>
              <a:t>p</a:t>
            </a:r>
            <a:r>
              <a:rPr lang="en-US" dirty="0" smtClean="0"/>
              <a:t> in the order of the rank of the processes.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Gather operation in Hypercube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(Section 4.4)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18288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The message exchange for gather operations proceeds similar to all-to-one reduction</a:t>
            </a:r>
          </a:p>
          <a:p>
            <a:pPr lvl="1">
              <a:defRPr/>
            </a:pPr>
            <a:r>
              <a:rPr lang="en-US" dirty="0" smtClean="0"/>
              <a:t>Except data is not aggregated at each node</a:t>
            </a:r>
          </a:p>
          <a:p>
            <a:pPr lvl="1">
              <a:defRPr/>
            </a:pPr>
            <a:r>
              <a:rPr lang="en-US" dirty="0" smtClean="0"/>
              <a:t>Instead the data is </a:t>
            </a:r>
            <a:r>
              <a:rPr lang="en-US" u="sng" dirty="0" smtClean="0"/>
              <a:t>concatenated</a:t>
            </a:r>
            <a:r>
              <a:rPr lang="en-US" dirty="0" smtClean="0"/>
              <a:t> at each node.</a:t>
            </a:r>
          </a:p>
          <a:p>
            <a:pPr lvl="1">
              <a:defRPr/>
            </a:pPr>
            <a:r>
              <a:rPr lang="en-US" dirty="0" smtClean="0"/>
              <a:t>The same approach can be applied to mesh and linear interconnects as well.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224463" y="4448175"/>
            <a:ext cx="1757362" cy="1757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6200775" y="3471863"/>
            <a:ext cx="1757363" cy="1757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Connector 6"/>
          <p:cNvCxnSpPr/>
          <p:nvPr/>
        </p:nvCxnSpPr>
        <p:spPr bwMode="auto">
          <a:xfrm rot="5400000" flipH="1" flipV="1">
            <a:off x="5224463" y="3471863"/>
            <a:ext cx="976312" cy="9763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 bwMode="auto">
          <a:xfrm rot="5400000" flipH="1" flipV="1">
            <a:off x="5224462" y="5229226"/>
            <a:ext cx="976313" cy="9763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auto">
          <a:xfrm rot="5400000" flipH="1" flipV="1">
            <a:off x="6981825" y="5229225"/>
            <a:ext cx="976313" cy="9763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auto">
          <a:xfrm rot="5400000" flipH="1" flipV="1">
            <a:off x="6981826" y="3471862"/>
            <a:ext cx="976312" cy="9763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029200" y="6005513"/>
            <a:ext cx="390525" cy="3079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0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786563" y="5913438"/>
            <a:ext cx="390525" cy="306387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786563" y="4252913"/>
            <a:ext cx="390525" cy="3079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762875" y="3276600"/>
            <a:ext cx="390525" cy="3079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7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762875" y="5033963"/>
            <a:ext cx="390525" cy="3079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5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005513" y="5033963"/>
            <a:ext cx="390525" cy="3079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005513" y="3276600"/>
            <a:ext cx="390525" cy="3079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6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029200" y="4252913"/>
            <a:ext cx="390525" cy="3079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9" name="Curved Connector 35"/>
          <p:cNvCxnSpPr>
            <a:stCxn id="11" idx="1"/>
            <a:endCxn id="16" idx="1"/>
          </p:cNvCxnSpPr>
          <p:nvPr/>
        </p:nvCxnSpPr>
        <p:spPr>
          <a:xfrm rot="10800000" flipH="1">
            <a:off x="5029200" y="5187950"/>
            <a:ext cx="976313" cy="971550"/>
          </a:xfrm>
          <a:prstGeom prst="curvedConnector3">
            <a:avLst>
              <a:gd name="adj1" fmla="val -23415"/>
            </a:avLst>
          </a:prstGeom>
          <a:ln w="19050">
            <a:solidFill>
              <a:srgbClr val="FF0000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35"/>
          <p:cNvCxnSpPr>
            <a:stCxn id="11" idx="3"/>
            <a:endCxn id="18" idx="3"/>
          </p:cNvCxnSpPr>
          <p:nvPr/>
        </p:nvCxnSpPr>
        <p:spPr>
          <a:xfrm flipV="1">
            <a:off x="5419725" y="4406900"/>
            <a:ext cx="1588" cy="1752600"/>
          </a:xfrm>
          <a:prstGeom prst="curvedConnector3">
            <a:avLst>
              <a:gd name="adj1" fmla="val 14395466"/>
            </a:avLst>
          </a:prstGeom>
          <a:ln w="19050">
            <a:solidFill>
              <a:srgbClr val="FF0000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35"/>
          <p:cNvCxnSpPr>
            <a:stCxn id="16" idx="3"/>
            <a:endCxn id="17" idx="3"/>
          </p:cNvCxnSpPr>
          <p:nvPr/>
        </p:nvCxnSpPr>
        <p:spPr>
          <a:xfrm flipV="1">
            <a:off x="6396038" y="3430588"/>
            <a:ext cx="1587" cy="1757362"/>
          </a:xfrm>
          <a:prstGeom prst="curvedConnector3">
            <a:avLst>
              <a:gd name="adj1" fmla="val 14395466"/>
            </a:avLst>
          </a:prstGeom>
          <a:ln w="19050">
            <a:solidFill>
              <a:srgbClr val="FF0000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35"/>
          <p:cNvCxnSpPr>
            <a:stCxn id="11" idx="2"/>
            <a:endCxn id="12" idx="2"/>
          </p:cNvCxnSpPr>
          <p:nvPr/>
        </p:nvCxnSpPr>
        <p:spPr>
          <a:xfrm rot="5400000" flipH="1" flipV="1">
            <a:off x="6056312" y="5387976"/>
            <a:ext cx="93663" cy="1757362"/>
          </a:xfrm>
          <a:prstGeom prst="curvedConnector3">
            <a:avLst>
              <a:gd name="adj1" fmla="val -244327"/>
            </a:avLst>
          </a:prstGeom>
          <a:ln w="19050">
            <a:solidFill>
              <a:srgbClr val="FF0000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5"/>
          <p:cNvCxnSpPr>
            <a:stCxn id="16" idx="2"/>
            <a:endCxn id="15" idx="2"/>
          </p:cNvCxnSpPr>
          <p:nvPr/>
        </p:nvCxnSpPr>
        <p:spPr>
          <a:xfrm rot="16200000" flipH="1">
            <a:off x="7080250" y="4462463"/>
            <a:ext cx="1588" cy="1757362"/>
          </a:xfrm>
          <a:prstGeom prst="curvedConnector3">
            <a:avLst>
              <a:gd name="adj1" fmla="val 14395466"/>
            </a:avLst>
          </a:prstGeom>
          <a:ln w="19050">
            <a:solidFill>
              <a:srgbClr val="FF0000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7" idx="0"/>
            <a:endCxn id="14" idx="0"/>
          </p:cNvCxnSpPr>
          <p:nvPr/>
        </p:nvCxnSpPr>
        <p:spPr>
          <a:xfrm rot="5400000" flipH="1" flipV="1">
            <a:off x="7079456" y="2397920"/>
            <a:ext cx="3175" cy="1757362"/>
          </a:xfrm>
          <a:prstGeom prst="curvedConnector3">
            <a:avLst>
              <a:gd name="adj1" fmla="val 14395466"/>
            </a:avLst>
          </a:prstGeom>
          <a:ln w="19050">
            <a:solidFill>
              <a:srgbClr val="FF0000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8" idx="0"/>
            <a:endCxn id="13" idx="0"/>
          </p:cNvCxnSpPr>
          <p:nvPr/>
        </p:nvCxnSpPr>
        <p:spPr>
          <a:xfrm rot="5400000" flipH="1" flipV="1">
            <a:off x="6103144" y="3374232"/>
            <a:ext cx="1587" cy="1758950"/>
          </a:xfrm>
          <a:prstGeom prst="curvedConnector3">
            <a:avLst>
              <a:gd name="adj1" fmla="val 14395466"/>
            </a:avLst>
          </a:prstGeom>
          <a:ln w="19050">
            <a:solidFill>
              <a:srgbClr val="FF0000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00" name="TextBox 41"/>
          <p:cNvSpPr txBox="1">
            <a:spLocks noChangeArrowheads="1"/>
          </p:cNvSpPr>
          <p:nvPr/>
        </p:nvSpPr>
        <p:spPr bwMode="auto">
          <a:xfrm>
            <a:off x="381000" y="3962400"/>
            <a:ext cx="3810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i="1"/>
              <a:t>Example illustrating sequence of dimension-wise operations performed in a 3-D hypercube to gather data to process rank 0. The numbers in brackets indicate data sent by each process</a:t>
            </a:r>
          </a:p>
          <a:p>
            <a:pPr algn="r" eaLnBrk="1" hangingPunct="1"/>
            <a:endParaRPr lang="en-US" sz="1800" i="1"/>
          </a:p>
        </p:txBody>
      </p:sp>
      <p:sp>
        <p:nvSpPr>
          <p:cNvPr id="43" name="Left Brace 42"/>
          <p:cNvSpPr/>
          <p:nvPr/>
        </p:nvSpPr>
        <p:spPr>
          <a:xfrm>
            <a:off x="4191000" y="3429000"/>
            <a:ext cx="762000" cy="3048000"/>
          </a:xfrm>
          <a:prstGeom prst="leftBrace">
            <a:avLst/>
          </a:prstGeom>
          <a:ln w="127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8001000" y="28956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663300"/>
                </a:solidFill>
              </a:rPr>
              <a:t>(7)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7924800" y="4659313"/>
            <a:ext cx="53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663300"/>
                </a:solidFill>
              </a:rPr>
              <a:t>(5)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019800" y="28194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663300"/>
                </a:solidFill>
              </a:rPr>
              <a:t>(6)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781800" y="3897313"/>
            <a:ext cx="53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663300"/>
                </a:solidFill>
              </a:rPr>
              <a:t>(3)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934200" y="5497513"/>
            <a:ext cx="53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663300"/>
                </a:solidFill>
              </a:rPr>
              <a:t>(1)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029200" y="3821113"/>
            <a:ext cx="53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663300"/>
                </a:solidFill>
              </a:rPr>
              <a:t>(2)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867400" y="4659313"/>
            <a:ext cx="53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663300"/>
                </a:solidFill>
              </a:rPr>
              <a:t>(4)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876800" y="5649913"/>
            <a:ext cx="53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663300"/>
                </a:solidFill>
              </a:rPr>
              <a:t>(0)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019800" y="28194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663300"/>
                </a:solidFill>
              </a:rPr>
              <a:t>(6,7)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029200" y="38100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663300"/>
                </a:solidFill>
              </a:rPr>
              <a:t>(2,3)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876800" y="56388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663300"/>
                </a:solidFill>
              </a:rPr>
              <a:t>(0,1)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867400" y="4659313"/>
            <a:ext cx="685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663300"/>
                </a:solidFill>
              </a:rPr>
              <a:t>(4,5)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867400" y="4659313"/>
            <a:ext cx="114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663300"/>
                </a:solidFill>
              </a:rPr>
              <a:t>(4,5,6,7)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860925" y="56388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663300"/>
                </a:solidFill>
              </a:rPr>
              <a:t>(0,1,2,3)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4876800" y="5373688"/>
            <a:ext cx="1143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663300"/>
                </a:solidFill>
              </a:rPr>
              <a:t>(0,1,2,3.</a:t>
            </a:r>
          </a:p>
          <a:p>
            <a:pPr eaLnBrk="1" hangingPunct="1"/>
            <a:r>
              <a:rPr lang="en-US" sz="1800" b="1">
                <a:solidFill>
                  <a:srgbClr val="663300"/>
                </a:solidFill>
              </a:rPr>
              <a:t>4,5,6,7)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 animBg="1"/>
      <p:bldP spid="31" grpId="0"/>
      <p:bldP spid="32" grpId="0"/>
      <p:bldP spid="32" grpId="1"/>
      <p:bldP spid="34" grpId="0"/>
      <p:bldP spid="35" grpId="0"/>
      <p:bldP spid="37" grpId="0"/>
      <p:bldP spid="37" grpId="1"/>
      <p:bldP spid="38" grpId="0"/>
      <p:bldP spid="38" grpId="1"/>
      <p:bldP spid="40" grpId="0"/>
      <p:bldP spid="40" grpId="1"/>
      <p:bldP spid="41" grpId="0"/>
      <p:bldP spid="44" grpId="0"/>
      <p:bldP spid="45" grpId="0"/>
      <p:bldP spid="45" grpId="1"/>
      <p:bldP spid="46" grpId="0"/>
      <p:bldP spid="46" grpId="1"/>
      <p:bldP spid="47" grpId="0"/>
      <p:bldP spid="48" grpId="0"/>
      <p:bldP spid="48" grpId="1"/>
      <p:bldP spid="4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>
                <a:ea typeface="+mj-ea"/>
                <a:cs typeface="+mj-cs"/>
              </a:rPr>
              <a:t>MPI_Gather</a:t>
            </a:r>
            <a:r>
              <a:rPr lang="en-US" dirty="0" smtClean="0">
                <a:ea typeface="+mj-ea"/>
                <a:cs typeface="+mj-cs"/>
              </a:rPr>
              <a:t/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(Section 6.6.5)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This function can be used to perform the gather operation  (See section 4.4 of textbook)</a:t>
            </a:r>
          </a:p>
          <a:p>
            <a:pPr lvl="1">
              <a:defRPr/>
            </a:pPr>
            <a:r>
              <a:rPr lang="en-US" dirty="0" smtClean="0"/>
              <a:t>Signature</a:t>
            </a:r>
          </a:p>
          <a:p>
            <a:pPr lvl="1">
              <a:buFontTx/>
              <a:buNone/>
              <a:defRPr/>
            </a:pP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MPI_Gather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sendbuf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MPI_Datatype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senddatatype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recvbuf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MPI_Datatype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recvdatatype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target,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MPI_Comm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defRPr/>
            </a:pPr>
            <a:r>
              <a:rPr lang="en-US" dirty="0" smtClean="0"/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MPI_Gather</a:t>
            </a:r>
            <a:r>
              <a:rPr lang="en-US" dirty="0" smtClean="0"/>
              <a:t>, each process (including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dirty="0" smtClean="0"/>
              <a:t>) sends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sendcount</a:t>
            </a:r>
            <a:r>
              <a:rPr lang="en-US" dirty="0" smtClean="0"/>
              <a:t> elements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sendbuf</a:t>
            </a:r>
            <a:r>
              <a:rPr lang="en-US" dirty="0" smtClean="0"/>
              <a:t>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dirty="0" smtClean="0"/>
              <a:t>. </a:t>
            </a:r>
          </a:p>
          <a:p>
            <a:pPr lvl="2">
              <a:defRPr/>
            </a:pPr>
            <a:r>
              <a:rPr lang="en-US" dirty="0" smtClean="0"/>
              <a:t>Data is stored at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dirty="0" smtClean="0"/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recvbuf</a:t>
            </a:r>
            <a:r>
              <a:rPr lang="en-US" dirty="0" smtClean="0"/>
              <a:t> starting at location </a:t>
            </a:r>
            <a:r>
              <a:rPr lang="en-US" i="1" dirty="0" err="1" smtClean="0">
                <a:solidFill>
                  <a:srgbClr val="663300"/>
                </a:solidFill>
              </a:rPr>
              <a:t>i</a:t>
            </a:r>
            <a:r>
              <a:rPr lang="en-US" dirty="0" smtClean="0"/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sendcount</a:t>
            </a:r>
            <a:r>
              <a:rPr lang="en-US" dirty="0" smtClean="0"/>
              <a:t>, where </a:t>
            </a:r>
            <a:r>
              <a:rPr lang="en-US" i="1" dirty="0" err="1" smtClean="0">
                <a:solidFill>
                  <a:srgbClr val="663300"/>
                </a:solidFill>
              </a:rPr>
              <a:t>i</a:t>
            </a:r>
            <a:r>
              <a:rPr lang="en-US" dirty="0" smtClean="0"/>
              <a:t> is rank of sending process.</a:t>
            </a:r>
          </a:p>
          <a:p>
            <a:pPr lvl="1">
              <a:defRPr/>
            </a:pPr>
            <a:r>
              <a:rPr lang="en-US" dirty="0" smtClean="0"/>
              <a:t>All processes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 smtClean="0"/>
              <a:t> must 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MPI_Gather</a:t>
            </a:r>
            <a:r>
              <a:rPr lang="en-US" dirty="0" smtClean="0"/>
              <a:t> with the same value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sendcount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senddatatype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recvcount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recvdatatype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dirty="0" smtClean="0"/>
              <a:t>,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 smtClean="0"/>
              <a:t>.</a:t>
            </a:r>
          </a:p>
          <a:p>
            <a:pPr lvl="2">
              <a:defRPr/>
            </a:pPr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recvbuf</a:t>
            </a:r>
            <a:r>
              <a:rPr lang="en-US" dirty="0" smtClean="0"/>
              <a:t> is ignored at processes that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Example of MPI_Gather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11430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This is an example use of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MPI_Gather</a:t>
            </a:r>
            <a:r>
              <a:rPr lang="en-US" dirty="0" smtClean="0">
                <a:ea typeface="+mn-ea"/>
                <a:cs typeface="+mn-cs"/>
              </a:rPr>
              <a:t> to distribute pairs of numbers (say factors) to processes 0 so that they can be suitably processed: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2438400"/>
            <a:ext cx="8763000" cy="1600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47500" lnSpcReduction="20000"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3200" kern="0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// Some code goes here. Assume exactly 5 processes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3200" kern="0" dirty="0" err="1">
                <a:solidFill>
                  <a:srgbClr val="CC0099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kern="0" dirty="0">
                <a:latin typeface="Courier New" pitchFamily="49" charset="0"/>
                <a:ea typeface="+mn-ea"/>
                <a:cs typeface="Courier New" pitchFamily="49" charset="0"/>
              </a:rPr>
              <a:t> numbers[10];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3200" kern="0" dirty="0" err="1">
                <a:solidFill>
                  <a:srgbClr val="CC0099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kern="0" dirty="0">
                <a:solidFill>
                  <a:srgbClr val="CC0099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kern="0" dirty="0">
                <a:latin typeface="Courier New" pitchFamily="49" charset="0"/>
                <a:ea typeface="+mn-ea"/>
                <a:cs typeface="Courier New" pitchFamily="49" charset="0"/>
              </a:rPr>
              <a:t>result[2] = {</a:t>
            </a:r>
            <a:r>
              <a:rPr lang="en-US" sz="3200" kern="0" dirty="0" err="1">
                <a:latin typeface="Courier New" pitchFamily="49" charset="0"/>
                <a:ea typeface="+mn-ea"/>
                <a:cs typeface="Courier New" pitchFamily="49" charset="0"/>
              </a:rPr>
              <a:t>getFactorCount</a:t>
            </a:r>
            <a:r>
              <a:rPr lang="en-US" sz="3200" kern="0" dirty="0">
                <a:latin typeface="Courier New" pitchFamily="49" charset="0"/>
                <a:ea typeface="+mn-ea"/>
                <a:cs typeface="Courier New" pitchFamily="49" charset="0"/>
              </a:rPr>
              <a:t>(work[0]), </a:t>
            </a:r>
            <a:r>
              <a:rPr lang="en-US" sz="3200" kern="0" dirty="0" err="1">
                <a:latin typeface="Courier New" pitchFamily="49" charset="0"/>
                <a:ea typeface="+mn-ea"/>
                <a:cs typeface="Courier New" pitchFamily="49" charset="0"/>
              </a:rPr>
              <a:t>getFactorCount</a:t>
            </a:r>
            <a:r>
              <a:rPr lang="en-US" sz="3200" kern="0" dirty="0">
                <a:latin typeface="Courier New" pitchFamily="49" charset="0"/>
                <a:ea typeface="+mn-ea"/>
                <a:cs typeface="Courier New" pitchFamily="49" charset="0"/>
              </a:rPr>
              <a:t>(work[1])};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3200" kern="0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// Send results back to the manager (rank 0)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3200" b="1" kern="0" dirty="0" err="1">
                <a:latin typeface="Courier New" pitchFamily="49" charset="0"/>
                <a:ea typeface="+mn-ea"/>
                <a:cs typeface="Courier New" pitchFamily="49" charset="0"/>
              </a:rPr>
              <a:t>MPI_Gather</a:t>
            </a:r>
            <a:r>
              <a:rPr lang="en-US" sz="3200" b="1" kern="0" dirty="0">
                <a:latin typeface="Courier New" pitchFamily="49" charset="0"/>
                <a:ea typeface="+mn-ea"/>
                <a:cs typeface="Courier New" pitchFamily="49" charset="0"/>
              </a:rPr>
              <a:t>(result, 2, MPI_INT, numbers, 2, MPI_INT, 0, MPI_COMM_WORLD);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3200" kern="0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// Now manager has 10 numbers for processing.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438400" y="4343400"/>
          <a:ext cx="6096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/>
                </a:tc>
              </a:tr>
            </a:tbl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000" y="4191000"/>
            <a:ext cx="1905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solidFill>
                  <a:srgbClr val="663300"/>
                </a:solidFill>
              </a:rPr>
              <a:t>numbers at rank 0 before Gather: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1814513" y="5319713"/>
          <a:ext cx="632460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100"/>
                <a:gridCol w="1054100"/>
                <a:gridCol w="1054100"/>
                <a:gridCol w="1054100"/>
                <a:gridCol w="1054100"/>
                <a:gridCol w="1054100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b="1" i="1" dirty="0" smtClean="0">
                          <a:solidFill>
                            <a:srgbClr val="663300"/>
                          </a:solidFill>
                        </a:rPr>
                        <a:t>work:</a:t>
                      </a:r>
                      <a:endParaRPr lang="en-US" sz="1800" b="1" i="1" dirty="0">
                        <a:solidFill>
                          <a:srgbClr val="663300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(20,5)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(10,4)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(30,6)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(50,6)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(40,8)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b="1" i="1" dirty="0" smtClean="0">
                          <a:solidFill>
                            <a:srgbClr val="663300"/>
                          </a:solidFill>
                        </a:rPr>
                        <a:t>Rank:</a:t>
                      </a:r>
                      <a:endParaRPr lang="en-US" sz="1800" b="1" i="1" dirty="0">
                        <a:solidFill>
                          <a:srgbClr val="663300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>
                          <a:solidFill>
                            <a:srgbClr val="663300"/>
                          </a:solidFill>
                        </a:rPr>
                        <a:t>0</a:t>
                      </a:r>
                      <a:endParaRPr lang="en-US" sz="1800" b="1" i="1" dirty="0">
                        <a:solidFill>
                          <a:srgbClr val="663300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>
                          <a:solidFill>
                            <a:srgbClr val="663300"/>
                          </a:solidFill>
                        </a:rPr>
                        <a:t>1</a:t>
                      </a:r>
                      <a:endParaRPr lang="en-US" sz="1800" b="1" i="1" dirty="0">
                        <a:solidFill>
                          <a:srgbClr val="663300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>
                          <a:solidFill>
                            <a:srgbClr val="663300"/>
                          </a:solidFill>
                        </a:rPr>
                        <a:t>2</a:t>
                      </a:r>
                      <a:endParaRPr lang="en-US" sz="1800" b="1" i="1" dirty="0">
                        <a:solidFill>
                          <a:srgbClr val="663300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>
                          <a:solidFill>
                            <a:srgbClr val="663300"/>
                          </a:solidFill>
                        </a:rPr>
                        <a:t>3</a:t>
                      </a:r>
                      <a:endParaRPr lang="en-US" sz="1800" b="1" i="1" dirty="0">
                        <a:solidFill>
                          <a:srgbClr val="663300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>
                          <a:solidFill>
                            <a:srgbClr val="663300"/>
                          </a:solidFill>
                        </a:rPr>
                        <a:t>4</a:t>
                      </a:r>
                      <a:endParaRPr lang="en-US" sz="1800" b="1" i="1" dirty="0">
                        <a:solidFill>
                          <a:srgbClr val="663300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946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baseline="0" dirty="0" smtClean="0">
                          <a:solidFill>
                            <a:srgbClr val="663300"/>
                          </a:solidFill>
                        </a:rPr>
                        <a:t>Value of </a:t>
                      </a:r>
                      <a:r>
                        <a:rPr lang="en-US" sz="1800" b="1" i="0" baseline="0" dirty="0" smtClean="0">
                          <a:solidFill>
                            <a:srgbClr val="6633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result</a:t>
                      </a:r>
                      <a:r>
                        <a:rPr lang="en-US" sz="1800" b="1" i="0" baseline="0" dirty="0" smtClean="0">
                          <a:solidFill>
                            <a:srgbClr val="663300"/>
                          </a:solidFill>
                        </a:rPr>
                        <a:t> at each process</a:t>
                      </a:r>
                    </a:p>
                  </a:txBody>
                  <a:tcPr marT="45733" marB="457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743200" y="4724400"/>
            <a:ext cx="5486400" cy="838200"/>
            <a:chOff x="2362200" y="4876800"/>
            <a:chExt cx="5486400" cy="838201"/>
          </a:xfrm>
        </p:grpSpPr>
        <p:sp>
          <p:nvSpPr>
            <p:cNvPr id="12" name="Left Brace 11"/>
            <p:cNvSpPr/>
            <p:nvPr/>
          </p:nvSpPr>
          <p:spPr>
            <a:xfrm rot="16200000">
              <a:off x="2552700" y="4686300"/>
              <a:ext cx="228600" cy="609600"/>
            </a:xfrm>
            <a:prstGeom prst="lef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Left Brace 12"/>
            <p:cNvSpPr/>
            <p:nvPr/>
          </p:nvSpPr>
          <p:spPr>
            <a:xfrm rot="16200000">
              <a:off x="3771900" y="4686300"/>
              <a:ext cx="228600" cy="609600"/>
            </a:xfrm>
            <a:prstGeom prst="lef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Left Brace 13"/>
            <p:cNvSpPr/>
            <p:nvPr/>
          </p:nvSpPr>
          <p:spPr>
            <a:xfrm rot="16200000">
              <a:off x="4991100" y="4686300"/>
              <a:ext cx="228600" cy="609600"/>
            </a:xfrm>
            <a:prstGeom prst="lef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Left Brace 14"/>
            <p:cNvSpPr/>
            <p:nvPr/>
          </p:nvSpPr>
          <p:spPr>
            <a:xfrm rot="16200000">
              <a:off x="6210300" y="4686300"/>
              <a:ext cx="228600" cy="609600"/>
            </a:xfrm>
            <a:prstGeom prst="lef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Left Brace 15"/>
            <p:cNvSpPr/>
            <p:nvPr/>
          </p:nvSpPr>
          <p:spPr>
            <a:xfrm rot="16200000">
              <a:off x="7429500" y="4686300"/>
              <a:ext cx="228600" cy="609600"/>
            </a:xfrm>
            <a:prstGeom prst="lef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6200000" flipV="1">
              <a:off x="2590800" y="5181601"/>
              <a:ext cx="533401" cy="381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 flipH="1" flipV="1">
              <a:off x="7086600" y="5257801"/>
              <a:ext cx="609601" cy="3048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 flipH="1" flipV="1">
              <a:off x="5943600" y="5334001"/>
              <a:ext cx="609601" cy="1524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 flipV="1">
              <a:off x="3680619" y="5310982"/>
              <a:ext cx="609601" cy="19843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6200000" flipV="1">
              <a:off x="4831557" y="5379244"/>
              <a:ext cx="577851" cy="3016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438400" y="4343400"/>
          <a:ext cx="6096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/>
                </a:tc>
              </a:tr>
            </a:tbl>
          </a:graphicData>
        </a:graphic>
      </p:graphicFrame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81000" y="4191000"/>
            <a:ext cx="1905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solidFill>
                  <a:srgbClr val="663300"/>
                </a:solidFill>
              </a:rPr>
              <a:t>numbers at rank 0 after Gather: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3.14159265…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24384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The irrational </a:t>
            </a:r>
            <a:r>
              <a:rPr lang="en-US" dirty="0" smtClean="0">
                <a:ea typeface="+mn-ea"/>
                <a:cs typeface="+mn-cs"/>
                <a:sym typeface="Symbol"/>
              </a:rPr>
              <a:t> </a:t>
            </a:r>
            <a:r>
              <a:rPr lang="en-US" dirty="0" smtClean="0">
                <a:ea typeface="+mn-ea"/>
                <a:cs typeface="+mn-cs"/>
              </a:rPr>
              <a:t>has many real world applications</a:t>
            </a:r>
          </a:p>
          <a:p>
            <a:pPr lvl="1">
              <a:defRPr/>
            </a:pPr>
            <a:r>
              <a:rPr lang="en-US" dirty="0" smtClean="0"/>
              <a:t>Many investigations spend considerable time trying to compute the value of </a:t>
            </a:r>
            <a:r>
              <a:rPr lang="en-US" dirty="0" smtClean="0">
                <a:sym typeface="Symbol"/>
              </a:rPr>
              <a:t>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There are several approach to calculating the actual value of </a:t>
            </a:r>
            <a:r>
              <a:rPr lang="en-US" dirty="0" smtClean="0">
                <a:sym typeface="Symbol"/>
              </a:rPr>
              <a:t>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One approach for computing the value of </a:t>
            </a:r>
            <a:r>
              <a:rPr lang="en-US" dirty="0" smtClean="0">
                <a:ea typeface="+mn-ea"/>
                <a:cs typeface="+mn-cs"/>
                <a:sym typeface="Symbol"/>
              </a:rPr>
              <a:t> is via numerical integration</a:t>
            </a:r>
          </a:p>
          <a:p>
            <a:pPr lvl="1">
              <a:defRPr/>
            </a:pPr>
            <a:r>
              <a:rPr lang="en-US" dirty="0" smtClean="0">
                <a:sym typeface="Symbol"/>
              </a:rPr>
              <a:t>This approach uses the fact that:</a:t>
            </a:r>
            <a:endParaRPr lang="en-US" dirty="0"/>
          </a:p>
        </p:txBody>
      </p:sp>
      <p:graphicFrame>
        <p:nvGraphicFramePr>
          <p:cNvPr id="37891" name="Object 2"/>
          <p:cNvGraphicFramePr>
            <a:graphicFrameLocks noChangeAspect="1"/>
          </p:cNvGraphicFramePr>
          <p:nvPr/>
        </p:nvGraphicFramePr>
        <p:xfrm>
          <a:off x="977900" y="3505200"/>
          <a:ext cx="5434013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3" name="Equation" r:id="rId3" imgW="2235200" imgH="482600" progId="Equation.3">
                  <p:embed/>
                </p:oleObj>
              </mc:Choice>
              <mc:Fallback>
                <p:oleObj name="Equation" r:id="rId3" imgW="2235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3505200"/>
                        <a:ext cx="5434013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4648200"/>
            <a:ext cx="8763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500" kern="0" dirty="0">
                <a:latin typeface="+mn-lt"/>
                <a:ea typeface="+mn-ea"/>
                <a:cs typeface="+mn-cs"/>
              </a:rPr>
              <a:t>Therefore by numerically integrating the following function the value of </a:t>
            </a:r>
            <a:r>
              <a:rPr lang="en-US" sz="2500" kern="0" dirty="0">
                <a:ea typeface="+mn-ea"/>
                <a:cs typeface="+mn-cs"/>
                <a:sym typeface="Symbol"/>
              </a:rPr>
              <a:t> </a:t>
            </a:r>
            <a:r>
              <a:rPr lang="en-US" sz="2500" kern="0" dirty="0">
                <a:latin typeface="+mn-lt"/>
                <a:ea typeface="+mn-ea"/>
                <a:cs typeface="+mn-cs"/>
              </a:rPr>
              <a:t>can be computed:</a:t>
            </a:r>
          </a:p>
        </p:txBody>
      </p:sp>
      <p:graphicFrame>
        <p:nvGraphicFramePr>
          <p:cNvPr id="37893" name="Object 4"/>
          <p:cNvGraphicFramePr>
            <a:graphicFrameLocks noChangeAspect="1"/>
          </p:cNvGraphicFramePr>
          <p:nvPr/>
        </p:nvGraphicFramePr>
        <p:xfrm>
          <a:off x="1295400" y="58674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4" name="Equation" r:id="rId5" imgW="391303" imgH="739129" progId="Equation.3">
                  <p:embed/>
                </p:oleObj>
              </mc:Choice>
              <mc:Fallback>
                <p:oleObj name="Equation" r:id="rId5" imgW="391303" imgH="7391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86740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5"/>
          <p:cNvGraphicFramePr>
            <a:graphicFrameLocks noChangeAspect="1"/>
          </p:cNvGraphicFramePr>
          <p:nvPr/>
        </p:nvGraphicFramePr>
        <p:xfrm>
          <a:off x="990600" y="5489575"/>
          <a:ext cx="21336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5" name="Equation" r:id="rId7" imgW="850531" imgH="393529" progId="Equation.3">
                  <p:embed/>
                </p:oleObj>
              </mc:Choice>
              <mc:Fallback>
                <p:oleObj name="Equation" r:id="rId7" imgW="85053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489575"/>
                        <a:ext cx="21336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445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sym typeface="Symbol" charset="0"/>
              </a:rPr>
              <a:t>Numerical Integration</a:t>
            </a:r>
            <a:endParaRPr lang="en-US">
              <a:latin typeface="Arial" charset="0"/>
            </a:endParaRP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Integration determines the area under a curve</a:t>
            </a:r>
          </a:p>
          <a:p>
            <a:r>
              <a:rPr lang="en-US">
                <a:latin typeface="Arial" charset="0"/>
              </a:rPr>
              <a:t>For numerical integration</a:t>
            </a:r>
          </a:p>
          <a:p>
            <a:pPr lvl="1"/>
            <a:r>
              <a:rPr lang="en-US">
                <a:latin typeface="Arial" charset="0"/>
              </a:rPr>
              <a:t>The area under the curve is split into small rectangles (approximating the curve) </a:t>
            </a:r>
          </a:p>
          <a:p>
            <a:pPr lvl="1"/>
            <a:r>
              <a:rPr lang="en-US">
                <a:latin typeface="Arial" charset="0"/>
              </a:rPr>
              <a:t>The area of the rectangles are added to determine the area under the curve</a:t>
            </a:r>
          </a:p>
          <a:p>
            <a:pPr lvl="1"/>
            <a:r>
              <a:rPr lang="en-US">
                <a:latin typeface="Arial" charset="0"/>
              </a:rPr>
              <a:t>The width of the rectangles must be small for good approximation</a:t>
            </a:r>
          </a:p>
          <a:p>
            <a:pPr lvl="2"/>
            <a:r>
              <a:rPr lang="en-US">
                <a:latin typeface="Arial" charset="0"/>
              </a:rPr>
              <a:t>Narrower the rectangles the accuracy is better</a:t>
            </a:r>
          </a:p>
          <a:p>
            <a:pPr lvl="2"/>
            <a:r>
              <a:rPr lang="en-US">
                <a:latin typeface="Arial" charset="0"/>
              </a:rPr>
              <a:t>However, as the rectangles become narrow more computation needs be performed</a:t>
            </a:r>
          </a:p>
        </p:txBody>
      </p:sp>
    </p:spTree>
    <p:extLst>
      <p:ext uri="{BB962C8B-B14F-4D97-AF65-F5344CB8AC3E}">
        <p14:creationId xmlns:p14="http://schemas.microsoft.com/office/powerpoint/2010/main" val="789789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Integration for </a:t>
            </a:r>
            <a:r>
              <a:rPr lang="en-US">
                <a:latin typeface="Arial" charset="0"/>
                <a:sym typeface="Symbol" charset="0"/>
              </a:rPr>
              <a:t></a:t>
            </a:r>
            <a:endParaRPr lang="en-US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19812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In our case the interval 0 to 1 is divided into </a:t>
            </a:r>
            <a:r>
              <a:rPr lang="en-US" i="1" dirty="0" smtClean="0">
                <a:ea typeface="+mn-ea"/>
                <a:cs typeface="+mn-cs"/>
              </a:rPr>
              <a:t>n</a:t>
            </a:r>
            <a:r>
              <a:rPr lang="en-US" dirty="0" smtClean="0">
                <a:ea typeface="+mn-ea"/>
                <a:cs typeface="+mn-cs"/>
              </a:rPr>
              <a:t> subintervals</a:t>
            </a:r>
          </a:p>
          <a:p>
            <a:pPr lvl="1">
              <a:defRPr/>
            </a:pPr>
            <a:r>
              <a:rPr lang="en-US" dirty="0" smtClean="0"/>
              <a:t>Each parallel process compute a subset of the area of rectangles under the curve as shown below:</a:t>
            </a:r>
          </a:p>
          <a:p>
            <a:pPr lvl="2">
              <a:defRPr/>
            </a:pPr>
            <a:r>
              <a:rPr lang="en-US" dirty="0" smtClean="0"/>
              <a:t>The width of all the rectangles is a constant value of1/n</a:t>
            </a:r>
          </a:p>
          <a:p>
            <a:pPr lvl="2">
              <a:defRPr/>
            </a:pPr>
            <a:r>
              <a:rPr lang="en-US" dirty="0" smtClean="0"/>
              <a:t>The height of the rectangle is assumed to average heights of the two sides</a:t>
            </a:r>
          </a:p>
          <a:p>
            <a:pPr lvl="3">
              <a:defRPr/>
            </a:pPr>
            <a:r>
              <a:rPr lang="en-US" dirty="0" smtClean="0"/>
              <a:t>If x is the midpoint of the width the rectangles</a:t>
            </a:r>
          </a:p>
          <a:p>
            <a:pPr lvl="3">
              <a:defRPr/>
            </a:pPr>
            <a:r>
              <a:rPr lang="en-US" dirty="0" smtClean="0"/>
              <a:t>Height of rectangle is given by the formula h=4/(1+x*x)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grpSp>
        <p:nvGrpSpPr>
          <p:cNvPr id="39939" name="Group 15"/>
          <p:cNvGrpSpPr>
            <a:grpSpLocks/>
          </p:cNvGrpSpPr>
          <p:nvPr/>
        </p:nvGrpSpPr>
        <p:grpSpPr bwMode="auto">
          <a:xfrm>
            <a:off x="1676400" y="3200400"/>
            <a:ext cx="6248400" cy="3810000"/>
            <a:chOff x="1676400" y="2514600"/>
            <a:chExt cx="6248400" cy="3810000"/>
          </a:xfrm>
        </p:grpSpPr>
        <p:graphicFrame>
          <p:nvGraphicFramePr>
            <p:cNvPr id="4" name="Chart 3"/>
            <p:cNvGraphicFramePr/>
            <p:nvPr/>
          </p:nvGraphicFramePr>
          <p:xfrm>
            <a:off x="1676400" y="2514600"/>
            <a:ext cx="6248400" cy="381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Rectangle 4"/>
            <p:cNvSpPr/>
            <p:nvPr/>
          </p:nvSpPr>
          <p:spPr>
            <a:xfrm>
              <a:off x="2179638" y="2971800"/>
              <a:ext cx="533400" cy="2667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714625" y="3048000"/>
              <a:ext cx="533400" cy="25908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46438" y="3200400"/>
              <a:ext cx="533400" cy="24384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79838" y="3276600"/>
              <a:ext cx="533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13238" y="3505200"/>
              <a:ext cx="533400" cy="2133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46638" y="3657600"/>
              <a:ext cx="533400" cy="198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80038" y="3810000"/>
              <a:ext cx="533400" cy="18288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13438" y="3962400"/>
              <a:ext cx="533400" cy="167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46838" y="4114800"/>
              <a:ext cx="533400" cy="152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80238" y="4267200"/>
              <a:ext cx="5334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018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Calculating Area of Rectangles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>
              <a:buFontTx/>
              <a:buNone/>
              <a:defRPr/>
            </a:pPr>
            <a:r>
              <a:rPr lang="en-US" dirty="0" smtClean="0">
                <a:solidFill>
                  <a:srgbClr val="CC0099"/>
                </a:solidFill>
                <a:latin typeface="Courier New" pitchFamily="49" charset="0"/>
                <a:ea typeface="+mn-ea"/>
                <a:cs typeface="Courier New" pitchFamily="49" charset="0"/>
              </a:rPr>
              <a:t>double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getArea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CC0099"/>
                </a:solidFill>
                <a:latin typeface="Courier New" pitchFamily="49" charset="0"/>
                <a:ea typeface="+mn-ea"/>
                <a:cs typeface="Courier New" pitchFamily="49" charset="0"/>
              </a:rPr>
              <a:t>const </a:t>
            </a: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numRects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</a:p>
          <a:p>
            <a:pPr>
              <a:buFontTx/>
              <a:buNone/>
              <a:defRPr/>
            </a:pPr>
            <a:r>
              <a:rPr lang="en-US" dirty="0" smtClean="0">
                <a:solidFill>
                  <a:srgbClr val="CC0099"/>
                </a:solidFill>
                <a:latin typeface="Courier New" pitchFamily="49" charset="0"/>
                <a:ea typeface="+mn-ea"/>
                <a:cs typeface="Courier New" pitchFamily="49" charset="0"/>
              </a:rPr>
              <a:t>const </a:t>
            </a: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myRank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CC0099"/>
                </a:solidFill>
                <a:latin typeface="Courier New" pitchFamily="49" charset="0"/>
                <a:ea typeface="+mn-ea"/>
                <a:cs typeface="Courier New" pitchFamily="49" charset="0"/>
              </a:rPr>
              <a:t>const double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i="1" dirty="0" err="1" smtClean="0">
                <a:latin typeface="Courier New" pitchFamily="49" charset="0"/>
                <a:ea typeface="+mn-ea"/>
                <a:cs typeface="Courier New" pitchFamily="49" charset="0"/>
              </a:rPr>
              <a:t>rectWidth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>
              <a:buFontTx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CC0099"/>
                </a:solidFill>
                <a:latin typeface="Courier New" pitchFamily="49" charset="0"/>
                <a:ea typeface="+mn-ea"/>
                <a:cs typeface="Courier New" pitchFamily="49" charset="0"/>
              </a:rPr>
              <a:t>const double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startX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myRank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numRects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*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         </a:t>
            </a:r>
            <a:r>
              <a:rPr lang="en-US" i="1" dirty="0" err="1" smtClean="0">
                <a:latin typeface="Courier New" pitchFamily="49" charset="0"/>
                <a:ea typeface="+mn-ea"/>
                <a:cs typeface="Courier New" pitchFamily="49" charset="0"/>
              </a:rPr>
              <a:t>rectWidth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CC0099"/>
                </a:solidFill>
                <a:latin typeface="Courier New" pitchFamily="49" charset="0"/>
                <a:ea typeface="+mn-ea"/>
                <a:cs typeface="Courier New" pitchFamily="49" charset="0"/>
              </a:rPr>
              <a:t>double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sum = 0;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CC0099"/>
                </a:solidFill>
                <a:latin typeface="Courier New" pitchFamily="49" charset="0"/>
                <a:ea typeface="+mn-ea"/>
                <a:cs typeface="Courier New" pitchFamily="49" charset="0"/>
              </a:rPr>
              <a:t>for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0;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&lt;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numRects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++) {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smtClean="0">
                <a:solidFill>
                  <a:srgbClr val="CC0099"/>
                </a:solidFill>
                <a:latin typeface="Courier New" pitchFamily="49" charset="0"/>
                <a:ea typeface="+mn-ea"/>
                <a:cs typeface="Courier New" pitchFamily="49" charset="0"/>
              </a:rPr>
              <a:t>double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x = 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startX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+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i="1" dirty="0" err="1" smtClean="0">
                <a:latin typeface="Courier New" pitchFamily="49" charset="0"/>
                <a:ea typeface="+mn-ea"/>
                <a:cs typeface="Courier New" pitchFamily="49" charset="0"/>
              </a:rPr>
              <a:t>rectWidth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sum += 4.0 / (1.0 + x * x);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}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CC0099"/>
                </a:solidFill>
                <a:latin typeface="Courier New" pitchFamily="49" charset="0"/>
                <a:ea typeface="+mn-ea"/>
                <a:cs typeface="Courier New" pitchFamily="49" charset="0"/>
              </a:rPr>
              <a:t>const double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myPI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sum * </a:t>
            </a:r>
            <a:r>
              <a:rPr lang="en-US" i="1" dirty="0" err="1" smtClean="0">
                <a:latin typeface="Courier New" pitchFamily="49" charset="0"/>
                <a:ea typeface="+mn-ea"/>
                <a:cs typeface="Courier New" pitchFamily="49" charset="0"/>
              </a:rPr>
              <a:t>rectWidth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CC0099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myPI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942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Calculating </a:t>
            </a:r>
            <a:r>
              <a:rPr lang="en-US">
                <a:latin typeface="Arial" charset="0"/>
                <a:sym typeface="Symbol" charset="0"/>
              </a:rPr>
              <a:t></a:t>
            </a:r>
            <a:r>
              <a:rPr lang="en-US">
                <a:latin typeface="Arial" charset="0"/>
              </a:rPr>
              <a:t> using MPI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>
              <a:buFontTx/>
              <a:buNone/>
              <a:defRPr/>
            </a:pP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argc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char *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[]) {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totalRects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myRank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numProcs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MPI_Init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(&amp;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argc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&amp;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MPI_Comm_size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(MPI_COMM_WORLD, &amp;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numProcs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MPI_Comm_rank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(MPI_COMM_WORLD, &amp;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myRank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Tx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dirty="0" smtClean="0">
                <a:solidFill>
                  <a:srgbClr val="CC0099"/>
                </a:solidFill>
                <a:latin typeface="Courier New" pitchFamily="49" charset="0"/>
                <a:ea typeface="+mn-ea"/>
                <a:cs typeface="Courier New" pitchFamily="49" charset="0"/>
              </a:rPr>
              <a:t>do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{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smtClean="0">
                <a:solidFill>
                  <a:srgbClr val="CC0099"/>
                </a:solidFill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myRank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== 0) {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::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&lt;&lt; "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Enter the number of intervals (0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to quit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::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&gt;&gt;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totalRects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// Send value of </a:t>
            </a:r>
            <a:r>
              <a:rPr lang="en-US" dirty="0" err="1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totalRects</a:t>
            </a:r>
            <a:r>
              <a:rPr lang="en-US" dirty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 to all processes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MPI_Bcast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(&amp;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totalRects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, 1, MPI_INT, 0, MPI_COMM_WORLD);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smtClean="0">
                <a:solidFill>
                  <a:srgbClr val="CC0099"/>
                </a:solidFill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totalRects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== 0) {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dirty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// Break out of the do..while loop &amp; stop program!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dirty="0" smtClean="0">
                <a:solidFill>
                  <a:srgbClr val="CC0099"/>
                </a:solidFill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513697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Collective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Collection communication operations arise when two or more processes are simultaneously involved in a single send or receive operations</a:t>
            </a:r>
          </a:p>
          <a:p>
            <a:pPr lvl="1">
              <a:defRPr/>
            </a:pPr>
            <a:r>
              <a:rPr lang="en-US" dirty="0" smtClean="0"/>
              <a:t>This is in contrast to point-to-point communications in which only two processes are involved in single communication operation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MPI supports may commonly used collective communication operations with the following features:</a:t>
            </a:r>
          </a:p>
          <a:p>
            <a:pPr lvl="1">
              <a:defRPr/>
            </a:pPr>
            <a:r>
              <a:rPr lang="en-US" dirty="0" smtClean="0"/>
              <a:t>All collective functions use a communicator</a:t>
            </a:r>
          </a:p>
          <a:p>
            <a:pPr lvl="2">
              <a:defRPr/>
            </a:pPr>
            <a:r>
              <a:rPr lang="en-US" dirty="0" smtClean="0"/>
              <a:t>It identifies the group of participating processes</a:t>
            </a:r>
          </a:p>
          <a:p>
            <a:pPr lvl="1">
              <a:defRPr/>
            </a:pPr>
            <a:r>
              <a:rPr lang="en-US" dirty="0" smtClean="0"/>
              <a:t>All processes in the communicator must invoke the same function with same parameters on various processes</a:t>
            </a:r>
          </a:p>
          <a:p>
            <a:pPr lvl="2">
              <a:defRPr/>
            </a:pPr>
            <a:r>
              <a:rPr lang="en-US" dirty="0" smtClean="0"/>
              <a:t>It is up to the programmer to coordinate the various processes</a:t>
            </a:r>
          </a:p>
          <a:p>
            <a:pPr lvl="2">
              <a:defRPr/>
            </a:pPr>
            <a:r>
              <a:rPr lang="en-US" dirty="0" smtClean="0"/>
              <a:t>Coordination is a bit easier to achieve with SPMD code</a:t>
            </a:r>
          </a:p>
          <a:p>
            <a:pPr lvl="1">
              <a:defRPr/>
            </a:pPr>
            <a:r>
              <a:rPr lang="en-US" dirty="0" smtClean="0"/>
              <a:t>Most collective communication operations do not act as a barrier</a:t>
            </a:r>
          </a:p>
          <a:p>
            <a:pPr lvl="2">
              <a:defRPr/>
            </a:pPr>
            <a:r>
              <a:rPr lang="en-US" dirty="0" smtClean="0"/>
              <a:t>Most behave as non-blocking communication operations</a:t>
            </a:r>
          </a:p>
          <a:p>
            <a:pPr lvl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Calculating </a:t>
            </a:r>
            <a:r>
              <a:rPr lang="en-US">
                <a:latin typeface="Arial" charset="0"/>
                <a:sym typeface="Symbol" charset="0"/>
              </a:rPr>
              <a:t></a:t>
            </a:r>
            <a:r>
              <a:rPr lang="en-US">
                <a:latin typeface="Arial" charset="0"/>
              </a:rPr>
              <a:t> using MPI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>
              <a:buFontTx/>
              <a:buNone/>
              <a:defRPr/>
            </a:pPr>
            <a:r>
              <a:rPr lang="en-US" dirty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    // Continued from previous slide..</a:t>
            </a:r>
          </a:p>
          <a:p>
            <a:pPr>
              <a:buFontTx/>
              <a:buNone/>
              <a:defRPr/>
            </a:pPr>
            <a:r>
              <a:rPr lang="en-US" dirty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    // 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totalRects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 != 0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smtClean="0">
                <a:solidFill>
                  <a:srgbClr val="CC0099"/>
                </a:solidFill>
                <a:latin typeface="Courier New" pitchFamily="49" charset="0"/>
                <a:ea typeface="+mn-ea"/>
                <a:cs typeface="Courier New" pitchFamily="49" charset="0"/>
              </a:rPr>
              <a:t>const </a:t>
            </a: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CC0099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myNumRects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totalRects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/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numProcs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smtClean="0">
                <a:solidFill>
                  <a:srgbClr val="CC0099"/>
                </a:solidFill>
                <a:latin typeface="Courier New" pitchFamily="49" charset="0"/>
                <a:ea typeface="+mn-ea"/>
                <a:cs typeface="Courier New" pitchFamily="49" charset="0"/>
              </a:rPr>
              <a:t>const double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rectWidth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1.0 /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totalRects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smtClean="0">
                <a:solidFill>
                  <a:srgbClr val="CC0099"/>
                </a:solidFill>
                <a:latin typeface="Courier New" pitchFamily="49" charset="0"/>
                <a:ea typeface="+mn-ea"/>
                <a:cs typeface="Courier New" pitchFamily="49" charset="0"/>
              </a:rPr>
              <a:t>double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myPI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=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getArea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myNumRects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myRank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rectWidth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Tx/>
              <a:buNone/>
              <a:defRPr/>
            </a:pPr>
            <a:r>
              <a:rPr lang="en-US" dirty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    // Send my area result back to process with rank 0 while</a:t>
            </a:r>
          </a:p>
          <a:p>
            <a:pPr>
              <a:buFontTx/>
              <a:buNone/>
              <a:defRPr/>
            </a:pPr>
            <a:r>
              <a:rPr lang="en-US" dirty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    // adding all the results from various processes.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smtClean="0">
                <a:solidFill>
                  <a:srgbClr val="CC0099"/>
                </a:solidFill>
                <a:latin typeface="Courier New" pitchFamily="49" charset="0"/>
                <a:ea typeface="+mn-ea"/>
                <a:cs typeface="Courier New" pitchFamily="49" charset="0"/>
              </a:rPr>
              <a:t>double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pi;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MPI_Reduce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(&amp;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myPI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, &amp;pi, 1, MPI_DOUBLE, MPI_SUM, 0, </a:t>
            </a:r>
          </a:p>
          <a:p>
            <a:pPr>
              <a:buFontTx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MPI_COMM_WORLD);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smtClean="0">
                <a:solidFill>
                  <a:srgbClr val="CC0099"/>
                </a:solidFill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myRank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== 0) {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::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pi is approximately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“ &lt;&lt; pi </a:t>
            </a:r>
          </a:p>
          <a:p>
            <a:pPr>
              <a:buFontTx/>
              <a:buNone/>
              <a:defRPr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&lt;&lt; “,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Error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is: ”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&lt;&lt;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::abs(pi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- M_PI));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} </a:t>
            </a:r>
            <a:r>
              <a:rPr lang="en-US" dirty="0" smtClean="0">
                <a:solidFill>
                  <a:srgbClr val="CC0099"/>
                </a:solidFill>
                <a:latin typeface="Courier New" pitchFamily="49" charset="0"/>
                <a:ea typeface="+mn-ea"/>
                <a:cs typeface="Courier New" pitchFamily="49" charset="0"/>
              </a:rPr>
              <a:t>while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totalRects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&gt; 0);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MPI_Finalize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CC0099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0;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75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MPI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 has many more operations in its API</a:t>
            </a:r>
          </a:p>
          <a:p>
            <a:pPr lvl="1"/>
            <a:r>
              <a:rPr lang="en-US" dirty="0" smtClean="0"/>
              <a:t>Variety of operations for managing data of varying length / sizes</a:t>
            </a:r>
          </a:p>
          <a:p>
            <a:pPr lvl="1"/>
            <a:r>
              <a:rPr lang="en-US" dirty="0" smtClean="0"/>
              <a:t>See: </a:t>
            </a:r>
            <a:r>
              <a:rPr lang="en-US" dirty="0" smtClean="0">
                <a:hlinkClick r:id="rId2"/>
              </a:rPr>
              <a:t>https://www.open-mpi.org/doc/v1.8/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The next few slides includes a few more API methods for reference / </a:t>
            </a:r>
            <a:r>
              <a:rPr lang="en-US" dirty="0" smtClean="0">
                <a:solidFill>
                  <a:srgbClr val="FF0000"/>
                </a:solidFill>
                <a:effectLst>
                  <a:glow rad="254000">
                    <a:srgbClr val="FFFF00">
                      <a:alpha val="75000"/>
                    </a:srgbClr>
                  </a:glow>
                </a:effectLst>
              </a:rPr>
              <a:t>self-study</a:t>
            </a:r>
          </a:p>
          <a:p>
            <a:pPr lvl="1"/>
            <a:r>
              <a:rPr lang="en-US" dirty="0" smtClean="0"/>
              <a:t>These methods may come in handy for homework / projects</a:t>
            </a:r>
          </a:p>
        </p:txBody>
      </p:sp>
    </p:spTree>
    <p:extLst>
      <p:ext uri="{BB962C8B-B14F-4D97-AF65-F5344CB8AC3E}">
        <p14:creationId xmlns:p14="http://schemas.microsoft.com/office/powerpoint/2010/main" val="18275293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>
                <a:ea typeface="+mj-ea"/>
                <a:cs typeface="+mj-cs"/>
              </a:rPr>
              <a:t>MPI_Reduce</a:t>
            </a:r>
            <a:r>
              <a:rPr lang="en-US" dirty="0" smtClean="0">
                <a:ea typeface="+mj-ea"/>
                <a:cs typeface="+mj-cs"/>
              </a:rPr>
              <a:t>: MPI_MINLOC &amp; MPI_MAXLOC operations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23622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err="1" smtClean="0">
                <a:ea typeface="+mn-ea"/>
                <a:cs typeface="+mn-cs"/>
              </a:rPr>
              <a:t>MPI_Reduce</a:t>
            </a:r>
            <a:r>
              <a:rPr lang="en-US" dirty="0" smtClean="0">
                <a:ea typeface="+mn-ea"/>
                <a:cs typeface="+mn-cs"/>
              </a:rPr>
              <a:t> also permits operations on pairs of values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The MPI_MINLOC and MPI_MAXLOC operations work with pairs of numbers</a:t>
            </a:r>
          </a:p>
          <a:p>
            <a:pPr lvl="1">
              <a:defRPr/>
            </a:pPr>
            <a:r>
              <a:rPr lang="en-US" dirty="0" smtClean="0"/>
              <a:t>To identify various pair combinations MPI provides a predefined set of data types</a:t>
            </a:r>
          </a:p>
          <a:p>
            <a:pPr lvl="1">
              <a:defRPr/>
            </a:pPr>
            <a:r>
              <a:rPr lang="en-US" dirty="0" smtClean="0"/>
              <a:t>The user is expected to define suitable C structures to contain the actual values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321398"/>
              </p:ext>
            </p:extLst>
          </p:nvPr>
        </p:nvGraphicFramePr>
        <p:xfrm>
          <a:off x="1371600" y="3687765"/>
          <a:ext cx="6096000" cy="2560635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365805">
                <a:tc>
                  <a:txBody>
                    <a:bodyPr/>
                    <a:lstStyle/>
                    <a:p>
                      <a:r>
                        <a:rPr lang="en-US" sz="1800" b="1" i="1" dirty="0">
                          <a:solidFill>
                            <a:schemeClr val="bg1"/>
                          </a:solidFill>
                        </a:rPr>
                        <a:t>MPI </a:t>
                      </a:r>
                      <a:r>
                        <a:rPr lang="en-US" sz="1800" b="1" i="1" dirty="0" err="1">
                          <a:solidFill>
                            <a:schemeClr val="bg1"/>
                          </a:solidFill>
                        </a:rPr>
                        <a:t>Datatype</a:t>
                      </a:r>
                      <a:endParaRPr lang="en-US" sz="1800" b="1" i="1" dirty="0">
                        <a:solidFill>
                          <a:schemeClr val="bg1"/>
                        </a:solidFill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1" dirty="0" err="1" smtClean="0">
                          <a:solidFill>
                            <a:schemeClr val="bg1"/>
                          </a:solidFill>
                        </a:rPr>
                        <a:t>Datatype</a:t>
                      </a:r>
                      <a:endParaRPr lang="en-US" sz="1800" b="1" i="1" dirty="0">
                        <a:solidFill>
                          <a:schemeClr val="bg1"/>
                        </a:solidFill>
                      </a:endParaRPr>
                    </a:p>
                  </a:txBody>
                  <a:tcPr marT="45726" marB="45726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3300"/>
                    </a:solidFill>
                  </a:tcPr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MPI_2INT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pair of ints</a:t>
                      </a:r>
                    </a:p>
                  </a:txBody>
                  <a:tcPr marT="45726" marB="45726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MPI_SHORT_INT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short and </a:t>
                      </a:r>
                      <a:r>
                        <a:rPr lang="en-US" sz="1800" dirty="0" err="1"/>
                        <a:t>int</a:t>
                      </a:r>
                      <a:endParaRPr lang="en-US" sz="1800" dirty="0"/>
                    </a:p>
                  </a:txBody>
                  <a:tcPr marT="45726" marB="45726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MPI_LONG_INT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long and </a:t>
                      </a:r>
                      <a:r>
                        <a:rPr lang="en-US" sz="1800" dirty="0" err="1"/>
                        <a:t>int</a:t>
                      </a:r>
                      <a:endParaRPr lang="en-US" sz="1800" dirty="0"/>
                    </a:p>
                  </a:txBody>
                  <a:tcPr marT="45726" marB="45726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MPI_LONG_DOUBLE_INT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long double and </a:t>
                      </a:r>
                      <a:r>
                        <a:rPr lang="en-US" sz="1800" dirty="0" err="1"/>
                        <a:t>int</a:t>
                      </a:r>
                      <a:endParaRPr lang="en-US" sz="1800" dirty="0"/>
                    </a:p>
                  </a:txBody>
                  <a:tcPr marT="45726" marB="45726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MPI_FLOAT_INT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float and int</a:t>
                      </a:r>
                    </a:p>
                  </a:txBody>
                  <a:tcPr marT="45726" marB="45726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MPI_DOUBLE_INT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double and </a:t>
                      </a:r>
                      <a:r>
                        <a:rPr lang="en-US" sz="1800" dirty="0" err="1"/>
                        <a:t>int</a:t>
                      </a:r>
                      <a:endParaRPr lang="en-US" sz="1800" dirty="0"/>
                    </a:p>
                  </a:txBody>
                  <a:tcPr marT="45726" marB="45726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911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Description of MPI_MAXLOC &amp; MPI_MINLOC Operations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The reduction operation associated with MPI_MAXLOC and MPI_MINLOC deal with pairs of values</a:t>
            </a:r>
          </a:p>
          <a:p>
            <a:pPr lvl="1">
              <a:defRPr/>
            </a:pPr>
            <a:r>
              <a:rPr lang="en-US" dirty="0" smtClean="0"/>
              <a:t>Let a pair of values be defined as &lt;v, l&gt;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Given a list of pairs &lt;v</a:t>
            </a:r>
            <a:r>
              <a:rPr lang="en-US" baseline="-25000" dirty="0" smtClean="0">
                <a:ea typeface="+mn-ea"/>
                <a:cs typeface="+mn-cs"/>
              </a:rPr>
              <a:t>i</a:t>
            </a:r>
            <a:r>
              <a:rPr lang="en-US" dirty="0" smtClean="0">
                <a:ea typeface="+mn-ea"/>
                <a:cs typeface="+mn-cs"/>
              </a:rPr>
              <a:t>, </a:t>
            </a:r>
            <a:r>
              <a:rPr lang="en-US" dirty="0" err="1" smtClean="0">
                <a:ea typeface="+mn-ea"/>
                <a:cs typeface="+mn-cs"/>
              </a:rPr>
              <a:t>l</a:t>
            </a:r>
            <a:r>
              <a:rPr lang="en-US" baseline="-25000" dirty="0" err="1" smtClean="0">
                <a:ea typeface="+mn-ea"/>
                <a:cs typeface="+mn-cs"/>
              </a:rPr>
              <a:t>i</a:t>
            </a:r>
            <a:r>
              <a:rPr lang="en-US" dirty="0" smtClean="0">
                <a:ea typeface="+mn-ea"/>
                <a:cs typeface="+mn-cs"/>
              </a:rPr>
              <a:t>&gt; (0</a:t>
            </a:r>
            <a:r>
              <a:rPr lang="en-US" dirty="0" smtClean="0">
                <a:ea typeface="+mn-ea"/>
                <a:cs typeface="+mn-cs"/>
                <a:sym typeface="Symbol"/>
              </a:rPr>
              <a:t></a:t>
            </a:r>
            <a:r>
              <a:rPr lang="en-US" dirty="0" smtClean="0">
                <a:ea typeface="+mn-ea"/>
                <a:cs typeface="+mn-cs"/>
              </a:rPr>
              <a:t>i&lt;</a:t>
            </a:r>
            <a:r>
              <a:rPr lang="en-US" i="1" dirty="0" smtClean="0">
                <a:ea typeface="+mn-ea"/>
                <a:cs typeface="+mn-cs"/>
              </a:rPr>
              <a:t>p</a:t>
            </a:r>
            <a:r>
              <a:rPr lang="en-US" dirty="0" smtClean="0">
                <a:ea typeface="+mn-ea"/>
                <a:cs typeface="+mn-cs"/>
              </a:rPr>
              <a:t>), one on each of the </a:t>
            </a:r>
            <a:r>
              <a:rPr lang="en-US" i="1" dirty="0" smtClean="0">
                <a:ea typeface="+mn-ea"/>
                <a:cs typeface="+mn-cs"/>
              </a:rPr>
              <a:t>p</a:t>
            </a:r>
            <a:r>
              <a:rPr lang="en-US" dirty="0" smtClean="0">
                <a:ea typeface="+mn-ea"/>
                <a:cs typeface="+mn-cs"/>
              </a:rPr>
              <a:t> processes</a:t>
            </a:r>
          </a:p>
          <a:p>
            <a:pPr lvl="1">
              <a:defRPr/>
            </a:pPr>
            <a:r>
              <a:rPr lang="en-US" dirty="0" smtClean="0"/>
              <a:t>MPI_MAXLOC returns a pair &lt;</a:t>
            </a:r>
            <a:r>
              <a:rPr lang="en-US" dirty="0" err="1" smtClean="0"/>
              <a:t>v</a:t>
            </a:r>
            <a:r>
              <a:rPr lang="en-US" baseline="-25000" dirty="0" err="1" smtClean="0"/>
              <a:t>r</a:t>
            </a:r>
            <a:r>
              <a:rPr lang="en-US" dirty="0" smtClean="0"/>
              <a:t>,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r</a:t>
            </a:r>
            <a:r>
              <a:rPr lang="en-US" dirty="0" smtClean="0"/>
              <a:t>&gt; such that</a:t>
            </a:r>
          </a:p>
          <a:p>
            <a:pPr lvl="2">
              <a:defRPr/>
            </a:pPr>
            <a:r>
              <a:rPr lang="en-US" dirty="0" err="1" smtClean="0"/>
              <a:t>v</a:t>
            </a:r>
            <a:r>
              <a:rPr lang="en-US" baseline="-25000" dirty="0" err="1" smtClean="0"/>
              <a:t>r</a:t>
            </a:r>
            <a:r>
              <a:rPr lang="en-US" dirty="0" smtClean="0"/>
              <a:t> is the largest of all v</a:t>
            </a:r>
            <a:r>
              <a:rPr lang="en-US" baseline="-25000" dirty="0" smtClean="0"/>
              <a:t>i</a:t>
            </a:r>
            <a:r>
              <a:rPr lang="en-US" dirty="0" smtClean="0"/>
              <a:t> in a set of processes</a:t>
            </a:r>
          </a:p>
          <a:p>
            <a:pPr lvl="2">
              <a:defRPr/>
            </a:pPr>
            <a:r>
              <a:rPr lang="en-US" dirty="0" err="1" smtClean="0"/>
              <a:t>l</a:t>
            </a:r>
            <a:r>
              <a:rPr lang="en-US" baseline="-25000" dirty="0" err="1" smtClean="0"/>
              <a:t>r</a:t>
            </a:r>
            <a:r>
              <a:rPr lang="en-US" dirty="0" smtClean="0"/>
              <a:t> is the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i</a:t>
            </a:r>
            <a:r>
              <a:rPr lang="en-US" dirty="0" smtClean="0"/>
              <a:t> value corresponding the pair that had the largest value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r</a:t>
            </a:r>
            <a:endParaRPr lang="en-US" baseline="-25000" dirty="0" smtClean="0"/>
          </a:p>
          <a:p>
            <a:pPr lvl="1">
              <a:defRPr/>
            </a:pPr>
            <a:r>
              <a:rPr lang="en-US" dirty="0" smtClean="0"/>
              <a:t>MPI_MINLOC returns a pair &lt;</a:t>
            </a:r>
            <a:r>
              <a:rPr lang="en-US" dirty="0" err="1" smtClean="0"/>
              <a:t>v</a:t>
            </a:r>
            <a:r>
              <a:rPr lang="en-US" baseline="-25000" dirty="0" err="1" smtClean="0"/>
              <a:t>r</a:t>
            </a:r>
            <a:r>
              <a:rPr lang="en-US" dirty="0" smtClean="0"/>
              <a:t>,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r</a:t>
            </a:r>
            <a:r>
              <a:rPr lang="en-US" dirty="0" smtClean="0"/>
              <a:t>&gt; such that</a:t>
            </a:r>
          </a:p>
          <a:p>
            <a:pPr lvl="2">
              <a:defRPr/>
            </a:pPr>
            <a:r>
              <a:rPr lang="en-US" dirty="0" err="1" smtClean="0"/>
              <a:t>v</a:t>
            </a:r>
            <a:r>
              <a:rPr lang="en-US" baseline="-25000" dirty="0" err="1" smtClean="0"/>
              <a:t>r</a:t>
            </a:r>
            <a:r>
              <a:rPr lang="en-US" dirty="0" smtClean="0"/>
              <a:t> is the smallest of all v</a:t>
            </a:r>
            <a:r>
              <a:rPr lang="en-US" baseline="-25000" dirty="0" smtClean="0"/>
              <a:t>i</a:t>
            </a:r>
            <a:r>
              <a:rPr lang="en-US" dirty="0" smtClean="0"/>
              <a:t> in a set of processes</a:t>
            </a:r>
          </a:p>
          <a:p>
            <a:pPr lvl="2">
              <a:defRPr/>
            </a:pPr>
            <a:r>
              <a:rPr lang="en-US" dirty="0" err="1" smtClean="0"/>
              <a:t>l</a:t>
            </a:r>
            <a:r>
              <a:rPr lang="en-US" baseline="-25000" dirty="0" err="1" smtClean="0"/>
              <a:t>r</a:t>
            </a:r>
            <a:r>
              <a:rPr lang="en-US" dirty="0" smtClean="0"/>
              <a:t> is the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i</a:t>
            </a:r>
            <a:r>
              <a:rPr lang="en-US" dirty="0" smtClean="0"/>
              <a:t> value corresponding the pair that had the smallest value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r</a:t>
            </a:r>
            <a:endParaRPr lang="en-US" baseline="-25000" dirty="0" smtClean="0"/>
          </a:p>
          <a:p>
            <a:pPr lvl="2">
              <a:buFontTx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744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Example of MIN_LOC and MAX_LOC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8382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Given the following set of values at various processes: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2371725"/>
          <a:ext cx="7924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/>
                <a:gridCol w="1584960"/>
                <a:gridCol w="1584960"/>
                <a:gridCol w="1584960"/>
                <a:gridCol w="15849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(10, -5)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(20, -10)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(40,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-15)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(20, -20)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(30, -25)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0497" name="Content Placeholder 2"/>
          <p:cNvSpPr txBox="1">
            <a:spLocks/>
          </p:cNvSpPr>
          <p:nvPr/>
        </p:nvSpPr>
        <p:spPr bwMode="auto">
          <a:xfrm>
            <a:off x="152400" y="3276600"/>
            <a:ext cx="8763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573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200"/>
              <a:t>Resulting values after reduction operation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200"/>
              <a:t>MPI_MINLOC returns (10, -5) at target process</a:t>
            </a:r>
            <a:r>
              <a:rPr lang="ja-JP" altLang="en-US" sz="2200"/>
              <a:t>’</a:t>
            </a:r>
            <a:r>
              <a:rPr lang="en-US" altLang="ja-JP" sz="2200"/>
              <a:t>s receive buffer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200"/>
              <a:t>MPI_MAXLOC returns (40, -15) at target process</a:t>
            </a:r>
            <a:r>
              <a:rPr lang="ja-JP" altLang="en-US" sz="2200"/>
              <a:t>’</a:t>
            </a:r>
            <a:r>
              <a:rPr lang="en-US" altLang="ja-JP" sz="2200"/>
              <a:t>s receive buffer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200"/>
              <a:t>Typical application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200"/>
              <a:t>The typical application for this operation is to determine rank of process with minimum or maximum value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200"/>
              <a:t>In such scenarios, the second value in each pair is set to the rank of the process with the first value in each pair.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20405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>
                <a:ea typeface="+mj-ea"/>
                <a:cs typeface="+mj-cs"/>
              </a:rPr>
              <a:t>MPI_Scatterv</a:t>
            </a:r>
            <a:r>
              <a:rPr lang="en-US" dirty="0" smtClean="0">
                <a:ea typeface="+mj-ea"/>
                <a:cs typeface="+mj-cs"/>
              </a:rPr>
              <a:t/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(Section 6.6.6)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This function can be used to perform the scatter operation  with varying amount of data being sent to different processes</a:t>
            </a:r>
          </a:p>
          <a:p>
            <a:pPr lvl="1">
              <a:defRPr/>
            </a:pPr>
            <a:r>
              <a:rPr lang="en-US" dirty="0" smtClean="0"/>
              <a:t>Signature</a:t>
            </a:r>
          </a:p>
          <a:p>
            <a:pPr lvl="1">
              <a:buFontTx/>
              <a:buNone/>
              <a:defRPr/>
            </a:pP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MPI_Scatterv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sendbuf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sendcounts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MPI_Datatype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senddatatype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recvbuf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MPI_Datatype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recvdatatype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MPI_Comm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defRPr/>
            </a:pPr>
            <a:r>
              <a:rPr lang="en-US" dirty="0" smtClean="0"/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MPI_Scatterv</a:t>
            </a:r>
            <a:r>
              <a:rPr lang="en-US" dirty="0" smtClean="0"/>
              <a:t>,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</a:t>
            </a:r>
            <a:r>
              <a:rPr lang="en-US" dirty="0" smtClean="0"/>
              <a:t> process sends a different part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sendbuf</a:t>
            </a:r>
            <a:r>
              <a:rPr lang="en-US" dirty="0" smtClean="0"/>
              <a:t> to each process (including itself)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 smtClean="0"/>
              <a:t>.</a:t>
            </a:r>
          </a:p>
          <a:p>
            <a:pPr lvl="2">
              <a:defRPr/>
            </a:pPr>
            <a:r>
              <a:rPr lang="en-US" dirty="0" smtClean="0"/>
              <a:t>Process with rank </a:t>
            </a:r>
            <a:r>
              <a:rPr lang="en-US" i="1" dirty="0" err="1" smtClean="0"/>
              <a:t>i</a:t>
            </a:r>
            <a:r>
              <a:rPr lang="en-US" dirty="0" smtClean="0"/>
              <a:t> receives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sendcounts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 err="1" smtClean="0"/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/>
              <a:t> contiguous elements of type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senddatatype</a:t>
            </a:r>
            <a:r>
              <a:rPr lang="en-US" dirty="0" smtClean="0"/>
              <a:t> starting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sendispls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 err="1" smtClean="0"/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/>
              <a:t> location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sendbuf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All processes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 smtClean="0"/>
              <a:t> must 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MPI_Scatterv</a:t>
            </a:r>
            <a:r>
              <a:rPr lang="en-US" dirty="0" smtClean="0"/>
              <a:t> with the same value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senddatatype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recvdatatype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</a:t>
            </a:r>
            <a:r>
              <a:rPr lang="en-US" dirty="0" smtClean="0"/>
              <a:t>,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 smtClean="0"/>
              <a:t>.</a:t>
            </a:r>
          </a:p>
          <a:p>
            <a:pPr lvl="2">
              <a:defRPr/>
            </a:pPr>
            <a:r>
              <a:rPr lang="en-US" dirty="0" smtClean="0"/>
              <a:t>Only the source needs to ensure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sendcounts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displs</a:t>
            </a:r>
            <a:r>
              <a:rPr lang="en-US" dirty="0" smtClean="0"/>
              <a:t> arrays have size equal to number of processes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>
                <a:ea typeface="+mj-ea"/>
                <a:cs typeface="+mj-cs"/>
              </a:rPr>
              <a:t>MPI_Gatherv</a:t>
            </a:r>
            <a:r>
              <a:rPr lang="en-US" dirty="0" smtClean="0">
                <a:ea typeface="+mj-ea"/>
                <a:cs typeface="+mj-cs"/>
              </a:rPr>
              <a:t/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(Section 6.6.5)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This function can be used to perform the gather operation  with varying amount of data being sent by different processes</a:t>
            </a:r>
          </a:p>
          <a:p>
            <a:pPr lvl="1">
              <a:defRPr/>
            </a:pPr>
            <a:r>
              <a:rPr lang="en-US" dirty="0" smtClean="0"/>
              <a:t>Signature</a:t>
            </a:r>
          </a:p>
          <a:p>
            <a:pPr lvl="1">
              <a:buFontTx/>
              <a:buNone/>
              <a:defRPr/>
            </a:pP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MPI_Gatherv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sendbuf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MPI_Datatype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senddatatype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recvbuf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recvcounts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MPI_Datatype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recvdatatype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target,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MPI_Comm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defRPr/>
            </a:pPr>
            <a:r>
              <a:rPr lang="en-US" dirty="0" smtClean="0"/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MPI_Gatherv</a:t>
            </a:r>
            <a:r>
              <a:rPr lang="en-US" dirty="0" smtClean="0"/>
              <a:t>,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dirty="0" smtClean="0"/>
              <a:t> process receives different size messages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recvbuf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from all processes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 smtClean="0"/>
              <a:t>.</a:t>
            </a:r>
          </a:p>
          <a:p>
            <a:pPr lvl="2"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recvcounts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 err="1" smtClean="0">
                <a:solidFill>
                  <a:srgbClr val="663300"/>
                </a:solidFill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/>
              <a:t> elements from process with rank </a:t>
            </a:r>
            <a:r>
              <a:rPr lang="en-US" i="1" dirty="0" err="1" smtClean="0">
                <a:solidFill>
                  <a:srgbClr val="663300"/>
                </a:solidFill>
              </a:rPr>
              <a:t>i</a:t>
            </a:r>
            <a:r>
              <a:rPr lang="en-US" dirty="0" smtClean="0"/>
              <a:t> is placed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sendbuf</a:t>
            </a:r>
            <a:r>
              <a:rPr lang="en-US" dirty="0" smtClean="0"/>
              <a:t> starting at offset indicated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 err="1" smtClean="0">
                <a:solidFill>
                  <a:srgbClr val="663300"/>
                </a:solidFill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All processes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 smtClean="0"/>
              <a:t> must 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MPI_Gatherv</a:t>
            </a:r>
            <a:r>
              <a:rPr lang="en-US" dirty="0" smtClean="0"/>
              <a:t> with the same value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senddatatype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recvdatatype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dirty="0" smtClean="0"/>
              <a:t>,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 smtClean="0"/>
              <a:t>.</a:t>
            </a:r>
          </a:p>
          <a:p>
            <a:pPr lvl="2">
              <a:defRPr/>
            </a:pPr>
            <a:r>
              <a:rPr lang="en-US" dirty="0" smtClean="0"/>
              <a:t>Only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dirty="0" smtClean="0"/>
              <a:t> needs to ensure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recvbuf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recvcounts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displs</a:t>
            </a:r>
            <a:r>
              <a:rPr lang="en-US" dirty="0" smtClean="0"/>
              <a:t> arrays have size equal to number of processes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>
                <a:ea typeface="+mj-ea"/>
                <a:cs typeface="+mj-cs"/>
              </a:rPr>
              <a:t>MPI_Allgatherv</a:t>
            </a:r>
            <a:r>
              <a:rPr lang="en-US" dirty="0" smtClean="0">
                <a:ea typeface="+mj-ea"/>
                <a:cs typeface="+mj-cs"/>
              </a:rPr>
              <a:t/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(Section 6.6.5)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This function can be used to perform the all-gather operation  with varying amount of data being sent by different processes</a:t>
            </a:r>
          </a:p>
          <a:p>
            <a:pPr lvl="1">
              <a:defRPr/>
            </a:pPr>
            <a:r>
              <a:rPr lang="en-US" dirty="0" smtClean="0"/>
              <a:t>The gathered data is available at all processes</a:t>
            </a:r>
          </a:p>
          <a:p>
            <a:pPr lvl="1">
              <a:defRPr/>
            </a:pPr>
            <a:r>
              <a:rPr lang="en-US" dirty="0" smtClean="0"/>
              <a:t>Signature</a:t>
            </a:r>
          </a:p>
          <a:p>
            <a:pPr lvl="1">
              <a:buFontTx/>
              <a:buNone/>
              <a:defRPr/>
            </a:pP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MPI_Algatherv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sendbuf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MPI_Datatype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senddatatype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recvbuf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recvcounts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MPI_Datatype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recvdatatype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target,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MPI_Comm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defRPr/>
            </a:pPr>
            <a:r>
              <a:rPr lang="en-US" dirty="0" smtClean="0"/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MPI_Allgatherv</a:t>
            </a:r>
            <a:r>
              <a:rPr lang="en-US" dirty="0" smtClean="0"/>
              <a:t>, all process receives different size messages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recvbuf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from all processes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 smtClean="0"/>
              <a:t>.</a:t>
            </a:r>
          </a:p>
          <a:p>
            <a:pPr lvl="2"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recvcounts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 err="1" smtClean="0">
                <a:solidFill>
                  <a:srgbClr val="663300"/>
                </a:solidFill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/>
              <a:t> elements from process with rank </a:t>
            </a:r>
            <a:r>
              <a:rPr lang="en-US" i="1" dirty="0" err="1" smtClean="0">
                <a:solidFill>
                  <a:srgbClr val="663300"/>
                </a:solidFill>
              </a:rPr>
              <a:t>i</a:t>
            </a:r>
            <a:r>
              <a:rPr lang="en-US" dirty="0" smtClean="0"/>
              <a:t> is placed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sendbuf</a:t>
            </a:r>
            <a:r>
              <a:rPr lang="en-US" dirty="0" smtClean="0"/>
              <a:t> starting at offset indicated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 err="1" smtClean="0">
                <a:solidFill>
                  <a:srgbClr val="663300"/>
                </a:solidFill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All processes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 smtClean="0"/>
              <a:t> must 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MPI_Gatherv</a:t>
            </a:r>
            <a:r>
              <a:rPr lang="en-US" dirty="0" smtClean="0"/>
              <a:t> with the same value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senddatatype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recvdatatype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dirty="0" smtClean="0"/>
              <a:t>,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 smtClean="0"/>
              <a:t>.</a:t>
            </a:r>
          </a:p>
          <a:p>
            <a:pPr lvl="2">
              <a:defRPr/>
            </a:pPr>
            <a:r>
              <a:rPr lang="en-US" dirty="0" smtClean="0"/>
              <a:t>All processes must ensure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recvbuf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recvcounts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displs</a:t>
            </a:r>
            <a:r>
              <a:rPr lang="en-US" dirty="0" smtClean="0"/>
              <a:t> are appropriately created and can hold the gathered data.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All-to-all personalized communication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(Section 4.5)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In all-to-all personalized communication, each node sends a distinct message of some size m to every other node</a:t>
            </a:r>
          </a:p>
          <a:p>
            <a:pPr lvl="1">
              <a:defRPr/>
            </a:pPr>
            <a:r>
              <a:rPr lang="en-US" dirty="0" smtClean="0"/>
              <a:t>This is different from all-to-all broadcast where each node sends the same message to all other nodes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MPI provides two functions to perform all-to-all communication</a:t>
            </a:r>
          </a:p>
          <a:p>
            <a:pPr lvl="1"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MPI_Alltoall</a:t>
            </a:r>
            <a:r>
              <a:rPr lang="en-US" dirty="0" smtClean="0"/>
              <a:t>: The data sent and received at each process is the same size.</a:t>
            </a:r>
          </a:p>
          <a:p>
            <a:pPr lvl="1"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MPI_Alltoallv</a:t>
            </a:r>
            <a:r>
              <a:rPr lang="en-US" dirty="0" smtClean="0"/>
              <a:t>: The data sent and received at each process can be of different sizes.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>
                <a:ea typeface="+mj-ea"/>
                <a:cs typeface="+mj-cs"/>
              </a:rPr>
              <a:t>MPI_Alltoall</a:t>
            </a:r>
            <a:r>
              <a:rPr lang="en-US" dirty="0" smtClean="0">
                <a:ea typeface="+mj-ea"/>
                <a:cs typeface="+mj-cs"/>
              </a:rPr>
              <a:t/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(Section 6.6.7)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This function can be used to perform all-to-all operation  (See section 4.5 of textbook)</a:t>
            </a:r>
          </a:p>
          <a:p>
            <a:pPr lvl="1">
              <a:defRPr/>
            </a:pPr>
            <a:r>
              <a:rPr lang="en-US" dirty="0" smtClean="0"/>
              <a:t>Signature</a:t>
            </a:r>
          </a:p>
          <a:p>
            <a:pPr lvl="1">
              <a:buFontTx/>
              <a:buNone/>
              <a:defRPr/>
            </a:pP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MPI_Alltoall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sendbuf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MPI_Datatype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senddatatype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recvbuf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MPI_Datatype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recvdatatype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MPI_Comm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defRPr/>
            </a:pPr>
            <a:r>
              <a:rPr lang="en-US" dirty="0" smtClean="0"/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MPI_Alltoall</a:t>
            </a:r>
            <a:r>
              <a:rPr lang="en-US" dirty="0" smtClean="0"/>
              <a:t>, each process sends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sendcount</a:t>
            </a:r>
            <a:r>
              <a:rPr lang="en-US" dirty="0" smtClean="0"/>
              <a:t> elements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sendbuf</a:t>
            </a:r>
            <a:r>
              <a:rPr lang="en-US" dirty="0" smtClean="0"/>
              <a:t> to other processes. </a:t>
            </a:r>
          </a:p>
          <a:p>
            <a:pPr lvl="2"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sendcount</a:t>
            </a:r>
            <a:r>
              <a:rPr lang="en-US" dirty="0" smtClean="0"/>
              <a:t> elements starting at location </a:t>
            </a:r>
            <a:r>
              <a:rPr lang="en-US" i="1" dirty="0" err="1" smtClean="0">
                <a:solidFill>
                  <a:srgbClr val="663300"/>
                </a:solidFill>
              </a:rPr>
              <a:t>i</a:t>
            </a:r>
            <a:r>
              <a:rPr lang="en-US" dirty="0" smtClean="0"/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sendcount</a:t>
            </a:r>
            <a:r>
              <a:rPr lang="en-US" dirty="0" smtClean="0"/>
              <a:t>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sendbuf</a:t>
            </a:r>
            <a:r>
              <a:rPr lang="en-US" dirty="0" smtClean="0"/>
              <a:t> are sent to process with rank </a:t>
            </a:r>
            <a:r>
              <a:rPr lang="en-US" i="1" dirty="0" err="1" smtClean="0">
                <a:solidFill>
                  <a:srgbClr val="663300"/>
                </a:solidFill>
              </a:rPr>
              <a:t>i</a:t>
            </a:r>
            <a:r>
              <a:rPr lang="en-US" dirty="0" smtClean="0"/>
              <a:t>.</a:t>
            </a:r>
          </a:p>
          <a:p>
            <a:pPr lvl="2">
              <a:defRPr/>
            </a:pPr>
            <a:r>
              <a:rPr lang="en-US" dirty="0" smtClean="0"/>
              <a:t>Data is stored at each process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recvbuf</a:t>
            </a:r>
            <a:r>
              <a:rPr lang="en-US" dirty="0" smtClean="0"/>
              <a:t> starting at location </a:t>
            </a:r>
            <a:r>
              <a:rPr lang="en-US" i="1" dirty="0" err="1" smtClean="0">
                <a:solidFill>
                  <a:srgbClr val="663300"/>
                </a:solidFill>
              </a:rPr>
              <a:t>i</a:t>
            </a:r>
            <a:r>
              <a:rPr lang="en-US" dirty="0" smtClean="0"/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sendcount</a:t>
            </a:r>
            <a:r>
              <a:rPr lang="en-US" dirty="0" smtClean="0"/>
              <a:t>, where </a:t>
            </a:r>
            <a:r>
              <a:rPr lang="en-US" i="1" dirty="0" err="1" smtClean="0">
                <a:solidFill>
                  <a:srgbClr val="663300"/>
                </a:solidFill>
              </a:rPr>
              <a:t>i</a:t>
            </a:r>
            <a:r>
              <a:rPr lang="en-US" dirty="0" smtClean="0"/>
              <a:t> is rank of sending process.</a:t>
            </a:r>
          </a:p>
          <a:p>
            <a:pPr lvl="1">
              <a:defRPr/>
            </a:pPr>
            <a:r>
              <a:rPr lang="en-US" dirty="0" smtClean="0"/>
              <a:t>All processes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 smtClean="0"/>
              <a:t> must 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MPI_Alltoall</a:t>
            </a:r>
            <a:r>
              <a:rPr lang="en-US" dirty="0" smtClean="0"/>
              <a:t> with the same value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sendount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senddatatype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recvcount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recvdatatype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dirty="0" smtClean="0"/>
              <a:t>,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Collective Operations &amp; Synchronization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3000">
                <a:latin typeface="Arial" charset="0"/>
              </a:rPr>
              <a:t>Collective operations in MPI act as </a:t>
            </a:r>
            <a:r>
              <a:rPr lang="en-US" sz="3000" i="1">
                <a:latin typeface="Arial" charset="0"/>
              </a:rPr>
              <a:t>virtual</a:t>
            </a:r>
            <a:r>
              <a:rPr lang="en-US" sz="3000">
                <a:latin typeface="Arial" charset="0"/>
              </a:rPr>
              <a:t> synchronization steps in a parallel program</a:t>
            </a:r>
          </a:p>
          <a:p>
            <a:pPr lvl="1">
              <a:lnSpc>
                <a:spcPct val="80000"/>
              </a:lnSpc>
            </a:pPr>
            <a:r>
              <a:rPr lang="en-US" sz="2600">
                <a:latin typeface="Arial" charset="0"/>
              </a:rPr>
              <a:t>The synchronization happens because all processes (in a communicator) must call the same function with same parameters</a:t>
            </a:r>
          </a:p>
          <a:p>
            <a:pPr lvl="2">
              <a:lnSpc>
                <a:spcPct val="80000"/>
              </a:lnSpc>
            </a:pPr>
            <a:r>
              <a:rPr lang="en-US" sz="2200">
                <a:latin typeface="Arial" charset="0"/>
              </a:rPr>
              <a:t>Furthermore, parallel programs typically should call these operations at nearly the same time</a:t>
            </a:r>
          </a:p>
          <a:p>
            <a:pPr>
              <a:lnSpc>
                <a:spcPct val="80000"/>
              </a:lnSpc>
            </a:pPr>
            <a:r>
              <a:rPr lang="en-US" sz="3000">
                <a:latin typeface="Arial" charset="0"/>
              </a:rPr>
              <a:t>However, synchronization is only </a:t>
            </a:r>
            <a:r>
              <a:rPr lang="en-US" sz="3000" i="1">
                <a:latin typeface="Arial" charset="0"/>
              </a:rPr>
              <a:t>virtual</a:t>
            </a:r>
            <a:r>
              <a:rPr lang="en-US" sz="3000">
                <a:latin typeface="Arial" charset="0"/>
              </a:rPr>
              <a:t> because processes don</a:t>
            </a:r>
            <a:r>
              <a:rPr lang="ja-JP" altLang="en-US" sz="3000">
                <a:latin typeface="Arial" charset="0"/>
              </a:rPr>
              <a:t>’</a:t>
            </a:r>
            <a:r>
              <a:rPr lang="en-US" altLang="ja-JP" sz="3000">
                <a:latin typeface="Arial" charset="0"/>
              </a:rPr>
              <a:t>t block</a:t>
            </a:r>
          </a:p>
          <a:p>
            <a:pPr lvl="2">
              <a:lnSpc>
                <a:spcPct val="80000"/>
              </a:lnSpc>
            </a:pPr>
            <a:r>
              <a:rPr lang="en-US" sz="2200">
                <a:latin typeface="Arial" charset="0"/>
              </a:rPr>
              <a:t>In real synchronization (called barriers) processes block to achieve global (with a communicator) synchronization</a:t>
            </a:r>
          </a:p>
          <a:p>
            <a:pPr lvl="1">
              <a:lnSpc>
                <a:spcPct val="80000"/>
              </a:lnSpc>
            </a:pPr>
            <a:r>
              <a:rPr lang="en-US" sz="2600">
                <a:latin typeface="Arial" charset="0"/>
              </a:rPr>
              <a:t>Therefore, parallel program should not assume synchronization</a:t>
            </a:r>
          </a:p>
          <a:p>
            <a:pPr lvl="2">
              <a:lnSpc>
                <a:spcPct val="80000"/>
              </a:lnSpc>
            </a:pPr>
            <a:r>
              <a:rPr lang="en-US" sz="2200">
                <a:latin typeface="Arial" charset="0"/>
              </a:rPr>
              <a:t>Programs should work correctly even if barriers are used before and after a collective operation.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>
                <a:ea typeface="+mj-ea"/>
                <a:cs typeface="+mj-cs"/>
              </a:rPr>
              <a:t>MPI_Alltoallv</a:t>
            </a:r>
            <a:r>
              <a:rPr lang="en-US" dirty="0" smtClean="0">
                <a:ea typeface="+mj-ea"/>
                <a:cs typeface="+mj-cs"/>
              </a:rPr>
              <a:t/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(Section 6.6.7)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This function can be used to perform all-to-all operation where each process sends varying number of elements.</a:t>
            </a:r>
          </a:p>
          <a:p>
            <a:pPr lvl="1">
              <a:defRPr/>
            </a:pPr>
            <a:r>
              <a:rPr lang="en-US" dirty="0" smtClean="0"/>
              <a:t>Signature</a:t>
            </a:r>
          </a:p>
          <a:p>
            <a:pPr lvl="1">
              <a:buFontTx/>
              <a:buNone/>
              <a:defRPr/>
            </a:pP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MPI_Alltoall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sendbuf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sendcounts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sdispls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MPI_Datatype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senddatatype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recvbuf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recvcounts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rdispls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MPI_Datatype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recvdatatype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MPI_Comm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defRPr/>
            </a:pPr>
            <a:r>
              <a:rPr lang="en-US" dirty="0" smtClean="0"/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MPI_Alltoallv</a:t>
            </a:r>
            <a:r>
              <a:rPr lang="en-US" dirty="0" smtClean="0"/>
              <a:t>, each process sends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sendcounts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 err="1" smtClean="0">
                <a:solidFill>
                  <a:srgbClr val="663300"/>
                </a:solidFill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/>
              <a:t> elements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sendbuf</a:t>
            </a:r>
            <a:r>
              <a:rPr lang="en-US" dirty="0" smtClean="0"/>
              <a:t> starting 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sdispls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 err="1" smtClean="0">
                <a:solidFill>
                  <a:srgbClr val="663300"/>
                </a:solidFill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/>
              <a:t> to process with rank </a:t>
            </a:r>
            <a:r>
              <a:rPr lang="en-US" i="1" dirty="0" err="1" smtClean="0">
                <a:solidFill>
                  <a:srgbClr val="663300"/>
                </a:solidFill>
              </a:rPr>
              <a:t>i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recvcounts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 smtClean="0">
                <a:solidFill>
                  <a:srgbClr val="663300"/>
                </a:solidFill>
              </a:rPr>
              <a:t>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/>
              <a:t> elements of data is stored at each process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recvbuf</a:t>
            </a:r>
            <a:r>
              <a:rPr lang="en-US" dirty="0" smtClean="0"/>
              <a:t> starting at location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rdispls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 smtClean="0">
                <a:solidFill>
                  <a:srgbClr val="663300"/>
                </a:solidFill>
              </a:rPr>
              <a:t>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/>
              <a:t>, where </a:t>
            </a:r>
            <a:r>
              <a:rPr lang="en-US" i="1" dirty="0" smtClean="0">
                <a:solidFill>
                  <a:srgbClr val="663300"/>
                </a:solidFill>
              </a:rPr>
              <a:t>r</a:t>
            </a:r>
            <a:r>
              <a:rPr lang="en-US" dirty="0" smtClean="0"/>
              <a:t> is rank of sending process.</a:t>
            </a:r>
          </a:p>
          <a:p>
            <a:pPr lvl="1">
              <a:defRPr/>
            </a:pPr>
            <a:r>
              <a:rPr lang="en-US" dirty="0" smtClean="0"/>
              <a:t>All processes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 smtClean="0"/>
              <a:t> must 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MPI_Alltoallv</a:t>
            </a:r>
            <a:r>
              <a:rPr lang="en-US" dirty="0" smtClean="0"/>
              <a:t> with the same value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sendcounts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senddatatype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recvcounts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recvdatatype</a:t>
            </a:r>
            <a:r>
              <a:rPr lang="en-US" dirty="0" smtClean="0"/>
              <a:t>,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Barriers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A </a:t>
            </a:r>
            <a:r>
              <a:rPr lang="en-US" i="1" dirty="0" smtClean="0">
                <a:solidFill>
                  <a:srgbClr val="663300"/>
                </a:solidFill>
                <a:ea typeface="+mn-ea"/>
                <a:cs typeface="+mn-cs"/>
              </a:rPr>
              <a:t>barrier</a:t>
            </a:r>
            <a:r>
              <a:rPr lang="en-US" dirty="0" smtClean="0">
                <a:ea typeface="+mn-ea"/>
                <a:cs typeface="+mn-cs"/>
              </a:rPr>
              <a:t> is conceptual point of synchronization in a program</a:t>
            </a:r>
          </a:p>
          <a:p>
            <a:pPr lvl="1">
              <a:defRPr/>
            </a:pPr>
            <a:r>
              <a:rPr lang="en-US" dirty="0" smtClean="0"/>
              <a:t>A barrier blocks the calling process until all processes in a communicator call the barrier operation</a:t>
            </a:r>
          </a:p>
          <a:p>
            <a:pPr lvl="1">
              <a:defRPr/>
            </a:pPr>
            <a:r>
              <a:rPr lang="en-US" dirty="0" smtClean="0"/>
              <a:t>Once all the process have invoked the operation the barrier unblocks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They are useful to coordinate activities of processes</a:t>
            </a:r>
          </a:p>
          <a:p>
            <a:pPr lvl="1">
              <a:defRPr/>
            </a:pPr>
            <a:r>
              <a:rPr lang="en-US" dirty="0" smtClean="0"/>
              <a:t>For example,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MPI_Init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MPI_Finalize</a:t>
            </a:r>
            <a:r>
              <a:rPr lang="en-US" dirty="0" smtClean="0"/>
              <a:t> act as barriers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However barriers cause processes to block and idle</a:t>
            </a:r>
          </a:p>
          <a:p>
            <a:pPr lvl="1">
              <a:defRPr/>
            </a:pPr>
            <a:r>
              <a:rPr lang="en-US" dirty="0" smtClean="0"/>
              <a:t>They hurt performance due to idling and reduce parallelism</a:t>
            </a:r>
          </a:p>
          <a:p>
            <a:pPr lvl="1">
              <a:defRPr/>
            </a:pPr>
            <a:r>
              <a:rPr lang="en-US" dirty="0" smtClean="0"/>
              <a:t>Therefore use them sparingly and avoid them if possible.</a:t>
            </a:r>
          </a:p>
          <a:p>
            <a:pPr lvl="2">
              <a:defRPr/>
            </a:pPr>
            <a:r>
              <a:rPr lang="en-US" dirty="0" smtClean="0"/>
              <a:t>Most parallel algorithms can be implemented without barriers</a:t>
            </a:r>
          </a:p>
          <a:p>
            <a:pPr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MPI_Barrier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charset="0"/>
              </a:rPr>
              <a:t>MPI_Barrier</a:t>
            </a:r>
            <a:r>
              <a:rPr lang="en-US" dirty="0">
                <a:latin typeface="Arial" charset="0"/>
              </a:rPr>
              <a:t> can be used to achieve barrier synchronization</a:t>
            </a:r>
          </a:p>
          <a:p>
            <a:pPr lvl="1"/>
            <a:r>
              <a:rPr lang="en-US" dirty="0" smtClean="0">
                <a:latin typeface="Arial" charset="0"/>
              </a:rPr>
              <a:t>Signature:</a:t>
            </a:r>
            <a:endParaRPr lang="en-US" dirty="0">
              <a:latin typeface="Arial" charset="0"/>
            </a:endParaRPr>
          </a:p>
          <a:p>
            <a:pPr lvl="1">
              <a:buFontTx/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cs typeface="Courier New" charset="0"/>
              </a:rPr>
              <a:t>MPI_Barrier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MPI_Comm</a:t>
            </a:r>
            <a:r>
              <a:rPr lang="en-US" dirty="0">
                <a:latin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663300"/>
                </a:solidFill>
                <a:latin typeface="Courier New" charset="0"/>
                <a:cs typeface="Courier New" charset="0"/>
              </a:rPr>
              <a:t>comm</a:t>
            </a:r>
            <a:r>
              <a:rPr lang="en-US" dirty="0">
                <a:latin typeface="Courier New" charset="0"/>
                <a:cs typeface="Courier New" charset="0"/>
              </a:rPr>
              <a:t>)</a:t>
            </a:r>
          </a:p>
          <a:p>
            <a:pPr lvl="2"/>
            <a:r>
              <a:rPr lang="en-US" dirty="0">
                <a:latin typeface="Arial" charset="0"/>
              </a:rPr>
              <a:t>The </a:t>
            </a:r>
            <a:r>
              <a:rPr lang="en-US" dirty="0" err="1">
                <a:solidFill>
                  <a:srgbClr val="663300"/>
                </a:solidFill>
                <a:latin typeface="Courier New" charset="0"/>
                <a:cs typeface="Courier New" charset="0"/>
              </a:rPr>
              <a:t>comm</a:t>
            </a:r>
            <a:r>
              <a:rPr lang="en-US" dirty="0">
                <a:latin typeface="Arial" charset="0"/>
              </a:rPr>
              <a:t> parameter defines the group of processes that aim to achieve </a:t>
            </a:r>
            <a:r>
              <a:rPr lang="en-US" u="sng" dirty="0" smtClean="0">
                <a:latin typeface="Arial" charset="0"/>
              </a:rPr>
              <a:t>barrier synchronization</a:t>
            </a:r>
            <a:endParaRPr lang="en-US" u="sng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This call blocks until all the processes in the </a:t>
            </a:r>
            <a:r>
              <a:rPr lang="en-US" dirty="0" err="1">
                <a:solidFill>
                  <a:srgbClr val="663300"/>
                </a:solidFill>
                <a:latin typeface="Courier New" charset="0"/>
                <a:cs typeface="Courier New" charset="0"/>
              </a:rPr>
              <a:t>comm</a:t>
            </a:r>
            <a:r>
              <a:rPr lang="en-US" dirty="0">
                <a:latin typeface="Arial" charset="0"/>
              </a:rPr>
              <a:t> group have called this function.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Example use of MPI_Barrier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12954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Here is an example use of </a:t>
            </a:r>
            <a:r>
              <a:rPr lang="en-US" dirty="0" err="1" smtClean="0">
                <a:ea typeface="+mn-ea"/>
                <a:cs typeface="+mn-cs"/>
              </a:rPr>
              <a:t>MPI_Barrier</a:t>
            </a:r>
            <a:endParaRPr lang="en-US" dirty="0" smtClean="0">
              <a:ea typeface="+mn-ea"/>
              <a:cs typeface="+mn-cs"/>
            </a:endParaRPr>
          </a:p>
          <a:p>
            <a:pPr lvl="1">
              <a:defRPr/>
            </a:pPr>
            <a:r>
              <a:rPr lang="en-US" dirty="0" smtClean="0"/>
              <a:t>The process with rank 0 creates a file</a:t>
            </a:r>
          </a:p>
          <a:p>
            <a:pPr lvl="1">
              <a:defRPr/>
            </a:pPr>
            <a:r>
              <a:rPr lang="en-US" dirty="0" smtClean="0"/>
              <a:t>Other processes wait until the file is created</a:t>
            </a:r>
          </a:p>
          <a:p>
            <a:pPr lvl="2">
              <a:defRPr/>
            </a:pPr>
            <a:r>
              <a:rPr lang="en-US" dirty="0" smtClean="0"/>
              <a:t>So that they can read and process data in the file.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52400" y="2667000"/>
            <a:ext cx="8763000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rgbClr val="CC0099"/>
                </a:solidFill>
                <a:latin typeface="Courier New" charset="0"/>
                <a:cs typeface="Courier New" charset="0"/>
              </a:rPr>
              <a:t>void</a:t>
            </a:r>
            <a:r>
              <a:rPr lang="en-US" sz="2000" dirty="0" smtClean="0">
                <a:latin typeface="Courier New" charset="0"/>
                <a:cs typeface="Courier New" charset="0"/>
              </a:rPr>
              <a:t>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processFile</a:t>
            </a:r>
            <a:r>
              <a:rPr lang="en-US" sz="2000" dirty="0" smtClean="0">
                <a:latin typeface="Courier New" charset="0"/>
                <a:cs typeface="Courier New" charset="0"/>
              </a:rPr>
              <a:t>(</a:t>
            </a:r>
            <a:r>
              <a:rPr lang="en-US" sz="2000" dirty="0" err="1" smtClean="0">
                <a:solidFill>
                  <a:srgbClr val="CC0099"/>
                </a:solidFill>
                <a:latin typeface="Courier New" charset="0"/>
                <a:cs typeface="Courier New" charset="0"/>
              </a:rPr>
              <a:t>const</a:t>
            </a:r>
            <a:r>
              <a:rPr lang="en-US" sz="2000" dirty="0" smtClean="0">
                <a:solidFill>
                  <a:srgbClr val="CC0099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std</a:t>
            </a:r>
            <a:r>
              <a:rPr lang="en-US" sz="2000" dirty="0" smtClean="0">
                <a:latin typeface="Courier New" charset="0"/>
                <a:cs typeface="Courier New" charset="0"/>
              </a:rPr>
              <a:t>::string</a:t>
            </a:r>
            <a:r>
              <a:rPr lang="en-US" sz="2000" dirty="0" smtClean="0">
                <a:solidFill>
                  <a:srgbClr val="CC0099"/>
                </a:solidFill>
                <a:latin typeface="Courier New" charset="0"/>
                <a:cs typeface="Courier New" charset="0"/>
              </a:rPr>
              <a:t>&amp;</a:t>
            </a:r>
            <a:r>
              <a:rPr lang="en-US" sz="2000" dirty="0" smtClean="0">
                <a:latin typeface="Courier New" charset="0"/>
                <a:cs typeface="Courier New" charset="0"/>
              </a:rPr>
              <a:t>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fileName</a:t>
            </a:r>
            <a:r>
              <a:rPr lang="en-US" sz="2000" dirty="0" smtClean="0">
                <a:latin typeface="Courier New" charset="0"/>
                <a:cs typeface="Courier New" charset="0"/>
              </a:rPr>
              <a:t>, </a:t>
            </a:r>
            <a:r>
              <a:rPr lang="en-US" sz="2000" dirty="0" err="1" smtClean="0">
                <a:solidFill>
                  <a:srgbClr val="CC0099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000" dirty="0" smtClean="0">
                <a:latin typeface="Courier New" charset="0"/>
                <a:cs typeface="Courier New" charset="0"/>
              </a:rPr>
              <a:t> rank){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rgbClr val="CC0099"/>
                </a:solidFill>
                <a:latin typeface="Courier New" charset="0"/>
                <a:cs typeface="Courier New" charset="0"/>
              </a:rPr>
              <a:t>  if</a:t>
            </a:r>
            <a:r>
              <a:rPr lang="en-US" sz="2000" dirty="0" smtClean="0">
                <a:latin typeface="Courier New" charset="0"/>
                <a:cs typeface="Courier New" charset="0"/>
              </a:rPr>
              <a:t> (rank == 0) {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 </a:t>
            </a:r>
            <a:r>
              <a:rPr lang="en-US" sz="2000" dirty="0" smtClean="0">
                <a:latin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solidFill>
                  <a:srgbClr val="CC0099"/>
                </a:solidFill>
                <a:latin typeface="Courier New" charset="0"/>
                <a:cs typeface="Courier New" charset="0"/>
              </a:rPr>
              <a:t>std</a:t>
            </a:r>
            <a:r>
              <a:rPr lang="en-US" sz="2000" dirty="0">
                <a:solidFill>
                  <a:srgbClr val="CC0099"/>
                </a:solidFill>
                <a:latin typeface="Courier New" charset="0"/>
                <a:cs typeface="Courier New" charset="0"/>
              </a:rPr>
              <a:t>::string</a:t>
            </a:r>
            <a:r>
              <a:rPr lang="en-US" sz="2000" dirty="0">
                <a:latin typeface="Courier New" charset="0"/>
                <a:cs typeface="Courier New" charset="0"/>
              </a:rPr>
              <a:t> </a:t>
            </a:r>
            <a:r>
              <a:rPr lang="en-US" sz="2000" dirty="0" err="1">
                <a:latin typeface="Courier New" charset="0"/>
                <a:cs typeface="Courier New" charset="0"/>
              </a:rPr>
              <a:t>bigStr</a:t>
            </a:r>
            <a:r>
              <a:rPr lang="en-US" sz="2000" dirty="0">
                <a:latin typeface="Courier New" charset="0"/>
                <a:cs typeface="Courier New" charset="0"/>
              </a:rPr>
              <a:t> = </a:t>
            </a:r>
            <a:r>
              <a:rPr lang="en-US" sz="2000" dirty="0" err="1">
                <a:latin typeface="Courier New" charset="0"/>
                <a:cs typeface="Courier New" charset="0"/>
              </a:rPr>
              <a:t>doSomeIntialProcessing</a:t>
            </a:r>
            <a:r>
              <a:rPr lang="en-US" sz="2000" dirty="0">
                <a:latin typeface="Courier New" charset="0"/>
                <a:cs typeface="Courier New" charset="0"/>
              </a:rPr>
              <a:t>(rank);</a:t>
            </a:r>
            <a:endParaRPr lang="en-US" sz="2000" dirty="0" smtClean="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dirty="0" smtClean="0">
                <a:latin typeface="Courier New" charset="0"/>
                <a:cs typeface="Courier New" charset="0"/>
              </a:rPr>
              <a:t>   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std</a:t>
            </a:r>
            <a:r>
              <a:rPr lang="en-US" sz="2000" dirty="0" smtClean="0">
                <a:latin typeface="Courier New" charset="0"/>
                <a:cs typeface="Courier New" charset="0"/>
              </a:rPr>
              <a:t>::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ofstream</a:t>
            </a:r>
            <a:r>
              <a:rPr lang="en-US" sz="2000" dirty="0" smtClean="0">
                <a:latin typeface="Courier New" charset="0"/>
                <a:cs typeface="Courier New" charset="0"/>
              </a:rPr>
              <a:t> out(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fileName</a:t>
            </a:r>
            <a:r>
              <a:rPr lang="en-US" sz="2000" dirty="0" smtClean="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dirty="0" smtClean="0">
                <a:latin typeface="Courier New" charset="0"/>
                <a:cs typeface="Courier New" charset="0"/>
              </a:rPr>
              <a:t>    out &lt;&lt;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bigStr</a:t>
            </a:r>
            <a:r>
              <a:rPr lang="en-US" sz="2000" dirty="0" smtClean="0">
                <a:latin typeface="Courier New" charset="0"/>
                <a:cs typeface="Courier New" charset="0"/>
              </a:rPr>
              <a:t> &lt;&lt;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std</a:t>
            </a:r>
            <a:r>
              <a:rPr lang="en-US" sz="2000" dirty="0" smtClean="0">
                <a:latin typeface="Courier New" charset="0"/>
                <a:cs typeface="Courier New" charset="0"/>
              </a:rPr>
              <a:t>::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endl</a:t>
            </a:r>
            <a:r>
              <a:rPr lang="en-US" sz="2000" dirty="0" smtClean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dirty="0" smtClean="0">
                <a:latin typeface="Courier New" charset="0"/>
                <a:cs typeface="Courier New" charset="0"/>
              </a:rPr>
              <a:t>  } 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dirty="0" smtClean="0">
                <a:latin typeface="Courier New" charset="0"/>
                <a:cs typeface="Courier New" charset="0"/>
              </a:rPr>
              <a:t>  </a:t>
            </a:r>
            <a:r>
              <a:rPr lang="en-US" sz="2000" dirty="0" smtClean="0">
                <a:solidFill>
                  <a:srgbClr val="006600"/>
                </a:solidFill>
                <a:latin typeface="Courier New" charset="0"/>
                <a:cs typeface="Courier New" charset="0"/>
              </a:rPr>
              <a:t>// All processes wait for rank 0 to create the file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rgbClr val="006600"/>
                </a:solidFill>
                <a:latin typeface="Courier New" charset="0"/>
                <a:cs typeface="Courier New" charset="0"/>
              </a:rPr>
              <a:t>  // Note that rank 0 process also calls this function!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dirty="0" smtClean="0">
                <a:latin typeface="Courier New" charset="0"/>
                <a:cs typeface="Courier New" charset="0"/>
              </a:rPr>
              <a:t>  </a:t>
            </a:r>
            <a:r>
              <a:rPr lang="en-US" sz="2000" b="1" dirty="0" err="1" smtClean="0">
                <a:effectLst>
                  <a:glow rad="254000">
                    <a:srgbClr val="FFFF00">
                      <a:alpha val="75000"/>
                    </a:srgbClr>
                  </a:glow>
                </a:effectLst>
                <a:latin typeface="Courier New" charset="0"/>
                <a:cs typeface="Courier New" charset="0"/>
              </a:rPr>
              <a:t>MPI_Barrier</a:t>
            </a:r>
            <a:r>
              <a:rPr lang="en-US" sz="2000" b="1" dirty="0" smtClean="0">
                <a:effectLst>
                  <a:glow rad="254000">
                    <a:srgbClr val="FFFF00">
                      <a:alpha val="75000"/>
                    </a:srgbClr>
                  </a:glow>
                </a:effectLst>
                <a:latin typeface="Courier New" charset="0"/>
                <a:cs typeface="Courier New" charset="0"/>
              </a:rPr>
              <a:t>(MPI_COMM_WORLD);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dirty="0" smtClean="0">
                <a:latin typeface="Courier New" charset="0"/>
                <a:cs typeface="Courier New" charset="0"/>
              </a:rPr>
              <a:t> 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std</a:t>
            </a:r>
            <a:r>
              <a:rPr lang="en-US" sz="2000" dirty="0" smtClean="0">
                <a:latin typeface="Courier New" charset="0"/>
                <a:cs typeface="Courier New" charset="0"/>
              </a:rPr>
              <a:t>::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ifstream</a:t>
            </a:r>
            <a:r>
              <a:rPr lang="en-US" sz="2000" dirty="0" smtClean="0">
                <a:latin typeface="Courier New" charset="0"/>
                <a:cs typeface="Courier New" charset="0"/>
              </a:rPr>
              <a:t>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inFP</a:t>
            </a:r>
            <a:r>
              <a:rPr lang="en-US" sz="2000" dirty="0" smtClean="0">
                <a:latin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fileName</a:t>
            </a:r>
            <a:r>
              <a:rPr lang="en-US" sz="2000" dirty="0" smtClean="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dirty="0" smtClean="0">
                <a:latin typeface="Courier New" charset="0"/>
                <a:cs typeface="Courier New" charset="0"/>
              </a:rPr>
              <a:t> 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doSomeFileProcessing</a:t>
            </a:r>
            <a:r>
              <a:rPr lang="en-US" sz="2000" dirty="0" smtClean="0">
                <a:latin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inFP</a:t>
            </a:r>
            <a:r>
              <a:rPr lang="en-US" sz="2000" dirty="0" smtClean="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dirty="0" smtClean="0">
                <a:latin typeface="Courier New" charset="0"/>
                <a:cs typeface="Courier New" charset="0"/>
              </a:rPr>
              <a:t>}</a:t>
            </a:r>
            <a:endParaRPr lang="en-US" sz="1500" dirty="0" smtClean="0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One-to-all Broadcast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(Section 4.1 &amp; Section 6.6.2)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31242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Parallel algorithms require a single process to send identical data to all other processes (or a subset of them)</a:t>
            </a:r>
          </a:p>
          <a:p>
            <a:pPr lvl="1">
              <a:defRPr/>
            </a:pPr>
            <a:r>
              <a:rPr lang="en-US" dirty="0" smtClean="0"/>
              <a:t>This operation is called one-to-all broadcast</a:t>
            </a:r>
          </a:p>
          <a:p>
            <a:pPr lvl="2">
              <a:defRPr/>
            </a:pPr>
            <a:r>
              <a:rPr lang="en-US" dirty="0" smtClean="0"/>
              <a:t>Initially only a single source process has the data of size m</a:t>
            </a:r>
          </a:p>
          <a:p>
            <a:pPr lvl="3">
              <a:defRPr/>
            </a:pPr>
            <a:r>
              <a:rPr lang="en-US" dirty="0" smtClean="0"/>
              <a:t>The source data needs to be broadcast to </a:t>
            </a:r>
            <a:r>
              <a:rPr lang="en-US" i="1" dirty="0" smtClean="0">
                <a:solidFill>
                  <a:srgbClr val="663300"/>
                </a:solidFill>
              </a:rPr>
              <a:t>p</a:t>
            </a:r>
            <a:r>
              <a:rPr lang="en-US" dirty="0" smtClean="0"/>
              <a:t> processes</a:t>
            </a:r>
          </a:p>
          <a:p>
            <a:pPr lvl="2">
              <a:defRPr/>
            </a:pPr>
            <a:r>
              <a:rPr lang="en-US" dirty="0" smtClean="0"/>
              <a:t>After the broadcast, there are </a:t>
            </a:r>
            <a:r>
              <a:rPr lang="en-US" i="1" dirty="0" smtClean="0">
                <a:solidFill>
                  <a:srgbClr val="663300"/>
                </a:solidFill>
              </a:rPr>
              <a:t>p</a:t>
            </a:r>
            <a:r>
              <a:rPr lang="en-US" dirty="0" smtClean="0"/>
              <a:t> copies of the source data, one copy at each of the </a:t>
            </a:r>
            <a:r>
              <a:rPr lang="en-US" i="1" dirty="0" smtClean="0">
                <a:solidFill>
                  <a:srgbClr val="663300"/>
                </a:solidFill>
              </a:rPr>
              <a:t>p</a:t>
            </a:r>
            <a:r>
              <a:rPr lang="en-US" dirty="0" smtClean="0"/>
              <a:t> processes involved in the broadcast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4648200"/>
          <a:ext cx="6096000" cy="1443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701195"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663300"/>
                          </a:solidFill>
                        </a:rPr>
                        <a:t>Example:</a:t>
                      </a:r>
                      <a:r>
                        <a:rPr lang="en-US" sz="2000" b="1" i="0" baseline="0" dirty="0" smtClean="0">
                          <a:solidFill>
                            <a:srgbClr val="663300"/>
                          </a:solidFill>
                        </a:rPr>
                        <a:t> Before broadcast from process 2</a:t>
                      </a:r>
                    </a:p>
                    <a:p>
                      <a:pPr algn="ctr"/>
                      <a:endParaRPr lang="en-US" sz="2000" b="1" i="0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22">
                <a:tc>
                  <a:txBody>
                    <a:bodyPr/>
                    <a:lstStyle/>
                    <a:p>
                      <a:r>
                        <a:rPr lang="en-US" sz="1800" b="1" i="1" dirty="0" smtClean="0">
                          <a:solidFill>
                            <a:srgbClr val="663300"/>
                          </a:solidFill>
                        </a:rPr>
                        <a:t>Rank:</a:t>
                      </a:r>
                      <a:endParaRPr lang="en-US" sz="1800" b="1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663300"/>
                          </a:solidFill>
                        </a:rPr>
                        <a:t>0</a:t>
                      </a:r>
                      <a:endParaRPr lang="en-US" sz="1800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663300"/>
                          </a:solidFill>
                        </a:rPr>
                        <a:t>1</a:t>
                      </a:r>
                      <a:endParaRPr lang="en-US" sz="1800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663300"/>
                          </a:solidFill>
                        </a:rPr>
                        <a:t>2</a:t>
                      </a:r>
                      <a:endParaRPr lang="en-US" sz="1800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663300"/>
                          </a:solidFill>
                        </a:rPr>
                        <a:t>3</a:t>
                      </a:r>
                      <a:endParaRPr lang="en-US" sz="1800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663300"/>
                          </a:solidFill>
                        </a:rPr>
                        <a:t>4</a:t>
                      </a:r>
                      <a:endParaRPr lang="en-US" sz="1800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22">
                <a:tc>
                  <a:txBody>
                    <a:bodyPr/>
                    <a:lstStyle/>
                    <a:p>
                      <a:r>
                        <a:rPr lang="en-US" sz="1800" b="1" i="1" dirty="0" smtClean="0">
                          <a:solidFill>
                            <a:srgbClr val="663300"/>
                          </a:solidFill>
                        </a:rPr>
                        <a:t>Data:</a:t>
                      </a:r>
                      <a:endParaRPr lang="en-US" sz="1800" b="1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</a:t>
                      </a:r>
                      <a:endParaRPr lang="en-US" sz="1800" dirty="0"/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0" y="4648200"/>
          <a:ext cx="6096000" cy="1443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701195"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663300"/>
                          </a:solidFill>
                        </a:rPr>
                        <a:t>Example:</a:t>
                      </a:r>
                      <a:r>
                        <a:rPr lang="en-US" sz="2000" b="1" i="0" baseline="0" dirty="0" smtClean="0">
                          <a:solidFill>
                            <a:srgbClr val="663300"/>
                          </a:solidFill>
                        </a:rPr>
                        <a:t> After broadcast from process 2</a:t>
                      </a:r>
                    </a:p>
                    <a:p>
                      <a:pPr algn="ctr"/>
                      <a:endParaRPr lang="en-US" sz="2000" b="1" i="0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22">
                <a:tc>
                  <a:txBody>
                    <a:bodyPr/>
                    <a:lstStyle/>
                    <a:p>
                      <a:r>
                        <a:rPr lang="en-US" sz="1800" b="1" i="1" dirty="0" smtClean="0">
                          <a:solidFill>
                            <a:srgbClr val="663300"/>
                          </a:solidFill>
                        </a:rPr>
                        <a:t>Rank:</a:t>
                      </a:r>
                      <a:endParaRPr lang="en-US" sz="1800" b="1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663300"/>
                          </a:solidFill>
                        </a:rPr>
                        <a:t>0</a:t>
                      </a:r>
                      <a:endParaRPr lang="en-US" sz="1800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663300"/>
                          </a:solidFill>
                        </a:rPr>
                        <a:t>1</a:t>
                      </a:r>
                      <a:endParaRPr lang="en-US" sz="1800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663300"/>
                          </a:solidFill>
                        </a:rPr>
                        <a:t>2</a:t>
                      </a:r>
                      <a:endParaRPr lang="en-US" sz="1800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663300"/>
                          </a:solidFill>
                        </a:rPr>
                        <a:t>3</a:t>
                      </a:r>
                      <a:endParaRPr lang="en-US" sz="1800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663300"/>
                          </a:solidFill>
                        </a:rPr>
                        <a:t>4</a:t>
                      </a:r>
                      <a:endParaRPr lang="en-US" sz="1800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22">
                <a:tc>
                  <a:txBody>
                    <a:bodyPr/>
                    <a:lstStyle/>
                    <a:p>
                      <a:r>
                        <a:rPr lang="en-US" sz="1800" b="1" i="1" dirty="0" smtClean="0">
                          <a:solidFill>
                            <a:srgbClr val="663300"/>
                          </a:solidFill>
                        </a:rPr>
                        <a:t>Data:</a:t>
                      </a:r>
                      <a:endParaRPr lang="en-US" sz="1800" b="1" i="1" dirty="0">
                        <a:solidFill>
                          <a:srgbClr val="663300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</a:t>
                      </a:r>
                      <a:endParaRPr lang="en-US" sz="1800" dirty="0"/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</a:t>
                      </a:r>
                      <a:endParaRPr lang="en-US" sz="1800" dirty="0"/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</a:t>
                      </a:r>
                      <a:endParaRPr lang="en-US" sz="1800" dirty="0"/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</a:t>
                      </a:r>
                      <a:endParaRPr lang="en-US" sz="1800" dirty="0"/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</a:t>
                      </a:r>
                      <a:endParaRPr lang="en-US" sz="1800" dirty="0"/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ao">
  <a:themeElements>
    <a:clrScheme name="Ra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a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a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Rao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Rao</Template>
  <TotalTime>11967</TotalTime>
  <Words>5892</Words>
  <Application>Microsoft Macintosh PowerPoint</Application>
  <PresentationFormat>On-screen Show (4:3)</PresentationFormat>
  <Paragraphs>778</Paragraphs>
  <Slides>50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Rao</vt:lpstr>
      <vt:lpstr>Equation</vt:lpstr>
      <vt:lpstr>Advanced MPI: Collective  Communication  &amp; Computation Operations (Section 6.6 and Chapter 4)</vt:lpstr>
      <vt:lpstr>Material Coverage</vt:lpstr>
      <vt:lpstr>Point-to-Point Communication</vt:lpstr>
      <vt:lpstr>Collective Communication</vt:lpstr>
      <vt:lpstr>Collective Operations &amp; Synchronization</vt:lpstr>
      <vt:lpstr>Barriers</vt:lpstr>
      <vt:lpstr>MPI_Barrier</vt:lpstr>
      <vt:lpstr>Example use of MPI_Barrier</vt:lpstr>
      <vt:lpstr>One-to-all Broadcast (Section 4.1 &amp; Section 6.6.2)</vt:lpstr>
      <vt:lpstr>MPI_Bcast</vt:lpstr>
      <vt:lpstr>Example use of MPI_Bcast</vt:lpstr>
      <vt:lpstr>All-to-one reduction operations</vt:lpstr>
      <vt:lpstr>Example All-to-one reduction</vt:lpstr>
      <vt:lpstr>MPI_Reduce</vt:lpstr>
      <vt:lpstr>Predefined reduction operations in MPI</vt:lpstr>
      <vt:lpstr>Example of MPI_Reduce</vt:lpstr>
      <vt:lpstr>MPI_Allreduce (Section 6.6.3)</vt:lpstr>
      <vt:lpstr>Example of MPI_Allreduce</vt:lpstr>
      <vt:lpstr>Performing broadcast and reduction operations</vt:lpstr>
      <vt:lpstr>Broadcast in Linear Networks</vt:lpstr>
      <vt:lpstr>Example of broadcasting using recursive doubling (Section 4.1.1)</vt:lpstr>
      <vt:lpstr>Broadcasting in a Mesh Network (Section 4.1.2)</vt:lpstr>
      <vt:lpstr>Broadcasting in Hypercube (Section 4.1.3)</vt:lpstr>
      <vt:lpstr>Reduction operation in Hypercube (Section 4.1.3)</vt:lpstr>
      <vt:lpstr>Roundup of implementation of One-to-all and All-to-one Approaches</vt:lpstr>
      <vt:lpstr>Performing All-to-All reduction (Section 4.3)</vt:lpstr>
      <vt:lpstr>Scatter Operation (Section 4.4)</vt:lpstr>
      <vt:lpstr>Scatter operation in a Hypercube (Section 4.4)</vt:lpstr>
      <vt:lpstr>MPI_Scatter (Section 6.6.6)</vt:lpstr>
      <vt:lpstr>Example of MPI_Scatter</vt:lpstr>
      <vt:lpstr>Gather Operation (Section 4.4)</vt:lpstr>
      <vt:lpstr>Gather operation in Hypercube (Section 4.4)</vt:lpstr>
      <vt:lpstr>MPI_Gather (Section 6.6.5)</vt:lpstr>
      <vt:lpstr>Example of MPI_Gather</vt:lpstr>
      <vt:lpstr>3.14159265…</vt:lpstr>
      <vt:lpstr>Numerical Integration</vt:lpstr>
      <vt:lpstr>Integration for </vt:lpstr>
      <vt:lpstr>Calculating Area of Rectangles</vt:lpstr>
      <vt:lpstr>Calculating  using MPI (Part 1)</vt:lpstr>
      <vt:lpstr>Calculating  using MPI (Part 2)</vt:lpstr>
      <vt:lpstr>Additional MPI operations</vt:lpstr>
      <vt:lpstr>MPI_Reduce: MPI_MINLOC &amp; MPI_MAXLOC operations</vt:lpstr>
      <vt:lpstr>Description of MPI_MAXLOC &amp; MPI_MINLOC Operations</vt:lpstr>
      <vt:lpstr>Example of MIN_LOC and MAX_LOC</vt:lpstr>
      <vt:lpstr>MPI_Scatterv (Section 6.6.6)</vt:lpstr>
      <vt:lpstr>MPI_Gatherv (Section 6.6.5)</vt:lpstr>
      <vt:lpstr>MPI_Allgatherv (Section 6.6.5)</vt:lpstr>
      <vt:lpstr>All-to-all personalized communication (Section 4.5)</vt:lpstr>
      <vt:lpstr>MPI_Alltoall (Section 6.6.7)</vt:lpstr>
      <vt:lpstr>MPI_Alltoallv (Section 6.6.7)</vt:lpstr>
    </vt:vector>
  </TitlesOfParts>
  <Manager/>
  <Company>School of Engineering and Applied Science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 Collective communication</dc:title>
  <dc:subject/>
  <dc:creator>School of Engineering &amp; Applied Science</dc:creator>
  <cp:keywords/>
  <dc:description/>
  <cp:lastModifiedBy>Dhananjai Rao</cp:lastModifiedBy>
  <cp:revision>651</cp:revision>
  <dcterms:created xsi:type="dcterms:W3CDTF">2007-01-10T03:26:40Z</dcterms:created>
  <dcterms:modified xsi:type="dcterms:W3CDTF">2016-04-29T01:16:43Z</dcterms:modified>
  <cp:category/>
</cp:coreProperties>
</file>