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92" d="100"/>
          <a:sy n="92" d="100"/>
        </p:scale>
        <p:origin x="33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9/8/2022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oftwareadvice.com/visitor-management/sine-profile/reviews/" TargetMode="External"/><Relationship Id="rId2" Type="http://schemas.openxmlformats.org/officeDocument/2006/relationships/hyperlink" Target="https://www.softwareadvice.com/visitor-management/sine-profile/" TargetMode="External"/><Relationship Id="rId1" Type="http://schemas.openxmlformats.org/officeDocument/2006/relationships/slideLayout" Target="../slideLayouts/slideLayout2.xml"/><Relationship Id="rId4" Type="http://schemas.openxmlformats.org/officeDocument/2006/relationships/hyperlink" Target="https://thereceptionist.com/visitor-management-system/?nab=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68CB9-0A4F-42BA-BE5E-E302BAAB3E2E}"/>
              </a:ext>
            </a:extLst>
          </p:cNvPr>
          <p:cNvSpPr>
            <a:spLocks noGrp="1"/>
          </p:cNvSpPr>
          <p:nvPr>
            <p:ph type="ctrTitle"/>
          </p:nvPr>
        </p:nvSpPr>
        <p:spPr/>
        <p:txBody>
          <a:bodyPr/>
          <a:lstStyle/>
          <a:p>
            <a:r>
              <a:rPr lang="en-US" sz="5400" dirty="0">
                <a:latin typeface="Agency FB" panose="020B0503020202020204" pitchFamily="34" charset="0"/>
              </a:rPr>
              <a:t>a Project proposal presentation</a:t>
            </a:r>
            <a:br>
              <a:rPr lang="en-US" dirty="0">
                <a:latin typeface="Agency FB" panose="020B0503020202020204" pitchFamily="34" charset="0"/>
              </a:rPr>
            </a:br>
            <a:br>
              <a:rPr lang="en-US" sz="2000" dirty="0">
                <a:latin typeface="Agency FB" panose="020B0503020202020204" pitchFamily="34" charset="0"/>
              </a:rPr>
            </a:br>
            <a:endParaRPr lang="en-GH" dirty="0">
              <a:latin typeface="Agency FB" panose="020B0503020202020204" pitchFamily="34" charset="0"/>
            </a:endParaRPr>
          </a:p>
        </p:txBody>
      </p:sp>
      <p:sp>
        <p:nvSpPr>
          <p:cNvPr id="3" name="Subtitle 2">
            <a:extLst>
              <a:ext uri="{FF2B5EF4-FFF2-40B4-BE49-F238E27FC236}">
                <a16:creationId xmlns:a16="http://schemas.microsoft.com/office/drawing/2014/main" id="{EEB909C1-F6F3-477A-B512-C8CE1ECE3B57}"/>
              </a:ext>
            </a:extLst>
          </p:cNvPr>
          <p:cNvSpPr>
            <a:spLocks noGrp="1"/>
          </p:cNvSpPr>
          <p:nvPr>
            <p:ph type="subTitle" idx="1"/>
          </p:nvPr>
        </p:nvSpPr>
        <p:spPr/>
        <p:txBody>
          <a:bodyPr>
            <a:normAutofit fontScale="85000" lnSpcReduction="20000"/>
          </a:bodyPr>
          <a:lstStyle/>
          <a:p>
            <a:pPr algn="l"/>
            <a:r>
              <a:rPr lang="en-US" sz="2400" dirty="0">
                <a:latin typeface="Agency FB" panose="020B0503020202020204" pitchFamily="34" charset="0"/>
              </a:rPr>
              <a:t>presented by:</a:t>
            </a:r>
            <a:br>
              <a:rPr lang="en-US" sz="2400" dirty="0">
                <a:latin typeface="Agency FB" panose="020B0503020202020204" pitchFamily="34" charset="0"/>
              </a:rPr>
            </a:br>
            <a:r>
              <a:rPr lang="en-US" sz="2400" dirty="0">
                <a:latin typeface="Agency FB" panose="020B0503020202020204" pitchFamily="34" charset="0"/>
              </a:rPr>
              <a:t>Janelle </a:t>
            </a:r>
            <a:r>
              <a:rPr lang="en-US" sz="2400" dirty="0" err="1">
                <a:latin typeface="Agency FB" panose="020B0503020202020204" pitchFamily="34" charset="0"/>
              </a:rPr>
              <a:t>yankey</a:t>
            </a:r>
            <a:br>
              <a:rPr lang="en-US" sz="2400" dirty="0">
                <a:latin typeface="Agency FB" panose="020B0503020202020204" pitchFamily="34" charset="0"/>
              </a:rPr>
            </a:br>
            <a:r>
              <a:rPr lang="en-US" sz="2400" dirty="0" err="1">
                <a:latin typeface="Agency FB" panose="020B0503020202020204" pitchFamily="34" charset="0"/>
              </a:rPr>
              <a:t>nii</a:t>
            </a:r>
            <a:r>
              <a:rPr lang="en-US" sz="2400" dirty="0">
                <a:latin typeface="Agency FB" panose="020B0503020202020204" pitchFamily="34" charset="0"/>
              </a:rPr>
              <a:t> </a:t>
            </a:r>
            <a:r>
              <a:rPr lang="en-US" sz="2400" dirty="0" err="1">
                <a:latin typeface="Agency FB" panose="020B0503020202020204" pitchFamily="34" charset="0"/>
              </a:rPr>
              <a:t>adokwei</a:t>
            </a:r>
            <a:r>
              <a:rPr lang="en-US" sz="2400" dirty="0">
                <a:latin typeface="Agency FB" panose="020B0503020202020204" pitchFamily="34" charset="0"/>
              </a:rPr>
              <a:t> </a:t>
            </a:r>
            <a:r>
              <a:rPr lang="en-US" sz="2400" dirty="0" err="1">
                <a:latin typeface="Agency FB" panose="020B0503020202020204" pitchFamily="34" charset="0"/>
              </a:rPr>
              <a:t>addo</a:t>
            </a:r>
            <a:br>
              <a:rPr lang="en-US" sz="2400" dirty="0">
                <a:latin typeface="Agency FB" panose="020B0503020202020204" pitchFamily="34" charset="0"/>
              </a:rPr>
            </a:br>
            <a:r>
              <a:rPr lang="en-US" sz="2400" dirty="0">
                <a:latin typeface="Agency FB" panose="020B0503020202020204" pitchFamily="34" charset="0"/>
              </a:rPr>
              <a:t>Samuel kelvin </a:t>
            </a:r>
            <a:r>
              <a:rPr lang="en-US" sz="2400" dirty="0" err="1">
                <a:latin typeface="Agency FB" panose="020B0503020202020204" pitchFamily="34" charset="0"/>
              </a:rPr>
              <a:t>nii</a:t>
            </a:r>
            <a:r>
              <a:rPr lang="en-US" sz="2400" dirty="0">
                <a:latin typeface="Agency FB" panose="020B0503020202020204" pitchFamily="34" charset="0"/>
              </a:rPr>
              <a:t> </a:t>
            </a:r>
            <a:r>
              <a:rPr lang="en-US" sz="2400" dirty="0" err="1">
                <a:latin typeface="Agency FB" panose="020B0503020202020204" pitchFamily="34" charset="0"/>
              </a:rPr>
              <a:t>budu</a:t>
            </a:r>
            <a:r>
              <a:rPr lang="en-US" sz="2400" dirty="0">
                <a:latin typeface="Agency FB" panose="020B0503020202020204" pitchFamily="34" charset="0"/>
              </a:rPr>
              <a:t> </a:t>
            </a:r>
            <a:r>
              <a:rPr lang="en-US" sz="2400" dirty="0" err="1">
                <a:latin typeface="Agency FB" panose="020B0503020202020204" pitchFamily="34" charset="0"/>
              </a:rPr>
              <a:t>tetteh</a:t>
            </a:r>
            <a:endParaRPr lang="en-GH" dirty="0">
              <a:latin typeface="Agency FB" panose="020B0503020202020204" pitchFamily="34" charset="0"/>
            </a:endParaRPr>
          </a:p>
        </p:txBody>
      </p:sp>
    </p:spTree>
    <p:extLst>
      <p:ext uri="{BB962C8B-B14F-4D97-AF65-F5344CB8AC3E}">
        <p14:creationId xmlns:p14="http://schemas.microsoft.com/office/powerpoint/2010/main" val="2138131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43DC8-810B-4E10-9FFA-C3D1A27F7724}"/>
              </a:ext>
            </a:extLst>
          </p:cNvPr>
          <p:cNvSpPr>
            <a:spLocks noGrp="1"/>
          </p:cNvSpPr>
          <p:nvPr>
            <p:ph type="title"/>
          </p:nvPr>
        </p:nvSpPr>
        <p:spPr/>
        <p:txBody>
          <a:bodyPr/>
          <a:lstStyle/>
          <a:p>
            <a:r>
              <a:rPr lang="en-US" dirty="0"/>
              <a:t>references</a:t>
            </a:r>
            <a:endParaRPr lang="en-GH" dirty="0"/>
          </a:p>
        </p:txBody>
      </p:sp>
      <p:sp>
        <p:nvSpPr>
          <p:cNvPr id="3" name="Content Placeholder 2">
            <a:extLst>
              <a:ext uri="{FF2B5EF4-FFF2-40B4-BE49-F238E27FC236}">
                <a16:creationId xmlns:a16="http://schemas.microsoft.com/office/drawing/2014/main" id="{1266B896-3944-42D9-88C6-F1F03E23174C}"/>
              </a:ext>
            </a:extLst>
          </p:cNvPr>
          <p:cNvSpPr>
            <a:spLocks noGrp="1"/>
          </p:cNvSpPr>
          <p:nvPr>
            <p:ph sz="quarter" idx="13"/>
          </p:nvPr>
        </p:nvSpPr>
        <p:spPr/>
        <p:txBody>
          <a:bodyPr/>
          <a:lstStyle/>
          <a:p>
            <a:r>
              <a:rPr lang="en-US" u="sng" dirty="0">
                <a:hlinkClick r:id="rId2"/>
              </a:rPr>
              <a:t>https://www.softwareadvice.com/visitor-management/sine-profile/</a:t>
            </a:r>
            <a:endParaRPr lang="en-GH" dirty="0"/>
          </a:p>
          <a:p>
            <a:r>
              <a:rPr lang="en-US" u="sng" dirty="0">
                <a:hlinkClick r:id="rId3"/>
              </a:rPr>
              <a:t>https://www.softwareadvice.com/visitor-management/sine-profile/reviews/</a:t>
            </a:r>
            <a:endParaRPr lang="en-GH" dirty="0"/>
          </a:p>
          <a:p>
            <a:r>
              <a:rPr lang="en-US" dirty="0">
                <a:hlinkClick r:id="rId4"/>
              </a:rPr>
              <a:t>https://thereceptionist.com/visitor-management-system/?nab=0</a:t>
            </a:r>
            <a:endParaRPr lang="en-US" dirty="0"/>
          </a:p>
          <a:p>
            <a:pPr marL="0" indent="0">
              <a:buNone/>
            </a:pPr>
            <a:endParaRPr lang="en-GH" dirty="0"/>
          </a:p>
          <a:p>
            <a:pPr marL="0" indent="0">
              <a:buNone/>
            </a:pPr>
            <a:endParaRPr lang="en-GH" dirty="0"/>
          </a:p>
        </p:txBody>
      </p:sp>
    </p:spTree>
    <p:extLst>
      <p:ext uri="{BB962C8B-B14F-4D97-AF65-F5344CB8AC3E}">
        <p14:creationId xmlns:p14="http://schemas.microsoft.com/office/powerpoint/2010/main" val="119723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4DF2F-9FB3-423C-AC7F-C9D81B92F02C}"/>
              </a:ext>
            </a:extLst>
          </p:cNvPr>
          <p:cNvSpPr>
            <a:spLocks noGrp="1"/>
          </p:cNvSpPr>
          <p:nvPr>
            <p:ph type="title"/>
          </p:nvPr>
        </p:nvSpPr>
        <p:spPr/>
        <p:txBody>
          <a:bodyPr/>
          <a:lstStyle/>
          <a:p>
            <a:r>
              <a:rPr lang="en-US" dirty="0"/>
              <a:t>Table of contents</a:t>
            </a:r>
            <a:endParaRPr lang="en-GH" dirty="0"/>
          </a:p>
        </p:txBody>
      </p:sp>
      <p:sp>
        <p:nvSpPr>
          <p:cNvPr id="3" name="Content Placeholder 2">
            <a:extLst>
              <a:ext uri="{FF2B5EF4-FFF2-40B4-BE49-F238E27FC236}">
                <a16:creationId xmlns:a16="http://schemas.microsoft.com/office/drawing/2014/main" id="{BE811EE4-4CDC-4DDC-96A0-50F53C82DC33}"/>
              </a:ext>
            </a:extLst>
          </p:cNvPr>
          <p:cNvSpPr>
            <a:spLocks noGrp="1"/>
          </p:cNvSpPr>
          <p:nvPr>
            <p:ph sz="quarter" idx="13"/>
          </p:nvPr>
        </p:nvSpPr>
        <p:spPr/>
        <p:txBody>
          <a:bodyPr>
            <a:normAutofit fontScale="92500" lnSpcReduction="20000"/>
          </a:bodyPr>
          <a:lstStyle/>
          <a:p>
            <a:pPr>
              <a:buFont typeface="Wingdings" panose="05000000000000000000" pitchFamily="2" charset="2"/>
              <a:buChar char="Ø"/>
            </a:pPr>
            <a:r>
              <a:rPr lang="en-US" dirty="0"/>
              <a:t>Background/introduction</a:t>
            </a:r>
          </a:p>
          <a:p>
            <a:pPr>
              <a:buFont typeface="Wingdings" panose="05000000000000000000" pitchFamily="2" charset="2"/>
              <a:buChar char="Ø"/>
            </a:pPr>
            <a:r>
              <a:rPr lang="en-US" dirty="0"/>
              <a:t>Background/introduction continued</a:t>
            </a:r>
          </a:p>
          <a:p>
            <a:pPr>
              <a:buFont typeface="Wingdings" panose="05000000000000000000" pitchFamily="2" charset="2"/>
              <a:buChar char="Ø"/>
            </a:pPr>
            <a:r>
              <a:rPr lang="en-US" dirty="0"/>
              <a:t>Problem statement</a:t>
            </a:r>
          </a:p>
          <a:p>
            <a:pPr>
              <a:buFont typeface="Wingdings" panose="05000000000000000000" pitchFamily="2" charset="2"/>
              <a:buChar char="Ø"/>
            </a:pPr>
            <a:r>
              <a:rPr lang="en-US" dirty="0"/>
              <a:t>Aims and objectives</a:t>
            </a:r>
          </a:p>
          <a:p>
            <a:pPr>
              <a:buFont typeface="Wingdings" panose="05000000000000000000" pitchFamily="2" charset="2"/>
              <a:buChar char="Ø"/>
            </a:pPr>
            <a:r>
              <a:rPr lang="en-US" dirty="0"/>
              <a:t>Methodology</a:t>
            </a:r>
          </a:p>
          <a:p>
            <a:pPr>
              <a:buFont typeface="Wingdings" panose="05000000000000000000" pitchFamily="2" charset="2"/>
              <a:buChar char="Ø"/>
            </a:pPr>
            <a:r>
              <a:rPr lang="en-US" dirty="0"/>
              <a:t>Schedule timeline/</a:t>
            </a:r>
            <a:r>
              <a:rPr lang="en-US" dirty="0" err="1"/>
              <a:t>gantt</a:t>
            </a:r>
            <a:r>
              <a:rPr lang="en-US" dirty="0"/>
              <a:t> chart</a:t>
            </a:r>
          </a:p>
          <a:p>
            <a:pPr>
              <a:buFont typeface="Wingdings" panose="05000000000000000000" pitchFamily="2" charset="2"/>
              <a:buChar char="Ø"/>
            </a:pPr>
            <a:r>
              <a:rPr lang="en-US" dirty="0"/>
              <a:t>Conclusion</a:t>
            </a:r>
          </a:p>
          <a:p>
            <a:pPr>
              <a:buFont typeface="Wingdings" panose="05000000000000000000" pitchFamily="2" charset="2"/>
              <a:buChar char="Ø"/>
            </a:pPr>
            <a:r>
              <a:rPr lang="en-US" dirty="0"/>
              <a:t>references</a:t>
            </a:r>
          </a:p>
          <a:p>
            <a:pPr>
              <a:buFont typeface="Wingdings" panose="05000000000000000000" pitchFamily="2" charset="2"/>
              <a:buChar char="Ø"/>
            </a:pPr>
            <a:endParaRPr lang="en-GH" dirty="0"/>
          </a:p>
        </p:txBody>
      </p:sp>
    </p:spTree>
    <p:extLst>
      <p:ext uri="{BB962C8B-B14F-4D97-AF65-F5344CB8AC3E}">
        <p14:creationId xmlns:p14="http://schemas.microsoft.com/office/powerpoint/2010/main" val="73658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D7DC4-92D7-453A-9AFA-5B1A11968D11}"/>
              </a:ext>
            </a:extLst>
          </p:cNvPr>
          <p:cNvSpPr>
            <a:spLocks noGrp="1"/>
          </p:cNvSpPr>
          <p:nvPr>
            <p:ph type="title"/>
          </p:nvPr>
        </p:nvSpPr>
        <p:spPr/>
        <p:txBody>
          <a:bodyPr/>
          <a:lstStyle/>
          <a:p>
            <a:r>
              <a:rPr lang="en-US" dirty="0"/>
              <a:t>Background/introduction</a:t>
            </a:r>
            <a:endParaRPr lang="en-GH" dirty="0"/>
          </a:p>
        </p:txBody>
      </p:sp>
      <p:sp>
        <p:nvSpPr>
          <p:cNvPr id="3" name="Content Placeholder 2">
            <a:extLst>
              <a:ext uri="{FF2B5EF4-FFF2-40B4-BE49-F238E27FC236}">
                <a16:creationId xmlns:a16="http://schemas.microsoft.com/office/drawing/2014/main" id="{89314FF5-3BCA-400F-BF2A-EF49B122D8F5}"/>
              </a:ext>
            </a:extLst>
          </p:cNvPr>
          <p:cNvSpPr>
            <a:spLocks noGrp="1"/>
          </p:cNvSpPr>
          <p:nvPr>
            <p:ph sz="quarter" idx="13"/>
          </p:nvPr>
        </p:nvSpPr>
        <p:spPr/>
        <p:txBody>
          <a:bodyPr>
            <a:noAutofit/>
          </a:bodyPr>
          <a:lstStyle/>
          <a:p>
            <a:pPr marL="0" indent="0">
              <a:buNone/>
            </a:pPr>
            <a:r>
              <a:rPr lang="en-US" sz="1600" dirty="0"/>
              <a:t>In Regional Maritime University, visitors are allowed to come in and out of the school regardless of who they are but not all visitors are permitted to enter. A visitor maybe a student, a lecturer, a parent, a working staff and many others. Over the years, the school’s security system has been seen to be austere to the extent that there have been cases of arguments between a security personnel and parents. School’s security system has caused so many problems. Sometimes, the school sends the parent or the visitor back and halts the car from entering the institution. After several deliberation, my team and I came together and concluded that we would design and implement a Computerized Visitor’s Management System (CVMS). A Visitor’s Management System is the process of tracking everyone who enters a building or an office. We decided define Computerized Visitor’s Management System (CVMS) as a system that allows an outsider or a visitor to register and book an appointment in other to notify the security guards at vantage points of your coming and to prevent any form of embarrassment or conflict. </a:t>
            </a:r>
            <a:endParaRPr lang="en-GH" sz="1600" dirty="0"/>
          </a:p>
        </p:txBody>
      </p:sp>
    </p:spTree>
    <p:extLst>
      <p:ext uri="{BB962C8B-B14F-4D97-AF65-F5344CB8AC3E}">
        <p14:creationId xmlns:p14="http://schemas.microsoft.com/office/powerpoint/2010/main" val="3872746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A9E45-32A0-4576-8EB3-8FFB3DA79FBD}"/>
              </a:ext>
            </a:extLst>
          </p:cNvPr>
          <p:cNvSpPr>
            <a:spLocks noGrp="1"/>
          </p:cNvSpPr>
          <p:nvPr>
            <p:ph type="title"/>
          </p:nvPr>
        </p:nvSpPr>
        <p:spPr/>
        <p:txBody>
          <a:bodyPr/>
          <a:lstStyle/>
          <a:p>
            <a:r>
              <a:rPr lang="en-US" dirty="0"/>
              <a:t>Background/introduction </a:t>
            </a:r>
            <a:r>
              <a:rPr lang="en-US" dirty="0" err="1"/>
              <a:t>contd</a:t>
            </a:r>
            <a:r>
              <a:rPr lang="en-US" dirty="0"/>
              <a:t>’</a:t>
            </a:r>
            <a:endParaRPr lang="en-GH" dirty="0"/>
          </a:p>
        </p:txBody>
      </p:sp>
      <p:sp>
        <p:nvSpPr>
          <p:cNvPr id="3" name="Content Placeholder 2">
            <a:extLst>
              <a:ext uri="{FF2B5EF4-FFF2-40B4-BE49-F238E27FC236}">
                <a16:creationId xmlns:a16="http://schemas.microsoft.com/office/drawing/2014/main" id="{ABEC9BF7-FC94-4DB4-A666-A264F32F1786}"/>
              </a:ext>
            </a:extLst>
          </p:cNvPr>
          <p:cNvSpPr>
            <a:spLocks noGrp="1"/>
          </p:cNvSpPr>
          <p:nvPr>
            <p:ph sz="quarter" idx="13"/>
          </p:nvPr>
        </p:nvSpPr>
        <p:spPr/>
        <p:txBody>
          <a:bodyPr>
            <a:noAutofit/>
          </a:bodyPr>
          <a:lstStyle/>
          <a:p>
            <a:pPr marL="0" indent="0">
              <a:buNone/>
            </a:pPr>
            <a:r>
              <a:rPr lang="en-US" sz="1600" dirty="0"/>
              <a:t>This system also includes the use of OTP verification codes which will be used by visitors in order to make it easier on the path of the security guards to identify the individual on the database system. When done right, it will yield many benefits. The Computerized Visitor’s Management System (CVMS) can prevent criminals from entering the school. It can prevent the high risk of kidnapping in the institution. The system does away with conflict between visitors and the security guard at their vantage points. The system prevents those camouflage cars that use the school as an easy way to beat traffic around the construction site. It prevents outsiders that are always ready to create confusion in the school from entering. It can also prevent drug dealers and smokers from entering the school in other to prevent the students from getting in touch of such people and being addicted to such harmful substances. Lastly, it reduces theft cases in the school. All these benefits can be enjoyed by the school only if they make use of the our Computerized Visitor’s Management System (CVMS). The benefits listed aren’t all the benefits but there more to it than what is here. In the Computerized Visitor Management System (CVMS), it can have factors like large data or small data, good data reports, multiple or single locations and many more.</a:t>
            </a:r>
            <a:endParaRPr lang="en-GH" sz="1600" dirty="0"/>
          </a:p>
          <a:p>
            <a:pPr marL="0" indent="0">
              <a:buNone/>
            </a:pPr>
            <a:endParaRPr lang="en-GH" sz="1600" dirty="0"/>
          </a:p>
        </p:txBody>
      </p:sp>
    </p:spTree>
    <p:extLst>
      <p:ext uri="{BB962C8B-B14F-4D97-AF65-F5344CB8AC3E}">
        <p14:creationId xmlns:p14="http://schemas.microsoft.com/office/powerpoint/2010/main" val="302212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98459-AC63-472F-8352-689F0E7D87A3}"/>
              </a:ext>
            </a:extLst>
          </p:cNvPr>
          <p:cNvSpPr>
            <a:spLocks noGrp="1"/>
          </p:cNvSpPr>
          <p:nvPr>
            <p:ph type="title"/>
          </p:nvPr>
        </p:nvSpPr>
        <p:spPr/>
        <p:txBody>
          <a:bodyPr/>
          <a:lstStyle/>
          <a:p>
            <a:r>
              <a:rPr lang="en-US" dirty="0"/>
              <a:t>Problem statement</a:t>
            </a:r>
            <a:endParaRPr lang="en-GH" dirty="0"/>
          </a:p>
        </p:txBody>
      </p:sp>
      <p:sp>
        <p:nvSpPr>
          <p:cNvPr id="3" name="Content Placeholder 2">
            <a:extLst>
              <a:ext uri="{FF2B5EF4-FFF2-40B4-BE49-F238E27FC236}">
                <a16:creationId xmlns:a16="http://schemas.microsoft.com/office/drawing/2014/main" id="{6F520F2D-0977-4E25-93C0-4B6067EB9336}"/>
              </a:ext>
            </a:extLst>
          </p:cNvPr>
          <p:cNvSpPr>
            <a:spLocks noGrp="1"/>
          </p:cNvSpPr>
          <p:nvPr>
            <p:ph sz="quarter" idx="13"/>
          </p:nvPr>
        </p:nvSpPr>
        <p:spPr/>
        <p:txBody>
          <a:bodyPr>
            <a:noAutofit/>
          </a:bodyPr>
          <a:lstStyle/>
          <a:p>
            <a:pPr marL="0" indent="0">
              <a:buNone/>
            </a:pPr>
            <a:r>
              <a:rPr lang="en-US" sz="1800" dirty="0"/>
              <a:t>Over recent years, Regional Maritime University has always had a strict security system through the checking of people’s license, questioning the drivers or visitors, refusing cars with unregistered number plate entry, and refusing camouflage cars from using the school as a shortcut to beat Traffic at the overhead project ongoing. Due to the security guards’ trying to enforce protect the school and the students with their strict rules, the issue of disrespect came up. A security guard was in a heated argument with a parent because the security guard refused to open the gate for the parent because he or she thinks the parent is trying to use the school as an easy way to beat traffic. This is very unprofessional. Some parents just dislike being questioned and most of them see it to be very unnecessary to show a security man or guard their Driver’s license because they think he or she doesn’t have that much authority to check an individual’s license. Hopefully, the Computerized Visitor Management System will take all this away since this system will make it easier for the security guards as well as the visitors for easy access to the school.</a:t>
            </a:r>
            <a:endParaRPr lang="en-GH" sz="1800" dirty="0"/>
          </a:p>
          <a:p>
            <a:pPr marL="0" indent="0">
              <a:buNone/>
            </a:pPr>
            <a:endParaRPr lang="en-GH" sz="1800" dirty="0"/>
          </a:p>
        </p:txBody>
      </p:sp>
    </p:spTree>
    <p:extLst>
      <p:ext uri="{BB962C8B-B14F-4D97-AF65-F5344CB8AC3E}">
        <p14:creationId xmlns:p14="http://schemas.microsoft.com/office/powerpoint/2010/main" val="3718009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B44A-5E24-45EE-B7C8-47DD9B5E942A}"/>
              </a:ext>
            </a:extLst>
          </p:cNvPr>
          <p:cNvSpPr>
            <a:spLocks noGrp="1"/>
          </p:cNvSpPr>
          <p:nvPr>
            <p:ph type="title"/>
          </p:nvPr>
        </p:nvSpPr>
        <p:spPr/>
        <p:txBody>
          <a:bodyPr/>
          <a:lstStyle/>
          <a:p>
            <a:r>
              <a:rPr lang="en-US" dirty="0"/>
              <a:t>Aims and objectives</a:t>
            </a:r>
            <a:endParaRPr lang="en-GH" dirty="0"/>
          </a:p>
        </p:txBody>
      </p:sp>
      <p:sp>
        <p:nvSpPr>
          <p:cNvPr id="3" name="Content Placeholder 2">
            <a:extLst>
              <a:ext uri="{FF2B5EF4-FFF2-40B4-BE49-F238E27FC236}">
                <a16:creationId xmlns:a16="http://schemas.microsoft.com/office/drawing/2014/main" id="{D5E204ED-D8E2-4502-8A94-6389B7067CBC}"/>
              </a:ext>
            </a:extLst>
          </p:cNvPr>
          <p:cNvSpPr>
            <a:spLocks noGrp="1"/>
          </p:cNvSpPr>
          <p:nvPr>
            <p:ph sz="quarter" idx="13"/>
          </p:nvPr>
        </p:nvSpPr>
        <p:spPr/>
        <p:txBody>
          <a:bodyPr>
            <a:normAutofit fontScale="92500" lnSpcReduction="20000"/>
          </a:bodyPr>
          <a:lstStyle/>
          <a:p>
            <a:pPr marL="0" indent="0">
              <a:buNone/>
            </a:pPr>
            <a:r>
              <a:rPr lang="en-US" dirty="0"/>
              <a:t>Our main aim is to create a web-based visitor management system that allows parents to easily enter the school to see their wards thereby preventing unwanted visitors from entering the school and improve the general security of the school.</a:t>
            </a:r>
            <a:endParaRPr lang="en-GH" dirty="0"/>
          </a:p>
          <a:p>
            <a:endParaRPr lang="en-US" dirty="0"/>
          </a:p>
          <a:p>
            <a:r>
              <a:rPr lang="en-US" dirty="0"/>
              <a:t>By the end of this project, the following should have been accomplished: </a:t>
            </a:r>
            <a:endParaRPr lang="en-GH" dirty="0"/>
          </a:p>
          <a:p>
            <a:pPr lvl="0"/>
            <a:r>
              <a:rPr lang="en-US" dirty="0"/>
              <a:t>A web-based visitor management system that will use OTP verification.</a:t>
            </a:r>
            <a:endParaRPr lang="en-GH" dirty="0"/>
          </a:p>
          <a:p>
            <a:pPr lvl="0"/>
            <a:r>
              <a:rPr lang="en-US" dirty="0"/>
              <a:t>A database system to store the information of all who use the system.</a:t>
            </a:r>
            <a:endParaRPr lang="en-GH" dirty="0"/>
          </a:p>
          <a:p>
            <a:pPr lvl="0"/>
            <a:r>
              <a:rPr lang="en-US" dirty="0"/>
              <a:t>A system that will work at the two gates of the RMU campus that will be used to verify the identity of the person.</a:t>
            </a:r>
            <a:endParaRPr lang="en-GH" dirty="0"/>
          </a:p>
          <a:p>
            <a:pPr marL="0" indent="0">
              <a:buNone/>
            </a:pPr>
            <a:endParaRPr lang="en-GH" dirty="0"/>
          </a:p>
        </p:txBody>
      </p:sp>
    </p:spTree>
    <p:extLst>
      <p:ext uri="{BB962C8B-B14F-4D97-AF65-F5344CB8AC3E}">
        <p14:creationId xmlns:p14="http://schemas.microsoft.com/office/powerpoint/2010/main" val="2654663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A9A7-C716-4C29-81DC-D3023F7D5CB8}"/>
              </a:ext>
            </a:extLst>
          </p:cNvPr>
          <p:cNvSpPr>
            <a:spLocks noGrp="1"/>
          </p:cNvSpPr>
          <p:nvPr>
            <p:ph type="title"/>
          </p:nvPr>
        </p:nvSpPr>
        <p:spPr>
          <a:xfrm>
            <a:off x="913775" y="618518"/>
            <a:ext cx="10364451" cy="1343448"/>
          </a:xfrm>
        </p:spPr>
        <p:txBody>
          <a:bodyPr/>
          <a:lstStyle/>
          <a:p>
            <a:r>
              <a:rPr lang="en-US" dirty="0"/>
              <a:t>methodology</a:t>
            </a:r>
            <a:endParaRPr lang="en-GH" dirty="0"/>
          </a:p>
        </p:txBody>
      </p:sp>
      <p:sp>
        <p:nvSpPr>
          <p:cNvPr id="3" name="Content Placeholder 2">
            <a:extLst>
              <a:ext uri="{FF2B5EF4-FFF2-40B4-BE49-F238E27FC236}">
                <a16:creationId xmlns:a16="http://schemas.microsoft.com/office/drawing/2014/main" id="{66129D8A-E217-4D65-92C7-BD692AF6D805}"/>
              </a:ext>
            </a:extLst>
          </p:cNvPr>
          <p:cNvSpPr>
            <a:spLocks noGrp="1"/>
          </p:cNvSpPr>
          <p:nvPr>
            <p:ph sz="quarter" idx="13"/>
          </p:nvPr>
        </p:nvSpPr>
        <p:spPr>
          <a:xfrm>
            <a:off x="913774" y="2059620"/>
            <a:ext cx="10363826" cy="4179864"/>
          </a:xfrm>
        </p:spPr>
        <p:txBody>
          <a:bodyPr>
            <a:normAutofit fontScale="70000" lnSpcReduction="20000"/>
          </a:bodyPr>
          <a:lstStyle/>
          <a:p>
            <a:pPr marL="0" indent="0">
              <a:buNone/>
            </a:pPr>
            <a:r>
              <a:rPr lang="en-US" dirty="0"/>
              <a:t>Information needed for the project will be gathered from various sources. In gathering and analyzing necessary information needed for the system, two major finding techniques will be used:</a:t>
            </a:r>
            <a:endParaRPr lang="en-GH" dirty="0"/>
          </a:p>
          <a:p>
            <a:pPr lvl="0"/>
            <a:r>
              <a:rPr lang="en-US" dirty="0"/>
              <a:t>Primary source</a:t>
            </a:r>
            <a:endParaRPr lang="en-GH" dirty="0"/>
          </a:p>
          <a:p>
            <a:pPr marL="0" indent="0">
              <a:buNone/>
            </a:pPr>
            <a:r>
              <a:rPr lang="en-US" dirty="0"/>
              <a:t>	The primary source of data will be obtained from internet downloads, library source, journals and other books.</a:t>
            </a:r>
            <a:endParaRPr lang="en-GH" dirty="0"/>
          </a:p>
          <a:p>
            <a:pPr lvl="0"/>
            <a:r>
              <a:rPr lang="en-US" dirty="0"/>
              <a:t>Secondary source</a:t>
            </a:r>
            <a:endParaRPr lang="en-GH" dirty="0"/>
          </a:p>
          <a:p>
            <a:pPr marL="0" indent="0">
              <a:buNone/>
            </a:pPr>
            <a:r>
              <a:rPr lang="en-US" dirty="0"/>
              <a:t>	The secondary source of data will be obtained from reviewing other visitor management systems that are in use in other places.</a:t>
            </a:r>
          </a:p>
          <a:p>
            <a:pPr marL="0" indent="0">
              <a:buNone/>
            </a:pPr>
            <a:endParaRPr lang="en-GH" dirty="0"/>
          </a:p>
          <a:p>
            <a:pPr marL="0" indent="0">
              <a:buNone/>
            </a:pPr>
            <a:r>
              <a:rPr lang="en-US" dirty="0"/>
              <a:t>The projects feature will be developed using the </a:t>
            </a:r>
            <a:r>
              <a:rPr lang="en-US" b="1" dirty="0"/>
              <a:t>PHP</a:t>
            </a:r>
            <a:r>
              <a:rPr lang="en-US" dirty="0"/>
              <a:t> programming language.</a:t>
            </a:r>
            <a:endParaRPr lang="en-GH" dirty="0"/>
          </a:p>
          <a:p>
            <a:pPr marL="0" indent="0">
              <a:buNone/>
            </a:pPr>
            <a:r>
              <a:rPr lang="en-US" dirty="0"/>
              <a:t>This was chosen because it is known to be one of the simplest ways of creating software that can connect well with HTML and the database. The interface of the web application will be developed using </a:t>
            </a:r>
            <a:r>
              <a:rPr lang="en-US" b="1" dirty="0"/>
              <a:t>CSS, HTML, JavaScript.</a:t>
            </a:r>
            <a:endParaRPr lang="en-GH" b="1" dirty="0"/>
          </a:p>
          <a:p>
            <a:pPr marL="0" indent="0">
              <a:buNone/>
            </a:pPr>
            <a:r>
              <a:rPr lang="en-US" dirty="0"/>
              <a:t>The database will be created using </a:t>
            </a:r>
            <a:r>
              <a:rPr lang="en-US" b="1" dirty="0"/>
              <a:t>MYSQL</a:t>
            </a:r>
            <a:r>
              <a:rPr lang="en-US" dirty="0"/>
              <a:t> which is a popular choice as a universal database software for local storage in application software such as web browsers.</a:t>
            </a:r>
            <a:endParaRPr lang="en-GH" dirty="0"/>
          </a:p>
        </p:txBody>
      </p:sp>
    </p:spTree>
    <p:extLst>
      <p:ext uri="{BB962C8B-B14F-4D97-AF65-F5344CB8AC3E}">
        <p14:creationId xmlns:p14="http://schemas.microsoft.com/office/powerpoint/2010/main" val="73959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FF93-A1B3-42AF-B7DC-8B39ACB500E5}"/>
              </a:ext>
            </a:extLst>
          </p:cNvPr>
          <p:cNvSpPr>
            <a:spLocks noGrp="1"/>
          </p:cNvSpPr>
          <p:nvPr>
            <p:ph type="title"/>
          </p:nvPr>
        </p:nvSpPr>
        <p:spPr/>
        <p:txBody>
          <a:bodyPr/>
          <a:lstStyle/>
          <a:p>
            <a:r>
              <a:rPr lang="en-US" dirty="0"/>
              <a:t>Schedule timeline/Gantt chart</a:t>
            </a:r>
            <a:endParaRPr lang="en-GH" dirty="0"/>
          </a:p>
        </p:txBody>
      </p:sp>
      <p:graphicFrame>
        <p:nvGraphicFramePr>
          <p:cNvPr id="5" name="Content Placeholder 4">
            <a:extLst>
              <a:ext uri="{FF2B5EF4-FFF2-40B4-BE49-F238E27FC236}">
                <a16:creationId xmlns:a16="http://schemas.microsoft.com/office/drawing/2014/main" id="{06606FAA-EEE8-4EDE-BEE8-4229BB02F60C}"/>
              </a:ext>
            </a:extLst>
          </p:cNvPr>
          <p:cNvGraphicFramePr>
            <a:graphicFrameLocks noGrp="1"/>
          </p:cNvGraphicFramePr>
          <p:nvPr>
            <p:ph sz="quarter" idx="13"/>
            <p:extLst>
              <p:ext uri="{D42A27DB-BD31-4B8C-83A1-F6EECF244321}">
                <p14:modId xmlns:p14="http://schemas.microsoft.com/office/powerpoint/2010/main" val="2368813036"/>
              </p:ext>
            </p:extLst>
          </p:nvPr>
        </p:nvGraphicFramePr>
        <p:xfrm>
          <a:off x="1473694" y="2290439"/>
          <a:ext cx="8806647" cy="4074849"/>
        </p:xfrm>
        <a:graphic>
          <a:graphicData uri="http://schemas.openxmlformats.org/drawingml/2006/table">
            <a:tbl>
              <a:tblPr firstRow="1" firstCol="1" bandRow="1">
                <a:tableStyleId>{5C22544A-7EE6-4342-B048-85BDC9FD1C3A}</a:tableStyleId>
              </a:tblPr>
              <a:tblGrid>
                <a:gridCol w="378411">
                  <a:extLst>
                    <a:ext uri="{9D8B030D-6E8A-4147-A177-3AD203B41FA5}">
                      <a16:colId xmlns:a16="http://schemas.microsoft.com/office/drawing/2014/main" val="2157679768"/>
                    </a:ext>
                  </a:extLst>
                </a:gridCol>
                <a:gridCol w="1339918">
                  <a:extLst>
                    <a:ext uri="{9D8B030D-6E8A-4147-A177-3AD203B41FA5}">
                      <a16:colId xmlns:a16="http://schemas.microsoft.com/office/drawing/2014/main" val="4223707567"/>
                    </a:ext>
                  </a:extLst>
                </a:gridCol>
                <a:gridCol w="436892">
                  <a:extLst>
                    <a:ext uri="{9D8B030D-6E8A-4147-A177-3AD203B41FA5}">
                      <a16:colId xmlns:a16="http://schemas.microsoft.com/office/drawing/2014/main" val="1660396129"/>
                    </a:ext>
                  </a:extLst>
                </a:gridCol>
                <a:gridCol w="436892">
                  <a:extLst>
                    <a:ext uri="{9D8B030D-6E8A-4147-A177-3AD203B41FA5}">
                      <a16:colId xmlns:a16="http://schemas.microsoft.com/office/drawing/2014/main" val="2236156223"/>
                    </a:ext>
                  </a:extLst>
                </a:gridCol>
                <a:gridCol w="436892">
                  <a:extLst>
                    <a:ext uri="{9D8B030D-6E8A-4147-A177-3AD203B41FA5}">
                      <a16:colId xmlns:a16="http://schemas.microsoft.com/office/drawing/2014/main" val="2552691999"/>
                    </a:ext>
                  </a:extLst>
                </a:gridCol>
                <a:gridCol w="463553">
                  <a:extLst>
                    <a:ext uri="{9D8B030D-6E8A-4147-A177-3AD203B41FA5}">
                      <a16:colId xmlns:a16="http://schemas.microsoft.com/office/drawing/2014/main" val="906967224"/>
                    </a:ext>
                  </a:extLst>
                </a:gridCol>
                <a:gridCol w="466992">
                  <a:extLst>
                    <a:ext uri="{9D8B030D-6E8A-4147-A177-3AD203B41FA5}">
                      <a16:colId xmlns:a16="http://schemas.microsoft.com/office/drawing/2014/main" val="881240683"/>
                    </a:ext>
                  </a:extLst>
                </a:gridCol>
                <a:gridCol w="466992">
                  <a:extLst>
                    <a:ext uri="{9D8B030D-6E8A-4147-A177-3AD203B41FA5}">
                      <a16:colId xmlns:a16="http://schemas.microsoft.com/office/drawing/2014/main" val="3486670265"/>
                    </a:ext>
                  </a:extLst>
                </a:gridCol>
                <a:gridCol w="466992">
                  <a:extLst>
                    <a:ext uri="{9D8B030D-6E8A-4147-A177-3AD203B41FA5}">
                      <a16:colId xmlns:a16="http://schemas.microsoft.com/office/drawing/2014/main" val="2247512301"/>
                    </a:ext>
                  </a:extLst>
                </a:gridCol>
                <a:gridCol w="466992">
                  <a:extLst>
                    <a:ext uri="{9D8B030D-6E8A-4147-A177-3AD203B41FA5}">
                      <a16:colId xmlns:a16="http://schemas.microsoft.com/office/drawing/2014/main" val="1025302898"/>
                    </a:ext>
                  </a:extLst>
                </a:gridCol>
                <a:gridCol w="504835">
                  <a:extLst>
                    <a:ext uri="{9D8B030D-6E8A-4147-A177-3AD203B41FA5}">
                      <a16:colId xmlns:a16="http://schemas.microsoft.com/office/drawing/2014/main" val="1754921184"/>
                    </a:ext>
                  </a:extLst>
                </a:gridCol>
                <a:gridCol w="504835">
                  <a:extLst>
                    <a:ext uri="{9D8B030D-6E8A-4147-A177-3AD203B41FA5}">
                      <a16:colId xmlns:a16="http://schemas.microsoft.com/office/drawing/2014/main" val="3346021511"/>
                    </a:ext>
                  </a:extLst>
                </a:gridCol>
                <a:gridCol w="504835">
                  <a:extLst>
                    <a:ext uri="{9D8B030D-6E8A-4147-A177-3AD203B41FA5}">
                      <a16:colId xmlns:a16="http://schemas.microsoft.com/office/drawing/2014/main" val="824654363"/>
                    </a:ext>
                  </a:extLst>
                </a:gridCol>
                <a:gridCol w="504835">
                  <a:extLst>
                    <a:ext uri="{9D8B030D-6E8A-4147-A177-3AD203B41FA5}">
                      <a16:colId xmlns:a16="http://schemas.microsoft.com/office/drawing/2014/main" val="568138626"/>
                    </a:ext>
                  </a:extLst>
                </a:gridCol>
                <a:gridCol w="504835">
                  <a:extLst>
                    <a:ext uri="{9D8B030D-6E8A-4147-A177-3AD203B41FA5}">
                      <a16:colId xmlns:a16="http://schemas.microsoft.com/office/drawing/2014/main" val="3600584332"/>
                    </a:ext>
                  </a:extLst>
                </a:gridCol>
                <a:gridCol w="460973">
                  <a:extLst>
                    <a:ext uri="{9D8B030D-6E8A-4147-A177-3AD203B41FA5}">
                      <a16:colId xmlns:a16="http://schemas.microsoft.com/office/drawing/2014/main" val="2479574660"/>
                    </a:ext>
                  </a:extLst>
                </a:gridCol>
                <a:gridCol w="460973">
                  <a:extLst>
                    <a:ext uri="{9D8B030D-6E8A-4147-A177-3AD203B41FA5}">
                      <a16:colId xmlns:a16="http://schemas.microsoft.com/office/drawing/2014/main" val="2635967130"/>
                    </a:ext>
                  </a:extLst>
                </a:gridCol>
              </a:tblGrid>
              <a:tr h="228781">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A</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B</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C</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D</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E</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F</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G</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H</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I</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J</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K</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L</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M</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N</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O</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P</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07568619"/>
                  </a:ext>
                </a:extLst>
              </a:tr>
              <a:tr h="686836">
                <a:tc>
                  <a:txBody>
                    <a:bodyPr/>
                    <a:lstStyle/>
                    <a:p>
                      <a:pPr>
                        <a:lnSpc>
                          <a:spcPct val="107000"/>
                        </a:lnSpc>
                        <a:spcAft>
                          <a:spcPts val="0"/>
                        </a:spcAft>
                      </a:pPr>
                      <a:r>
                        <a:rPr lang="en-GB" sz="1100">
                          <a:effectLst/>
                        </a:rPr>
                        <a:t>1</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Week of….</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5</a:t>
                      </a:r>
                      <a:endParaRPr lang="en-GH" sz="1100">
                        <a:effectLst/>
                      </a:endParaRPr>
                    </a:p>
                    <a:p>
                      <a:pPr>
                        <a:lnSpc>
                          <a:spcPct val="107000"/>
                        </a:lnSpc>
                        <a:spcAft>
                          <a:spcPts val="0"/>
                        </a:spcAft>
                      </a:pPr>
                      <a:r>
                        <a:rPr lang="en-GB" sz="1100">
                          <a:effectLst/>
                        </a:rPr>
                        <a:t>Oct</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12</a:t>
                      </a:r>
                      <a:endParaRPr lang="en-GH" sz="1100">
                        <a:effectLst/>
                      </a:endParaRPr>
                    </a:p>
                    <a:p>
                      <a:pPr>
                        <a:lnSpc>
                          <a:spcPct val="107000"/>
                        </a:lnSpc>
                        <a:spcAft>
                          <a:spcPts val="0"/>
                        </a:spcAft>
                      </a:pPr>
                      <a:r>
                        <a:rPr lang="en-GB" sz="1100">
                          <a:effectLst/>
                        </a:rPr>
                        <a:t>Oct</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19 Oct</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2     Nov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9</a:t>
                      </a:r>
                      <a:endParaRPr lang="en-GH" sz="1100">
                        <a:effectLst/>
                      </a:endParaRPr>
                    </a:p>
                    <a:p>
                      <a:pPr>
                        <a:lnSpc>
                          <a:spcPct val="107000"/>
                        </a:lnSpc>
                        <a:spcAft>
                          <a:spcPts val="0"/>
                        </a:spcAft>
                      </a:pPr>
                      <a:r>
                        <a:rPr lang="en-GB" sz="1100">
                          <a:effectLst/>
                        </a:rPr>
                        <a:t>Nov</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16 Nov</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9</a:t>
                      </a:r>
                      <a:endParaRPr lang="en-GH" sz="1100">
                        <a:effectLst/>
                      </a:endParaRPr>
                    </a:p>
                    <a:p>
                      <a:pPr>
                        <a:lnSpc>
                          <a:spcPct val="107000"/>
                        </a:lnSpc>
                        <a:spcAft>
                          <a:spcPts val="0"/>
                        </a:spcAft>
                      </a:pPr>
                      <a:r>
                        <a:rPr lang="en-GB" sz="1100">
                          <a:effectLst/>
                        </a:rPr>
                        <a:t>Jan</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16 </a:t>
                      </a:r>
                      <a:endParaRPr lang="en-GH" sz="1100">
                        <a:effectLst/>
                      </a:endParaRPr>
                    </a:p>
                    <a:p>
                      <a:pPr>
                        <a:lnSpc>
                          <a:spcPct val="107000"/>
                        </a:lnSpc>
                        <a:spcAft>
                          <a:spcPts val="0"/>
                        </a:spcAft>
                      </a:pPr>
                      <a:r>
                        <a:rPr lang="en-GB" sz="1100">
                          <a:effectLst/>
                        </a:rPr>
                        <a:t>Jan</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6</a:t>
                      </a:r>
                      <a:endParaRPr lang="en-GH" sz="1100">
                        <a:effectLst/>
                      </a:endParaRPr>
                    </a:p>
                    <a:p>
                      <a:pPr>
                        <a:lnSpc>
                          <a:spcPct val="107000"/>
                        </a:lnSpc>
                        <a:spcAft>
                          <a:spcPts val="0"/>
                        </a:spcAft>
                      </a:pPr>
                      <a:r>
                        <a:rPr lang="en-GB" sz="1100">
                          <a:effectLst/>
                        </a:rPr>
                        <a:t>Feb</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20</a:t>
                      </a:r>
                      <a:endParaRPr lang="en-GH" sz="1100">
                        <a:effectLst/>
                      </a:endParaRPr>
                    </a:p>
                    <a:p>
                      <a:pPr>
                        <a:lnSpc>
                          <a:spcPct val="107000"/>
                        </a:lnSpc>
                        <a:spcAft>
                          <a:spcPts val="0"/>
                        </a:spcAft>
                      </a:pPr>
                      <a:r>
                        <a:rPr lang="en-GB" sz="1100">
                          <a:effectLst/>
                        </a:rPr>
                        <a:t>Feb</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7 Mar</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20 Mar</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3</a:t>
                      </a:r>
                      <a:endParaRPr lang="en-GH" sz="1100">
                        <a:effectLst/>
                      </a:endParaRPr>
                    </a:p>
                    <a:p>
                      <a:pPr>
                        <a:lnSpc>
                          <a:spcPct val="107000"/>
                        </a:lnSpc>
                        <a:spcAft>
                          <a:spcPts val="0"/>
                        </a:spcAft>
                      </a:pPr>
                      <a:r>
                        <a:rPr lang="en-GB" sz="1100">
                          <a:effectLst/>
                        </a:rPr>
                        <a:t>Apr</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12</a:t>
                      </a:r>
                      <a:endParaRPr lang="en-GH" sz="1100">
                        <a:effectLst/>
                      </a:endParaRPr>
                    </a:p>
                    <a:p>
                      <a:pPr>
                        <a:lnSpc>
                          <a:spcPct val="107000"/>
                        </a:lnSpc>
                        <a:spcAft>
                          <a:spcPts val="0"/>
                        </a:spcAft>
                      </a:pPr>
                      <a:r>
                        <a:rPr lang="en-GB" sz="1100">
                          <a:effectLst/>
                        </a:rPr>
                        <a:t>Apr</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24 Apr</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79826402"/>
                  </a:ext>
                </a:extLst>
              </a:tr>
              <a:tr h="221868">
                <a:tc>
                  <a:txBody>
                    <a:bodyPr/>
                    <a:lstStyle/>
                    <a:p>
                      <a:pPr>
                        <a:lnSpc>
                          <a:spcPct val="107000"/>
                        </a:lnSpc>
                        <a:spcAft>
                          <a:spcPts val="0"/>
                        </a:spcAft>
                      </a:pPr>
                      <a:r>
                        <a:rPr lang="en-GB" sz="1100">
                          <a:effectLst/>
                        </a:rPr>
                        <a:t>2</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Requirements</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dirty="0">
                          <a:effectLst/>
                        </a:rPr>
                        <a:t> </a:t>
                      </a:r>
                      <a:endParaRPr lang="en-GH"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2">
                        <a:lumMod val="50000"/>
                      </a:schemeClr>
                    </a:solidFill>
                  </a:tcPr>
                </a:tc>
                <a:tc>
                  <a:txBody>
                    <a:bodyPr/>
                    <a:lstStyle/>
                    <a:p>
                      <a:pPr>
                        <a:lnSpc>
                          <a:spcPct val="107000"/>
                        </a:lnSpc>
                        <a:spcAft>
                          <a:spcPts val="0"/>
                        </a:spcAft>
                      </a:pPr>
                      <a:r>
                        <a:rPr lang="en-GB" sz="1100" dirty="0">
                          <a:effectLst/>
                        </a:rPr>
                        <a:t> </a:t>
                      </a:r>
                      <a:endParaRPr lang="en-GH"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95000"/>
                        <a:lumOff val="5000"/>
                      </a:schemeClr>
                    </a:solidFill>
                  </a:tcPr>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29610192"/>
                  </a:ext>
                </a:extLst>
              </a:tr>
              <a:tr h="221868">
                <a:tc>
                  <a:txBody>
                    <a:bodyPr/>
                    <a:lstStyle/>
                    <a:p>
                      <a:pPr>
                        <a:lnSpc>
                          <a:spcPct val="107000"/>
                        </a:lnSpc>
                        <a:spcAft>
                          <a:spcPts val="0"/>
                        </a:spcAft>
                      </a:pPr>
                      <a:r>
                        <a:rPr lang="en-GB" sz="1100">
                          <a:effectLst/>
                        </a:rPr>
                        <a:t>3</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Gathering</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dirty="0">
                          <a:effectLst/>
                        </a:rPr>
                        <a:t> </a:t>
                      </a:r>
                      <a:endParaRPr lang="en-GH"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95000"/>
                        <a:lumOff val="5000"/>
                      </a:schemeClr>
                    </a:solidFill>
                  </a:tcPr>
                </a:tc>
                <a:tc>
                  <a:txBody>
                    <a:bodyPr/>
                    <a:lstStyle/>
                    <a:p>
                      <a:pPr>
                        <a:lnSpc>
                          <a:spcPct val="107000"/>
                        </a:lnSpc>
                        <a:spcAft>
                          <a:spcPts val="0"/>
                        </a:spcAft>
                      </a:pPr>
                      <a:r>
                        <a:rPr lang="en-GB" sz="1100" dirty="0">
                          <a:effectLst/>
                        </a:rPr>
                        <a:t> </a:t>
                      </a:r>
                      <a:endParaRPr lang="en-GH"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95000"/>
                        <a:lumOff val="5000"/>
                      </a:schemeClr>
                    </a:solidFill>
                  </a:tcPr>
                </a:tc>
                <a:tc>
                  <a:txBody>
                    <a:bodyPr/>
                    <a:lstStyle/>
                    <a:p>
                      <a:pPr>
                        <a:lnSpc>
                          <a:spcPct val="107000"/>
                        </a:lnSpc>
                        <a:spcAft>
                          <a:spcPts val="0"/>
                        </a:spcAft>
                      </a:pPr>
                      <a:r>
                        <a:rPr lang="en-GB" sz="1100" dirty="0">
                          <a:effectLst/>
                        </a:rPr>
                        <a:t> </a:t>
                      </a:r>
                      <a:endParaRPr lang="en-GH"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95000"/>
                        <a:lumOff val="5000"/>
                      </a:schemeClr>
                    </a:solidFill>
                  </a:tcPr>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65966907"/>
                  </a:ext>
                </a:extLst>
              </a:tr>
              <a:tr h="454352">
                <a:tc>
                  <a:txBody>
                    <a:bodyPr/>
                    <a:lstStyle/>
                    <a:p>
                      <a:pPr>
                        <a:lnSpc>
                          <a:spcPct val="107000"/>
                        </a:lnSpc>
                        <a:spcAft>
                          <a:spcPts val="0"/>
                        </a:spcAft>
                      </a:pPr>
                      <a:r>
                        <a:rPr lang="en-GB" sz="1100">
                          <a:effectLst/>
                        </a:rPr>
                        <a:t>4</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Schedule interviews</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dirty="0">
                          <a:effectLst/>
                        </a:rPr>
                        <a:t> </a:t>
                      </a:r>
                      <a:endParaRPr lang="en-GH"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dirty="0">
                          <a:effectLst/>
                        </a:rPr>
                        <a:t> </a:t>
                      </a:r>
                      <a:endParaRPr lang="en-GH"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65000"/>
                        <a:lumOff val="35000"/>
                      </a:schemeClr>
                    </a:solidFill>
                  </a:tcPr>
                </a:tc>
                <a:tc>
                  <a:txBody>
                    <a:bodyPr/>
                    <a:lstStyle/>
                    <a:p>
                      <a:pPr>
                        <a:lnSpc>
                          <a:spcPct val="107000"/>
                        </a:lnSpc>
                        <a:spcAft>
                          <a:spcPts val="0"/>
                        </a:spcAft>
                      </a:pPr>
                      <a:r>
                        <a:rPr lang="en-GB" sz="1100" dirty="0">
                          <a:effectLst/>
                        </a:rPr>
                        <a:t> </a:t>
                      </a:r>
                      <a:endParaRPr lang="en-GH"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95000"/>
                        <a:lumOff val="5000"/>
                      </a:schemeClr>
                    </a:solidFill>
                  </a:tcPr>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53186795"/>
                  </a:ext>
                </a:extLst>
              </a:tr>
              <a:tr h="454352">
                <a:tc>
                  <a:txBody>
                    <a:bodyPr/>
                    <a:lstStyle/>
                    <a:p>
                      <a:pPr>
                        <a:lnSpc>
                          <a:spcPct val="107000"/>
                        </a:lnSpc>
                        <a:spcAft>
                          <a:spcPts val="0"/>
                        </a:spcAft>
                      </a:pPr>
                      <a:r>
                        <a:rPr lang="en-GB" sz="1100">
                          <a:effectLst/>
                        </a:rPr>
                        <a:t>5</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Conduct interviews</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dirty="0">
                          <a:effectLst/>
                        </a:rPr>
                        <a:t> </a:t>
                      </a:r>
                      <a:endParaRPr lang="en-GH"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65000"/>
                        <a:lumOff val="35000"/>
                      </a:schemeClr>
                    </a:solidFill>
                  </a:tcPr>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64521237"/>
                  </a:ext>
                </a:extLst>
              </a:tr>
              <a:tr h="221868">
                <a:tc>
                  <a:txBody>
                    <a:bodyPr/>
                    <a:lstStyle/>
                    <a:p>
                      <a:pPr>
                        <a:lnSpc>
                          <a:spcPct val="107000"/>
                        </a:lnSpc>
                        <a:spcAft>
                          <a:spcPts val="0"/>
                        </a:spcAft>
                      </a:pPr>
                      <a:r>
                        <a:rPr lang="en-GB" sz="1100">
                          <a:effectLst/>
                        </a:rPr>
                        <a:t>6</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Analysis</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dirty="0">
                          <a:effectLst/>
                        </a:rPr>
                        <a:t> </a:t>
                      </a:r>
                      <a:endParaRPr lang="en-GH"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95000"/>
                        <a:lumOff val="5000"/>
                      </a:schemeClr>
                    </a:solidFill>
                  </a:tcPr>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95000"/>
                        <a:lumOff val="5000"/>
                      </a:schemeClr>
                    </a:solidFill>
                  </a:tcPr>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05482829"/>
                  </a:ext>
                </a:extLst>
              </a:tr>
              <a:tr h="221868">
                <a:tc>
                  <a:txBody>
                    <a:bodyPr/>
                    <a:lstStyle/>
                    <a:p>
                      <a:pPr>
                        <a:lnSpc>
                          <a:spcPct val="107000"/>
                        </a:lnSpc>
                        <a:spcAft>
                          <a:spcPts val="0"/>
                        </a:spcAft>
                      </a:pPr>
                      <a:r>
                        <a:rPr lang="en-GB" sz="1100">
                          <a:effectLst/>
                        </a:rPr>
                        <a:t>7</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Design</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dirty="0">
                          <a:effectLst/>
                        </a:rPr>
                        <a:t> </a:t>
                      </a:r>
                      <a:endParaRPr lang="en-GH"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65000"/>
                        <a:lumOff val="35000"/>
                      </a:schemeClr>
                    </a:solidFill>
                  </a:tcPr>
                </a:tc>
                <a:tc>
                  <a:txBody>
                    <a:bodyPr/>
                    <a:lstStyle/>
                    <a:p>
                      <a:pPr>
                        <a:lnSpc>
                          <a:spcPct val="107000"/>
                        </a:lnSpc>
                        <a:spcAft>
                          <a:spcPts val="0"/>
                        </a:spcAft>
                      </a:pPr>
                      <a:r>
                        <a:rPr lang="en-GB" sz="1100" dirty="0">
                          <a:effectLst/>
                        </a:rPr>
                        <a:t> </a:t>
                      </a:r>
                      <a:endParaRPr lang="en-GH"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65000"/>
                        <a:lumOff val="35000"/>
                      </a:schemeClr>
                    </a:solidFill>
                  </a:tcPr>
                </a:tc>
                <a:tc>
                  <a:txBody>
                    <a:bodyPr/>
                    <a:lstStyle/>
                    <a:p>
                      <a:pPr>
                        <a:lnSpc>
                          <a:spcPct val="107000"/>
                        </a:lnSpc>
                        <a:spcAft>
                          <a:spcPts val="0"/>
                        </a:spcAft>
                      </a:pPr>
                      <a:r>
                        <a:rPr lang="en-GB" sz="1100" dirty="0">
                          <a:effectLst/>
                        </a:rPr>
                        <a:t> </a:t>
                      </a:r>
                      <a:endParaRPr lang="en-GH"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95000"/>
                        <a:lumOff val="5000"/>
                      </a:schemeClr>
                    </a:solidFill>
                  </a:tcPr>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87981260"/>
                  </a:ext>
                </a:extLst>
              </a:tr>
              <a:tr h="454352">
                <a:tc>
                  <a:txBody>
                    <a:bodyPr/>
                    <a:lstStyle/>
                    <a:p>
                      <a:pPr>
                        <a:lnSpc>
                          <a:spcPct val="107000"/>
                        </a:lnSpc>
                        <a:spcAft>
                          <a:spcPts val="0"/>
                        </a:spcAft>
                      </a:pPr>
                      <a:r>
                        <a:rPr lang="en-GB" sz="1100">
                          <a:effectLst/>
                        </a:rPr>
                        <a:t>8</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Coding and </a:t>
                      </a:r>
                      <a:r>
                        <a:rPr lang="en-US" sz="1100">
                          <a:effectLst/>
                        </a:rPr>
                        <a:t>Testing</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dirty="0">
                          <a:effectLst/>
                        </a:rPr>
                        <a:t> </a:t>
                      </a:r>
                      <a:endParaRPr lang="en-GH"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65000"/>
                        <a:lumOff val="35000"/>
                      </a:schemeClr>
                    </a:solidFill>
                  </a:tcPr>
                </a:tc>
                <a:tc>
                  <a:txBody>
                    <a:bodyPr/>
                    <a:lstStyle/>
                    <a:p>
                      <a:pPr>
                        <a:lnSpc>
                          <a:spcPct val="107000"/>
                        </a:lnSpc>
                        <a:spcAft>
                          <a:spcPts val="0"/>
                        </a:spcAft>
                      </a:pPr>
                      <a:r>
                        <a:rPr lang="en-GB" sz="1100" dirty="0">
                          <a:effectLst/>
                        </a:rPr>
                        <a:t> </a:t>
                      </a:r>
                      <a:endParaRPr lang="en-GH"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65000"/>
                        <a:lumOff val="35000"/>
                      </a:schemeClr>
                    </a:solidFill>
                  </a:tcPr>
                </a:tc>
                <a:tc>
                  <a:txBody>
                    <a:bodyPr/>
                    <a:lstStyle/>
                    <a:p>
                      <a:pPr>
                        <a:lnSpc>
                          <a:spcPct val="107000"/>
                        </a:lnSpc>
                        <a:spcAft>
                          <a:spcPts val="0"/>
                        </a:spcAft>
                      </a:pPr>
                      <a:r>
                        <a:rPr lang="en-GB" sz="1100" dirty="0">
                          <a:effectLst/>
                        </a:rPr>
                        <a:t> </a:t>
                      </a:r>
                      <a:endParaRPr lang="en-GH"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95000"/>
                        <a:lumOff val="5000"/>
                      </a:schemeClr>
                    </a:solidFill>
                  </a:tcPr>
                </a:tc>
                <a:tc>
                  <a:txBody>
                    <a:bodyPr/>
                    <a:lstStyle/>
                    <a:p>
                      <a:pPr>
                        <a:lnSpc>
                          <a:spcPct val="107000"/>
                        </a:lnSpc>
                        <a:spcAft>
                          <a:spcPts val="0"/>
                        </a:spcAft>
                      </a:pPr>
                      <a:r>
                        <a:rPr lang="en-GB" sz="1100" dirty="0">
                          <a:effectLst/>
                        </a:rPr>
                        <a:t> </a:t>
                      </a:r>
                      <a:endParaRPr lang="en-GH"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95000"/>
                        <a:lumOff val="5000"/>
                      </a:schemeClr>
                    </a:solidFill>
                  </a:tcPr>
                </a:tc>
                <a:tc>
                  <a:txBody>
                    <a:bodyPr/>
                    <a:lstStyle/>
                    <a:p>
                      <a:pPr>
                        <a:lnSpc>
                          <a:spcPct val="107000"/>
                        </a:lnSpc>
                        <a:spcAft>
                          <a:spcPts val="0"/>
                        </a:spcAft>
                      </a:pPr>
                      <a:r>
                        <a:rPr lang="en-GB" sz="1100" dirty="0">
                          <a:effectLst/>
                        </a:rPr>
                        <a:t> </a:t>
                      </a:r>
                      <a:endParaRPr lang="en-GH"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97916847"/>
                  </a:ext>
                </a:extLst>
              </a:tr>
              <a:tr h="454352">
                <a:tc>
                  <a:txBody>
                    <a:bodyPr/>
                    <a:lstStyle/>
                    <a:p>
                      <a:pPr>
                        <a:lnSpc>
                          <a:spcPct val="107000"/>
                        </a:lnSpc>
                        <a:spcAft>
                          <a:spcPts val="0"/>
                        </a:spcAft>
                      </a:pPr>
                      <a:r>
                        <a:rPr lang="en-GB" sz="1100">
                          <a:effectLst/>
                        </a:rPr>
                        <a:t>9</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Final report creation</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dirty="0">
                          <a:effectLst/>
                        </a:rPr>
                        <a:t> </a:t>
                      </a:r>
                      <a:endParaRPr lang="en-GH"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95000"/>
                        <a:lumOff val="5000"/>
                      </a:schemeClr>
                    </a:solidFill>
                  </a:tcPr>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58759493"/>
                  </a:ext>
                </a:extLst>
              </a:tr>
              <a:tr h="454352">
                <a:tc>
                  <a:txBody>
                    <a:bodyPr/>
                    <a:lstStyle/>
                    <a:p>
                      <a:pPr>
                        <a:lnSpc>
                          <a:spcPct val="107000"/>
                        </a:lnSpc>
                        <a:spcAft>
                          <a:spcPts val="0"/>
                        </a:spcAft>
                      </a:pPr>
                      <a:r>
                        <a:rPr lang="en-GB" sz="1100">
                          <a:effectLst/>
                        </a:rPr>
                        <a:t>10</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Report submission</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a:effectLst/>
                        </a:rPr>
                        <a:t> </a:t>
                      </a:r>
                      <a:endParaRPr lang="en-GH"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0"/>
                        </a:spcAft>
                      </a:pPr>
                      <a:r>
                        <a:rPr lang="en-GB" sz="1100" dirty="0">
                          <a:effectLst/>
                        </a:rPr>
                        <a:t> </a:t>
                      </a:r>
                      <a:endParaRPr lang="en-GH"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95000"/>
                        <a:lumOff val="5000"/>
                      </a:schemeClr>
                    </a:solidFill>
                  </a:tcPr>
                </a:tc>
                <a:tc>
                  <a:txBody>
                    <a:bodyPr/>
                    <a:lstStyle/>
                    <a:p>
                      <a:pPr>
                        <a:lnSpc>
                          <a:spcPct val="107000"/>
                        </a:lnSpc>
                        <a:spcAft>
                          <a:spcPts val="0"/>
                        </a:spcAft>
                      </a:pPr>
                      <a:r>
                        <a:rPr lang="en-GB" sz="1100" dirty="0">
                          <a:effectLst/>
                        </a:rPr>
                        <a:t> </a:t>
                      </a:r>
                      <a:endParaRPr lang="en-GH"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95000"/>
                        <a:lumOff val="5000"/>
                      </a:schemeClr>
                    </a:solidFill>
                  </a:tcPr>
                </a:tc>
                <a:tc>
                  <a:txBody>
                    <a:bodyPr/>
                    <a:lstStyle/>
                    <a:p>
                      <a:pPr>
                        <a:lnSpc>
                          <a:spcPct val="107000"/>
                        </a:lnSpc>
                        <a:spcAft>
                          <a:spcPts val="0"/>
                        </a:spcAft>
                      </a:pPr>
                      <a:r>
                        <a:rPr lang="en-GB" sz="1100" dirty="0">
                          <a:effectLst/>
                        </a:rPr>
                        <a:t> </a:t>
                      </a:r>
                      <a:endParaRPr lang="en-GH"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1">
                        <a:lumMod val="95000"/>
                        <a:lumOff val="5000"/>
                      </a:schemeClr>
                    </a:solidFill>
                  </a:tcPr>
                </a:tc>
                <a:extLst>
                  <a:ext uri="{0D108BD9-81ED-4DB2-BD59-A6C34878D82A}">
                    <a16:rowId xmlns:a16="http://schemas.microsoft.com/office/drawing/2014/main" val="3177438165"/>
                  </a:ext>
                </a:extLst>
              </a:tr>
            </a:tbl>
          </a:graphicData>
        </a:graphic>
      </p:graphicFrame>
    </p:spTree>
    <p:extLst>
      <p:ext uri="{BB962C8B-B14F-4D97-AF65-F5344CB8AC3E}">
        <p14:creationId xmlns:p14="http://schemas.microsoft.com/office/powerpoint/2010/main" val="3739900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5105A-D510-455A-B7DE-9A5F2B6B191A}"/>
              </a:ext>
            </a:extLst>
          </p:cNvPr>
          <p:cNvSpPr>
            <a:spLocks noGrp="1"/>
          </p:cNvSpPr>
          <p:nvPr>
            <p:ph type="title"/>
          </p:nvPr>
        </p:nvSpPr>
        <p:spPr/>
        <p:txBody>
          <a:bodyPr/>
          <a:lstStyle/>
          <a:p>
            <a:r>
              <a:rPr lang="en-US" dirty="0"/>
              <a:t>conclusion</a:t>
            </a:r>
            <a:endParaRPr lang="en-GH" dirty="0"/>
          </a:p>
        </p:txBody>
      </p:sp>
      <p:sp>
        <p:nvSpPr>
          <p:cNvPr id="3" name="Content Placeholder 2">
            <a:extLst>
              <a:ext uri="{FF2B5EF4-FFF2-40B4-BE49-F238E27FC236}">
                <a16:creationId xmlns:a16="http://schemas.microsoft.com/office/drawing/2014/main" id="{E8BBC7C4-6545-4D42-B925-EF8723B4257D}"/>
              </a:ext>
            </a:extLst>
          </p:cNvPr>
          <p:cNvSpPr>
            <a:spLocks noGrp="1"/>
          </p:cNvSpPr>
          <p:nvPr>
            <p:ph sz="quarter" idx="13"/>
          </p:nvPr>
        </p:nvSpPr>
        <p:spPr/>
        <p:txBody>
          <a:bodyPr>
            <a:normAutofit lnSpcReduction="10000"/>
          </a:bodyPr>
          <a:lstStyle/>
          <a:p>
            <a:pPr marL="0" indent="0">
              <a:buNone/>
            </a:pPr>
            <a:r>
              <a:rPr lang="en-US" dirty="0"/>
              <a:t>In conclusion, we will like to create;</a:t>
            </a:r>
          </a:p>
          <a:p>
            <a:pPr lvl="0"/>
            <a:r>
              <a:rPr lang="en-US" dirty="0"/>
              <a:t>A web-based visitor management system that will use OTP verification.</a:t>
            </a:r>
            <a:endParaRPr lang="en-GH" dirty="0"/>
          </a:p>
          <a:p>
            <a:pPr lvl="0"/>
            <a:r>
              <a:rPr lang="en-US" dirty="0"/>
              <a:t>A database system to store the information of all who use the system.</a:t>
            </a:r>
            <a:endParaRPr lang="en-GH" dirty="0"/>
          </a:p>
          <a:p>
            <a:pPr lvl="0"/>
            <a:r>
              <a:rPr lang="en-US" dirty="0"/>
              <a:t>A system that will work at the two gates of the RMU campus that will be used to verify the identity of the person.</a:t>
            </a:r>
            <a:endParaRPr lang="en-GH" dirty="0"/>
          </a:p>
          <a:p>
            <a:pPr marL="0" indent="0">
              <a:buNone/>
            </a:pPr>
            <a:r>
              <a:rPr lang="en-US" dirty="0"/>
              <a:t>We strongly believe that the system we create will grant parents/guardians easy access to the school to see their wards, prevent thoroughfare and increase the security of the school.</a:t>
            </a:r>
            <a:endParaRPr lang="en-GH" dirty="0"/>
          </a:p>
        </p:txBody>
      </p:sp>
    </p:spTree>
    <p:extLst>
      <p:ext uri="{BB962C8B-B14F-4D97-AF65-F5344CB8AC3E}">
        <p14:creationId xmlns:p14="http://schemas.microsoft.com/office/powerpoint/2010/main" val="6103043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182</TotalTime>
  <Words>1050</Words>
  <Application>Microsoft Office PowerPoint</Application>
  <PresentationFormat>Widescreen</PresentationFormat>
  <Paragraphs>241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Agency FB</vt:lpstr>
      <vt:lpstr>Arial</vt:lpstr>
      <vt:lpstr>Calibri</vt:lpstr>
      <vt:lpstr>Times New Roman</vt:lpstr>
      <vt:lpstr>Tw Cen MT</vt:lpstr>
      <vt:lpstr>Wingdings</vt:lpstr>
      <vt:lpstr>Droplet</vt:lpstr>
      <vt:lpstr>a Project proposal presentation  </vt:lpstr>
      <vt:lpstr>Table of contents</vt:lpstr>
      <vt:lpstr>Background/introduction</vt:lpstr>
      <vt:lpstr>Background/introduction contd’</vt:lpstr>
      <vt:lpstr>Problem statement</vt:lpstr>
      <vt:lpstr>Aims and objectives</vt:lpstr>
      <vt:lpstr>methodology</vt:lpstr>
      <vt:lpstr>Schedule timeline/Gantt chart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Nii</dc:creator>
  <cp:lastModifiedBy>Nii</cp:lastModifiedBy>
  <cp:revision>11</cp:revision>
  <dcterms:created xsi:type="dcterms:W3CDTF">2022-09-08T20:08:43Z</dcterms:created>
  <dcterms:modified xsi:type="dcterms:W3CDTF">2022-09-08T23:10:46Z</dcterms:modified>
</cp:coreProperties>
</file>