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329" r:id="rId2"/>
    <p:sldId id="257" r:id="rId3"/>
    <p:sldId id="349" r:id="rId4"/>
    <p:sldId id="348" r:id="rId5"/>
    <p:sldId id="258" r:id="rId6"/>
    <p:sldId id="331" r:id="rId7"/>
    <p:sldId id="333" r:id="rId8"/>
    <p:sldId id="368" r:id="rId9"/>
    <p:sldId id="334" r:id="rId10"/>
    <p:sldId id="335" r:id="rId11"/>
    <p:sldId id="260" r:id="rId12"/>
    <p:sldId id="261" r:id="rId13"/>
    <p:sldId id="262" r:id="rId14"/>
    <p:sldId id="263" r:id="rId15"/>
    <p:sldId id="266" r:id="rId16"/>
    <p:sldId id="267" r:id="rId17"/>
    <p:sldId id="268" r:id="rId18"/>
    <p:sldId id="269" r:id="rId19"/>
    <p:sldId id="360" r:id="rId20"/>
    <p:sldId id="361" r:id="rId21"/>
    <p:sldId id="270" r:id="rId22"/>
    <p:sldId id="271" r:id="rId23"/>
    <p:sldId id="272" r:id="rId24"/>
    <p:sldId id="273" r:id="rId25"/>
    <p:sldId id="274" r:id="rId26"/>
    <p:sldId id="366" r:id="rId27"/>
    <p:sldId id="275" r:id="rId28"/>
    <p:sldId id="276" r:id="rId29"/>
    <p:sldId id="288" r:id="rId30"/>
    <p:sldId id="282" r:id="rId31"/>
    <p:sldId id="284" r:id="rId32"/>
    <p:sldId id="339" r:id="rId33"/>
    <p:sldId id="283" r:id="rId34"/>
    <p:sldId id="340" r:id="rId35"/>
    <p:sldId id="278" r:id="rId36"/>
    <p:sldId id="297" r:id="rId37"/>
    <p:sldId id="342" r:id="rId38"/>
    <p:sldId id="363" r:id="rId39"/>
    <p:sldId id="364" r:id="rId40"/>
    <p:sldId id="365" r:id="rId41"/>
    <p:sldId id="367" r:id="rId42"/>
    <p:sldId id="290" r:id="rId43"/>
    <p:sldId id="344" r:id="rId44"/>
    <p:sldId id="346" r:id="rId45"/>
    <p:sldId id="362" r:id="rId46"/>
    <p:sldId id="369" r:id="rId47"/>
    <p:sldId id="32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1pPr>
    <a:lvl2pPr marL="0" marR="0" indent="2286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2pPr>
    <a:lvl3pPr marL="0" marR="0" indent="4572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3pPr>
    <a:lvl4pPr marL="0" marR="0" indent="6858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4pPr>
    <a:lvl5pPr marL="0" marR="0" indent="9144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5pPr>
    <a:lvl6pPr marL="0" marR="0" indent="11430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6pPr>
    <a:lvl7pPr marL="0" marR="0" indent="13716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7pPr>
    <a:lvl8pPr marL="0" marR="0" indent="16002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8pPr>
    <a:lvl9pPr marL="0" marR="0" indent="18288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ヒラギノ角ゴ ProN W3"/>
          <a:ea typeface="ヒラギノ角ゴ ProN W3"/>
          <a:cs typeface="ヒラギノ角ゴ ProN W3"/>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5" d="100"/>
          <a:sy n="85"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1554746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某前佛さんとか同じ時間枠に自動化の話</a:t>
            </a:r>
          </a:p>
        </p:txBody>
      </p:sp>
    </p:spTree>
    <p:extLst>
      <p:ext uri="{BB962C8B-B14F-4D97-AF65-F5344CB8AC3E}">
        <p14:creationId xmlns:p14="http://schemas.microsoft.com/office/powerpoint/2010/main" val="31533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r>
              <a:rPr lang="en-US" dirty="0"/>
              <a:t>Ford</a:t>
            </a:r>
            <a:r>
              <a:rPr dirty="0"/>
              <a:t> Automation Department, 1947</a:t>
            </a:r>
          </a:p>
        </p:txBody>
      </p:sp>
    </p:spTree>
    <p:extLst>
      <p:ext uri="{BB962C8B-B14F-4D97-AF65-F5344CB8AC3E}">
        <p14:creationId xmlns:p14="http://schemas.microsoft.com/office/powerpoint/2010/main" val="89243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p>
            <a:r>
              <a:t>(ここまで5分)</a:t>
            </a:r>
          </a:p>
        </p:txBody>
      </p:sp>
    </p:spTree>
    <p:extLst>
      <p:ext uri="{BB962C8B-B14F-4D97-AF65-F5344CB8AC3E}">
        <p14:creationId xmlns:p14="http://schemas.microsoft.com/office/powerpoint/2010/main" val="18487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r>
              <a:t>Jupyter, 以前はIPython Notebook…ご存知のかたおられます？</a:t>
            </a:r>
          </a:p>
        </p:txBody>
      </p:sp>
    </p:spTree>
    <p:extLst>
      <p:ext uri="{BB962C8B-B14F-4D97-AF65-F5344CB8AC3E}">
        <p14:creationId xmlns:p14="http://schemas.microsoft.com/office/powerpoint/2010/main" val="265766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r>
              <a:t>(ここまで23分)</a:t>
            </a:r>
          </a:p>
          <a:p>
            <a:endParaRPr/>
          </a:p>
          <a:p>
            <a:r>
              <a:t>ざっくりとどういう環境を用意しているのか</a:t>
            </a:r>
          </a:p>
        </p:txBody>
      </p:sp>
    </p:spTree>
    <p:extLst>
      <p:ext uri="{BB962C8B-B14F-4D97-AF65-F5344CB8AC3E}">
        <p14:creationId xmlns:p14="http://schemas.microsoft.com/office/powerpoint/2010/main" val="15889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noRot="1" noChangeAspect="1"/>
          </p:cNvSpPr>
          <p:nvPr>
            <p:ph type="sldImg"/>
          </p:nvPr>
        </p:nvSpPr>
        <p:spPr>
          <a:prstGeom prst="rect">
            <a:avLst/>
          </a:prstGeom>
        </p:spPr>
        <p:txBody>
          <a:bodyPr/>
          <a:lstStyle/>
          <a:p>
            <a:endParaRPr/>
          </a:p>
        </p:txBody>
      </p:sp>
      <p:sp>
        <p:nvSpPr>
          <p:cNvPr id="295" name="Shape 295"/>
          <p:cNvSpPr>
            <a:spLocks noGrp="1"/>
          </p:cNvSpPr>
          <p:nvPr>
            <p:ph type="body" sz="quarter" idx="1"/>
          </p:nvPr>
        </p:nvSpPr>
        <p:spPr>
          <a:prstGeom prst="rect">
            <a:avLst/>
          </a:prstGeom>
        </p:spPr>
        <p:txBody>
          <a:bodyPr/>
          <a:lstStyle/>
          <a:p>
            <a:r>
              <a:t>(ここまで18分)</a:t>
            </a:r>
          </a:p>
        </p:txBody>
      </p:sp>
    </p:spTree>
    <p:extLst>
      <p:ext uri="{BB962C8B-B14F-4D97-AF65-F5344CB8AC3E}">
        <p14:creationId xmlns:p14="http://schemas.microsoft.com/office/powerpoint/2010/main" val="350087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Shape 542"/>
          <p:cNvSpPr>
            <a:spLocks noGrp="1" noRot="1" noChangeAspect="1"/>
          </p:cNvSpPr>
          <p:nvPr>
            <p:ph type="sldImg"/>
          </p:nvPr>
        </p:nvSpPr>
        <p:spPr>
          <a:prstGeom prst="rect">
            <a:avLst/>
          </a:prstGeom>
        </p:spPr>
        <p:txBody>
          <a:bodyPr/>
          <a:lstStyle/>
          <a:p>
            <a:endParaRPr/>
          </a:p>
        </p:txBody>
      </p:sp>
      <p:sp>
        <p:nvSpPr>
          <p:cNvPr id="543" name="Shape 543"/>
          <p:cNvSpPr>
            <a:spLocks noGrp="1"/>
          </p:cNvSpPr>
          <p:nvPr>
            <p:ph type="body" sz="quarter" idx="1"/>
          </p:nvPr>
        </p:nvSpPr>
        <p:spPr>
          <a:prstGeom prst="rect">
            <a:avLst/>
          </a:prstGeom>
        </p:spPr>
        <p:txBody>
          <a:bodyPr/>
          <a:lstStyle/>
          <a:p>
            <a:r>
              <a:t>で、最後まとめです。</a:t>
            </a:r>
          </a:p>
          <a:p>
            <a:r>
              <a:t>PullRequestお待ちしています。</a:t>
            </a:r>
          </a:p>
          <a:p>
            <a:r>
              <a:t>notebook extensionには課題も多いですが、運用に使いやすくするためにイロイロ作ってみましょう。</a:t>
            </a:r>
          </a:p>
        </p:txBody>
      </p:sp>
    </p:spTree>
    <p:extLst>
      <p:ext uri="{BB962C8B-B14F-4D97-AF65-F5344CB8AC3E}">
        <p14:creationId xmlns:p14="http://schemas.microsoft.com/office/powerpoint/2010/main" val="342672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utline-black">
    <p:spTree>
      <p:nvGrpSpPr>
        <p:cNvPr id="1" name=""/>
        <p:cNvGrpSpPr/>
        <p:nvPr/>
      </p:nvGrpSpPr>
      <p:grpSpPr>
        <a:xfrm>
          <a:off x="0" y="0"/>
          <a:ext cx="0" cy="0"/>
          <a:chOff x="0" y="0"/>
          <a:chExt cx="0" cy="0"/>
        </a:xfrm>
      </p:grpSpPr>
      <p:sp>
        <p:nvSpPr>
          <p:cNvPr id="20" name="Shape 20"/>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green">
    <p:bg>
      <p:bgPr>
        <a:solidFill>
          <a:srgbClr val="008D92"/>
        </a:solidFill>
        <a:effectLst/>
      </p:bgPr>
    </p:bg>
    <p:spTree>
      <p:nvGrpSpPr>
        <p:cNvPr id="1" name=""/>
        <p:cNvGrpSpPr/>
        <p:nvPr/>
      </p:nvGrpSpPr>
      <p:grpSpPr>
        <a:xfrm>
          <a:off x="0" y="0"/>
          <a:ext cx="0" cy="0"/>
          <a:chOff x="0" y="0"/>
          <a:chExt cx="0" cy="0"/>
        </a:xfrm>
      </p:grpSpPr>
      <p:sp>
        <p:nvSpPr>
          <p:cNvPr id="98" name="Shape 98"/>
          <p:cNvSpPr>
            <a:spLocks noGrp="1"/>
          </p:cNvSpPr>
          <p:nvPr>
            <p:ph type="title"/>
          </p:nvPr>
        </p:nvSpPr>
        <p:spPr>
          <a:xfrm>
            <a:off x="345216" y="1259846"/>
            <a:ext cx="12314369" cy="7233908"/>
          </a:xfrm>
          <a:prstGeom prst="rect">
            <a:avLst/>
          </a:prstGeom>
        </p:spPr>
        <p:txBody>
          <a:bodyPr/>
          <a:lstStyle>
            <a:lvl1pPr algn="ctr">
              <a:defRPr sz="6000" b="0">
                <a:latin typeface="+mn-lt"/>
                <a:ea typeface="+mn-ea"/>
                <a:cs typeface="+mn-cs"/>
                <a:sym typeface="Avenir Next Demi Bold"/>
              </a:defRPr>
            </a:lvl1pPr>
          </a:lstStyle>
          <a:p>
            <a:r>
              <a:t>タイトルテキスト</a:t>
            </a:r>
          </a:p>
        </p:txBody>
      </p:sp>
      <p:sp>
        <p:nvSpPr>
          <p:cNvPr id="99" name="Shape 99"/>
          <p:cNvSpPr>
            <a:spLocks noGrp="1"/>
          </p:cNvSpPr>
          <p:nvPr>
            <p:ph type="sldNum" sz="quarter" idx="2"/>
          </p:nvPr>
        </p:nvSpPr>
        <p:spPr>
          <a:xfrm>
            <a:off x="12270847" y="9224009"/>
            <a:ext cx="439206" cy="457201"/>
          </a:xfrm>
          <a:prstGeom prst="rect">
            <a:avLst/>
          </a:prstGeom>
        </p:spPr>
        <p:txBody>
          <a:bodyPr/>
          <a:lstStyle>
            <a:lvl1pPr>
              <a:defRPr sz="2300">
                <a:solidFill>
                  <a:srgbClr val="EEF3CB"/>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in-green">
    <p:bg>
      <p:bgPr>
        <a:solidFill>
          <a:srgbClr val="FFFFFF"/>
        </a:solidFill>
        <a:effectLst/>
      </p:bgPr>
    </p:bg>
    <p:spTree>
      <p:nvGrpSpPr>
        <p:cNvPr id="1" name=""/>
        <p:cNvGrpSpPr/>
        <p:nvPr/>
      </p:nvGrpSpPr>
      <p:grpSpPr>
        <a:xfrm>
          <a:off x="0" y="0"/>
          <a:ext cx="0" cy="0"/>
          <a:chOff x="0" y="0"/>
          <a:chExt cx="0" cy="0"/>
        </a:xfrm>
      </p:grpSpPr>
      <p:sp>
        <p:nvSpPr>
          <p:cNvPr id="106" name="Shape 106"/>
          <p:cNvSpPr/>
          <p:nvPr/>
        </p:nvSpPr>
        <p:spPr>
          <a:xfrm>
            <a:off x="-25400" y="-25400"/>
            <a:ext cx="13055600" cy="1259748"/>
          </a:xfrm>
          <a:prstGeom prst="rect">
            <a:avLst/>
          </a:prstGeom>
          <a:solidFill>
            <a:srgbClr val="008D92"/>
          </a:solidFill>
          <a:ln w="12700">
            <a:miter lim="400000"/>
          </a:ln>
        </p:spPr>
        <p:txBody>
          <a:bodyPr lIns="50800" tIns="50800" rIns="50800" bIns="50800" anchor="ctr"/>
          <a:lstStyle/>
          <a:p>
            <a:endParaRPr/>
          </a:p>
        </p:txBody>
      </p:sp>
      <p:sp>
        <p:nvSpPr>
          <p:cNvPr id="107" name="Shape 107"/>
          <p:cNvSpPr>
            <a:spLocks noGrp="1"/>
          </p:cNvSpPr>
          <p:nvPr>
            <p:ph type="title"/>
          </p:nvPr>
        </p:nvSpPr>
        <p:spPr>
          <a:xfrm>
            <a:off x="345215" y="269411"/>
            <a:ext cx="12314370" cy="939537"/>
          </a:xfrm>
          <a:prstGeom prst="rect">
            <a:avLst/>
          </a:prstGeom>
        </p:spPr>
        <p:txBody>
          <a:bodyPr/>
          <a:lstStyle>
            <a:lvl1pPr>
              <a:defRPr b="0">
                <a:latin typeface="+mn-lt"/>
                <a:ea typeface="+mn-ea"/>
                <a:cs typeface="+mn-cs"/>
                <a:sym typeface="Avenir Next Demi Bold"/>
              </a:defRPr>
            </a:lvl1pPr>
          </a:lstStyle>
          <a:p>
            <a:r>
              <a:t>タイトルテキスト</a:t>
            </a:r>
          </a:p>
        </p:txBody>
      </p:sp>
      <p:sp>
        <p:nvSpPr>
          <p:cNvPr id="108" name="Shape 108"/>
          <p:cNvSpPr>
            <a:spLocks noGrp="1"/>
          </p:cNvSpPr>
          <p:nvPr>
            <p:ph type="body" idx="1"/>
          </p:nvPr>
        </p:nvSpPr>
        <p:spPr>
          <a:xfrm>
            <a:off x="533400" y="1905000"/>
            <a:ext cx="11938000" cy="7239000"/>
          </a:xfrm>
          <a:prstGeom prst="rect">
            <a:avLst/>
          </a:prstGeom>
        </p:spPr>
        <p:txBody>
          <a:bodyPr anchor="t"/>
          <a:lstStyle>
            <a:lvl1pPr marL="444500" indent="-444500">
              <a:buSzPct val="75000"/>
              <a:buChar char="•"/>
              <a:defRPr sz="3600">
                <a:solidFill>
                  <a:srgbClr val="333333"/>
                </a:solidFill>
              </a:defRPr>
            </a:lvl1pPr>
            <a:lvl2pPr marL="889000" indent="-444500">
              <a:buSzPct val="75000"/>
              <a:buChar char="•"/>
              <a:defRPr sz="3600">
                <a:solidFill>
                  <a:srgbClr val="333333"/>
                </a:solidFill>
              </a:defRPr>
            </a:lvl2pPr>
            <a:lvl3pPr marL="1333500" indent="-444500">
              <a:buSzPct val="75000"/>
              <a:buChar char="•"/>
              <a:defRPr sz="3600">
                <a:solidFill>
                  <a:srgbClr val="333333"/>
                </a:solidFill>
              </a:defRPr>
            </a:lvl3pPr>
            <a:lvl4pPr marL="1778000" indent="-444500">
              <a:buSzPct val="75000"/>
              <a:buChar char="•"/>
              <a:defRPr sz="3600">
                <a:solidFill>
                  <a:srgbClr val="333333"/>
                </a:solidFill>
              </a:defRPr>
            </a:lvl4pPr>
            <a:lvl5pPr marL="2222500" indent="-444500">
              <a:buSzPct val="75000"/>
              <a:buChar char="•"/>
              <a:defRPr sz="3600">
                <a:solidFill>
                  <a:srgbClr val="333333"/>
                </a:solidFill>
              </a:defRPr>
            </a:lvl5pPr>
          </a:lstStyle>
          <a:p>
            <a:r>
              <a:t>本文レベル1</a:t>
            </a:r>
          </a:p>
          <a:p>
            <a:pPr lvl="1"/>
            <a:r>
              <a:t>本文レベル2</a:t>
            </a:r>
          </a:p>
          <a:p>
            <a:pPr lvl="2"/>
            <a:r>
              <a:t>本文レベル3</a:t>
            </a:r>
          </a:p>
          <a:p>
            <a:pPr lvl="3"/>
            <a:r>
              <a:t>本文レベル4</a:t>
            </a:r>
          </a:p>
          <a:p>
            <a:pPr lvl="4"/>
            <a:r>
              <a:t>本文レベル 5</a:t>
            </a:r>
          </a:p>
        </p:txBody>
      </p:sp>
      <p:sp>
        <p:nvSpPr>
          <p:cNvPr id="109" name="Shape 109"/>
          <p:cNvSpPr>
            <a:spLocks noGrp="1"/>
          </p:cNvSpPr>
          <p:nvPr>
            <p:ph type="sldNum" sz="quarter" idx="2"/>
          </p:nvPr>
        </p:nvSpPr>
        <p:spPr>
          <a:xfrm>
            <a:off x="12270847" y="9224009"/>
            <a:ext cx="439206" cy="457201"/>
          </a:xfrm>
          <a:prstGeom prst="rect">
            <a:avLst/>
          </a:prstGeom>
        </p:spPr>
        <p:txBody>
          <a:bodyPr/>
          <a:lstStyle>
            <a:lvl1pPr>
              <a:defRPr sz="2300">
                <a:solidFill>
                  <a:srgbClr val="EEF3CB"/>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タイトル スライド">
    <p:bg>
      <p:bgPr>
        <a:solidFill>
          <a:srgbClr val="FFFFFF"/>
        </a:solidFill>
        <a:effectLst/>
      </p:bgPr>
    </p:bg>
    <p:spTree>
      <p:nvGrpSpPr>
        <p:cNvPr id="1" name=""/>
        <p:cNvGrpSpPr/>
        <p:nvPr/>
      </p:nvGrpSpPr>
      <p:grpSpPr>
        <a:xfrm>
          <a:off x="0" y="0"/>
          <a:ext cx="0" cy="0"/>
          <a:chOff x="0" y="0"/>
          <a:chExt cx="0" cy="0"/>
        </a:xfrm>
      </p:grpSpPr>
      <p:sp>
        <p:nvSpPr>
          <p:cNvPr id="116" name="Shape 116"/>
          <p:cNvSpPr/>
          <p:nvPr/>
        </p:nvSpPr>
        <p:spPr>
          <a:xfrm>
            <a:off x="3387" y="9103359"/>
            <a:ext cx="13001415" cy="650241"/>
          </a:xfrm>
          <a:prstGeom prst="rect">
            <a:avLst/>
          </a:prstGeom>
          <a:solidFill>
            <a:srgbClr val="BD582C"/>
          </a:solidFill>
          <a:ln w="12700">
            <a:miter lim="400000"/>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17" name="Shape 117"/>
          <p:cNvSpPr/>
          <p:nvPr/>
        </p:nvSpPr>
        <p:spPr>
          <a:xfrm>
            <a:off x="17" y="9008805"/>
            <a:ext cx="13001414" cy="91034"/>
          </a:xfrm>
          <a:prstGeom prst="rect">
            <a:avLst/>
          </a:prstGeom>
          <a:solidFill>
            <a:srgbClr val="E48312"/>
          </a:solidFill>
          <a:ln w="12700">
            <a:miter lim="400000"/>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18" name="Shape 118"/>
          <p:cNvSpPr>
            <a:spLocks noGrp="1"/>
          </p:cNvSpPr>
          <p:nvPr>
            <p:ph type="title"/>
          </p:nvPr>
        </p:nvSpPr>
        <p:spPr>
          <a:xfrm>
            <a:off x="1170431" y="1079398"/>
            <a:ext cx="10728962" cy="5071873"/>
          </a:xfrm>
          <a:prstGeom prst="rect">
            <a:avLst/>
          </a:prstGeom>
        </p:spPr>
        <p:txBody>
          <a:bodyPr lIns="65023" tIns="65023" rIns="65023" bIns="65023" anchor="b"/>
          <a:lstStyle>
            <a:lvl1pPr defTabSz="1300480">
              <a:lnSpc>
                <a:spcPct val="85000"/>
              </a:lnSpc>
              <a:defRPr sz="11200" b="0" spc="-70">
                <a:solidFill>
                  <a:srgbClr val="262626"/>
                </a:solidFill>
                <a:latin typeface="Calibri Light"/>
                <a:ea typeface="Calibri Light"/>
                <a:cs typeface="Calibri Light"/>
                <a:sym typeface="Calibri Light"/>
              </a:defRPr>
            </a:lvl1pPr>
          </a:lstStyle>
          <a:p>
            <a:r>
              <a:t>タイトルテキスト</a:t>
            </a:r>
          </a:p>
        </p:txBody>
      </p:sp>
      <p:sp>
        <p:nvSpPr>
          <p:cNvPr id="119" name="Shape 119"/>
          <p:cNvSpPr>
            <a:spLocks noGrp="1"/>
          </p:cNvSpPr>
          <p:nvPr>
            <p:ph type="body" sz="quarter" idx="1"/>
          </p:nvPr>
        </p:nvSpPr>
        <p:spPr>
          <a:xfrm>
            <a:off x="1173387" y="6336883"/>
            <a:ext cx="10728961" cy="1625601"/>
          </a:xfrm>
          <a:prstGeom prst="rect">
            <a:avLst/>
          </a:prstGeom>
        </p:spPr>
        <p:txBody>
          <a:bodyPr lIns="65023" tIns="65023" rIns="65023" bIns="65023" anchor="t"/>
          <a:lstStyle>
            <a:lvl1pPr defTabSz="1300480">
              <a:lnSpc>
                <a:spcPct val="90000"/>
              </a:lnSpc>
              <a:spcBef>
                <a:spcPts val="1700"/>
              </a:spcBef>
              <a:defRPr sz="3400" cap="all" spc="283">
                <a:solidFill>
                  <a:srgbClr val="637052"/>
                </a:solidFill>
                <a:latin typeface="Calibri Light"/>
                <a:ea typeface="Calibri Light"/>
                <a:cs typeface="Calibri Light"/>
                <a:sym typeface="Calibri Light"/>
              </a:defRPr>
            </a:lvl1pPr>
            <a:lvl2pPr indent="457200" defTabSz="1300480">
              <a:lnSpc>
                <a:spcPct val="90000"/>
              </a:lnSpc>
              <a:spcBef>
                <a:spcPts val="1700"/>
              </a:spcBef>
              <a:defRPr sz="3400" cap="all" spc="283">
                <a:solidFill>
                  <a:srgbClr val="637052"/>
                </a:solidFill>
                <a:latin typeface="Calibri Light"/>
                <a:ea typeface="Calibri Light"/>
                <a:cs typeface="Calibri Light"/>
                <a:sym typeface="Calibri Light"/>
              </a:defRPr>
            </a:lvl2pPr>
            <a:lvl3pPr indent="914400" defTabSz="1300480">
              <a:lnSpc>
                <a:spcPct val="90000"/>
              </a:lnSpc>
              <a:spcBef>
                <a:spcPts val="1700"/>
              </a:spcBef>
              <a:defRPr sz="3400" cap="all" spc="283">
                <a:solidFill>
                  <a:srgbClr val="637052"/>
                </a:solidFill>
                <a:latin typeface="Calibri Light"/>
                <a:ea typeface="Calibri Light"/>
                <a:cs typeface="Calibri Light"/>
                <a:sym typeface="Calibri Light"/>
              </a:defRPr>
            </a:lvl3pPr>
            <a:lvl4pPr indent="1371600" defTabSz="1300480">
              <a:lnSpc>
                <a:spcPct val="90000"/>
              </a:lnSpc>
              <a:spcBef>
                <a:spcPts val="1700"/>
              </a:spcBef>
              <a:defRPr sz="3400" cap="all" spc="283">
                <a:solidFill>
                  <a:srgbClr val="637052"/>
                </a:solidFill>
                <a:latin typeface="Calibri Light"/>
                <a:ea typeface="Calibri Light"/>
                <a:cs typeface="Calibri Light"/>
                <a:sym typeface="Calibri Light"/>
              </a:defRPr>
            </a:lvl4pPr>
            <a:lvl5pPr indent="1828800" defTabSz="1300480">
              <a:lnSpc>
                <a:spcPct val="90000"/>
              </a:lnSpc>
              <a:spcBef>
                <a:spcPts val="1700"/>
              </a:spcBef>
              <a:defRPr sz="3400" cap="all" spc="283">
                <a:solidFill>
                  <a:srgbClr val="637052"/>
                </a:solidFill>
                <a:latin typeface="Calibri Light"/>
                <a:ea typeface="Calibri Light"/>
                <a:cs typeface="Calibri Light"/>
                <a:sym typeface="Calibri Light"/>
              </a:defRPr>
            </a:lvl5pPr>
          </a:lstStyle>
          <a:p>
            <a:r>
              <a:t>本文レベル1</a:t>
            </a:r>
          </a:p>
          <a:p>
            <a:pPr lvl="1"/>
            <a:r>
              <a:t>本文レベル2</a:t>
            </a:r>
          </a:p>
          <a:p>
            <a:pPr lvl="2"/>
            <a:r>
              <a:t>本文レベル3</a:t>
            </a:r>
          </a:p>
          <a:p>
            <a:pPr lvl="3"/>
            <a:r>
              <a:t>本文レベル4</a:t>
            </a:r>
          </a:p>
          <a:p>
            <a:pPr lvl="4"/>
            <a:r>
              <a:t>本文レベル 5</a:t>
            </a:r>
          </a:p>
        </p:txBody>
      </p:sp>
      <p:sp>
        <p:nvSpPr>
          <p:cNvPr id="120" name="Shape 120"/>
          <p:cNvSpPr/>
          <p:nvPr/>
        </p:nvSpPr>
        <p:spPr>
          <a:xfrm>
            <a:off x="1288169" y="6177279"/>
            <a:ext cx="10533889" cy="1"/>
          </a:xfrm>
          <a:prstGeom prst="line">
            <a:avLst/>
          </a:prstGeom>
          <a:ln w="3175">
            <a:solidFill>
              <a:srgbClr val="808080"/>
            </a:solidFill>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21" name="Shape 121"/>
          <p:cNvSpPr>
            <a:spLocks noGrp="1"/>
          </p:cNvSpPr>
          <p:nvPr>
            <p:ph type="sldNum" sz="quarter" idx="2"/>
          </p:nvPr>
        </p:nvSpPr>
        <p:spPr>
          <a:xfrm>
            <a:off x="11630752" y="9280271"/>
            <a:ext cx="329231" cy="333249"/>
          </a:xfrm>
          <a:prstGeom prst="rect">
            <a:avLst/>
          </a:prstGeom>
        </p:spPr>
        <p:txBody>
          <a:bodyPr lIns="65023" tIns="65023" rIns="65023" bIns="65023" anchor="ctr"/>
          <a:lstStyle>
            <a:lvl1pPr algn="r" defTabSz="1300480">
              <a:defRPr sz="1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タイトルとコンテンツ">
    <p:bg>
      <p:bgPr>
        <a:solidFill>
          <a:srgbClr val="FFFFFF"/>
        </a:solidFill>
        <a:effectLst/>
      </p:bgPr>
    </p:bg>
    <p:spTree>
      <p:nvGrpSpPr>
        <p:cNvPr id="1" name=""/>
        <p:cNvGrpSpPr/>
        <p:nvPr/>
      </p:nvGrpSpPr>
      <p:grpSpPr>
        <a:xfrm>
          <a:off x="0" y="0"/>
          <a:ext cx="0" cy="0"/>
          <a:chOff x="0" y="0"/>
          <a:chExt cx="0" cy="0"/>
        </a:xfrm>
      </p:grpSpPr>
      <p:sp>
        <p:nvSpPr>
          <p:cNvPr id="128" name="Shape 128"/>
          <p:cNvSpPr/>
          <p:nvPr/>
        </p:nvSpPr>
        <p:spPr>
          <a:xfrm>
            <a:off x="0" y="9103359"/>
            <a:ext cx="13004802" cy="650241"/>
          </a:xfrm>
          <a:prstGeom prst="rect">
            <a:avLst/>
          </a:prstGeom>
          <a:solidFill>
            <a:srgbClr val="BD582C"/>
          </a:solidFill>
          <a:ln w="12700">
            <a:miter lim="400000"/>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29" name="Shape 129"/>
          <p:cNvSpPr/>
          <p:nvPr/>
        </p:nvSpPr>
        <p:spPr>
          <a:xfrm>
            <a:off x="0" y="9008803"/>
            <a:ext cx="13004802" cy="93866"/>
          </a:xfrm>
          <a:prstGeom prst="rect">
            <a:avLst/>
          </a:prstGeom>
          <a:solidFill>
            <a:srgbClr val="E48312"/>
          </a:solidFill>
          <a:ln w="12700">
            <a:miter lim="400000"/>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30" name="Shape 130"/>
          <p:cNvSpPr/>
          <p:nvPr/>
        </p:nvSpPr>
        <p:spPr>
          <a:xfrm>
            <a:off x="1273100" y="2471601"/>
            <a:ext cx="10631424" cy="1"/>
          </a:xfrm>
          <a:prstGeom prst="line">
            <a:avLst/>
          </a:prstGeom>
          <a:ln w="3175">
            <a:solidFill>
              <a:srgbClr val="808080"/>
            </a:solidFill>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31" name="Shape 131"/>
          <p:cNvSpPr>
            <a:spLocks noGrp="1"/>
          </p:cNvSpPr>
          <p:nvPr>
            <p:ph type="title"/>
          </p:nvPr>
        </p:nvSpPr>
        <p:spPr>
          <a:xfrm>
            <a:off x="1170431" y="407614"/>
            <a:ext cx="10728962" cy="2063300"/>
          </a:xfrm>
          <a:prstGeom prst="rect">
            <a:avLst/>
          </a:prstGeom>
        </p:spPr>
        <p:txBody>
          <a:bodyPr lIns="65023" tIns="65023" rIns="65023" bIns="65023" anchor="b"/>
          <a:lstStyle>
            <a:lvl1pPr defTabSz="1300480">
              <a:lnSpc>
                <a:spcPct val="85000"/>
              </a:lnSpc>
              <a:defRPr sz="6800" b="0" spc="-70">
                <a:solidFill>
                  <a:srgbClr val="404040"/>
                </a:solidFill>
                <a:latin typeface="Calibri Light"/>
                <a:ea typeface="Calibri Light"/>
                <a:cs typeface="Calibri Light"/>
                <a:sym typeface="Calibri Light"/>
              </a:defRPr>
            </a:lvl1pPr>
          </a:lstStyle>
          <a:p>
            <a:r>
              <a:t>タイトルテキスト</a:t>
            </a:r>
          </a:p>
        </p:txBody>
      </p:sp>
      <p:sp>
        <p:nvSpPr>
          <p:cNvPr id="132" name="Shape 132"/>
          <p:cNvSpPr>
            <a:spLocks noGrp="1"/>
          </p:cNvSpPr>
          <p:nvPr>
            <p:ph type="body" idx="1"/>
          </p:nvPr>
        </p:nvSpPr>
        <p:spPr>
          <a:xfrm>
            <a:off x="1170430" y="2625043"/>
            <a:ext cx="10728962" cy="5722113"/>
          </a:xfrm>
          <a:prstGeom prst="rect">
            <a:avLst/>
          </a:prstGeom>
        </p:spPr>
        <p:txBody>
          <a:bodyPr lIns="0" tIns="0" rIns="0" bIns="0" anchor="t"/>
          <a:lstStyle>
            <a:lvl1pPr marL="128015" indent="-128015" defTabSz="1300480">
              <a:lnSpc>
                <a:spcPct val="90000"/>
              </a:lnSpc>
              <a:spcBef>
                <a:spcPts val="1700"/>
              </a:spcBef>
              <a:buClr>
                <a:srgbClr val="E48312"/>
              </a:buClr>
              <a:buSzPct val="100000"/>
              <a:buFont typeface="Trebuchet MS"/>
              <a:buChar char=" "/>
              <a:defRPr sz="2800">
                <a:solidFill>
                  <a:srgbClr val="404040"/>
                </a:solidFill>
                <a:latin typeface="Calibri"/>
                <a:ea typeface="Calibri"/>
                <a:cs typeface="Calibri"/>
                <a:sym typeface="Calibri"/>
              </a:defRPr>
            </a:lvl1pPr>
            <a:lvl2pPr marL="485647" indent="-284479" defTabSz="1300480">
              <a:lnSpc>
                <a:spcPct val="90000"/>
              </a:lnSpc>
              <a:spcBef>
                <a:spcPts val="1700"/>
              </a:spcBef>
              <a:buClr>
                <a:srgbClr val="E48312"/>
              </a:buClr>
              <a:buSzPct val="100000"/>
              <a:buFont typeface="Trebuchet MS"/>
              <a:buChar char="◦"/>
              <a:defRPr sz="2800">
                <a:solidFill>
                  <a:srgbClr val="404040"/>
                </a:solidFill>
                <a:latin typeface="Calibri"/>
                <a:ea typeface="Calibri"/>
                <a:cs typeface="Calibri"/>
                <a:sym typeface="Calibri"/>
              </a:defRPr>
            </a:lvl2pPr>
            <a:lvl3pPr marL="749808" indent="-365760" defTabSz="1300480">
              <a:lnSpc>
                <a:spcPct val="90000"/>
              </a:lnSpc>
              <a:spcBef>
                <a:spcPts val="1700"/>
              </a:spcBef>
              <a:buClr>
                <a:srgbClr val="E48312"/>
              </a:buClr>
              <a:buSzPct val="100000"/>
              <a:buFont typeface="Trebuchet MS"/>
              <a:buChar char="◦"/>
              <a:defRPr sz="2800">
                <a:solidFill>
                  <a:srgbClr val="404040"/>
                </a:solidFill>
                <a:latin typeface="Calibri"/>
                <a:ea typeface="Calibri"/>
                <a:cs typeface="Calibri"/>
                <a:sym typeface="Calibri"/>
              </a:defRPr>
            </a:lvl3pPr>
            <a:lvl4pPr marL="932688" indent="-365760" defTabSz="1300480">
              <a:lnSpc>
                <a:spcPct val="90000"/>
              </a:lnSpc>
              <a:spcBef>
                <a:spcPts val="1700"/>
              </a:spcBef>
              <a:buClr>
                <a:srgbClr val="E48312"/>
              </a:buClr>
              <a:buSzPct val="100000"/>
              <a:buFont typeface="Trebuchet MS"/>
              <a:buChar char="◦"/>
              <a:defRPr sz="2800">
                <a:solidFill>
                  <a:srgbClr val="404040"/>
                </a:solidFill>
                <a:latin typeface="Calibri"/>
                <a:ea typeface="Calibri"/>
                <a:cs typeface="Calibri"/>
                <a:sym typeface="Calibri"/>
              </a:defRPr>
            </a:lvl4pPr>
            <a:lvl5pPr marL="1115568" indent="-365760" defTabSz="1300480">
              <a:lnSpc>
                <a:spcPct val="90000"/>
              </a:lnSpc>
              <a:spcBef>
                <a:spcPts val="1700"/>
              </a:spcBef>
              <a:buClr>
                <a:srgbClr val="E48312"/>
              </a:buClr>
              <a:buSzPct val="100000"/>
              <a:buFont typeface="Trebuchet MS"/>
              <a:buChar char="◦"/>
              <a:defRPr sz="2800">
                <a:solidFill>
                  <a:srgbClr val="404040"/>
                </a:solidFill>
                <a:latin typeface="Calibri"/>
                <a:ea typeface="Calibri"/>
                <a:cs typeface="Calibri"/>
                <a:sym typeface="Calibri"/>
              </a:defRPr>
            </a:lvl5pPr>
          </a:lstStyle>
          <a:p>
            <a:r>
              <a:t>本文レベル1</a:t>
            </a:r>
          </a:p>
          <a:p>
            <a:pPr lvl="1"/>
            <a:r>
              <a:t>本文レベル2</a:t>
            </a:r>
          </a:p>
          <a:p>
            <a:pPr lvl="2"/>
            <a:r>
              <a:t>本文レベル3</a:t>
            </a:r>
          </a:p>
          <a:p>
            <a:pPr lvl="3"/>
            <a:r>
              <a:t>本文レベル4</a:t>
            </a:r>
          </a:p>
          <a:p>
            <a:pPr lvl="4"/>
            <a:r>
              <a:t>本文レベル 5</a:t>
            </a:r>
          </a:p>
        </p:txBody>
      </p:sp>
      <p:sp>
        <p:nvSpPr>
          <p:cNvPr id="133" name="Shape 133"/>
          <p:cNvSpPr>
            <a:spLocks noGrp="1"/>
          </p:cNvSpPr>
          <p:nvPr>
            <p:ph type="sldNum" sz="quarter" idx="2"/>
          </p:nvPr>
        </p:nvSpPr>
        <p:spPr>
          <a:xfrm>
            <a:off x="11630752" y="9280271"/>
            <a:ext cx="329231" cy="333249"/>
          </a:xfrm>
          <a:prstGeom prst="rect">
            <a:avLst/>
          </a:prstGeom>
        </p:spPr>
        <p:txBody>
          <a:bodyPr lIns="65023" tIns="65023" rIns="65023" bIns="65023" anchor="ctr"/>
          <a:lstStyle>
            <a:lvl1pPr algn="r" defTabSz="1300480">
              <a:defRPr sz="1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セクション見出し">
    <p:bg>
      <p:bgPr>
        <a:solidFill>
          <a:srgbClr val="FFFFFF"/>
        </a:solidFill>
        <a:effectLst/>
      </p:bgPr>
    </p:bg>
    <p:spTree>
      <p:nvGrpSpPr>
        <p:cNvPr id="1" name=""/>
        <p:cNvGrpSpPr/>
        <p:nvPr/>
      </p:nvGrpSpPr>
      <p:grpSpPr>
        <a:xfrm>
          <a:off x="0" y="0"/>
          <a:ext cx="0" cy="0"/>
          <a:chOff x="0" y="0"/>
          <a:chExt cx="0" cy="0"/>
        </a:xfrm>
      </p:grpSpPr>
      <p:sp>
        <p:nvSpPr>
          <p:cNvPr id="140" name="Shape 140"/>
          <p:cNvSpPr/>
          <p:nvPr/>
        </p:nvSpPr>
        <p:spPr>
          <a:xfrm>
            <a:off x="3387" y="9103359"/>
            <a:ext cx="13001415" cy="650241"/>
          </a:xfrm>
          <a:prstGeom prst="rect">
            <a:avLst/>
          </a:prstGeom>
          <a:solidFill>
            <a:srgbClr val="BD582C"/>
          </a:solidFill>
          <a:ln w="12700">
            <a:miter lim="400000"/>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41" name="Shape 141"/>
          <p:cNvSpPr/>
          <p:nvPr/>
        </p:nvSpPr>
        <p:spPr>
          <a:xfrm>
            <a:off x="17" y="9008805"/>
            <a:ext cx="13001414" cy="91034"/>
          </a:xfrm>
          <a:prstGeom prst="rect">
            <a:avLst/>
          </a:prstGeom>
          <a:solidFill>
            <a:srgbClr val="E48312"/>
          </a:solidFill>
          <a:ln w="12700">
            <a:miter lim="400000"/>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42" name="Shape 142"/>
          <p:cNvSpPr>
            <a:spLocks noGrp="1"/>
          </p:cNvSpPr>
          <p:nvPr>
            <p:ph type="title"/>
          </p:nvPr>
        </p:nvSpPr>
        <p:spPr>
          <a:xfrm>
            <a:off x="1170431" y="1079398"/>
            <a:ext cx="10728962" cy="5071873"/>
          </a:xfrm>
          <a:prstGeom prst="rect">
            <a:avLst/>
          </a:prstGeom>
        </p:spPr>
        <p:txBody>
          <a:bodyPr lIns="65023" tIns="65023" rIns="65023" bIns="65023" anchor="b"/>
          <a:lstStyle>
            <a:lvl1pPr defTabSz="1300480">
              <a:lnSpc>
                <a:spcPct val="85000"/>
              </a:lnSpc>
              <a:defRPr sz="11200" b="0" spc="-70">
                <a:solidFill>
                  <a:srgbClr val="262626"/>
                </a:solidFill>
                <a:latin typeface="Calibri Light"/>
                <a:ea typeface="Calibri Light"/>
                <a:cs typeface="Calibri Light"/>
                <a:sym typeface="Calibri Light"/>
              </a:defRPr>
            </a:lvl1pPr>
          </a:lstStyle>
          <a:p>
            <a:r>
              <a:t>タイトルテキスト</a:t>
            </a:r>
          </a:p>
        </p:txBody>
      </p:sp>
      <p:sp>
        <p:nvSpPr>
          <p:cNvPr id="143" name="Shape 143"/>
          <p:cNvSpPr>
            <a:spLocks noGrp="1"/>
          </p:cNvSpPr>
          <p:nvPr>
            <p:ph type="body" sz="quarter" idx="1"/>
          </p:nvPr>
        </p:nvSpPr>
        <p:spPr>
          <a:xfrm>
            <a:off x="1170431" y="6333337"/>
            <a:ext cx="10728962" cy="1625601"/>
          </a:xfrm>
          <a:prstGeom prst="rect">
            <a:avLst/>
          </a:prstGeom>
        </p:spPr>
        <p:txBody>
          <a:bodyPr lIns="65023" tIns="65023" rIns="65023" bIns="65023" anchor="t"/>
          <a:lstStyle>
            <a:lvl1pPr defTabSz="1300480">
              <a:lnSpc>
                <a:spcPct val="90000"/>
              </a:lnSpc>
              <a:spcBef>
                <a:spcPts val="1700"/>
              </a:spcBef>
              <a:defRPr sz="3400" cap="all" spc="283">
                <a:solidFill>
                  <a:srgbClr val="637052"/>
                </a:solidFill>
                <a:latin typeface="Calibri Light"/>
                <a:ea typeface="Calibri Light"/>
                <a:cs typeface="Calibri Light"/>
                <a:sym typeface="Calibri Light"/>
              </a:defRPr>
            </a:lvl1pPr>
            <a:lvl2pPr indent="457200" defTabSz="1300480">
              <a:lnSpc>
                <a:spcPct val="90000"/>
              </a:lnSpc>
              <a:spcBef>
                <a:spcPts val="1700"/>
              </a:spcBef>
              <a:defRPr sz="3400" cap="all" spc="283">
                <a:solidFill>
                  <a:srgbClr val="637052"/>
                </a:solidFill>
                <a:latin typeface="Calibri Light"/>
                <a:ea typeface="Calibri Light"/>
                <a:cs typeface="Calibri Light"/>
                <a:sym typeface="Calibri Light"/>
              </a:defRPr>
            </a:lvl2pPr>
            <a:lvl3pPr indent="914400" defTabSz="1300480">
              <a:lnSpc>
                <a:spcPct val="90000"/>
              </a:lnSpc>
              <a:spcBef>
                <a:spcPts val="1700"/>
              </a:spcBef>
              <a:defRPr sz="3400" cap="all" spc="283">
                <a:solidFill>
                  <a:srgbClr val="637052"/>
                </a:solidFill>
                <a:latin typeface="Calibri Light"/>
                <a:ea typeface="Calibri Light"/>
                <a:cs typeface="Calibri Light"/>
                <a:sym typeface="Calibri Light"/>
              </a:defRPr>
            </a:lvl3pPr>
            <a:lvl4pPr indent="1371600" defTabSz="1300480">
              <a:lnSpc>
                <a:spcPct val="90000"/>
              </a:lnSpc>
              <a:spcBef>
                <a:spcPts val="1700"/>
              </a:spcBef>
              <a:defRPr sz="3400" cap="all" spc="283">
                <a:solidFill>
                  <a:srgbClr val="637052"/>
                </a:solidFill>
                <a:latin typeface="Calibri Light"/>
                <a:ea typeface="Calibri Light"/>
                <a:cs typeface="Calibri Light"/>
                <a:sym typeface="Calibri Light"/>
              </a:defRPr>
            </a:lvl4pPr>
            <a:lvl5pPr indent="1828800" defTabSz="1300480">
              <a:lnSpc>
                <a:spcPct val="90000"/>
              </a:lnSpc>
              <a:spcBef>
                <a:spcPts val="1700"/>
              </a:spcBef>
              <a:defRPr sz="3400" cap="all" spc="283">
                <a:solidFill>
                  <a:srgbClr val="637052"/>
                </a:solidFill>
                <a:latin typeface="Calibri Light"/>
                <a:ea typeface="Calibri Light"/>
                <a:cs typeface="Calibri Light"/>
                <a:sym typeface="Calibri Light"/>
              </a:defRPr>
            </a:lvl5pPr>
          </a:lstStyle>
          <a:p>
            <a:r>
              <a:t>本文レベル1</a:t>
            </a:r>
          </a:p>
          <a:p>
            <a:pPr lvl="1"/>
            <a:r>
              <a:t>本文レベル2</a:t>
            </a:r>
          </a:p>
          <a:p>
            <a:pPr lvl="2"/>
            <a:r>
              <a:t>本文レベル3</a:t>
            </a:r>
          </a:p>
          <a:p>
            <a:pPr lvl="3"/>
            <a:r>
              <a:t>本文レベル4</a:t>
            </a:r>
          </a:p>
          <a:p>
            <a:pPr lvl="4"/>
            <a:r>
              <a:t>本文レベル 5</a:t>
            </a:r>
          </a:p>
        </p:txBody>
      </p:sp>
      <p:sp>
        <p:nvSpPr>
          <p:cNvPr id="144" name="Shape 144"/>
          <p:cNvSpPr/>
          <p:nvPr/>
        </p:nvSpPr>
        <p:spPr>
          <a:xfrm>
            <a:off x="1288169" y="6177279"/>
            <a:ext cx="10533889" cy="1"/>
          </a:xfrm>
          <a:prstGeom prst="line">
            <a:avLst/>
          </a:prstGeom>
          <a:ln w="3175">
            <a:solidFill>
              <a:srgbClr val="808080"/>
            </a:solidFill>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45" name="Shape 145"/>
          <p:cNvSpPr>
            <a:spLocks noGrp="1"/>
          </p:cNvSpPr>
          <p:nvPr>
            <p:ph type="sldNum" sz="quarter" idx="2"/>
          </p:nvPr>
        </p:nvSpPr>
        <p:spPr>
          <a:xfrm>
            <a:off x="11630752" y="9280271"/>
            <a:ext cx="329231" cy="333249"/>
          </a:xfrm>
          <a:prstGeom prst="rect">
            <a:avLst/>
          </a:prstGeom>
        </p:spPr>
        <p:txBody>
          <a:bodyPr lIns="65023" tIns="65023" rIns="65023" bIns="65023" anchor="ctr"/>
          <a:lstStyle>
            <a:lvl1pPr algn="r" defTabSz="1300480">
              <a:defRPr sz="1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タイトルのみ">
    <p:bg>
      <p:bgPr>
        <a:solidFill>
          <a:srgbClr val="FFFFFF"/>
        </a:solidFill>
        <a:effectLst/>
      </p:bgPr>
    </p:bg>
    <p:spTree>
      <p:nvGrpSpPr>
        <p:cNvPr id="1" name=""/>
        <p:cNvGrpSpPr/>
        <p:nvPr/>
      </p:nvGrpSpPr>
      <p:grpSpPr>
        <a:xfrm>
          <a:off x="0" y="0"/>
          <a:ext cx="0" cy="0"/>
          <a:chOff x="0" y="0"/>
          <a:chExt cx="0" cy="0"/>
        </a:xfrm>
      </p:grpSpPr>
      <p:sp>
        <p:nvSpPr>
          <p:cNvPr id="152" name="Shape 152"/>
          <p:cNvSpPr/>
          <p:nvPr/>
        </p:nvSpPr>
        <p:spPr>
          <a:xfrm>
            <a:off x="0" y="9103359"/>
            <a:ext cx="13004802" cy="650241"/>
          </a:xfrm>
          <a:prstGeom prst="rect">
            <a:avLst/>
          </a:prstGeom>
          <a:solidFill>
            <a:srgbClr val="BD582C"/>
          </a:solidFill>
          <a:ln w="12700">
            <a:miter lim="400000"/>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53" name="Shape 153"/>
          <p:cNvSpPr/>
          <p:nvPr/>
        </p:nvSpPr>
        <p:spPr>
          <a:xfrm>
            <a:off x="0" y="9008803"/>
            <a:ext cx="13004802" cy="93866"/>
          </a:xfrm>
          <a:prstGeom prst="rect">
            <a:avLst/>
          </a:prstGeom>
          <a:solidFill>
            <a:srgbClr val="E48312"/>
          </a:solidFill>
          <a:ln w="12700">
            <a:miter lim="400000"/>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54" name="Shape 154"/>
          <p:cNvSpPr/>
          <p:nvPr/>
        </p:nvSpPr>
        <p:spPr>
          <a:xfrm>
            <a:off x="1273100" y="2471601"/>
            <a:ext cx="10631424" cy="1"/>
          </a:xfrm>
          <a:prstGeom prst="line">
            <a:avLst/>
          </a:prstGeom>
          <a:ln w="3175">
            <a:solidFill>
              <a:srgbClr val="808080"/>
            </a:solidFill>
          </a:ln>
        </p:spPr>
        <p:txBody>
          <a:bodyPr lIns="65023" tIns="65023" rIns="65023" bIns="65023"/>
          <a:lstStyle/>
          <a:p>
            <a:pPr defTabSz="1300480">
              <a:defRPr sz="2400">
                <a:solidFill>
                  <a:srgbClr val="000000"/>
                </a:solidFill>
                <a:latin typeface="Calibri"/>
                <a:ea typeface="Calibri"/>
                <a:cs typeface="Calibri"/>
                <a:sym typeface="Calibri"/>
              </a:defRPr>
            </a:pPr>
            <a:endParaRPr/>
          </a:p>
        </p:txBody>
      </p:sp>
      <p:sp>
        <p:nvSpPr>
          <p:cNvPr id="155" name="Shape 155"/>
          <p:cNvSpPr>
            <a:spLocks noGrp="1"/>
          </p:cNvSpPr>
          <p:nvPr>
            <p:ph type="title"/>
          </p:nvPr>
        </p:nvSpPr>
        <p:spPr>
          <a:xfrm>
            <a:off x="1170431" y="407614"/>
            <a:ext cx="10728962" cy="2063300"/>
          </a:xfrm>
          <a:prstGeom prst="rect">
            <a:avLst/>
          </a:prstGeom>
        </p:spPr>
        <p:txBody>
          <a:bodyPr lIns="65023" tIns="65023" rIns="65023" bIns="65023" anchor="b"/>
          <a:lstStyle>
            <a:lvl1pPr defTabSz="1300480">
              <a:lnSpc>
                <a:spcPct val="85000"/>
              </a:lnSpc>
              <a:defRPr sz="6800" b="0" spc="-70">
                <a:solidFill>
                  <a:srgbClr val="404040"/>
                </a:solidFill>
                <a:latin typeface="Calibri Light"/>
                <a:ea typeface="Calibri Light"/>
                <a:cs typeface="Calibri Light"/>
                <a:sym typeface="Calibri Light"/>
              </a:defRPr>
            </a:lvl1pPr>
          </a:lstStyle>
          <a:p>
            <a:r>
              <a:t>タイトルテキスト</a:t>
            </a:r>
          </a:p>
        </p:txBody>
      </p:sp>
      <p:sp>
        <p:nvSpPr>
          <p:cNvPr id="156" name="Shape 156"/>
          <p:cNvSpPr>
            <a:spLocks noGrp="1"/>
          </p:cNvSpPr>
          <p:nvPr>
            <p:ph type="sldNum" sz="quarter" idx="2"/>
          </p:nvPr>
        </p:nvSpPr>
        <p:spPr>
          <a:xfrm>
            <a:off x="11630752" y="9280271"/>
            <a:ext cx="329231" cy="333249"/>
          </a:xfrm>
          <a:prstGeom prst="rect">
            <a:avLst/>
          </a:prstGeom>
        </p:spPr>
        <p:txBody>
          <a:bodyPr lIns="65023" tIns="65023" rIns="65023" bIns="65023" anchor="ctr"/>
          <a:lstStyle>
            <a:lvl1pPr algn="r" defTabSz="1300480">
              <a:defRPr sz="1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black">
    <p:bg>
      <p:bgPr>
        <a:solidFill>
          <a:srgbClr val="323333"/>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345216" y="1259846"/>
            <a:ext cx="12314369" cy="7233908"/>
          </a:xfrm>
          <a:prstGeom prst="rect">
            <a:avLst/>
          </a:prstGeom>
        </p:spPr>
        <p:txBody>
          <a:bodyPr/>
          <a:lstStyle>
            <a:lvl1pPr algn="ctr">
              <a:defRPr sz="6000" b="1">
                <a:latin typeface="Meiryo UI" panose="020B0604030504040204" pitchFamily="50" charset="-128"/>
                <a:ea typeface="Meiryo UI" panose="020B0604030504040204" pitchFamily="50" charset="-128"/>
                <a:cs typeface="+mn-cs"/>
                <a:sym typeface="Avenir Next Demi Bold"/>
              </a:defRPr>
            </a:lvl1pPr>
          </a:lstStyle>
          <a:p>
            <a:r>
              <a:rPr dirty="0" err="1"/>
              <a:t>タイトルテキスト</a:t>
            </a:r>
            <a:endParaRPr dirty="0"/>
          </a:p>
        </p:txBody>
      </p:sp>
      <p:sp>
        <p:nvSpPr>
          <p:cNvPr id="29" name="Shape 29"/>
          <p:cNvSpPr>
            <a:spLocks noGrp="1"/>
          </p:cNvSpPr>
          <p:nvPr>
            <p:ph type="sldNum" sz="quarter" idx="2"/>
          </p:nvPr>
        </p:nvSpPr>
        <p:spPr>
          <a:xfrm>
            <a:off x="12270847" y="9224009"/>
            <a:ext cx="439206" cy="457201"/>
          </a:xfrm>
          <a:prstGeom prst="rect">
            <a:avLst/>
          </a:prstGeom>
        </p:spPr>
        <p:txBody>
          <a:bodyPr/>
          <a:lstStyle>
            <a:lvl1pPr>
              <a:defRPr sz="2300">
                <a:solidFill>
                  <a:srgbClr val="EEF3CB"/>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in-black">
    <p:bg>
      <p:bgPr>
        <a:solidFill>
          <a:srgbClr val="FFFFFF"/>
        </a:solidFill>
        <a:effectLst/>
      </p:bgPr>
    </p:bg>
    <p:spTree>
      <p:nvGrpSpPr>
        <p:cNvPr id="1" name=""/>
        <p:cNvGrpSpPr/>
        <p:nvPr/>
      </p:nvGrpSpPr>
      <p:grpSpPr>
        <a:xfrm>
          <a:off x="0" y="0"/>
          <a:ext cx="0" cy="0"/>
          <a:chOff x="0" y="0"/>
          <a:chExt cx="0" cy="0"/>
        </a:xfrm>
      </p:grpSpPr>
      <p:sp>
        <p:nvSpPr>
          <p:cNvPr id="36" name="Shape 36"/>
          <p:cNvSpPr/>
          <p:nvPr/>
        </p:nvSpPr>
        <p:spPr>
          <a:xfrm>
            <a:off x="-25400" y="-25400"/>
            <a:ext cx="13055600" cy="1259748"/>
          </a:xfrm>
          <a:prstGeom prst="rect">
            <a:avLst/>
          </a:prstGeom>
          <a:solidFill>
            <a:srgbClr val="333333"/>
          </a:solidFill>
          <a:ln w="12700">
            <a:miter lim="400000"/>
          </a:ln>
        </p:spPr>
        <p:txBody>
          <a:bodyPr lIns="50800" tIns="50800" rIns="50800" bIns="50800" anchor="ctr"/>
          <a:lstStyle/>
          <a:p>
            <a:endParaRPr/>
          </a:p>
        </p:txBody>
      </p:sp>
      <p:sp>
        <p:nvSpPr>
          <p:cNvPr id="37" name="Shape 37"/>
          <p:cNvSpPr>
            <a:spLocks noGrp="1"/>
          </p:cNvSpPr>
          <p:nvPr>
            <p:ph type="title"/>
          </p:nvPr>
        </p:nvSpPr>
        <p:spPr>
          <a:xfrm>
            <a:off x="345215" y="269411"/>
            <a:ext cx="12314370" cy="939537"/>
          </a:xfrm>
          <a:prstGeom prst="rect">
            <a:avLst/>
          </a:prstGeom>
        </p:spPr>
        <p:txBody>
          <a:bodyPr/>
          <a:lstStyle>
            <a:lvl1pPr>
              <a:defRPr b="1">
                <a:latin typeface="Meiryo UI" panose="020B0604030504040204" pitchFamily="50" charset="-128"/>
                <a:ea typeface="Meiryo UI" panose="020B0604030504040204" pitchFamily="50" charset="-128"/>
                <a:cs typeface="+mn-cs"/>
                <a:sym typeface="Avenir Next Demi Bold"/>
              </a:defRPr>
            </a:lvl1pPr>
          </a:lstStyle>
          <a:p>
            <a:r>
              <a:rPr dirty="0" err="1"/>
              <a:t>タイトルテキスト</a:t>
            </a:r>
            <a:endParaRPr dirty="0"/>
          </a:p>
        </p:txBody>
      </p:sp>
      <p:sp>
        <p:nvSpPr>
          <p:cNvPr id="38" name="Shape 38"/>
          <p:cNvSpPr>
            <a:spLocks noGrp="1"/>
          </p:cNvSpPr>
          <p:nvPr>
            <p:ph type="body" idx="1"/>
          </p:nvPr>
        </p:nvSpPr>
        <p:spPr>
          <a:xfrm>
            <a:off x="533400" y="1905000"/>
            <a:ext cx="11938000" cy="7239000"/>
          </a:xfrm>
          <a:prstGeom prst="rect">
            <a:avLst/>
          </a:prstGeom>
        </p:spPr>
        <p:txBody>
          <a:bodyPr anchor="t"/>
          <a:lstStyle>
            <a:lvl1pPr marL="444500" indent="-444500">
              <a:buSzPct val="75000"/>
              <a:buChar char="•"/>
              <a:defRPr sz="3600">
                <a:solidFill>
                  <a:srgbClr val="333333"/>
                </a:solidFill>
                <a:latin typeface="Meiryo UI" panose="020B0604030504040204" pitchFamily="50" charset="-128"/>
                <a:ea typeface="Meiryo UI" panose="020B0604030504040204" pitchFamily="50" charset="-128"/>
              </a:defRPr>
            </a:lvl1pPr>
            <a:lvl2pPr marL="889000" indent="-444500">
              <a:buSzPct val="75000"/>
              <a:buChar char="•"/>
              <a:defRPr sz="3600">
                <a:solidFill>
                  <a:srgbClr val="333333"/>
                </a:solidFill>
                <a:latin typeface="Meiryo UI" panose="020B0604030504040204" pitchFamily="50" charset="-128"/>
                <a:ea typeface="Meiryo UI" panose="020B0604030504040204" pitchFamily="50" charset="-128"/>
              </a:defRPr>
            </a:lvl2pPr>
            <a:lvl3pPr marL="1333500" indent="-444500">
              <a:buSzPct val="75000"/>
              <a:buChar char="•"/>
              <a:defRPr sz="3600">
                <a:solidFill>
                  <a:srgbClr val="333333"/>
                </a:solidFill>
                <a:latin typeface="Meiryo UI" panose="020B0604030504040204" pitchFamily="50" charset="-128"/>
                <a:ea typeface="Meiryo UI" panose="020B0604030504040204" pitchFamily="50" charset="-128"/>
              </a:defRPr>
            </a:lvl3pPr>
            <a:lvl4pPr marL="1778000" indent="-444500">
              <a:buSzPct val="75000"/>
              <a:buChar char="•"/>
              <a:defRPr sz="3600">
                <a:solidFill>
                  <a:srgbClr val="333333"/>
                </a:solidFill>
                <a:latin typeface="Meiryo UI" panose="020B0604030504040204" pitchFamily="50" charset="-128"/>
                <a:ea typeface="Meiryo UI" panose="020B0604030504040204" pitchFamily="50" charset="-128"/>
              </a:defRPr>
            </a:lvl4pPr>
            <a:lvl5pPr marL="2222500" indent="-444500">
              <a:buSzPct val="75000"/>
              <a:buChar char="•"/>
              <a:defRPr sz="3600">
                <a:solidFill>
                  <a:srgbClr val="333333"/>
                </a:solidFill>
                <a:latin typeface="Meiryo UI" panose="020B0604030504040204" pitchFamily="50" charset="-128"/>
                <a:ea typeface="Meiryo UI" panose="020B0604030504040204" pitchFamily="50" charset="-128"/>
              </a:defRPr>
            </a:lvl5pPr>
          </a:lstStyle>
          <a:p>
            <a:r>
              <a:rPr dirty="0"/>
              <a:t>本文レベル1</a:t>
            </a:r>
          </a:p>
          <a:p>
            <a:pPr lvl="1"/>
            <a:r>
              <a:rPr dirty="0"/>
              <a:t>本文レベル2</a:t>
            </a:r>
          </a:p>
          <a:p>
            <a:pPr lvl="2"/>
            <a:r>
              <a:rPr dirty="0"/>
              <a:t>本文レベル3</a:t>
            </a:r>
          </a:p>
          <a:p>
            <a:pPr lvl="3"/>
            <a:r>
              <a:rPr dirty="0"/>
              <a:t>本文レベル4</a:t>
            </a:r>
          </a:p>
          <a:p>
            <a:pPr lvl="4"/>
            <a:r>
              <a:rPr dirty="0" err="1"/>
              <a:t>本文レベル</a:t>
            </a:r>
            <a:r>
              <a:rPr dirty="0"/>
              <a:t> 5</a:t>
            </a:r>
          </a:p>
        </p:txBody>
      </p:sp>
      <p:sp>
        <p:nvSpPr>
          <p:cNvPr id="39" name="Shape 39"/>
          <p:cNvSpPr>
            <a:spLocks noGrp="1"/>
          </p:cNvSpPr>
          <p:nvPr>
            <p:ph type="sldNum" sz="quarter" idx="2"/>
          </p:nvPr>
        </p:nvSpPr>
        <p:spPr>
          <a:xfrm>
            <a:off x="12270847" y="9224009"/>
            <a:ext cx="439206" cy="457201"/>
          </a:xfrm>
          <a:prstGeom prst="rect">
            <a:avLst/>
          </a:prstGeom>
        </p:spPr>
        <p:txBody>
          <a:bodyPr/>
          <a:lstStyle>
            <a:lvl1pPr>
              <a:defRPr sz="2300">
                <a:solidFill>
                  <a:srgbClr val="EEF3CB"/>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blue">
    <p:bg>
      <p:bgPr>
        <a:solidFill>
          <a:srgbClr val="0065C1"/>
        </a:solidFill>
        <a:effectLst/>
      </p:bgPr>
    </p:bg>
    <p:spTree>
      <p:nvGrpSpPr>
        <p:cNvPr id="1" name=""/>
        <p:cNvGrpSpPr/>
        <p:nvPr/>
      </p:nvGrpSpPr>
      <p:grpSpPr>
        <a:xfrm>
          <a:off x="0" y="0"/>
          <a:ext cx="0" cy="0"/>
          <a:chOff x="0" y="0"/>
          <a:chExt cx="0" cy="0"/>
        </a:xfrm>
      </p:grpSpPr>
      <p:sp>
        <p:nvSpPr>
          <p:cNvPr id="46" name="Shape 46"/>
          <p:cNvSpPr>
            <a:spLocks noGrp="1"/>
          </p:cNvSpPr>
          <p:nvPr>
            <p:ph type="title"/>
          </p:nvPr>
        </p:nvSpPr>
        <p:spPr>
          <a:xfrm>
            <a:off x="911572" y="1273621"/>
            <a:ext cx="11181656" cy="3814846"/>
          </a:xfrm>
          <a:prstGeom prst="rect">
            <a:avLst/>
          </a:prstGeom>
        </p:spPr>
        <p:txBody>
          <a:bodyPr anchor="b"/>
          <a:lstStyle>
            <a:lvl1pPr>
              <a:lnSpc>
                <a:spcPct val="80000"/>
              </a:lnSpc>
              <a:defRPr sz="6000" b="0">
                <a:latin typeface="+mn-lt"/>
                <a:ea typeface="+mn-ea"/>
                <a:cs typeface="+mn-cs"/>
                <a:sym typeface="Avenir Next Demi Bold"/>
              </a:defRPr>
            </a:lvl1pPr>
          </a:lstStyle>
          <a:p>
            <a:r>
              <a:t>タイトルテキスト</a:t>
            </a:r>
          </a:p>
        </p:txBody>
      </p:sp>
      <p:sp>
        <p:nvSpPr>
          <p:cNvPr id="47" name="Shape 47"/>
          <p:cNvSpPr>
            <a:spLocks noGrp="1"/>
          </p:cNvSpPr>
          <p:nvPr>
            <p:ph type="body" sz="quarter" idx="1"/>
          </p:nvPr>
        </p:nvSpPr>
        <p:spPr>
          <a:xfrm>
            <a:off x="911571" y="5266266"/>
            <a:ext cx="11181657" cy="2026197"/>
          </a:xfrm>
          <a:prstGeom prst="rect">
            <a:avLst/>
          </a:prstGeom>
        </p:spPr>
        <p:txBody>
          <a:bodyPr anchor="t"/>
          <a:lstStyle>
            <a:lvl1pPr>
              <a:lnSpc>
                <a:spcPct val="80000"/>
              </a:lnSpc>
              <a:defRPr sz="3600">
                <a:latin typeface="+mn-lt"/>
                <a:ea typeface="+mn-ea"/>
                <a:cs typeface="+mn-cs"/>
                <a:sym typeface="Avenir Next Demi Bold"/>
              </a:defRPr>
            </a:lvl1pPr>
            <a:lvl2pPr>
              <a:lnSpc>
                <a:spcPct val="80000"/>
              </a:lnSpc>
              <a:defRPr sz="3600">
                <a:latin typeface="+mn-lt"/>
                <a:ea typeface="+mn-ea"/>
                <a:cs typeface="+mn-cs"/>
                <a:sym typeface="Avenir Next Demi Bold"/>
              </a:defRPr>
            </a:lvl2pPr>
            <a:lvl3pPr>
              <a:lnSpc>
                <a:spcPct val="80000"/>
              </a:lnSpc>
              <a:defRPr sz="3600">
                <a:latin typeface="+mn-lt"/>
                <a:ea typeface="+mn-ea"/>
                <a:cs typeface="+mn-cs"/>
                <a:sym typeface="Avenir Next Demi Bold"/>
              </a:defRPr>
            </a:lvl3pPr>
            <a:lvl4pPr>
              <a:lnSpc>
                <a:spcPct val="80000"/>
              </a:lnSpc>
              <a:defRPr sz="3600">
                <a:latin typeface="+mn-lt"/>
                <a:ea typeface="+mn-ea"/>
                <a:cs typeface="+mn-cs"/>
                <a:sym typeface="Avenir Next Demi Bold"/>
              </a:defRPr>
            </a:lvl4pPr>
            <a:lvl5pPr>
              <a:lnSpc>
                <a:spcPct val="80000"/>
              </a:lnSpc>
              <a:defRPr sz="3600">
                <a:latin typeface="+mn-lt"/>
                <a:ea typeface="+mn-ea"/>
                <a:cs typeface="+mn-cs"/>
                <a:sym typeface="Avenir Next Demi Bold"/>
              </a:defRPr>
            </a:lvl5pPr>
          </a:lstStyle>
          <a:p>
            <a:r>
              <a:t>本文レベル1</a:t>
            </a:r>
          </a:p>
          <a:p>
            <a:pPr lvl="1"/>
            <a:r>
              <a:t>本文レベル2</a:t>
            </a:r>
          </a:p>
          <a:p>
            <a:pPr lvl="2"/>
            <a:r>
              <a:t>本文レベル3</a:t>
            </a:r>
          </a:p>
          <a:p>
            <a:pPr lvl="3"/>
            <a:r>
              <a:t>本文レベル4</a:t>
            </a:r>
          </a:p>
          <a:p>
            <a:pPr lvl="4"/>
            <a:r>
              <a:t>本文レベル 5</a:t>
            </a:r>
          </a:p>
        </p:txBody>
      </p:sp>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outline-blue">
    <p:bg>
      <p:bgPr>
        <a:solidFill>
          <a:srgbClr val="0065C1"/>
        </a:solidFill>
        <a:effectLst/>
      </p:bgPr>
    </p:bg>
    <p:spTree>
      <p:nvGrpSpPr>
        <p:cNvPr id="1" name=""/>
        <p:cNvGrpSpPr/>
        <p:nvPr/>
      </p:nvGrpSpPr>
      <p:grpSpPr>
        <a:xfrm>
          <a:off x="0" y="0"/>
          <a:ext cx="0" cy="0"/>
          <a:chOff x="0" y="0"/>
          <a:chExt cx="0" cy="0"/>
        </a:xfrm>
      </p:grpSpPr>
      <p:sp>
        <p:nvSpPr>
          <p:cNvPr id="55" name="Shape 55"/>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56" name="Shape 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blue">
    <p:bg>
      <p:bgPr>
        <a:solidFill>
          <a:srgbClr val="0065C1"/>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xfrm>
            <a:off x="345216" y="1259846"/>
            <a:ext cx="12314369" cy="7233908"/>
          </a:xfrm>
          <a:prstGeom prst="rect">
            <a:avLst/>
          </a:prstGeom>
        </p:spPr>
        <p:txBody>
          <a:bodyPr/>
          <a:lstStyle>
            <a:lvl1pPr algn="ctr">
              <a:defRPr sz="6000" b="0">
                <a:latin typeface="+mn-lt"/>
                <a:ea typeface="+mn-ea"/>
                <a:cs typeface="+mn-cs"/>
                <a:sym typeface="Avenir Next Demi Bold"/>
              </a:defRPr>
            </a:lvl1pPr>
          </a:lstStyle>
          <a:p>
            <a:r>
              <a:t>タイトルテキスト</a:t>
            </a:r>
          </a:p>
        </p:txBody>
      </p:sp>
      <p:sp>
        <p:nvSpPr>
          <p:cNvPr id="64" name="Shape 64"/>
          <p:cNvSpPr>
            <a:spLocks noGrp="1"/>
          </p:cNvSpPr>
          <p:nvPr>
            <p:ph type="sldNum" sz="quarter" idx="2"/>
          </p:nvPr>
        </p:nvSpPr>
        <p:spPr>
          <a:xfrm>
            <a:off x="12270847" y="9224009"/>
            <a:ext cx="439206" cy="457201"/>
          </a:xfrm>
          <a:prstGeom prst="rect">
            <a:avLst/>
          </a:prstGeom>
        </p:spPr>
        <p:txBody>
          <a:bodyPr/>
          <a:lstStyle>
            <a:lvl1pPr>
              <a:defRPr sz="2300">
                <a:solidFill>
                  <a:srgbClr val="EEF3CB"/>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blue">
    <p:bg>
      <p:bgPr>
        <a:solidFill>
          <a:srgbClr val="FFFFFF"/>
        </a:solidFill>
        <a:effectLst/>
      </p:bgPr>
    </p:bg>
    <p:spTree>
      <p:nvGrpSpPr>
        <p:cNvPr id="1" name=""/>
        <p:cNvGrpSpPr/>
        <p:nvPr/>
      </p:nvGrpSpPr>
      <p:grpSpPr>
        <a:xfrm>
          <a:off x="0" y="0"/>
          <a:ext cx="0" cy="0"/>
          <a:chOff x="0" y="0"/>
          <a:chExt cx="0" cy="0"/>
        </a:xfrm>
      </p:grpSpPr>
      <p:sp>
        <p:nvSpPr>
          <p:cNvPr id="71" name="Shape 71"/>
          <p:cNvSpPr/>
          <p:nvPr/>
        </p:nvSpPr>
        <p:spPr>
          <a:xfrm>
            <a:off x="-25400" y="-25400"/>
            <a:ext cx="13055600" cy="1259748"/>
          </a:xfrm>
          <a:prstGeom prst="rect">
            <a:avLst/>
          </a:prstGeom>
          <a:solidFill>
            <a:srgbClr val="0065C1"/>
          </a:solidFill>
          <a:ln w="12700">
            <a:miter lim="400000"/>
          </a:ln>
        </p:spPr>
        <p:txBody>
          <a:bodyPr lIns="50800" tIns="50800" rIns="50800" bIns="50800" anchor="ctr"/>
          <a:lstStyle/>
          <a:p>
            <a:endParaRPr/>
          </a:p>
        </p:txBody>
      </p:sp>
      <p:sp>
        <p:nvSpPr>
          <p:cNvPr id="72" name="Shape 72"/>
          <p:cNvSpPr>
            <a:spLocks noGrp="1"/>
          </p:cNvSpPr>
          <p:nvPr>
            <p:ph type="title"/>
          </p:nvPr>
        </p:nvSpPr>
        <p:spPr>
          <a:xfrm>
            <a:off x="345215" y="269411"/>
            <a:ext cx="12314370" cy="939537"/>
          </a:xfrm>
          <a:prstGeom prst="rect">
            <a:avLst/>
          </a:prstGeom>
        </p:spPr>
        <p:txBody>
          <a:bodyPr/>
          <a:lstStyle>
            <a:lvl1pPr>
              <a:defRPr b="0">
                <a:latin typeface="+mn-lt"/>
                <a:ea typeface="+mn-ea"/>
                <a:cs typeface="+mn-cs"/>
                <a:sym typeface="Avenir Next Demi Bold"/>
              </a:defRPr>
            </a:lvl1pPr>
          </a:lstStyle>
          <a:p>
            <a:r>
              <a:t>タイトルテキスト</a:t>
            </a:r>
          </a:p>
        </p:txBody>
      </p:sp>
      <p:sp>
        <p:nvSpPr>
          <p:cNvPr id="73" name="Shape 73"/>
          <p:cNvSpPr>
            <a:spLocks noGrp="1"/>
          </p:cNvSpPr>
          <p:nvPr>
            <p:ph type="body" idx="1"/>
          </p:nvPr>
        </p:nvSpPr>
        <p:spPr>
          <a:xfrm>
            <a:off x="536369" y="1903151"/>
            <a:ext cx="11932062" cy="7233039"/>
          </a:xfrm>
          <a:prstGeom prst="rect">
            <a:avLst/>
          </a:prstGeom>
        </p:spPr>
        <p:txBody>
          <a:bodyPr anchor="t"/>
          <a:lstStyle>
            <a:lvl1pPr marL="444500" indent="-444500">
              <a:buSzPct val="75000"/>
              <a:buChar char="•"/>
              <a:defRPr sz="3600">
                <a:solidFill>
                  <a:srgbClr val="333333"/>
                </a:solidFill>
              </a:defRPr>
            </a:lvl1pPr>
            <a:lvl2pPr marL="889000" indent="-444500">
              <a:buSzPct val="75000"/>
              <a:buChar char="•"/>
              <a:defRPr sz="3600">
                <a:solidFill>
                  <a:srgbClr val="333333"/>
                </a:solidFill>
              </a:defRPr>
            </a:lvl2pPr>
            <a:lvl3pPr marL="1333500" indent="-444500">
              <a:buSzPct val="75000"/>
              <a:buChar char="•"/>
              <a:defRPr sz="3600">
                <a:solidFill>
                  <a:srgbClr val="333333"/>
                </a:solidFill>
              </a:defRPr>
            </a:lvl3pPr>
            <a:lvl4pPr marL="1778000" indent="-444500">
              <a:buSzPct val="75000"/>
              <a:buChar char="•"/>
              <a:defRPr sz="3600">
                <a:solidFill>
                  <a:srgbClr val="333333"/>
                </a:solidFill>
              </a:defRPr>
            </a:lvl4pPr>
            <a:lvl5pPr marL="2222500" indent="-444500">
              <a:buSzPct val="75000"/>
              <a:buChar char="•"/>
              <a:defRPr sz="3600">
                <a:solidFill>
                  <a:srgbClr val="333333"/>
                </a:solidFill>
              </a:defRPr>
            </a:lvl5pPr>
          </a:lstStyle>
          <a:p>
            <a:r>
              <a:t>本文レベル1</a:t>
            </a:r>
          </a:p>
          <a:p>
            <a:pPr lvl="1"/>
            <a:r>
              <a:t>本文レベル2</a:t>
            </a:r>
          </a:p>
          <a:p>
            <a:pPr lvl="2"/>
            <a:r>
              <a:t>本文レベル3</a:t>
            </a:r>
          </a:p>
          <a:p>
            <a:pPr lvl="3"/>
            <a:r>
              <a:t>本文レベル4</a:t>
            </a:r>
          </a:p>
          <a:p>
            <a:pPr lvl="4"/>
            <a:r>
              <a:t>本文レベル 5</a:t>
            </a:r>
          </a:p>
        </p:txBody>
      </p:sp>
      <p:sp>
        <p:nvSpPr>
          <p:cNvPr id="74" name="Shape 74"/>
          <p:cNvSpPr>
            <a:spLocks noGrp="1"/>
          </p:cNvSpPr>
          <p:nvPr>
            <p:ph type="sldNum" sz="quarter" idx="2"/>
          </p:nvPr>
        </p:nvSpPr>
        <p:spPr>
          <a:xfrm>
            <a:off x="12270847" y="9224009"/>
            <a:ext cx="439206" cy="457201"/>
          </a:xfrm>
          <a:prstGeom prst="rect">
            <a:avLst/>
          </a:prstGeom>
        </p:spPr>
        <p:txBody>
          <a:bodyPr/>
          <a:lstStyle>
            <a:lvl1pPr>
              <a:defRPr sz="2300">
                <a:solidFill>
                  <a:srgbClr val="EEF3CB"/>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green">
    <p:bg>
      <p:bgPr>
        <a:solidFill>
          <a:srgbClr val="008D92"/>
        </a:solidFill>
        <a:effectLst/>
      </p:bgPr>
    </p:bg>
    <p:spTree>
      <p:nvGrpSpPr>
        <p:cNvPr id="1" name=""/>
        <p:cNvGrpSpPr/>
        <p:nvPr/>
      </p:nvGrpSpPr>
      <p:grpSpPr>
        <a:xfrm>
          <a:off x="0" y="0"/>
          <a:ext cx="0" cy="0"/>
          <a:chOff x="0" y="0"/>
          <a:chExt cx="0" cy="0"/>
        </a:xfrm>
      </p:grpSpPr>
      <p:sp>
        <p:nvSpPr>
          <p:cNvPr id="81" name="Shape 81"/>
          <p:cNvSpPr>
            <a:spLocks noGrp="1"/>
          </p:cNvSpPr>
          <p:nvPr>
            <p:ph type="title"/>
          </p:nvPr>
        </p:nvSpPr>
        <p:spPr>
          <a:xfrm>
            <a:off x="911572" y="1273621"/>
            <a:ext cx="11181656" cy="3814846"/>
          </a:xfrm>
          <a:prstGeom prst="rect">
            <a:avLst/>
          </a:prstGeom>
        </p:spPr>
        <p:txBody>
          <a:bodyPr anchor="b"/>
          <a:lstStyle>
            <a:lvl1pPr>
              <a:lnSpc>
                <a:spcPct val="80000"/>
              </a:lnSpc>
              <a:defRPr sz="6000" b="0">
                <a:latin typeface="+mn-lt"/>
                <a:ea typeface="+mn-ea"/>
                <a:cs typeface="+mn-cs"/>
                <a:sym typeface="Avenir Next Demi Bold"/>
              </a:defRPr>
            </a:lvl1pPr>
          </a:lstStyle>
          <a:p>
            <a:r>
              <a:t>タイトルテキスト</a:t>
            </a:r>
          </a:p>
        </p:txBody>
      </p:sp>
      <p:sp>
        <p:nvSpPr>
          <p:cNvPr id="82" name="Shape 82"/>
          <p:cNvSpPr>
            <a:spLocks noGrp="1"/>
          </p:cNvSpPr>
          <p:nvPr>
            <p:ph type="body" sz="quarter" idx="1"/>
          </p:nvPr>
        </p:nvSpPr>
        <p:spPr>
          <a:xfrm>
            <a:off x="911571" y="5266266"/>
            <a:ext cx="11181657" cy="2026197"/>
          </a:xfrm>
          <a:prstGeom prst="rect">
            <a:avLst/>
          </a:prstGeom>
        </p:spPr>
        <p:txBody>
          <a:bodyPr anchor="t"/>
          <a:lstStyle>
            <a:lvl1pPr>
              <a:lnSpc>
                <a:spcPct val="80000"/>
              </a:lnSpc>
              <a:defRPr sz="3600">
                <a:latin typeface="+mn-lt"/>
                <a:ea typeface="+mn-ea"/>
                <a:cs typeface="+mn-cs"/>
                <a:sym typeface="Avenir Next Demi Bold"/>
              </a:defRPr>
            </a:lvl1pPr>
            <a:lvl2pPr>
              <a:lnSpc>
                <a:spcPct val="80000"/>
              </a:lnSpc>
              <a:defRPr sz="3600">
                <a:latin typeface="+mn-lt"/>
                <a:ea typeface="+mn-ea"/>
                <a:cs typeface="+mn-cs"/>
                <a:sym typeface="Avenir Next Demi Bold"/>
              </a:defRPr>
            </a:lvl2pPr>
            <a:lvl3pPr>
              <a:lnSpc>
                <a:spcPct val="80000"/>
              </a:lnSpc>
              <a:defRPr sz="3600">
                <a:latin typeface="+mn-lt"/>
                <a:ea typeface="+mn-ea"/>
                <a:cs typeface="+mn-cs"/>
                <a:sym typeface="Avenir Next Demi Bold"/>
              </a:defRPr>
            </a:lvl3pPr>
            <a:lvl4pPr>
              <a:lnSpc>
                <a:spcPct val="80000"/>
              </a:lnSpc>
              <a:defRPr sz="3600">
                <a:latin typeface="+mn-lt"/>
                <a:ea typeface="+mn-ea"/>
                <a:cs typeface="+mn-cs"/>
                <a:sym typeface="Avenir Next Demi Bold"/>
              </a:defRPr>
            </a:lvl4pPr>
            <a:lvl5pPr>
              <a:lnSpc>
                <a:spcPct val="80000"/>
              </a:lnSpc>
              <a:defRPr sz="3600">
                <a:latin typeface="+mn-lt"/>
                <a:ea typeface="+mn-ea"/>
                <a:cs typeface="+mn-cs"/>
                <a:sym typeface="Avenir Next Demi Bold"/>
              </a:defRPr>
            </a:lvl5pPr>
          </a:lstStyle>
          <a:p>
            <a:r>
              <a:t>本文レベル1</a:t>
            </a:r>
          </a:p>
          <a:p>
            <a:pPr lvl="1"/>
            <a:r>
              <a:t>本文レベル2</a:t>
            </a:r>
          </a:p>
          <a:p>
            <a:pPr lvl="2"/>
            <a:r>
              <a:t>本文レベル3</a:t>
            </a:r>
          </a:p>
          <a:p>
            <a:pPr lvl="3"/>
            <a:r>
              <a:t>本文レベル4</a:t>
            </a:r>
          </a:p>
          <a:p>
            <a:pPr lvl="4"/>
            <a:r>
              <a:t>本文レベル 5</a:t>
            </a:r>
          </a:p>
        </p:txBody>
      </p:sp>
      <p:sp>
        <p:nvSpPr>
          <p:cNvPr id="83" name="Shape 8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outline-green">
    <p:bg>
      <p:bgPr>
        <a:solidFill>
          <a:srgbClr val="008D92"/>
        </a:solidFill>
        <a:effectLst/>
      </p:bgPr>
    </p:bg>
    <p:spTree>
      <p:nvGrpSpPr>
        <p:cNvPr id="1" name=""/>
        <p:cNvGrpSpPr/>
        <p:nvPr/>
      </p:nvGrpSpPr>
      <p:grpSpPr>
        <a:xfrm>
          <a:off x="0" y="0"/>
          <a:ext cx="0" cy="0"/>
          <a:chOff x="0" y="0"/>
          <a:chExt cx="0" cy="0"/>
        </a:xfrm>
      </p:grpSpPr>
      <p:sp>
        <p:nvSpPr>
          <p:cNvPr id="90" name="Shape 90"/>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906793" y="1079830"/>
            <a:ext cx="11191214" cy="75939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本文レベル1</a:t>
            </a:r>
          </a:p>
          <a:p>
            <a:pPr lvl="1"/>
            <a:r>
              <a:t>本文レベル2</a:t>
            </a:r>
          </a:p>
          <a:p>
            <a:pPr lvl="2"/>
            <a:r>
              <a:t>本文レベル3</a:t>
            </a:r>
          </a:p>
          <a:p>
            <a:pPr lvl="3"/>
            <a:r>
              <a:t>本文レベル4</a:t>
            </a:r>
          </a:p>
          <a:p>
            <a:pPr lvl="4"/>
            <a:r>
              <a:t>本文レベル 5</a:t>
            </a:r>
          </a:p>
        </p:txBody>
      </p:sp>
      <p:sp>
        <p:nvSpPr>
          <p:cNvPr id="3" name="Shape 3"/>
          <p:cNvSpPr>
            <a:spLocks noGrp="1"/>
          </p:cNvSpPr>
          <p:nvPr>
            <p:ph type="title"/>
          </p:nvPr>
        </p:nvSpPr>
        <p:spPr>
          <a:xfrm>
            <a:off x="1270000" y="3225800"/>
            <a:ext cx="10464800" cy="330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タイトルテキスト</a:t>
            </a:r>
          </a:p>
        </p:txBody>
      </p:sp>
      <p:sp>
        <p:nvSpPr>
          <p:cNvPr id="4" name="Shape 4"/>
          <p:cNvSpPr>
            <a:spLocks noGrp="1"/>
          </p:cNvSpPr>
          <p:nvPr>
            <p:ph type="sldNum" sz="quarter" idx="2"/>
          </p:nvPr>
        </p:nvSpPr>
        <p:spPr>
          <a:xfrm>
            <a:off x="6288709" y="9258300"/>
            <a:ext cx="414682" cy="330200"/>
          </a:xfrm>
          <a:prstGeom prst="rect">
            <a:avLst/>
          </a:prstGeom>
          <a:ln w="12700">
            <a:miter lim="400000"/>
          </a:ln>
        </p:spPr>
        <p:txBody>
          <a:bodyPr wrap="none" lIns="50800" tIns="50800" rIns="50800" bIns="50800">
            <a:spAutoFit/>
          </a:bodyPr>
          <a:lstStyle>
            <a:lvl1pPr algn="ctr">
              <a:defRPr sz="1800">
                <a:solidFill>
                  <a:srgbClr val="FFFFFF"/>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spd="med"/>
  <p:txStyles>
    <p:titleStyle>
      <a:lvl1pPr marL="0" marR="0" indent="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1pPr>
      <a:lvl2pPr marL="0" marR="0" indent="22860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2pPr>
      <a:lvl3pPr marL="0" marR="0" indent="45720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3pPr>
      <a:lvl4pPr marL="0" marR="0" indent="68580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4pPr>
      <a:lvl5pPr marL="0" marR="0" indent="91440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5pPr>
      <a:lvl6pPr marL="0" marR="0" indent="114300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6pPr>
      <a:lvl7pPr marL="0" marR="0" indent="137160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7pPr>
      <a:lvl8pPr marL="0" marR="0" indent="160020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8pPr>
      <a:lvl9pPr marL="0" marR="0" indent="1828800" algn="l" defTabSz="584200" latinLnBrk="0">
        <a:lnSpc>
          <a:spcPct val="100000"/>
        </a:lnSpc>
        <a:spcBef>
          <a:spcPts val="0"/>
        </a:spcBef>
        <a:spcAft>
          <a:spcPts val="0"/>
        </a:spcAft>
        <a:buClrTx/>
        <a:buSzTx/>
        <a:buFontTx/>
        <a:buNone/>
        <a:tabLst/>
        <a:defRPr sz="4200" b="1" i="0" u="none" strike="noStrike" cap="none" spc="0" baseline="0">
          <a:ln>
            <a:noFill/>
          </a:ln>
          <a:solidFill>
            <a:srgbClr val="FFFFFF"/>
          </a:solidFill>
          <a:uFillTx/>
          <a:latin typeface="Helvetica"/>
          <a:ea typeface="Helvetica"/>
          <a:cs typeface="Helvetica"/>
          <a:sym typeface="Helvetica"/>
        </a:defRPr>
      </a:lvl9pPr>
    </p:titleStyle>
    <p:bodyStyle>
      <a:lvl1pPr marL="0" marR="0" indent="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1pPr>
      <a:lvl2pPr marL="0" marR="0" indent="22860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2pPr>
      <a:lvl3pPr marL="0" marR="0" indent="45720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3pPr>
      <a:lvl4pPr marL="0" marR="0" indent="68580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4pPr>
      <a:lvl5pPr marL="0" marR="0" indent="91440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5pPr>
      <a:lvl6pPr marL="0" marR="0" indent="114300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6pPr>
      <a:lvl7pPr marL="0" marR="0" indent="137160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7pPr>
      <a:lvl8pPr marL="0" marR="0" indent="160020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8pPr>
      <a:lvl9pPr marL="0" marR="0" indent="1828800" algn="l" defTabSz="584200" rtl="0" latinLnBrk="0">
        <a:lnSpc>
          <a:spcPct val="120000"/>
        </a:lnSpc>
        <a:spcBef>
          <a:spcPts val="0"/>
        </a:spcBef>
        <a:spcAft>
          <a:spcPts val="0"/>
        </a:spcAft>
        <a:buClrTx/>
        <a:buSzTx/>
        <a:buFontTx/>
        <a:buNone/>
        <a:tabLst/>
        <a:defRPr sz="4300" b="0" i="0" u="none" strike="noStrike" cap="none" spc="0" baseline="0">
          <a:ln>
            <a:noFill/>
          </a:ln>
          <a:solidFill>
            <a:srgbClr val="FFFFFF"/>
          </a:solidFill>
          <a:uFillTx/>
          <a:latin typeface="+mj-lt"/>
          <a:ea typeface="+mj-ea"/>
          <a:cs typeface="+mj-cs"/>
          <a:sym typeface="Avenir Next Medium"/>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ヒラギノ角ゴ ProN W3"/>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ngadget.com/2014/01/26/ge-man-amplifying-robo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iterate-computing.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9.tiff"/><Relationship Id="rId4" Type="http://schemas.openxmlformats.org/officeDocument/2006/relationships/hyperlink" Target="https://tmpnb.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yacchin1205/Jupyter-LC_docker/tree/codt2020-demo" TargetMode="External"/><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9.tiff"/><Relationship Id="rId4" Type="http://schemas.openxmlformats.org/officeDocument/2006/relationships/hyperlink" Target="https://mybinder.org/v2/gh/yacchin1205/Jupyter-LC_docker/codt2020-demo"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hyperlink" Target="https://github.com/NII-cloud-operation/OperationHub"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bugzilla.redhat.com/show_bug.cgi?id=1669772"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NII-cloud-operatio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idx="1"/>
          </p:nvPr>
        </p:nvSpPr>
        <p:spPr/>
        <p:txBody>
          <a:bodyPr/>
          <a:lstStyle/>
          <a:p>
            <a:r>
              <a:rPr kumimoji="1" lang="en-US" altLang="ja-JP" sz="2800" b="1" dirty="0">
                <a:latin typeface="Meiryo UI" panose="020B0604030504040204" pitchFamily="50" charset="-128"/>
                <a:ea typeface="Meiryo UI" panose="020B0604030504040204" pitchFamily="50" charset="-128"/>
              </a:rPr>
              <a:t>Cloud Operator Days Tokyo 2020</a:t>
            </a:r>
            <a:endParaRPr kumimoji="1" lang="ja-JP" altLang="en-US" sz="2800" b="1" dirty="0">
              <a:latin typeface="Meiryo UI" panose="020B0604030504040204" pitchFamily="50" charset="-128"/>
              <a:ea typeface="Meiryo UI" panose="020B0604030504040204" pitchFamily="50" charset="-128"/>
            </a:endParaRPr>
          </a:p>
          <a:p>
            <a:r>
              <a:rPr kumimoji="1" lang="en" altLang="ja-JP" b="1" dirty="0" err="1">
                <a:latin typeface="Meiryo UI" panose="020B0604030504040204" pitchFamily="50" charset="-128"/>
                <a:ea typeface="Meiryo UI" panose="020B0604030504040204" pitchFamily="50" charset="-128"/>
              </a:rPr>
              <a:t>Jupyter</a:t>
            </a:r>
            <a:r>
              <a:rPr kumimoji="1" lang="en" altLang="ja-JP" b="1" dirty="0">
                <a:latin typeface="Meiryo UI" panose="020B0604030504040204" pitchFamily="50" charset="-128"/>
                <a:ea typeface="Meiryo UI" panose="020B0604030504040204" pitchFamily="50" charset="-128"/>
              </a:rPr>
              <a:t> Notebook</a:t>
            </a:r>
            <a:r>
              <a:rPr kumimoji="1" lang="ja-JP" altLang="en-US" b="1">
                <a:latin typeface="Meiryo UI" panose="020B0604030504040204" pitchFamily="50" charset="-128"/>
                <a:ea typeface="Meiryo UI" panose="020B0604030504040204" pitchFamily="50" charset="-128"/>
              </a:rPr>
              <a:t>を活用した</a:t>
            </a:r>
            <a:r>
              <a:rPr kumimoji="1" lang="en" altLang="ja-JP" b="1" dirty="0">
                <a:latin typeface="Meiryo UI" panose="020B0604030504040204" pitchFamily="50" charset="-128"/>
                <a:ea typeface="Meiryo UI" panose="020B0604030504040204" pitchFamily="50" charset="-128"/>
              </a:rPr>
              <a:t>OpenStack</a:t>
            </a:r>
            <a:r>
              <a:rPr kumimoji="1" lang="ja-JP" altLang="en-US" b="1">
                <a:latin typeface="Meiryo UI" panose="020B0604030504040204" pitchFamily="50" charset="-128"/>
                <a:ea typeface="Meiryo UI" panose="020B0604030504040204" pitchFamily="50" charset="-128"/>
              </a:rPr>
              <a:t>運用とそれを支える</a:t>
            </a:r>
            <a:r>
              <a:rPr kumimoji="1" lang="en" altLang="ja-JP" b="1" dirty="0">
                <a:latin typeface="Meiryo UI" panose="020B0604030504040204" pitchFamily="50" charset="-128"/>
                <a:ea typeface="Meiryo UI" panose="020B0604030504040204" pitchFamily="50" charset="-128"/>
              </a:rPr>
              <a:t>LC4RI</a:t>
            </a:r>
            <a:r>
              <a:rPr kumimoji="1" lang="ja-JP" altLang="en-US" b="1">
                <a:latin typeface="Meiryo UI" panose="020B0604030504040204" pitchFamily="50" charset="-128"/>
                <a:ea typeface="Meiryo UI" panose="020B0604030504040204" pitchFamily="50" charset="-128"/>
              </a:rPr>
              <a:t>ツール群</a:t>
            </a:r>
            <a:endParaRPr kumimoji="1" lang="en-US" altLang="ja-JP" b="1" dirty="0">
              <a:latin typeface="Meiryo UI" panose="020B0604030504040204" pitchFamily="50" charset="-128"/>
              <a:ea typeface="Meiryo UI" panose="020B0604030504040204" pitchFamily="50" charset="-128"/>
            </a:endParaRPr>
          </a:p>
          <a:p>
            <a:endParaRPr kumimoji="1" lang="en-US" altLang="ja-JP" sz="2800" b="1" dirty="0">
              <a:latin typeface="Meiryo UI" panose="020B0604030504040204" pitchFamily="50" charset="-128"/>
              <a:ea typeface="Meiryo UI" panose="020B0604030504040204" pitchFamily="50" charset="-128"/>
            </a:endParaRPr>
          </a:p>
          <a:p>
            <a:r>
              <a:rPr kumimoji="1" lang="ja-JP" altLang="en-US" sz="2800" b="1">
                <a:latin typeface="Meiryo UI" panose="020B0604030504040204" pitchFamily="50" charset="-128"/>
                <a:ea typeface="Meiryo UI" panose="020B0604030504040204" pitchFamily="50" charset="-128"/>
              </a:rPr>
              <a:t>国立</a:t>
            </a:r>
            <a:r>
              <a:rPr kumimoji="1" lang="ja-JP" altLang="en-US" sz="2800" b="1" dirty="0">
                <a:latin typeface="Meiryo UI" panose="020B0604030504040204" pitchFamily="50" charset="-128"/>
                <a:ea typeface="Meiryo UI" panose="020B0604030504040204" pitchFamily="50" charset="-128"/>
              </a:rPr>
              <a:t>情報学研究所 クラウド研究</a:t>
            </a:r>
            <a:r>
              <a:rPr kumimoji="1" lang="ja-JP" altLang="en-US" sz="2800" b="1">
                <a:latin typeface="Meiryo UI" panose="020B0604030504040204" pitchFamily="50" charset="-128"/>
                <a:ea typeface="Meiryo UI" panose="020B0604030504040204" pitchFamily="50" charset="-128"/>
              </a:rPr>
              <a:t>開発センター</a:t>
            </a:r>
            <a:r>
              <a:rPr kumimoji="1" lang="en-US" altLang="ja-JP" sz="2800" b="1" dirty="0">
                <a:latin typeface="Meiryo UI" panose="020B0604030504040204" pitchFamily="50" charset="-128"/>
                <a:ea typeface="Meiryo UI" panose="020B0604030504040204" pitchFamily="50" charset="-128"/>
              </a:rPr>
              <a:t>(</a:t>
            </a:r>
            <a:r>
              <a:rPr kumimoji="1" lang="ja-JP" altLang="en-US" sz="2800" b="1">
                <a:latin typeface="Meiryo UI" panose="020B0604030504040204" pitchFamily="50" charset="-128"/>
                <a:ea typeface="Meiryo UI" panose="020B0604030504040204" pitchFamily="50" charset="-128"/>
              </a:rPr>
              <a:t>監修</a:t>
            </a:r>
            <a:r>
              <a:rPr kumimoji="1" lang="en-US" altLang="ja-JP" sz="2800" b="1" dirty="0">
                <a:latin typeface="Meiryo UI" panose="020B0604030504040204" pitchFamily="50" charset="-128"/>
                <a:ea typeface="Meiryo UI" panose="020B0604030504040204" pitchFamily="50" charset="-128"/>
              </a:rPr>
              <a:t>)</a:t>
            </a:r>
          </a:p>
          <a:p>
            <a:r>
              <a:rPr kumimoji="1" lang="ja-JP" altLang="en-US" sz="2800" b="1">
                <a:latin typeface="Meiryo UI" panose="020B0604030504040204" pitchFamily="50" charset="-128"/>
                <a:ea typeface="Meiryo UI" panose="020B0604030504040204" pitchFamily="50" charset="-128"/>
              </a:rPr>
              <a:t>株式会社ボイスリサーチ</a:t>
            </a:r>
            <a:r>
              <a:rPr kumimoji="1" lang="en-US" altLang="ja-JP" sz="2800" b="1" dirty="0">
                <a:latin typeface="Meiryo UI" panose="020B0604030504040204" pitchFamily="50" charset="-128"/>
                <a:ea typeface="Meiryo UI" panose="020B0604030504040204" pitchFamily="50" charset="-128"/>
              </a:rPr>
              <a:t> </a:t>
            </a:r>
            <a:r>
              <a:rPr kumimoji="1" lang="ja-JP" altLang="en-US" sz="2800" b="1">
                <a:latin typeface="Meiryo UI" panose="020B0604030504040204" pitchFamily="50" charset="-128"/>
                <a:ea typeface="Meiryo UI" panose="020B0604030504040204" pitchFamily="50" charset="-128"/>
              </a:rPr>
              <a:t>谷沢 </a:t>
            </a:r>
            <a:r>
              <a:rPr kumimoji="1" lang="ja-JP" altLang="en-US" sz="2800" b="1" dirty="0">
                <a:latin typeface="Meiryo UI" panose="020B0604030504040204" pitchFamily="50" charset="-128"/>
                <a:ea typeface="Meiryo UI" panose="020B0604030504040204" pitchFamily="50" charset="-128"/>
              </a:rPr>
              <a:t>智史</a:t>
            </a:r>
            <a:endParaRPr kumimoji="1" lang="en-US" altLang="ja-JP" sz="2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65485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効率的な運用に向けて・・・</a:t>
            </a:r>
          </a:p>
        </p:txBody>
      </p:sp>
      <p:sp>
        <p:nvSpPr>
          <p:cNvPr id="3" name="テキスト プレースホルダー 2"/>
          <p:cNvSpPr>
            <a:spLocks noGrp="1"/>
          </p:cNvSpPr>
          <p:nvPr>
            <p:ph type="body" idx="1"/>
          </p:nvPr>
        </p:nvSpPr>
        <p:spPr>
          <a:xfrm>
            <a:off x="533400" y="1905000"/>
            <a:ext cx="11796252" cy="7239000"/>
          </a:xfrm>
        </p:spPr>
        <p:txBody>
          <a:bodyPr/>
          <a:lstStyle/>
          <a:p>
            <a:r>
              <a:rPr kumimoji="1" lang="ja-JP" altLang="en-US" dirty="0"/>
              <a:t>これらの死闘をこなせるスキルセットのエンジニア </a:t>
            </a:r>
            <a:r>
              <a:rPr kumimoji="1" lang="en-US" altLang="ja-JP" dirty="0"/>
              <a:t>… </a:t>
            </a:r>
            <a:r>
              <a:rPr kumimoji="1" lang="ja-JP" altLang="en-US" dirty="0"/>
              <a:t>希少</a:t>
            </a:r>
            <a:endParaRPr kumimoji="1" lang="en-US" altLang="ja-JP" dirty="0"/>
          </a:p>
          <a:p>
            <a:endParaRPr kumimoji="1" lang="en-US" altLang="ja-JP" dirty="0"/>
          </a:p>
          <a:p>
            <a:r>
              <a:rPr kumimoji="1" lang="ja-JP" altLang="en-US" dirty="0"/>
              <a:t>フォーカス</a:t>
            </a:r>
            <a:r>
              <a:rPr kumimoji="1" lang="en-US" altLang="ja-JP" dirty="0"/>
              <a:t>: </a:t>
            </a:r>
            <a:r>
              <a:rPr kumimoji="1" lang="ja-JP" altLang="en-US" dirty="0"/>
              <a:t>スキルトランスファーの難しさ</a:t>
            </a:r>
            <a:endParaRPr kumimoji="1" lang="en-US" altLang="ja-JP" dirty="0"/>
          </a:p>
          <a:p>
            <a:pPr lvl="1"/>
            <a:r>
              <a:rPr kumimoji="1" lang="ja-JP" altLang="en-US" dirty="0"/>
              <a:t>トラブルシュート後、運用へのフィードバックが必要な部分</a:t>
            </a:r>
            <a:endParaRPr kumimoji="1" lang="en-US" altLang="ja-JP" dirty="0"/>
          </a:p>
          <a:p>
            <a:pPr lvl="1"/>
            <a:r>
              <a:rPr kumimoji="1" lang="ja-JP" altLang="en-US" dirty="0"/>
              <a:t>要求される前提知識が多い </a:t>
            </a:r>
            <a:r>
              <a:rPr kumimoji="1" lang="en-US" altLang="ja-JP" dirty="0"/>
              <a:t>… </a:t>
            </a:r>
            <a:r>
              <a:rPr kumimoji="1" lang="ja-JP" altLang="en-US" dirty="0"/>
              <a:t>フルスタック、</a:t>
            </a:r>
            <a:r>
              <a:rPr kumimoji="1" lang="en-US" altLang="ja-JP" dirty="0"/>
              <a:t>OpenStack</a:t>
            </a:r>
            <a:r>
              <a:rPr kumimoji="1" lang="ja-JP" altLang="en-US" dirty="0"/>
              <a:t>コード、</a:t>
            </a:r>
            <a:r>
              <a:rPr kumimoji="1" lang="en-US" altLang="ja-JP" dirty="0" err="1"/>
              <a:t>OpenFlow</a:t>
            </a:r>
            <a:r>
              <a:rPr kumimoji="1" lang="ja-JP" altLang="en-US" dirty="0"/>
              <a:t>仕様</a:t>
            </a:r>
            <a:endParaRPr kumimoji="1" lang="en-US" altLang="ja-JP" dirty="0"/>
          </a:p>
          <a:p>
            <a:endParaRPr kumimoji="1" lang="en-US" altLang="ja-JP" dirty="0"/>
          </a:p>
          <a:p>
            <a:r>
              <a:rPr kumimoji="1" lang="ja-JP" altLang="en-US" b="1" dirty="0">
                <a:solidFill>
                  <a:srgbClr val="FF0000"/>
                </a:solidFill>
              </a:rPr>
              <a:t>対象が多様</a:t>
            </a:r>
            <a:r>
              <a:rPr kumimoji="1" lang="en-US" altLang="ja-JP" b="1" dirty="0">
                <a:solidFill>
                  <a:srgbClr val="FF0000"/>
                </a:solidFill>
              </a:rPr>
              <a:t> … </a:t>
            </a:r>
            <a:r>
              <a:rPr kumimoji="1" lang="ja-JP" altLang="en-US" b="1" dirty="0">
                <a:solidFill>
                  <a:srgbClr val="FF0000"/>
                </a:solidFill>
              </a:rPr>
              <a:t>すべてを自動化するのは難しい</a:t>
            </a:r>
            <a:endParaRPr kumimoji="1" lang="en-US" altLang="ja-JP" b="1" dirty="0">
              <a:solidFill>
                <a:srgbClr val="FF0000"/>
              </a:solidFill>
            </a:endParaRPr>
          </a:p>
          <a:p>
            <a:pPr lvl="1"/>
            <a:r>
              <a:rPr kumimoji="1" lang="ja-JP" altLang="en-US" b="1" dirty="0">
                <a:solidFill>
                  <a:srgbClr val="FF0000"/>
                </a:solidFill>
              </a:rPr>
              <a:t>エンジニアの闘いの記録を</a:t>
            </a:r>
            <a:r>
              <a:rPr kumimoji="1" lang="en-US" altLang="ja-JP" b="1" dirty="0">
                <a:solidFill>
                  <a:srgbClr val="FF0000"/>
                </a:solidFill>
              </a:rPr>
              <a:t>Explicit</a:t>
            </a:r>
            <a:r>
              <a:rPr kumimoji="1" lang="ja-JP" altLang="en-US" b="1" dirty="0">
                <a:solidFill>
                  <a:srgbClr val="FF0000"/>
                </a:solidFill>
              </a:rPr>
              <a:t>にする</a:t>
            </a:r>
            <a:endParaRPr kumimoji="1" lang="en-US" altLang="ja-JP" b="1" dirty="0">
              <a:solidFill>
                <a:srgbClr val="FF0000"/>
              </a:solidFill>
            </a:endParaRPr>
          </a:p>
          <a:p>
            <a:pPr lvl="1"/>
            <a:r>
              <a:rPr kumimoji="1" lang="ja-JP" altLang="en-US" b="1" dirty="0">
                <a:solidFill>
                  <a:srgbClr val="FF0000"/>
                </a:solidFill>
              </a:rPr>
              <a:t>過去の記録を「お手本」として運用を改善していく</a:t>
            </a:r>
            <a:endParaRPr kumimoji="1" lang="en-US" altLang="ja-JP" b="1" dirty="0">
              <a:solidFill>
                <a:srgbClr val="FF0000"/>
              </a:solidFill>
            </a:endParaRPr>
          </a:p>
        </p:txBody>
      </p:sp>
    </p:spTree>
    <p:extLst>
      <p:ext uri="{BB962C8B-B14F-4D97-AF65-F5344CB8AC3E}">
        <p14:creationId xmlns:p14="http://schemas.microsoft.com/office/powerpoint/2010/main" val="400065863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body" idx="1"/>
          </p:nvPr>
        </p:nvSpPr>
        <p:spPr>
          <a:prstGeom prst="rect">
            <a:avLst/>
          </a:prstGeom>
        </p:spPr>
        <p:txBody>
          <a:bodyPr/>
          <a:lstStyle>
            <a:lvl1pPr algn="ctr">
              <a:defRPr sz="7300">
                <a:latin typeface="+mn-lt"/>
                <a:ea typeface="+mn-ea"/>
                <a:cs typeface="+mn-cs"/>
                <a:sym typeface="Avenir Next Demi Bold"/>
              </a:defRPr>
            </a:lvl1pPr>
          </a:lstStyle>
          <a:p>
            <a:r>
              <a:rPr lang="ja-JP" altLang="en-US" sz="4800" b="1">
                <a:latin typeface="Meiryo UI" panose="020B0604030504040204" pitchFamily="50" charset="-128"/>
                <a:ea typeface="Meiryo UI" panose="020B0604030504040204" pitchFamily="50" charset="-128"/>
              </a:rPr>
              <a:t>ところで</a:t>
            </a:r>
            <a:endParaRPr lang="en-US" altLang="ja-JP" sz="4800" b="1" dirty="0">
              <a:latin typeface="Meiryo UI" panose="020B0604030504040204" pitchFamily="50" charset="-128"/>
              <a:ea typeface="Meiryo UI" panose="020B0604030504040204" pitchFamily="50" charset="-128"/>
            </a:endParaRPr>
          </a:p>
          <a:p>
            <a:r>
              <a:rPr lang="en-US" altLang="ja-JP" sz="4800" b="1" dirty="0">
                <a:latin typeface="Meiryo UI" panose="020B0604030504040204" pitchFamily="50" charset="-128"/>
                <a:ea typeface="Meiryo UI" panose="020B0604030504040204" pitchFamily="50" charset="-128"/>
              </a:rPr>
              <a:t>NII</a:t>
            </a:r>
            <a:r>
              <a:rPr lang="ja-JP" altLang="en-US" sz="4800" b="1">
                <a:latin typeface="Meiryo UI" panose="020B0604030504040204" pitchFamily="50" charset="-128"/>
                <a:ea typeface="Meiryo UI" panose="020B0604030504040204" pitchFamily="50" charset="-128"/>
              </a:rPr>
              <a:t>クラウドチームにとっての</a:t>
            </a:r>
            <a:endParaRPr lang="en-US" altLang="ja-JP" sz="4800" b="1" dirty="0">
              <a:latin typeface="Meiryo UI" panose="020B0604030504040204" pitchFamily="50" charset="-128"/>
              <a:ea typeface="Meiryo UI" panose="020B0604030504040204" pitchFamily="50" charset="-128"/>
            </a:endParaRPr>
          </a:p>
          <a:p>
            <a:r>
              <a:rPr lang="ja-JP" altLang="en-US" b="1" i="1">
                <a:latin typeface="Meiryo UI" panose="020B0604030504040204" pitchFamily="50" charset="-128"/>
                <a:ea typeface="Meiryo UI" panose="020B0604030504040204" pitchFamily="50" charset="-128"/>
              </a:rPr>
              <a:t>自動化観</a:t>
            </a:r>
            <a:endParaRPr lang="en-US" altLang="ja-JP" b="1"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p>
            <a:r>
              <a:rPr lang="ja-JP" altLang="en-US" b="1">
                <a:latin typeface="Meiryo UI" panose="020B0604030504040204" pitchFamily="50" charset="-128"/>
                <a:ea typeface="Meiryo UI" panose="020B0604030504040204" pitchFamily="50" charset="-128"/>
              </a:rPr>
              <a:t>みんな大好き</a:t>
            </a:r>
            <a:r>
              <a:rPr b="1" dirty="0" err="1">
                <a:latin typeface="Meiryo UI" panose="020B0604030504040204" pitchFamily="50" charset="-128"/>
                <a:ea typeface="Meiryo UI" panose="020B0604030504040204" pitchFamily="50" charset="-128"/>
              </a:rPr>
              <a:t>トヨタ生産方式</a:t>
            </a:r>
            <a:r>
              <a:rPr lang="en-US" altLang="ja-JP" b="1" dirty="0">
                <a:latin typeface="Meiryo UI" panose="020B0604030504040204" pitchFamily="50" charset="-128"/>
                <a:ea typeface="Meiryo UI" panose="020B0604030504040204" pitchFamily="50" charset="-128"/>
              </a:rPr>
              <a:t>…</a:t>
            </a:r>
            <a:r>
              <a:rPr lang="ja-JP" altLang="en-US" b="1">
                <a:latin typeface="Meiryo UI" panose="020B0604030504040204" pitchFamily="50" charset="-128"/>
                <a:ea typeface="Meiryo UI" panose="020B0604030504040204" pitchFamily="50" charset="-128"/>
              </a:rPr>
              <a:t>原典では？</a:t>
            </a:r>
            <a:endParaRPr b="1" dirty="0">
              <a:latin typeface="Meiryo UI" panose="020B0604030504040204" pitchFamily="50" charset="-128"/>
              <a:ea typeface="Meiryo UI" panose="020B0604030504040204" pitchFamily="50" charset="-128"/>
            </a:endParaRPr>
          </a:p>
        </p:txBody>
      </p:sp>
      <p:sp>
        <p:nvSpPr>
          <p:cNvPr id="188" name="Shape 188"/>
          <p:cNvSpPr>
            <a:spLocks noGrp="1"/>
          </p:cNvSpPr>
          <p:nvPr>
            <p:ph type="body" idx="1"/>
          </p:nvPr>
        </p:nvSpPr>
        <p:spPr>
          <a:xfrm>
            <a:off x="533400" y="1905000"/>
            <a:ext cx="7820185" cy="7239000"/>
          </a:xfrm>
          <a:prstGeom prst="rect">
            <a:avLst/>
          </a:prstGeom>
        </p:spPr>
        <p:txBody>
          <a:bodyPr/>
          <a:lstStyle/>
          <a:p>
            <a:pPr marL="121919" indent="-121919" defTabSz="1300480">
              <a:lnSpc>
                <a:spcPct val="81000"/>
              </a:lnSpc>
              <a:spcBef>
                <a:spcPts val="1700"/>
              </a:spcBef>
              <a:buClr>
                <a:srgbClr val="E48312"/>
              </a:buClr>
              <a:buSzPct val="100000"/>
              <a:buFont typeface="Trebuchet MS"/>
              <a:buChar char=" "/>
              <a:defRPr sz="2400" b="1">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機械に人間の知恵を授ける</a:t>
            </a:r>
            <a:endParaRPr dirty="0">
              <a:latin typeface="Meiryo UI" panose="020B0604030504040204" pitchFamily="50" charset="-128"/>
              <a:ea typeface="Meiryo UI" panose="020B0604030504040204" pitchFamily="50" charset="-128"/>
            </a:endParaRPr>
          </a:p>
          <a:p>
            <a:pPr marL="121919" indent="-121919" defTabSz="1300480">
              <a:lnSpc>
                <a:spcPct val="81000"/>
              </a:lnSpc>
              <a:spcBef>
                <a:spcPts val="1700"/>
              </a:spcBef>
              <a:buClr>
                <a:srgbClr val="E48312"/>
              </a:buClr>
              <a:buSzPct val="100000"/>
              <a:buFont typeface="Trebuchet MS"/>
              <a:buChar char=" "/>
              <a:defRPr sz="2400">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a:t>
            </a:r>
            <a:r>
              <a:rPr dirty="0" err="1">
                <a:latin typeface="Meiryo UI" panose="020B0604030504040204" pitchFamily="50" charset="-128"/>
                <a:ea typeface="Meiryo UI" panose="020B0604030504040204" pitchFamily="50" charset="-128"/>
              </a:rPr>
              <a:t>自動化」ではない。ニンベンのついた「自働化」である</a:t>
            </a:r>
            <a:r>
              <a:rPr dirty="0">
                <a:latin typeface="Meiryo UI" panose="020B0604030504040204" pitchFamily="50" charset="-128"/>
                <a:ea typeface="Meiryo UI" panose="020B0604030504040204" pitchFamily="50" charset="-128"/>
              </a:rPr>
              <a:t>。 … </a:t>
            </a:r>
            <a:endParaRPr lang="en-US" altLang="ja-JP" dirty="0">
              <a:latin typeface="Meiryo UI" panose="020B0604030504040204" pitchFamily="50" charset="-128"/>
              <a:ea typeface="Meiryo UI" panose="020B0604030504040204" pitchFamily="50" charset="-128"/>
            </a:endParaRPr>
          </a:p>
          <a:p>
            <a:pPr marL="121919" indent="-121919" defTabSz="1300480">
              <a:lnSpc>
                <a:spcPct val="81000"/>
              </a:lnSpc>
              <a:spcBef>
                <a:spcPts val="1700"/>
              </a:spcBef>
              <a:buClr>
                <a:srgbClr val="E48312"/>
              </a:buClr>
              <a:buSzPct val="100000"/>
              <a:buFont typeface="Trebuchet MS"/>
              <a:buChar char=" "/>
              <a:defRPr sz="2400">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ニンベンのある自働化」の精神は、トヨタの社祖である豊田佐吉翁（1867～1930年）の自働織機の発明を源としている。佐吉翁の自働織機は、経糸が一本でも切れたり、横糸がなくなったりした場合、すぐに機械が止まる仕組みになっている。</a:t>
            </a:r>
            <a:r>
              <a:rPr lang="en-US" altLang="ja-JP" dirty="0">
                <a:solidFill>
                  <a:srgbClr val="404040"/>
                </a:solidFill>
              </a:rPr>
              <a:t>          </a:t>
            </a:r>
            <a:r>
              <a:rPr b="1" dirty="0" err="1">
                <a:solidFill>
                  <a:srgbClr val="FF0000"/>
                </a:solidFill>
                <a:latin typeface="Meiryo UI" panose="020B0604030504040204" pitchFamily="50" charset="-128"/>
                <a:ea typeface="Meiryo UI" panose="020B0604030504040204" pitchFamily="50" charset="-128"/>
              </a:rPr>
              <a:t>すなわち</a:t>
            </a:r>
            <a:r>
              <a:rPr b="1" dirty="0">
                <a:solidFill>
                  <a:srgbClr val="FF0000"/>
                </a:solidFill>
                <a:latin typeface="Meiryo UI" panose="020B0604030504040204" pitchFamily="50" charset="-128"/>
                <a:ea typeface="Meiryo UI" panose="020B0604030504040204" pitchFamily="50" charset="-128"/>
              </a:rPr>
              <a:t>、「</a:t>
            </a:r>
            <a:r>
              <a:rPr b="1" dirty="0" err="1">
                <a:solidFill>
                  <a:srgbClr val="FF0000"/>
                </a:solidFill>
                <a:latin typeface="Meiryo UI" panose="020B0604030504040204" pitchFamily="50" charset="-128"/>
                <a:ea typeface="Meiryo UI" panose="020B0604030504040204" pitchFamily="50" charset="-128"/>
              </a:rPr>
              <a:t>機械に良し悪しの判断をさせる装置」をビルト・インしてあるのだ。</a:t>
            </a:r>
            <a:r>
              <a:rPr dirty="0" err="1">
                <a:latin typeface="Meiryo UI" panose="020B0604030504040204" pitchFamily="50" charset="-128"/>
                <a:ea typeface="Meiryo UI" panose="020B0604030504040204" pitchFamily="50" charset="-128"/>
              </a:rPr>
              <a:t>したがって、不良品が生産されることがない</a:t>
            </a:r>
            <a:r>
              <a:rPr dirty="0">
                <a:latin typeface="Meiryo UI" panose="020B0604030504040204" pitchFamily="50" charset="-128"/>
                <a:ea typeface="Meiryo UI" panose="020B0604030504040204" pitchFamily="50" charset="-128"/>
              </a:rPr>
              <a:t>。</a:t>
            </a:r>
          </a:p>
          <a:p>
            <a:pPr marL="121919" indent="-121919" defTabSz="1300480">
              <a:lnSpc>
                <a:spcPct val="81000"/>
              </a:lnSpc>
              <a:spcBef>
                <a:spcPts val="1700"/>
              </a:spcBef>
              <a:buClr>
                <a:srgbClr val="E48312"/>
              </a:buClr>
              <a:buSzPct val="100000"/>
              <a:buFont typeface="Trebuchet MS"/>
              <a:buChar char=" "/>
              <a:defRPr sz="2400">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…この自動機にニンベンをつけることは、管理という意味も大きく変えるのである。すなわち</a:t>
            </a:r>
            <a:r>
              <a:rPr b="1" dirty="0">
                <a:solidFill>
                  <a:srgbClr val="FF0000"/>
                </a:solidFill>
                <a:latin typeface="Meiryo UI" panose="020B0604030504040204" pitchFamily="50" charset="-128"/>
                <a:ea typeface="Meiryo UI" panose="020B0604030504040204" pitchFamily="50" charset="-128"/>
              </a:rPr>
              <a:t>人は正常に機械が動いているときはいらずに、異常でストップしたときに初めてそこへ行けばよい</a:t>
            </a:r>
            <a:r>
              <a:rPr dirty="0">
                <a:latin typeface="Meiryo UI" panose="020B0604030504040204" pitchFamily="50" charset="-128"/>
                <a:ea typeface="Meiryo UI" panose="020B0604030504040204" pitchFamily="50" charset="-128"/>
              </a:rPr>
              <a:t>からである。</a:t>
            </a:r>
          </a:p>
          <a:p>
            <a:pPr marL="116378" indent="-116378" defTabSz="1300480">
              <a:lnSpc>
                <a:spcPct val="81000"/>
              </a:lnSpc>
              <a:spcBef>
                <a:spcPts val="1700"/>
              </a:spcBef>
              <a:buClr>
                <a:srgbClr val="E48312"/>
              </a:buClr>
              <a:buSzPct val="100000"/>
              <a:buFont typeface="Trebuchet MS"/>
              <a:buChar char=" "/>
              <a:defRPr sz="14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トヨタ生産方式</a:t>
            </a:r>
            <a:r>
              <a:rPr dirty="0">
                <a:latin typeface="Meiryo UI" panose="020B0604030504040204" pitchFamily="50" charset="-128"/>
                <a:ea typeface="Meiryo UI" panose="020B0604030504040204" pitchFamily="50" charset="-128"/>
              </a:rPr>
              <a:t> – </a:t>
            </a:r>
            <a:r>
              <a:rPr dirty="0" err="1">
                <a:latin typeface="Meiryo UI" panose="020B0604030504040204" pitchFamily="50" charset="-128"/>
                <a:ea typeface="Meiryo UI" panose="020B0604030504040204" pitchFamily="50" charset="-128"/>
              </a:rPr>
              <a:t>脱規模の経営をめざして</a:t>
            </a:r>
            <a:r>
              <a:rPr dirty="0">
                <a:latin typeface="Meiryo UI" panose="020B0604030504040204" pitchFamily="50" charset="-128"/>
                <a:ea typeface="Meiryo UI" panose="020B0604030504040204" pitchFamily="50" charset="-128"/>
              </a:rPr>
              <a:t>  –  </a:t>
            </a:r>
            <a:r>
              <a:rPr dirty="0" err="1">
                <a:latin typeface="Meiryo UI" panose="020B0604030504040204" pitchFamily="50" charset="-128"/>
                <a:ea typeface="Meiryo UI" panose="020B0604030504040204" pitchFamily="50" charset="-128"/>
              </a:rPr>
              <a:t>元トヨタ自動車工業（株）副社長</a:t>
            </a:r>
            <a:r>
              <a:rPr dirty="0">
                <a:latin typeface="Meiryo UI" panose="020B0604030504040204" pitchFamily="50" charset="-128"/>
                <a:ea typeface="Meiryo UI" panose="020B0604030504040204" pitchFamily="50" charset="-128"/>
              </a:rPr>
              <a:t>  </a:t>
            </a:r>
            <a:r>
              <a:rPr dirty="0" err="1">
                <a:latin typeface="Meiryo UI" panose="020B0604030504040204" pitchFamily="50" charset="-128"/>
                <a:ea typeface="Meiryo UI" panose="020B0604030504040204" pitchFamily="50" charset="-128"/>
              </a:rPr>
              <a:t>大野耐一</a:t>
            </a:r>
            <a:r>
              <a:rPr dirty="0">
                <a:latin typeface="Meiryo UI" panose="020B0604030504040204" pitchFamily="50" charset="-128"/>
                <a:ea typeface="Meiryo UI" panose="020B0604030504040204" pitchFamily="50" charset="-128"/>
              </a:rPr>
              <a:t> 著, 1978</a:t>
            </a:r>
          </a:p>
        </p:txBody>
      </p:sp>
      <p:pic>
        <p:nvPicPr>
          <p:cNvPr id="189" name="image6.jpg" descr="https://images-na.ssl-images-amazon.com/images/I/51tyha1-g6L._SX355_BO1,204,203,200_.jpg"/>
          <p:cNvPicPr>
            <a:picLocks noChangeAspect="1"/>
          </p:cNvPicPr>
          <p:nvPr/>
        </p:nvPicPr>
        <p:blipFill>
          <a:blip r:embed="rId2"/>
          <a:stretch>
            <a:fillRect/>
          </a:stretch>
        </p:blipFill>
        <p:spPr>
          <a:xfrm>
            <a:off x="8972285" y="2990520"/>
            <a:ext cx="3570829" cy="4991160"/>
          </a:xfrm>
          <a:prstGeom prst="rect">
            <a:avLst/>
          </a:prstGeom>
          <a:ln w="12700">
            <a:miter lim="400000"/>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p>
            <a:r>
              <a:rPr b="1" dirty="0" err="1">
                <a:latin typeface="Meiryo UI" panose="020B0604030504040204" pitchFamily="50" charset="-128"/>
                <a:ea typeface="Meiryo UI" panose="020B0604030504040204" pitchFamily="50" charset="-128"/>
              </a:rPr>
              <a:t>トヨタ生産方式</a:t>
            </a:r>
            <a:endParaRPr b="1" dirty="0">
              <a:latin typeface="Meiryo UI" panose="020B0604030504040204" pitchFamily="50" charset="-128"/>
              <a:ea typeface="Meiryo UI" panose="020B0604030504040204" pitchFamily="50" charset="-128"/>
            </a:endParaRPr>
          </a:p>
        </p:txBody>
      </p:sp>
      <p:sp>
        <p:nvSpPr>
          <p:cNvPr id="192" name="Shape 192"/>
          <p:cNvSpPr>
            <a:spLocks noGrp="1"/>
          </p:cNvSpPr>
          <p:nvPr>
            <p:ph type="body" idx="1"/>
          </p:nvPr>
        </p:nvSpPr>
        <p:spPr>
          <a:xfrm>
            <a:off x="533399" y="1905000"/>
            <a:ext cx="8130153" cy="7239000"/>
          </a:xfrm>
          <a:prstGeom prst="rect">
            <a:avLst/>
          </a:prstGeom>
        </p:spPr>
        <p:txBody>
          <a:bodyPr/>
          <a:lstStyle/>
          <a:p>
            <a:pPr marL="128015" indent="-128015" defTabSz="1300480">
              <a:lnSpc>
                <a:spcPct val="90000"/>
              </a:lnSpc>
              <a:spcBef>
                <a:spcPts val="1700"/>
              </a:spcBef>
              <a:buClr>
                <a:srgbClr val="E48312"/>
              </a:buClr>
              <a:buSzPct val="100000"/>
              <a:buFont typeface="Trebuchet MS"/>
              <a:buChar char=" "/>
              <a:defRPr sz="2800">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これを別な面からみてみると人が常についていて異常のときに機械の代わりをすることは、いつまでたっても異常がなくならないということである。…材料や機械に内在する問題が管理監督者の知らないところで繕われていては、いつまでたっても改善が進まないし、原価は安くならない。</a:t>
            </a:r>
            <a:r>
              <a:rPr b="1" dirty="0">
                <a:solidFill>
                  <a:srgbClr val="FF0000"/>
                </a:solidFill>
                <a:latin typeface="Meiryo UI" panose="020B0604030504040204" pitchFamily="50" charset="-128"/>
                <a:ea typeface="Meiryo UI" panose="020B0604030504040204" pitchFamily="50" charset="-128"/>
              </a:rPr>
              <a:t>異常があれば機械をとめるということは問題を明らかにするということ</a:t>
            </a:r>
            <a:r>
              <a:rPr dirty="0">
                <a:latin typeface="Meiryo UI" panose="020B0604030504040204" pitchFamily="50" charset="-128"/>
                <a:ea typeface="Meiryo UI" panose="020B0604030504040204" pitchFamily="50" charset="-128"/>
              </a:rPr>
              <a:t>でもある。問題がはっきりすれば改善もすすむ。</a:t>
            </a:r>
          </a:p>
          <a:p>
            <a:pPr marL="116378" indent="-116378" defTabSz="1300480">
              <a:lnSpc>
                <a:spcPct val="90000"/>
              </a:lnSpc>
              <a:spcBef>
                <a:spcPts val="1700"/>
              </a:spcBef>
              <a:buClr>
                <a:srgbClr val="E48312"/>
              </a:buClr>
              <a:buSzPct val="100000"/>
              <a:buFont typeface="Trebuchet MS"/>
              <a:buChar char=" "/>
              <a:defRPr sz="14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トヨタ生産方式</a:t>
            </a:r>
            <a:r>
              <a:rPr dirty="0">
                <a:latin typeface="Meiryo UI" panose="020B0604030504040204" pitchFamily="50" charset="-128"/>
                <a:ea typeface="Meiryo UI" panose="020B0604030504040204" pitchFamily="50" charset="-128"/>
              </a:rPr>
              <a:t> – </a:t>
            </a:r>
            <a:r>
              <a:rPr dirty="0" err="1">
                <a:latin typeface="Meiryo UI" panose="020B0604030504040204" pitchFamily="50" charset="-128"/>
                <a:ea typeface="Meiryo UI" panose="020B0604030504040204" pitchFamily="50" charset="-128"/>
              </a:rPr>
              <a:t>脱規模の経営をめざして</a:t>
            </a:r>
            <a:r>
              <a:rPr dirty="0">
                <a:latin typeface="Meiryo UI" panose="020B0604030504040204" pitchFamily="50" charset="-128"/>
                <a:ea typeface="Meiryo UI" panose="020B0604030504040204" pitchFamily="50" charset="-128"/>
              </a:rPr>
              <a:t>  –  </a:t>
            </a:r>
            <a:r>
              <a:rPr dirty="0" err="1">
                <a:latin typeface="Meiryo UI" panose="020B0604030504040204" pitchFamily="50" charset="-128"/>
                <a:ea typeface="Meiryo UI" panose="020B0604030504040204" pitchFamily="50" charset="-128"/>
              </a:rPr>
              <a:t>元トヨタ自動車工業（株）副社長</a:t>
            </a:r>
            <a:r>
              <a:rPr dirty="0">
                <a:latin typeface="Meiryo UI" panose="020B0604030504040204" pitchFamily="50" charset="-128"/>
                <a:ea typeface="Meiryo UI" panose="020B0604030504040204" pitchFamily="50" charset="-128"/>
              </a:rPr>
              <a:t>  </a:t>
            </a:r>
            <a:r>
              <a:rPr dirty="0" err="1">
                <a:latin typeface="Meiryo UI" panose="020B0604030504040204" pitchFamily="50" charset="-128"/>
                <a:ea typeface="Meiryo UI" panose="020B0604030504040204" pitchFamily="50" charset="-128"/>
              </a:rPr>
              <a:t>大野耐一</a:t>
            </a:r>
            <a:r>
              <a:rPr dirty="0">
                <a:latin typeface="Meiryo UI" panose="020B0604030504040204" pitchFamily="50" charset="-128"/>
                <a:ea typeface="Meiryo UI" panose="020B0604030504040204" pitchFamily="50" charset="-128"/>
              </a:rPr>
              <a:t> 著, 1978</a:t>
            </a:r>
          </a:p>
        </p:txBody>
      </p:sp>
      <p:pic>
        <p:nvPicPr>
          <p:cNvPr id="193" name="image6.jpg" descr="https://images-na.ssl-images-amazon.com/images/I/51tyha1-g6L._SX355_BO1,204,203,200_.jpg"/>
          <p:cNvPicPr>
            <a:picLocks noChangeAspect="1"/>
          </p:cNvPicPr>
          <p:nvPr/>
        </p:nvPicPr>
        <p:blipFill>
          <a:blip r:embed="rId2"/>
          <a:stretch>
            <a:fillRect/>
          </a:stretch>
        </p:blipFill>
        <p:spPr>
          <a:xfrm>
            <a:off x="8971305" y="2978120"/>
            <a:ext cx="3570829" cy="4991160"/>
          </a:xfrm>
          <a:prstGeom prst="rect">
            <a:avLst/>
          </a:prstGeom>
          <a:ln w="12700">
            <a:miter lim="400000"/>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body" idx="1"/>
          </p:nvPr>
        </p:nvSpPr>
        <p:spPr>
          <a:prstGeom prst="rect">
            <a:avLst/>
          </a:prstGeom>
        </p:spPr>
        <p:txBody>
          <a:bodyPr/>
          <a:lstStyle/>
          <a:p>
            <a:r>
              <a:rPr b="1" dirty="0" err="1">
                <a:latin typeface="Meiryo UI" panose="020B0604030504040204" pitchFamily="50" charset="-128"/>
                <a:ea typeface="Meiryo UI" panose="020B0604030504040204" pitchFamily="50" charset="-128"/>
              </a:rPr>
              <a:t>自動化</a:t>
            </a:r>
            <a:endParaRPr b="1" dirty="0">
              <a:latin typeface="Meiryo UI" panose="020B0604030504040204" pitchFamily="50" charset="-128"/>
              <a:ea typeface="Meiryo UI" panose="020B0604030504040204" pitchFamily="50" charset="-128"/>
            </a:endParaRPr>
          </a:p>
          <a:p>
            <a:pPr lvl="2"/>
            <a:r>
              <a:rPr dirty="0" err="1">
                <a:latin typeface="Meiryo UI" panose="020B0604030504040204" pitchFamily="50" charset="-128"/>
                <a:ea typeface="Meiryo UI" panose="020B0604030504040204" pitchFamily="50" charset="-128"/>
              </a:rPr>
              <a:t>システムの制御に対して人間の介在を最小限にする</a:t>
            </a:r>
            <a:r>
              <a:rPr dirty="0">
                <a:latin typeface="Meiryo UI" panose="020B0604030504040204" pitchFamily="50" charset="-128"/>
                <a:ea typeface="Meiryo UI" panose="020B0604030504040204" pitchFamily="50" charset="-128"/>
              </a:rPr>
              <a:t>/</a:t>
            </a:r>
            <a:r>
              <a:rPr dirty="0" err="1">
                <a:latin typeface="Meiryo UI" panose="020B0604030504040204" pitchFamily="50" charset="-128"/>
                <a:ea typeface="Meiryo UI" panose="020B0604030504040204" pitchFamily="50" charset="-128"/>
              </a:rPr>
              <a:t>削減していく</a:t>
            </a:r>
            <a:endParaRPr lang="en-US" dirty="0">
              <a:latin typeface="Meiryo UI" panose="020B0604030504040204" pitchFamily="50" charset="-128"/>
              <a:ea typeface="Meiryo UI" panose="020B0604030504040204" pitchFamily="50" charset="-128"/>
            </a:endParaRPr>
          </a:p>
          <a:p>
            <a:pPr lvl="2"/>
            <a:endParaRPr dirty="0">
              <a:latin typeface="Meiryo UI" panose="020B0604030504040204" pitchFamily="50" charset="-128"/>
              <a:ea typeface="Meiryo UI" panose="020B0604030504040204" pitchFamily="50" charset="-128"/>
            </a:endParaRPr>
          </a:p>
          <a:p>
            <a:r>
              <a:rPr b="1" dirty="0" err="1">
                <a:latin typeface="Meiryo UI" panose="020B0604030504040204" pitchFamily="50" charset="-128"/>
                <a:ea typeface="Meiryo UI" panose="020B0604030504040204" pitchFamily="50" charset="-128"/>
              </a:rPr>
              <a:t>自</a:t>
            </a:r>
            <a:r>
              <a:rPr b="1" dirty="0" err="1">
                <a:solidFill>
                  <a:schemeClr val="accent1">
                    <a:satOff val="-3355"/>
                    <a:lumOff val="26614"/>
                  </a:schemeClr>
                </a:solidFill>
                <a:latin typeface="Meiryo UI" panose="020B0604030504040204" pitchFamily="50" charset="-128"/>
                <a:ea typeface="Meiryo UI" panose="020B0604030504040204" pitchFamily="50" charset="-128"/>
                <a:cs typeface="+mn-cs"/>
                <a:sym typeface="Avenir Next Demi Bold"/>
              </a:rPr>
              <a:t>働</a:t>
            </a:r>
            <a:r>
              <a:rPr b="1" dirty="0" err="1">
                <a:latin typeface="Meiryo UI" panose="020B0604030504040204" pitchFamily="50" charset="-128"/>
                <a:ea typeface="Meiryo UI" panose="020B0604030504040204" pitchFamily="50" charset="-128"/>
              </a:rPr>
              <a:t>化</a:t>
            </a:r>
            <a:endParaRPr b="1" dirty="0">
              <a:latin typeface="Meiryo UI" panose="020B0604030504040204" pitchFamily="50" charset="-128"/>
              <a:ea typeface="Meiryo UI" panose="020B0604030504040204" pitchFamily="50" charset="-128"/>
            </a:endParaRPr>
          </a:p>
          <a:p>
            <a:pPr lvl="2"/>
            <a:r>
              <a:rPr dirty="0" err="1">
                <a:latin typeface="Meiryo UI" panose="020B0604030504040204" pitchFamily="50" charset="-128"/>
                <a:ea typeface="Meiryo UI" panose="020B0604030504040204" pitchFamily="50" charset="-128"/>
              </a:rPr>
              <a:t>異常の見える化</a:t>
            </a:r>
            <a:r>
              <a:rPr dirty="0">
                <a:latin typeface="Meiryo UI" panose="020B0604030504040204" pitchFamily="50" charset="-128"/>
                <a:ea typeface="Meiryo UI" panose="020B0604030504040204" pitchFamily="50" charset="-128"/>
              </a:rPr>
              <a:t>  /</a:t>
            </a:r>
          </a:p>
          <a:p>
            <a:pPr lvl="2">
              <a:defRPr>
                <a:solidFill>
                  <a:schemeClr val="accent1">
                    <a:satOff val="-3355"/>
                    <a:lumOff val="26614"/>
                  </a:schemeClr>
                </a:solidFill>
              </a:defRPr>
            </a:pPr>
            <a:r>
              <a:rPr dirty="0" err="1">
                <a:solidFill>
                  <a:srgbClr val="FFFFFF"/>
                </a:solidFill>
                <a:latin typeface="Meiryo UI" panose="020B0604030504040204" pitchFamily="50" charset="-128"/>
                <a:ea typeface="Meiryo UI" panose="020B0604030504040204" pitchFamily="50" charset="-128"/>
              </a:rPr>
              <a:t>異常対応は</a:t>
            </a:r>
            <a:r>
              <a:rPr sz="5700" b="1" u="sng" dirty="0" err="1">
                <a:latin typeface="Meiryo UI" panose="020B0604030504040204" pitchFamily="50" charset="-128"/>
                <a:ea typeface="Meiryo UI" panose="020B0604030504040204" pitchFamily="50" charset="-128"/>
              </a:rPr>
              <a:t>人間の介在</a:t>
            </a:r>
            <a:r>
              <a:rPr dirty="0" err="1">
                <a:solidFill>
                  <a:srgbClr val="FFFFFF"/>
                </a:solidFill>
                <a:latin typeface="Meiryo UI" panose="020B0604030504040204" pitchFamily="50" charset="-128"/>
                <a:ea typeface="Meiryo UI" panose="020B0604030504040204" pitchFamily="50" charset="-128"/>
              </a:rPr>
              <a:t>を前提</a:t>
            </a:r>
            <a:endParaRPr dirty="0">
              <a:solidFill>
                <a:srgbClr val="FFFFFF"/>
              </a:solidFill>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prstGeom prst="rect">
            <a:avLst/>
          </a:prstGeom>
        </p:spPr>
        <p:txBody>
          <a:bodyPr/>
          <a:lstStyle/>
          <a:p>
            <a:r>
              <a:rPr b="1" dirty="0" err="1">
                <a:latin typeface="Meiryo UI" panose="020B0604030504040204" pitchFamily="50" charset="-128"/>
                <a:ea typeface="Meiryo UI" panose="020B0604030504040204" pitchFamily="50" charset="-128"/>
              </a:rPr>
              <a:t>インフラエンジニアの宿命</a:t>
            </a:r>
            <a:r>
              <a:rPr b="1" dirty="0">
                <a:latin typeface="Meiryo UI" panose="020B0604030504040204" pitchFamily="50" charset="-128"/>
                <a:ea typeface="Meiryo UI" panose="020B0604030504040204" pitchFamily="50" charset="-128"/>
              </a:rPr>
              <a:t> (</a:t>
            </a:r>
            <a:r>
              <a:rPr b="1" dirty="0" err="1">
                <a:latin typeface="Meiryo UI" panose="020B0604030504040204" pitchFamily="50" charset="-128"/>
                <a:ea typeface="Meiryo UI" panose="020B0604030504040204" pitchFamily="50" charset="-128"/>
              </a:rPr>
              <a:t>さだめ</a:t>
            </a:r>
            <a:r>
              <a:rPr b="1" dirty="0">
                <a:latin typeface="Meiryo UI" panose="020B0604030504040204" pitchFamily="50" charset="-128"/>
                <a:ea typeface="Meiryo UI" panose="020B0604030504040204" pitchFamily="50" charset="-128"/>
              </a:rPr>
              <a:t>)</a:t>
            </a:r>
          </a:p>
        </p:txBody>
      </p:sp>
      <p:sp>
        <p:nvSpPr>
          <p:cNvPr id="204" name="Shape 204"/>
          <p:cNvSpPr>
            <a:spLocks noGrp="1"/>
          </p:cNvSpPr>
          <p:nvPr>
            <p:ph type="body" idx="1"/>
          </p:nvPr>
        </p:nvSpPr>
        <p:spPr>
          <a:prstGeom prst="rect">
            <a:avLst/>
          </a:prstGeom>
        </p:spPr>
        <p:txBody>
          <a:bodyPr/>
          <a:lstStyle/>
          <a:p>
            <a:pPr marL="128015" indent="-128015"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インフラは</a:t>
            </a:r>
            <a:r>
              <a:rPr dirty="0">
                <a:latin typeface="Meiryo UI" panose="020B0604030504040204" pitchFamily="50" charset="-128"/>
                <a:ea typeface="Meiryo UI" panose="020B0604030504040204" pitchFamily="50" charset="-128"/>
              </a:rPr>
              <a:t> </a:t>
            </a:r>
            <a:r>
              <a:rPr b="1" dirty="0">
                <a:latin typeface="Meiryo UI" panose="020B0604030504040204" pitchFamily="50" charset="-128"/>
                <a:ea typeface="Meiryo UI" panose="020B0604030504040204" pitchFamily="50" charset="-128"/>
              </a:rPr>
              <a:t>Moving Target</a:t>
            </a:r>
          </a:p>
          <a:p>
            <a:pPr marL="128015" indent="-128015" defTabSz="1300480">
              <a:lnSpc>
                <a:spcPct val="90000"/>
              </a:lnSpc>
              <a:spcBef>
                <a:spcPts val="1700"/>
              </a:spcBef>
              <a:buClr>
                <a:srgbClr val="E48312"/>
              </a:buClr>
              <a:buSzPct val="100000"/>
              <a:buFont typeface="Trebuchet MS"/>
              <a:buChar char=" "/>
              <a:defRPr sz="2800">
                <a:solidFill>
                  <a:srgbClr val="404040"/>
                </a:solidFill>
                <a:latin typeface="Calibri"/>
                <a:ea typeface="Calibri"/>
                <a:cs typeface="Calibri"/>
                <a:sym typeface="Calibri"/>
              </a:defRPr>
            </a:pPr>
            <a:endParaRPr b="1" dirty="0">
              <a:latin typeface="Meiryo UI" panose="020B0604030504040204" pitchFamily="50" charset="-128"/>
              <a:ea typeface="Meiryo UI" panose="020B0604030504040204" pitchFamily="50" charset="-128"/>
            </a:endParaRPr>
          </a:p>
          <a:p>
            <a:pPr marL="128015" indent="-128015"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ソフトウェア・周辺環境は、猛スピードで変化する</a:t>
            </a:r>
            <a:endParaRPr dirty="0">
              <a:latin typeface="Meiryo UI" panose="020B0604030504040204" pitchFamily="50" charset="-128"/>
              <a:ea typeface="Meiryo UI" panose="020B0604030504040204" pitchFamily="50" charset="-128"/>
            </a:endParaRPr>
          </a:p>
          <a:p>
            <a:pPr marL="445008" lvl="1" indent="-243840" defTabSz="1300480">
              <a:lnSpc>
                <a:spcPct val="90000"/>
              </a:lnSpc>
              <a:spcBef>
                <a:spcPts val="500"/>
              </a:spcBef>
              <a:buClr>
                <a:srgbClr val="E48312"/>
              </a:buClr>
              <a:buSzPct val="100000"/>
              <a:buFont typeface="Trebuchet MS"/>
              <a:buChar char="◦"/>
              <a:defRPr sz="2400">
                <a:solidFill>
                  <a:srgbClr val="434343"/>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既知のバグが修正されたり</a:t>
            </a:r>
            <a:endParaRPr dirty="0">
              <a:latin typeface="Meiryo UI" panose="020B0604030504040204" pitchFamily="50" charset="-128"/>
              <a:ea typeface="Meiryo UI" panose="020B0604030504040204" pitchFamily="50" charset="-128"/>
            </a:endParaRPr>
          </a:p>
          <a:p>
            <a:pPr marL="445008" lvl="1" indent="-243840" defTabSz="1300480">
              <a:lnSpc>
                <a:spcPct val="90000"/>
              </a:lnSpc>
              <a:spcBef>
                <a:spcPts val="500"/>
              </a:spcBef>
              <a:buClr>
                <a:srgbClr val="E48312"/>
              </a:buClr>
              <a:buSzPct val="100000"/>
              <a:buFont typeface="Trebuchet MS"/>
              <a:buChar char="◦"/>
              <a:defRPr sz="2400">
                <a:solidFill>
                  <a:srgbClr val="434343"/>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新規の機能が追加されたり</a:t>
            </a:r>
            <a:endParaRPr dirty="0">
              <a:latin typeface="Meiryo UI" panose="020B0604030504040204" pitchFamily="50" charset="-128"/>
              <a:ea typeface="Meiryo UI" panose="020B0604030504040204" pitchFamily="50" charset="-128"/>
            </a:endParaRPr>
          </a:p>
          <a:p>
            <a:pPr marL="445008" lvl="1" indent="-243840" defTabSz="1300480">
              <a:lnSpc>
                <a:spcPct val="90000"/>
              </a:lnSpc>
              <a:spcBef>
                <a:spcPts val="500"/>
              </a:spcBef>
              <a:buClr>
                <a:srgbClr val="E48312"/>
              </a:buClr>
              <a:buSzPct val="100000"/>
              <a:buFont typeface="Trebuchet MS"/>
              <a:buChar char="◦"/>
              <a:defRPr sz="2400">
                <a:solidFill>
                  <a:srgbClr val="434343"/>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不要な機能が削除されたり</a:t>
            </a:r>
            <a:endParaRPr dirty="0">
              <a:solidFill>
                <a:srgbClr val="000000"/>
              </a:solidFill>
              <a:latin typeface="Meiryo UI" panose="020B0604030504040204" pitchFamily="50" charset="-128"/>
              <a:ea typeface="Meiryo UI" panose="020B0604030504040204" pitchFamily="50" charset="-128"/>
            </a:endParaRPr>
          </a:p>
          <a:p>
            <a:pPr marL="445008" lvl="1" indent="-243840" defTabSz="1300480">
              <a:lnSpc>
                <a:spcPct val="90000"/>
              </a:lnSpc>
              <a:spcBef>
                <a:spcPts val="500"/>
              </a:spcBef>
              <a:buClr>
                <a:srgbClr val="E48312"/>
              </a:buClr>
              <a:buSzPct val="100000"/>
              <a:buFont typeface="Trebuchet MS"/>
              <a:buChar char="◦"/>
              <a:defRPr sz="2400">
                <a:solidFill>
                  <a:srgbClr val="BFBFBF"/>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既存の機能が改変されたり</a:t>
            </a:r>
            <a:endParaRPr dirty="0">
              <a:latin typeface="Meiryo UI" panose="020B0604030504040204" pitchFamily="50" charset="-128"/>
              <a:ea typeface="Meiryo UI" panose="020B0604030504040204" pitchFamily="50" charset="-128"/>
            </a:endParaRPr>
          </a:p>
          <a:p>
            <a:pPr marL="445008" lvl="1" indent="-243840" defTabSz="1300480">
              <a:lnSpc>
                <a:spcPct val="90000"/>
              </a:lnSpc>
              <a:spcBef>
                <a:spcPts val="500"/>
              </a:spcBef>
              <a:buClr>
                <a:srgbClr val="E48312"/>
              </a:buClr>
              <a:buSzPct val="100000"/>
              <a:buFont typeface="Trebuchet MS"/>
              <a:buChar char="◦"/>
              <a:defRPr sz="2400">
                <a:solidFill>
                  <a:srgbClr val="BFBFBF"/>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新規のバグが混入されたり</a:t>
            </a:r>
            <a:endParaRPr dirty="0">
              <a:latin typeface="Meiryo UI" panose="020B0604030504040204" pitchFamily="50" charset="-128"/>
              <a:ea typeface="Meiryo UI" panose="020B0604030504040204" pitchFamily="50" charset="-128"/>
            </a:endParaRPr>
          </a:p>
          <a:p>
            <a:pPr marL="128015" indent="-128015" defTabSz="1300480">
              <a:lnSpc>
                <a:spcPct val="90000"/>
              </a:lnSpc>
              <a:spcBef>
                <a:spcPts val="1700"/>
              </a:spcBef>
              <a:buClr>
                <a:srgbClr val="E48312"/>
              </a:buClr>
              <a:buSzPct val="100000"/>
              <a:buFont typeface="Trebuchet MS"/>
              <a:buChar char=" "/>
              <a:defRPr sz="2800">
                <a:solidFill>
                  <a:srgbClr val="404040"/>
                </a:solidFill>
                <a:latin typeface="Calibri"/>
                <a:ea typeface="Calibri"/>
                <a:cs typeface="Calibri"/>
                <a:sym typeface="Calibri"/>
              </a:defRPr>
            </a:pPr>
            <a:endParaRPr dirty="0">
              <a:latin typeface="Meiryo UI" panose="020B0604030504040204" pitchFamily="50" charset="-128"/>
              <a:ea typeface="Meiryo UI" panose="020B0604030504040204" pitchFamily="50" charset="-128"/>
            </a:endParaRPr>
          </a:p>
          <a:p>
            <a:pPr marL="128015" indent="-128015"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未知の異常発生を前提としなければならない</a:t>
            </a:r>
            <a:endParaRPr dirty="0">
              <a:latin typeface="Meiryo UI" panose="020B0604030504040204" pitchFamily="50" charset="-128"/>
              <a:ea typeface="Meiryo UI" panose="020B0604030504040204" pitchFamily="50" charset="-128"/>
            </a:endParaRPr>
          </a:p>
          <a:p>
            <a:pPr marL="128015" indent="-128015"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a:t>
            </a:r>
            <a:r>
              <a:rPr b="1" dirty="0" err="1">
                <a:solidFill>
                  <a:srgbClr val="FF2600"/>
                </a:solidFill>
                <a:latin typeface="Meiryo UI" panose="020B0604030504040204" pitchFamily="50" charset="-128"/>
                <a:ea typeface="Meiryo UI" panose="020B0604030504040204" pitchFamily="50" charset="-128"/>
              </a:rPr>
              <a:t>人間</a:t>
            </a:r>
            <a:r>
              <a:rPr dirty="0" err="1">
                <a:solidFill>
                  <a:srgbClr val="FF2600"/>
                </a:solidFill>
                <a:latin typeface="Meiryo UI" panose="020B0604030504040204" pitchFamily="50" charset="-128"/>
                <a:ea typeface="Meiryo UI" panose="020B0604030504040204" pitchFamily="50" charset="-128"/>
              </a:rPr>
              <a:t>が介在する自</a:t>
            </a:r>
            <a:r>
              <a:rPr lang="ja-JP" altLang="en-US" b="1">
                <a:solidFill>
                  <a:srgbClr val="FF2600"/>
                </a:solidFill>
                <a:latin typeface="Meiryo UI" panose="020B0604030504040204" pitchFamily="50" charset="-128"/>
                <a:ea typeface="Meiryo UI" panose="020B0604030504040204" pitchFamily="50" charset="-128"/>
              </a:rPr>
              <a:t>働</a:t>
            </a:r>
            <a:r>
              <a:rPr dirty="0" err="1">
                <a:solidFill>
                  <a:srgbClr val="FF2600"/>
                </a:solidFill>
                <a:latin typeface="Meiryo UI" panose="020B0604030504040204" pitchFamily="50" charset="-128"/>
                <a:ea typeface="Meiryo UI" panose="020B0604030504040204" pitchFamily="50" charset="-128"/>
              </a:rPr>
              <a:t>化を志向</a:t>
            </a:r>
            <a:r>
              <a:rPr lang="ja-JP" altLang="en-US">
                <a:solidFill>
                  <a:srgbClr val="FF2600"/>
                </a:solidFill>
                <a:latin typeface="Meiryo UI" panose="020B0604030504040204" pitchFamily="50" charset="-128"/>
                <a:ea typeface="Meiryo UI" panose="020B0604030504040204" pitchFamily="50" charset="-128"/>
              </a:rPr>
              <a:t>したい</a:t>
            </a:r>
            <a:endParaRPr dirty="0">
              <a:solidFill>
                <a:srgbClr val="FF2600"/>
              </a:solidFill>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p>
            <a:r>
              <a:rPr lang="ja-JP" altLang="en-US" dirty="0"/>
              <a:t>あらためて、</a:t>
            </a:r>
            <a:r>
              <a:rPr b="1" dirty="0" err="1">
                <a:latin typeface="Meiryo UI" panose="020B0604030504040204" pitchFamily="50" charset="-128"/>
                <a:ea typeface="Meiryo UI" panose="020B0604030504040204" pitchFamily="50" charset="-128"/>
              </a:rPr>
              <a:t>NIIでは</a:t>
            </a:r>
            <a:endParaRPr b="1" dirty="0">
              <a:latin typeface="Meiryo UI" panose="020B0604030504040204" pitchFamily="50" charset="-128"/>
              <a:ea typeface="Meiryo UI" panose="020B0604030504040204" pitchFamily="50" charset="-128"/>
            </a:endParaRPr>
          </a:p>
        </p:txBody>
      </p:sp>
      <p:sp>
        <p:nvSpPr>
          <p:cNvPr id="207" name="Shape 207"/>
          <p:cNvSpPr>
            <a:spLocks noGrp="1"/>
          </p:cNvSpPr>
          <p:nvPr>
            <p:ph type="body" idx="1"/>
          </p:nvPr>
        </p:nvSpPr>
        <p:spPr>
          <a:prstGeom prst="rect">
            <a:avLst/>
          </a:prstGeom>
        </p:spPr>
        <p:txBody>
          <a:bodyPr/>
          <a:lstStyle/>
          <a:p>
            <a:pPr marL="417830" indent="-417830" defTabSz="549148">
              <a:defRPr sz="3384"/>
            </a:pPr>
            <a:r>
              <a:rPr dirty="0" err="1">
                <a:latin typeface="Meiryo UI" panose="020B0604030504040204" pitchFamily="50" charset="-128"/>
                <a:ea typeface="Meiryo UI" panose="020B0604030504040204" pitchFamily="50" charset="-128"/>
              </a:rPr>
              <a:t>学術・研究機関</a:t>
            </a:r>
            <a:r>
              <a:rPr dirty="0">
                <a:latin typeface="Meiryo UI" panose="020B0604030504040204" pitchFamily="50" charset="-128"/>
                <a:ea typeface="Meiryo UI" panose="020B0604030504040204" pitchFamily="50" charset="-128"/>
              </a:rPr>
              <a:t> … </a:t>
            </a:r>
            <a:r>
              <a:rPr sz="4418" dirty="0" err="1">
                <a:solidFill>
                  <a:schemeClr val="accent5">
                    <a:hueOff val="-444211"/>
                    <a:satOff val="-14915"/>
                    <a:lumOff val="22857"/>
                  </a:schemeClr>
                </a:solidFill>
                <a:latin typeface="Meiryo UI" panose="020B0604030504040204" pitchFamily="50" charset="-128"/>
                <a:ea typeface="Meiryo UI" panose="020B0604030504040204" pitchFamily="50" charset="-128"/>
                <a:cs typeface="+mn-cs"/>
                <a:sym typeface="Avenir Next Demi Bold"/>
              </a:rPr>
              <a:t>要求が多様</a:t>
            </a:r>
            <a:r>
              <a:rPr sz="4418" dirty="0">
                <a:solidFill>
                  <a:schemeClr val="accent5">
                    <a:hueOff val="-444211"/>
                    <a:satOff val="-14915"/>
                    <a:lumOff val="22857"/>
                  </a:schemeClr>
                </a:solidFill>
                <a:latin typeface="Meiryo UI" panose="020B0604030504040204" pitchFamily="50" charset="-128"/>
                <a:ea typeface="Meiryo UI" panose="020B0604030504040204" pitchFamily="50" charset="-128"/>
                <a:cs typeface="+mn-cs"/>
                <a:sym typeface="Avenir Next Demi Bold"/>
              </a:rPr>
              <a:t>！</a:t>
            </a:r>
          </a:p>
          <a:p>
            <a:pPr marL="417830" indent="-417830" defTabSz="549148">
              <a:defRPr sz="3384"/>
            </a:pPr>
            <a:r>
              <a:rPr dirty="0" err="1">
                <a:latin typeface="Meiryo UI" panose="020B0604030504040204" pitchFamily="50" charset="-128"/>
                <a:ea typeface="Meiryo UI" panose="020B0604030504040204" pitchFamily="50" charset="-128"/>
              </a:rPr>
              <a:t>少量多品種</a:t>
            </a:r>
            <a:endParaRPr dirty="0">
              <a:latin typeface="Meiryo UI" panose="020B0604030504040204" pitchFamily="50" charset="-128"/>
              <a:ea typeface="Meiryo UI" panose="020B0604030504040204" pitchFamily="50" charset="-128"/>
            </a:endParaRPr>
          </a:p>
          <a:p>
            <a:pPr marL="835660" lvl="1" indent="-417830" defTabSz="549148">
              <a:defRPr sz="3384"/>
            </a:pPr>
            <a:r>
              <a:rPr dirty="0" err="1">
                <a:latin typeface="Meiryo UI" panose="020B0604030504040204" pitchFamily="50" charset="-128"/>
                <a:ea typeface="Meiryo UI" panose="020B0604030504040204" pitchFamily="50" charset="-128"/>
              </a:rPr>
              <a:t>Hadoop族</a:t>
            </a:r>
            <a:r>
              <a:rPr dirty="0">
                <a:latin typeface="Meiryo UI" panose="020B0604030504040204" pitchFamily="50" charset="-128"/>
                <a:ea typeface="Meiryo UI" panose="020B0604030504040204" pitchFamily="50" charset="-128"/>
              </a:rPr>
              <a:t> … </a:t>
            </a:r>
            <a:r>
              <a:rPr dirty="0" err="1">
                <a:latin typeface="Meiryo UI" panose="020B0604030504040204" pitchFamily="50" charset="-128"/>
                <a:ea typeface="Meiryo UI" panose="020B0604030504040204" pitchFamily="50" charset="-128"/>
              </a:rPr>
              <a:t>組み合わせ</a:t>
            </a:r>
            <a:endParaRPr dirty="0">
              <a:latin typeface="Meiryo UI" panose="020B0604030504040204" pitchFamily="50" charset="-128"/>
              <a:ea typeface="Meiryo UI" panose="020B0604030504040204" pitchFamily="50" charset="-128"/>
            </a:endParaRPr>
          </a:p>
          <a:p>
            <a:pPr marL="835660" lvl="1" indent="-417830" defTabSz="549148">
              <a:defRPr sz="3384"/>
            </a:pPr>
            <a:r>
              <a:rPr dirty="0" err="1">
                <a:latin typeface="Meiryo UI" panose="020B0604030504040204" pitchFamily="50" charset="-128"/>
                <a:ea typeface="Meiryo UI" panose="020B0604030504040204" pitchFamily="50" charset="-128"/>
              </a:rPr>
              <a:t>仮想化・コンテナ化の要望</a:t>
            </a:r>
            <a:r>
              <a:rPr dirty="0">
                <a:latin typeface="Meiryo UI" panose="020B0604030504040204" pitchFamily="50" charset="-128"/>
                <a:ea typeface="Meiryo UI" panose="020B0604030504040204" pitchFamily="50" charset="-128"/>
              </a:rPr>
              <a:t> … </a:t>
            </a:r>
            <a:r>
              <a:rPr dirty="0" err="1">
                <a:latin typeface="Meiryo UI" panose="020B0604030504040204" pitchFamily="50" charset="-128"/>
                <a:ea typeface="Meiryo UI" panose="020B0604030504040204" pitchFamily="50" charset="-128"/>
              </a:rPr>
              <a:t>さらに組み合わせ</a:t>
            </a:r>
            <a:endParaRPr dirty="0">
              <a:latin typeface="Meiryo UI" panose="020B0604030504040204" pitchFamily="50" charset="-128"/>
              <a:ea typeface="Meiryo UI" panose="020B0604030504040204" pitchFamily="50" charset="-128"/>
            </a:endParaRPr>
          </a:p>
          <a:p>
            <a:pPr marL="417830" indent="-417830" defTabSz="549148">
              <a:defRPr sz="3384"/>
            </a:pPr>
            <a:endParaRPr dirty="0">
              <a:latin typeface="Meiryo UI" panose="020B0604030504040204" pitchFamily="50" charset="-128"/>
              <a:ea typeface="Meiryo UI" panose="020B0604030504040204" pitchFamily="50" charset="-128"/>
            </a:endParaRPr>
          </a:p>
          <a:p>
            <a:pPr marL="417830" indent="-417830" defTabSz="549148">
              <a:defRPr sz="3384"/>
            </a:pPr>
            <a:r>
              <a:rPr dirty="0" err="1">
                <a:latin typeface="Meiryo UI" panose="020B0604030504040204" pitchFamily="50" charset="-128"/>
                <a:ea typeface="Meiryo UI" panose="020B0604030504040204" pitchFamily="50" charset="-128"/>
              </a:rPr>
              <a:t>自動化するには多様すぎる→</a:t>
            </a:r>
            <a:r>
              <a:rPr sz="4230" dirty="0" err="1">
                <a:solidFill>
                  <a:schemeClr val="accent5">
                    <a:hueOff val="-444211"/>
                    <a:satOff val="-14915"/>
                    <a:lumOff val="22857"/>
                  </a:schemeClr>
                </a:solidFill>
                <a:latin typeface="Meiryo UI" panose="020B0604030504040204" pitchFamily="50" charset="-128"/>
                <a:ea typeface="Meiryo UI" panose="020B0604030504040204" pitchFamily="50" charset="-128"/>
                <a:cs typeface="+mn-cs"/>
                <a:sym typeface="Avenir Next Demi Bold"/>
              </a:rPr>
              <a:t>判断は人にさせよう</a:t>
            </a:r>
            <a:endParaRPr dirty="0">
              <a:latin typeface="Meiryo UI" panose="020B0604030504040204" pitchFamily="50" charset="-128"/>
              <a:ea typeface="Meiryo UI" panose="020B0604030504040204" pitchFamily="50" charset="-128"/>
              <a:cs typeface="+mn-cs"/>
              <a:sym typeface="Avenir Next Demi Bold"/>
            </a:endParaRPr>
          </a:p>
          <a:p>
            <a:pPr marL="835660" lvl="1" indent="-417830" defTabSz="549148">
              <a:defRPr sz="3384"/>
            </a:pPr>
            <a:r>
              <a:rPr dirty="0" err="1">
                <a:latin typeface="Meiryo UI" panose="020B0604030504040204" pitchFamily="50" charset="-128"/>
                <a:ea typeface="Meiryo UI" panose="020B0604030504040204" pitchFamily="50" charset="-128"/>
              </a:rPr>
              <a:t>手順とその結果の見える化</a:t>
            </a:r>
            <a:endParaRPr dirty="0">
              <a:latin typeface="Meiryo UI" panose="020B0604030504040204" pitchFamily="50" charset="-128"/>
              <a:ea typeface="Meiryo UI" panose="020B0604030504040204" pitchFamily="50" charset="-128"/>
            </a:endParaRPr>
          </a:p>
          <a:p>
            <a:pPr marL="835660" lvl="1" indent="-417830" defTabSz="549148">
              <a:defRPr sz="3384"/>
            </a:pPr>
            <a:r>
              <a:rPr dirty="0" err="1">
                <a:latin typeface="Meiryo UI" panose="020B0604030504040204" pitchFamily="50" charset="-128"/>
                <a:ea typeface="Meiryo UI" panose="020B0604030504040204" pitchFamily="50" charset="-128"/>
              </a:rPr>
              <a:t>手順を機械的に再実行</a:t>
            </a:r>
            <a:endParaRPr dirty="0">
              <a:latin typeface="Meiryo UI" panose="020B0604030504040204" pitchFamily="50" charset="-128"/>
              <a:ea typeface="Meiryo UI" panose="020B0604030504040204" pitchFamily="50" charset="-128"/>
            </a:endParaRPr>
          </a:p>
          <a:p>
            <a:pPr marL="835660" lvl="1" indent="-417830" defTabSz="549148">
              <a:defRPr sz="3384"/>
            </a:pPr>
            <a:r>
              <a:rPr dirty="0" err="1">
                <a:latin typeface="Meiryo UI" panose="020B0604030504040204" pitchFamily="50" charset="-128"/>
                <a:ea typeface="Meiryo UI" panose="020B0604030504040204" pitchFamily="50" charset="-128"/>
              </a:rPr>
              <a:t>何が起きているのかを自覚させる</a:t>
            </a:r>
            <a:endParaRPr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9" name="image7.jpg" descr="https://s.aolcdn.com/hss/storage/adam/baf7a9b8b366f796981fcf13bd141b3e/HardimanPrototypeArm1970-1.jpg"/>
          <p:cNvPicPr>
            <a:picLocks noChangeAspect="1"/>
          </p:cNvPicPr>
          <p:nvPr/>
        </p:nvPicPr>
        <p:blipFill>
          <a:blip r:embed="rId3"/>
          <a:stretch>
            <a:fillRect/>
          </a:stretch>
        </p:blipFill>
        <p:spPr>
          <a:xfrm>
            <a:off x="-130137" y="-424764"/>
            <a:ext cx="13149545" cy="10603128"/>
          </a:xfrm>
          <a:prstGeom prst="rect">
            <a:avLst/>
          </a:prstGeom>
          <a:ln w="12700">
            <a:miter lim="400000"/>
          </a:ln>
        </p:spPr>
      </p:pic>
      <p:sp>
        <p:nvSpPr>
          <p:cNvPr id="210" name="Shape 210"/>
          <p:cNvSpPr>
            <a:spLocks noGrp="1"/>
          </p:cNvSpPr>
          <p:nvPr>
            <p:ph type="title"/>
          </p:nvPr>
        </p:nvSpPr>
        <p:spPr>
          <a:xfrm>
            <a:off x="-181328" y="649511"/>
            <a:ext cx="12314369" cy="7233908"/>
          </a:xfrm>
          <a:prstGeom prst="rect">
            <a:avLst/>
          </a:prstGeom>
        </p:spPr>
        <p:txBody>
          <a:bodyPr/>
          <a:lstStyle>
            <a:lvl1pPr algn="r">
              <a:defRPr sz="8500"/>
            </a:lvl1pPr>
          </a:lstStyle>
          <a:p>
            <a:r>
              <a:rPr lang="ja-JP" altLang="en-US" sz="3200" b="1">
                <a:latin typeface="Meiryo UI" panose="020B0604030504040204" pitchFamily="50" charset="-128"/>
                <a:ea typeface="Meiryo UI" panose="020B0604030504040204" pitchFamily="50" charset="-128"/>
              </a:rPr>
              <a:t>なので、</a:t>
            </a:r>
            <a:br>
              <a:rPr lang="en-US" altLang="ja-JP" sz="3200" b="1" dirty="0">
                <a:latin typeface="Meiryo UI" panose="020B0604030504040204" pitchFamily="50" charset="-128"/>
                <a:ea typeface="Meiryo UI" panose="020B0604030504040204" pitchFamily="50" charset="-128"/>
              </a:rPr>
            </a:br>
            <a:r>
              <a:rPr lang="ja-JP" altLang="en-US" sz="3200" b="1">
                <a:latin typeface="Meiryo UI" panose="020B0604030504040204" pitchFamily="50" charset="-128"/>
                <a:ea typeface="Meiryo UI" panose="020B0604030504040204" pitchFamily="50" charset="-128"/>
              </a:rPr>
              <a:t>どっちかって言うと、</a:t>
            </a:r>
            <a:br>
              <a:rPr lang="en-US" altLang="ja-JP" sz="3200" b="1" dirty="0">
                <a:latin typeface="Meiryo UI" panose="020B0604030504040204" pitchFamily="50" charset="-128"/>
                <a:ea typeface="Meiryo UI" panose="020B0604030504040204" pitchFamily="50" charset="-128"/>
              </a:rPr>
            </a:br>
            <a:r>
              <a:rPr b="1" dirty="0" err="1">
                <a:latin typeface="Meiryo UI" panose="020B0604030504040204" pitchFamily="50" charset="-128"/>
                <a:ea typeface="Meiryo UI" panose="020B0604030504040204" pitchFamily="50" charset="-128"/>
              </a:rPr>
              <a:t>機械化</a:t>
            </a:r>
            <a:endParaRPr b="1" dirty="0">
              <a:latin typeface="Meiryo UI" panose="020B0604030504040204" pitchFamily="50" charset="-128"/>
              <a:ea typeface="Meiryo UI" panose="020B0604030504040204" pitchFamily="50" charset="-128"/>
            </a:endParaRPr>
          </a:p>
        </p:txBody>
      </p:sp>
      <p:sp>
        <p:nvSpPr>
          <p:cNvPr id="211" name="Shape 211"/>
          <p:cNvSpPr>
            <a:spLocks noGrp="1"/>
          </p:cNvSpPr>
          <p:nvPr>
            <p:ph type="body" sz="quarter" idx="4294967295"/>
          </p:nvPr>
        </p:nvSpPr>
        <p:spPr>
          <a:xfrm>
            <a:off x="168997" y="8707646"/>
            <a:ext cx="12901601" cy="1220949"/>
          </a:xfrm>
          <a:prstGeom prst="rect">
            <a:avLst/>
          </a:prstGeom>
        </p:spPr>
        <p:txBody>
          <a:bodyPr lIns="0" tIns="0" rIns="0" bIns="0" anchor="t">
            <a:normAutofit/>
          </a:bodyPr>
          <a:lstStyle/>
          <a:p>
            <a:pPr marL="122895" indent="-122895" defTabSz="1248460">
              <a:lnSpc>
                <a:spcPct val="90000"/>
              </a:lnSpc>
              <a:spcBef>
                <a:spcPts val="1600"/>
              </a:spcBef>
              <a:buClr>
                <a:srgbClr val="E48312"/>
              </a:buClr>
              <a:buSzPct val="100000"/>
              <a:buFont typeface="Trebuchet MS"/>
              <a:buChar char=" "/>
              <a:defRPr sz="2688">
                <a:latin typeface="Calibri"/>
                <a:ea typeface="Calibri"/>
                <a:cs typeface="Calibri"/>
                <a:sym typeface="Calibri"/>
              </a:defRPr>
            </a:pPr>
            <a:r>
              <a:rPr sz="2400" b="1" dirty="0" err="1">
                <a:latin typeface="Meiryo UI" panose="020B0604030504040204" pitchFamily="50" charset="-128"/>
                <a:ea typeface="Meiryo UI" panose="020B0604030504040204" pitchFamily="50" charset="-128"/>
              </a:rPr>
              <a:t>Hardiman</a:t>
            </a:r>
            <a:r>
              <a:rPr sz="2400" b="1" dirty="0">
                <a:latin typeface="Meiryo UI" panose="020B0604030504040204" pitchFamily="50" charset="-128"/>
                <a:ea typeface="Meiryo UI" panose="020B0604030504040204" pitchFamily="50" charset="-128"/>
              </a:rPr>
              <a:t>, General Electric in 1965</a:t>
            </a:r>
          </a:p>
          <a:p>
            <a:pPr marL="122895" indent="-122895" defTabSz="1248460">
              <a:lnSpc>
                <a:spcPct val="90000"/>
              </a:lnSpc>
              <a:spcBef>
                <a:spcPts val="1600"/>
              </a:spcBef>
              <a:buClr>
                <a:srgbClr val="E48312"/>
              </a:buClr>
              <a:buSzPct val="100000"/>
              <a:buFont typeface="Trebuchet MS"/>
              <a:buChar char=" "/>
              <a:defRPr sz="2688">
                <a:solidFill>
                  <a:schemeClr val="accent1">
                    <a:satOff val="-3355"/>
                    <a:lumOff val="26614"/>
                  </a:schemeClr>
                </a:solidFill>
                <a:latin typeface="Calibri"/>
                <a:ea typeface="Calibri"/>
                <a:cs typeface="Calibri"/>
                <a:sym typeface="Calibri"/>
              </a:defRPr>
            </a:pPr>
            <a:r>
              <a:rPr sz="2400" b="1" u="sng" dirty="0">
                <a:uFill>
                  <a:solidFill>
                    <a:srgbClr val="0563C1"/>
                  </a:solidFill>
                </a:uFill>
                <a:latin typeface="Meiryo UI" panose="020B0604030504040204" pitchFamily="50" charset="-128"/>
                <a:ea typeface="Meiryo UI" panose="020B0604030504040204" pitchFamily="50" charset="-128"/>
                <a:hlinkClick r:id="rId4"/>
              </a:rPr>
              <a:t>https://www.engadget.com/2014/01/26/ge-man-amplifying-robots/</a:t>
            </a:r>
            <a:r>
              <a:rPr sz="2400" b="1" dirty="0">
                <a:latin typeface="Meiryo UI" panose="020B0604030504040204" pitchFamily="50" charset="-128"/>
                <a:ea typeface="Meiryo UI" panose="020B0604030504040204" pitchFamily="50" charset="-128"/>
              </a:rPr>
              <a:t>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prstGeom prst="rect">
            <a:avLst/>
          </a:prstGeom>
        </p:spPr>
        <p:txBody>
          <a:bodyPr>
            <a:normAutofit/>
          </a:bodyPr>
          <a:lstStyle/>
          <a:p>
            <a:pPr>
              <a:defRPr sz="7100"/>
            </a:pPr>
            <a:r>
              <a:rPr lang="ja-JP" altLang="en-US" sz="5400" b="1">
                <a:latin typeface="Meiryo UI" panose="020B0604030504040204" pitchFamily="50" charset="-128"/>
                <a:ea typeface="Meiryo UI" panose="020B0604030504040204" pitchFamily="50" charset="-128"/>
              </a:rPr>
              <a:t>そこで</a:t>
            </a:r>
            <a:br>
              <a:rPr lang="en-US" altLang="ja-JP" sz="5400" b="1" dirty="0">
                <a:latin typeface="Meiryo UI" panose="020B0604030504040204" pitchFamily="50" charset="-128"/>
                <a:ea typeface="Meiryo UI" panose="020B0604030504040204" pitchFamily="50" charset="-128"/>
              </a:rPr>
            </a:br>
            <a:r>
              <a:rPr b="1" dirty="0">
                <a:latin typeface="Meiryo UI" panose="020B0604030504040204" pitchFamily="50" charset="-128"/>
                <a:ea typeface="Meiryo UI" panose="020B0604030504040204" pitchFamily="50" charset="-128"/>
              </a:rPr>
              <a:t>Literate</a:t>
            </a:r>
            <a:r>
              <a:rPr lang="en-US" altLang="ja-JP" dirty="0"/>
              <a:t> </a:t>
            </a:r>
            <a:r>
              <a:rPr b="1" dirty="0">
                <a:latin typeface="Meiryo UI" panose="020B0604030504040204" pitchFamily="50" charset="-128"/>
                <a:ea typeface="Meiryo UI" panose="020B0604030504040204" pitchFamily="50" charset="-128"/>
              </a:rPr>
              <a:t>Computing</a:t>
            </a:r>
            <a:br>
              <a:rPr b="1" dirty="0">
                <a:latin typeface="Meiryo UI" panose="020B0604030504040204" pitchFamily="50" charset="-128"/>
                <a:ea typeface="Meiryo UI" panose="020B0604030504040204" pitchFamily="50" charset="-128"/>
              </a:rPr>
            </a:br>
            <a:r>
              <a:rPr b="1" dirty="0">
                <a:latin typeface="Meiryo UI" panose="020B0604030504040204" pitchFamily="50" charset="-128"/>
                <a:ea typeface="Meiryo UI" panose="020B0604030504040204" pitchFamily="50" charset="-128"/>
              </a:rPr>
              <a:t>for</a:t>
            </a:r>
          </a:p>
          <a:p>
            <a:pPr>
              <a:defRPr sz="7000"/>
            </a:pPr>
            <a:r>
              <a:rPr b="1" dirty="0">
                <a:latin typeface="Meiryo UI" panose="020B0604030504040204" pitchFamily="50" charset="-128"/>
                <a:ea typeface="Meiryo UI" panose="020B0604030504040204" pitchFamily="50" charset="-128"/>
              </a:rPr>
              <a:t>Reproducible</a:t>
            </a:r>
            <a:r>
              <a:rPr lang="en-US" altLang="ja-JP" b="1" dirty="0">
                <a:latin typeface="Meiryo UI" panose="020B0604030504040204" pitchFamily="50" charset="-128"/>
                <a:ea typeface="Meiryo UI" panose="020B0604030504040204" pitchFamily="50" charset="-128"/>
              </a:rPr>
              <a:t> </a:t>
            </a:r>
            <a:r>
              <a:rPr b="1" dirty="0">
                <a:latin typeface="Meiryo UI" panose="020B0604030504040204" pitchFamily="50" charset="-128"/>
                <a:ea typeface="Meiryo UI" panose="020B0604030504040204" pitchFamily="50" charset="-128"/>
              </a:rPr>
              <a:t>Infrastructure</a:t>
            </a:r>
            <a:br>
              <a:rPr lang="en-US" altLang="ja-JP" b="1" dirty="0">
                <a:latin typeface="Meiryo UI" panose="020B0604030504040204" pitchFamily="50" charset="-128"/>
                <a:ea typeface="Meiryo UI" panose="020B0604030504040204" pitchFamily="50" charset="-128"/>
              </a:rPr>
            </a:br>
            <a:r>
              <a:rPr lang="ja-JP" altLang="en-US" sz="5400" b="1">
                <a:latin typeface="Meiryo UI" panose="020B0604030504040204" pitchFamily="50" charset="-128"/>
                <a:ea typeface="Meiryo UI" panose="020B0604030504040204" pitchFamily="50" charset="-128"/>
              </a:rPr>
              <a:t>を実践</a:t>
            </a:r>
            <a:endParaRPr sz="5400" b="1"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D49FF-F783-F047-B128-DB4665B49FD4}"/>
              </a:ext>
            </a:extLst>
          </p:cNvPr>
          <p:cNvSpPr>
            <a:spLocks noGrp="1"/>
          </p:cNvSpPr>
          <p:nvPr>
            <p:ph type="title"/>
          </p:nvPr>
        </p:nvSpPr>
        <p:spPr>
          <a:xfrm>
            <a:off x="345215" y="139831"/>
            <a:ext cx="12314370" cy="939537"/>
          </a:xfrm>
        </p:spPr>
        <p:txBody>
          <a:bodyPr>
            <a:normAutofit fontScale="90000"/>
          </a:bodyPr>
          <a:lstStyle/>
          <a:p>
            <a:r>
              <a:rPr kumimoji="1" lang="en-US" altLang="ja-JP" dirty="0"/>
              <a:t>LC4RI:</a:t>
            </a:r>
            <a:br>
              <a:rPr kumimoji="1" lang="en-US" altLang="ja-JP" dirty="0"/>
            </a:br>
            <a:r>
              <a:rPr kumimoji="1" lang="en-US" altLang="ja-JP" sz="3600" dirty="0"/>
              <a:t>Literate Computing for Reproducible Infrastructure</a:t>
            </a:r>
            <a:endParaRPr kumimoji="1" lang="ja-JP" altLang="en-US" sz="3600"/>
          </a:p>
        </p:txBody>
      </p:sp>
      <p:sp>
        <p:nvSpPr>
          <p:cNvPr id="3" name="テキスト プレースホルダー 2">
            <a:extLst>
              <a:ext uri="{FF2B5EF4-FFF2-40B4-BE49-F238E27FC236}">
                <a16:creationId xmlns:a16="http://schemas.microsoft.com/office/drawing/2014/main" id="{C8C16195-8859-6442-B0E3-BBE5897AEC2B}"/>
              </a:ext>
            </a:extLst>
          </p:cNvPr>
          <p:cNvSpPr>
            <a:spLocks noGrp="1"/>
          </p:cNvSpPr>
          <p:nvPr>
            <p:ph type="body" idx="1"/>
          </p:nvPr>
        </p:nvSpPr>
        <p:spPr/>
        <p:txBody>
          <a:bodyPr>
            <a:normAutofit/>
          </a:bodyPr>
          <a:lstStyle/>
          <a:p>
            <a:r>
              <a:rPr lang="en" altLang="ja-JP" dirty="0">
                <a:hlinkClick r:id="rId2"/>
              </a:rPr>
              <a:t>https://literate-computing.github.io/</a:t>
            </a:r>
            <a:endParaRPr kumimoji="1" lang="en-US" altLang="ja-JP" dirty="0"/>
          </a:p>
          <a:p>
            <a:pPr lvl="1"/>
            <a:r>
              <a:rPr kumimoji="1" lang="en-US" altLang="ja-JP" dirty="0"/>
              <a:t>LC4RI</a:t>
            </a:r>
            <a:r>
              <a:rPr kumimoji="1" lang="ja-JP" altLang="en-US"/>
              <a:t>は、インフラ運用の場面において </a:t>
            </a:r>
            <a:r>
              <a:rPr kumimoji="1" lang="ja-JP" altLang="en-US" b="1" u="sng"/>
              <a:t>機械的に再現できる、人が読み解ける手順</a:t>
            </a:r>
            <a:r>
              <a:rPr kumimoji="1" lang="ja-JP" altLang="en-US"/>
              <a:t> を手段として、過度に自動化に依存することのない、レジリエントな </a:t>
            </a:r>
            <a:r>
              <a:rPr kumimoji="1" lang="ja-JP" altLang="en-US" b="1" u="sng"/>
              <a:t>人間中心の機械化</a:t>
            </a:r>
            <a:r>
              <a:rPr kumimoji="1" lang="ja-JP" altLang="en-US"/>
              <a:t> をめざしています。そこでは、作業を効率化しつつもブラックボックス化せず、作業に対する理解をチーム内でコミュニケーションできる、また、目的と手段の整合性や限界を理解し議論・評価できると言った場を維持することで、ノウハウの移転・共有を促し</a:t>
            </a:r>
            <a:r>
              <a:rPr kumimoji="1" lang="ja-JP" altLang="en-US" b="1" u="sng"/>
              <a:t>運用者のスキル向上とエンジニアリングチームの再生産をはかることを重視</a:t>
            </a:r>
            <a:r>
              <a:rPr kumimoji="1" lang="ja-JP" altLang="en-US"/>
              <a:t>しています。</a:t>
            </a:r>
            <a:endParaRPr kumimoji="1" lang="en-US" altLang="ja-JP" dirty="0"/>
          </a:p>
        </p:txBody>
      </p:sp>
    </p:spTree>
    <p:extLst>
      <p:ext uri="{BB962C8B-B14F-4D97-AF65-F5344CB8AC3E}">
        <p14:creationId xmlns:p14="http://schemas.microsoft.com/office/powerpoint/2010/main" val="111848198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p>
            <a:r>
              <a:rPr b="1" dirty="0">
                <a:latin typeface="Meiryo UI" panose="020B0604030504040204" pitchFamily="50" charset="-128"/>
                <a:ea typeface="Meiryo UI" panose="020B0604030504040204" pitchFamily="50" charset="-128"/>
              </a:rPr>
              <a:t>　　</a:t>
            </a:r>
            <a:r>
              <a:rPr lang="ja-JP" altLang="en-US" dirty="0"/>
              <a:t>まずは</a:t>
            </a:r>
            <a:r>
              <a:rPr lang="ja-JP" altLang="en-US" b="1" dirty="0">
                <a:latin typeface="Meiryo UI" panose="020B0604030504040204" pitchFamily="50" charset="-128"/>
                <a:ea typeface="Meiryo UI" panose="020B0604030504040204" pitchFamily="50" charset="-128"/>
              </a:rPr>
              <a:t>自己紹介</a:t>
            </a:r>
            <a:endParaRPr b="1" dirty="0">
              <a:latin typeface="Meiryo UI" panose="020B0604030504040204" pitchFamily="50" charset="-128"/>
              <a:ea typeface="Meiryo UI" panose="020B0604030504040204" pitchFamily="50" charset="-128"/>
            </a:endParaRPr>
          </a:p>
        </p:txBody>
      </p:sp>
      <p:sp>
        <p:nvSpPr>
          <p:cNvPr id="169" name="Shape 169"/>
          <p:cNvSpPr>
            <a:spLocks noGrp="1"/>
          </p:cNvSpPr>
          <p:nvPr>
            <p:ph type="body" idx="1"/>
          </p:nvPr>
        </p:nvSpPr>
        <p:spPr>
          <a:prstGeom prst="rect">
            <a:avLst/>
          </a:prstGeom>
        </p:spPr>
        <p:txBody>
          <a:bodyPr/>
          <a:lstStyle/>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谷沢智史</a:t>
            </a:r>
            <a:endParaRPr dirty="0">
              <a:latin typeface="Meiryo UI" panose="020B0604030504040204" pitchFamily="50" charset="-128"/>
              <a:ea typeface="Meiryo UI" panose="020B0604030504040204" pitchFamily="50" charset="-128"/>
            </a:endParaRPr>
          </a:p>
          <a:p>
            <a:pPr marL="466222" lvl="1" indent="-273100" defTabSz="1248460">
              <a:lnSpc>
                <a:spcPct val="90000"/>
              </a:lnSpc>
              <a:spcBef>
                <a:spcPts val="1600"/>
              </a:spcBef>
              <a:buClr>
                <a:srgbClr val="E48312"/>
              </a:buClr>
              <a:buSzPct val="100000"/>
              <a:buFont typeface="Trebuchet MS"/>
              <a:buChar char="◦"/>
              <a:defRPr sz="2688">
                <a:solidFill>
                  <a:srgbClr val="404040"/>
                </a:solidFill>
                <a:latin typeface="Calibri"/>
                <a:ea typeface="Calibri"/>
                <a:cs typeface="Calibri"/>
                <a:sym typeface="Calibri"/>
              </a:defRPr>
            </a:pPr>
            <a:r>
              <a:rPr lang="ja-JP" altLang="en-US" dirty="0">
                <a:latin typeface="Meiryo UI" panose="020B0604030504040204" pitchFamily="50" charset="-128"/>
                <a:ea typeface="Meiryo UI" panose="020B0604030504040204" pitchFamily="50" charset="-128"/>
              </a:rPr>
              <a:t>国立情報学研究所 </a:t>
            </a:r>
            <a:r>
              <a:rPr lang="en-US" altLang="ja-JP" dirty="0">
                <a:latin typeface="Meiryo UI" panose="020B0604030504040204" pitchFamily="50" charset="-128"/>
                <a:ea typeface="Meiryo UI" panose="020B0604030504040204" pitchFamily="50" charset="-128"/>
              </a:rPr>
              <a:t>/ </a:t>
            </a:r>
            <a:r>
              <a:rPr dirty="0" err="1">
                <a:latin typeface="Meiryo UI" panose="020B0604030504040204" pitchFamily="50" charset="-128"/>
                <a:ea typeface="Meiryo UI" panose="020B0604030504040204" pitchFamily="50" charset="-128"/>
              </a:rPr>
              <a:t>株式会社ボイスリサーチ</a:t>
            </a:r>
            <a:endParaRPr dirty="0">
              <a:latin typeface="Meiryo UI" panose="020B0604030504040204" pitchFamily="50" charset="-128"/>
              <a:ea typeface="Meiryo UI" panose="020B0604030504040204" pitchFamily="50" charset="-128"/>
            </a:endParaRPr>
          </a:p>
          <a:p>
            <a:pPr marL="466222" lvl="1" indent="-273100" defTabSz="1248460">
              <a:lnSpc>
                <a:spcPct val="90000"/>
              </a:lnSpc>
              <a:spcBef>
                <a:spcPts val="1600"/>
              </a:spcBef>
              <a:buClr>
                <a:srgbClr val="E48312"/>
              </a:buClr>
              <a:buSzPct val="100000"/>
              <a:buFont typeface="Trebuchet MS"/>
              <a:buChar char="◦"/>
              <a:defRPr sz="2688">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GitHub/Twitter: @yacchin1205</a:t>
            </a:r>
          </a:p>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endParaRPr dirty="0">
              <a:latin typeface="Meiryo UI" panose="020B0604030504040204" pitchFamily="50" charset="-128"/>
              <a:ea typeface="Meiryo UI" panose="020B0604030504040204" pitchFamily="50" charset="-128"/>
            </a:endParaRPr>
          </a:p>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endParaRPr dirty="0">
              <a:latin typeface="Meiryo UI" panose="020B0604030504040204" pitchFamily="50" charset="-128"/>
              <a:ea typeface="Meiryo UI" panose="020B0604030504040204" pitchFamily="50" charset="-128"/>
            </a:endParaRPr>
          </a:p>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昔: </a:t>
            </a:r>
            <a:r>
              <a:rPr dirty="0" err="1">
                <a:latin typeface="Meiryo UI" panose="020B0604030504040204" pitchFamily="50" charset="-128"/>
                <a:ea typeface="Meiryo UI" panose="020B0604030504040204" pitchFamily="50" charset="-128"/>
              </a:rPr>
              <a:t>オンラインゲームとか映像コンテンツとか</a:t>
            </a:r>
            <a:r>
              <a:rPr lang="ja-JP" altLang="en-US">
                <a:latin typeface="Meiryo UI" panose="020B0604030504040204" pitchFamily="50" charset="-128"/>
                <a:ea typeface="Meiryo UI" panose="020B0604030504040204" pitchFamily="50" charset="-128"/>
              </a:rPr>
              <a:t>ロボットとか</a:t>
            </a:r>
            <a:endParaRPr dirty="0">
              <a:latin typeface="Meiryo UI" panose="020B0604030504040204" pitchFamily="50" charset="-128"/>
              <a:ea typeface="Meiryo UI" panose="020B0604030504040204" pitchFamily="50" charset="-128"/>
            </a:endParaRPr>
          </a:p>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今: </a:t>
            </a:r>
            <a:r>
              <a:rPr dirty="0" err="1">
                <a:latin typeface="Meiryo UI" panose="020B0604030504040204" pitchFamily="50" charset="-128"/>
                <a:ea typeface="Meiryo UI" panose="020B0604030504040204" pitchFamily="50" charset="-128"/>
              </a:rPr>
              <a:t>クラウド運用</a:t>
            </a:r>
            <a:r>
              <a:rPr lang="ja-JP" altLang="en-US">
                <a:latin typeface="Meiryo UI" panose="020B0604030504040204" pitchFamily="50" charset="-128"/>
                <a:ea typeface="Meiryo UI" panose="020B0604030504040204" pitchFamily="50" charset="-128"/>
              </a:rPr>
              <a:t>とか認知科学とか</a:t>
            </a:r>
            <a:endParaRPr dirty="0">
              <a:latin typeface="Meiryo UI" panose="020B0604030504040204" pitchFamily="50" charset="-128"/>
              <a:ea typeface="Meiryo UI" panose="020B0604030504040204" pitchFamily="50" charset="-128"/>
            </a:endParaRPr>
          </a:p>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趣味</a:t>
            </a:r>
            <a:r>
              <a:rPr dirty="0">
                <a:latin typeface="Meiryo UI" panose="020B0604030504040204" pitchFamily="50" charset="-128"/>
                <a:ea typeface="Meiryo UI" panose="020B0604030504040204" pitchFamily="50" charset="-128"/>
              </a:rPr>
              <a:t>: </a:t>
            </a:r>
            <a:r>
              <a:rPr dirty="0" err="1">
                <a:latin typeface="Meiryo UI" panose="020B0604030504040204" pitchFamily="50" charset="-128"/>
                <a:ea typeface="Meiryo UI" panose="020B0604030504040204" pitchFamily="50" charset="-128"/>
              </a:rPr>
              <a:t>モニタリング</a:t>
            </a:r>
            <a:r>
              <a:rPr dirty="0">
                <a:latin typeface="Meiryo UI" panose="020B0604030504040204" pitchFamily="50" charset="-128"/>
                <a:ea typeface="Meiryo UI" panose="020B0604030504040204" pitchFamily="50" charset="-128"/>
              </a:rPr>
              <a:t>(</a:t>
            </a:r>
            <a:r>
              <a:rPr dirty="0" err="1">
                <a:latin typeface="Meiryo UI" panose="020B0604030504040204" pitchFamily="50" charset="-128"/>
                <a:ea typeface="Meiryo UI" panose="020B0604030504040204" pitchFamily="50" charset="-128"/>
              </a:rPr>
              <a:t>システムとか人体とか</a:t>
            </a:r>
            <a:r>
              <a:rPr dirty="0">
                <a:latin typeface="Meiryo UI" panose="020B0604030504040204" pitchFamily="50" charset="-128"/>
                <a:ea typeface="Meiryo UI" panose="020B0604030504040204" pitchFamily="50" charset="-128"/>
              </a:rPr>
              <a:t>)</a:t>
            </a:r>
          </a:p>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endParaRPr dirty="0">
              <a:latin typeface="Meiryo UI" panose="020B0604030504040204" pitchFamily="50" charset="-128"/>
              <a:ea typeface="Meiryo UI" panose="020B0604030504040204" pitchFamily="50" charset="-128"/>
            </a:endParaRPr>
          </a:p>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国立情報学研究所</a:t>
            </a:r>
            <a:r>
              <a:rPr dirty="0">
                <a:latin typeface="Meiryo UI" panose="020B0604030504040204" pitchFamily="50" charset="-128"/>
                <a:ea typeface="Meiryo UI" panose="020B0604030504040204" pitchFamily="50" charset="-128"/>
              </a:rPr>
              <a:t>(NII)</a:t>
            </a:r>
            <a:r>
              <a:rPr dirty="0" err="1">
                <a:latin typeface="Meiryo UI" panose="020B0604030504040204" pitchFamily="50" charset="-128"/>
                <a:ea typeface="Meiryo UI" panose="020B0604030504040204" pitchFamily="50" charset="-128"/>
              </a:rPr>
              <a:t>でプライベートクラウドの運用支援</a:t>
            </a:r>
            <a:endParaRPr dirty="0">
              <a:latin typeface="Meiryo UI" panose="020B0604030504040204" pitchFamily="50" charset="-128"/>
              <a:ea typeface="Meiryo UI" panose="020B0604030504040204" pitchFamily="50" charset="-128"/>
            </a:endParaRPr>
          </a:p>
          <a:p>
            <a:pPr marL="122895" indent="-122895" defTabSz="1248460">
              <a:lnSpc>
                <a:spcPct val="90000"/>
              </a:lnSpc>
              <a:spcBef>
                <a:spcPts val="1600"/>
              </a:spcBef>
              <a:buClr>
                <a:srgbClr val="E48312"/>
              </a:buClr>
              <a:buSzPct val="100000"/>
              <a:buFont typeface="Trebuchet MS"/>
              <a:buChar char=" "/>
              <a:defRPr sz="2688">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東京大学で社会人博士とか</a:t>
            </a:r>
            <a:r>
              <a:rPr dirty="0">
                <a:latin typeface="Meiryo UI" panose="020B0604030504040204" pitchFamily="50" charset="-128"/>
                <a:ea typeface="Meiryo UI" panose="020B0604030504040204" pitchFamily="50" charset="-128"/>
              </a:rPr>
              <a:t> (</a:t>
            </a:r>
            <a:r>
              <a:rPr dirty="0" err="1">
                <a:latin typeface="Meiryo UI" panose="020B0604030504040204" pitchFamily="50" charset="-128"/>
                <a:ea typeface="Meiryo UI" panose="020B0604030504040204" pitchFamily="50" charset="-128"/>
              </a:rPr>
              <a:t>認知科学</a:t>
            </a:r>
            <a:r>
              <a:rPr dirty="0">
                <a:latin typeface="Meiryo UI" panose="020B0604030504040204" pitchFamily="50" charset="-128"/>
                <a:ea typeface="Meiryo UI" panose="020B0604030504040204" pitchFamily="50" charset="-128"/>
              </a:rPr>
              <a:t>)</a:t>
            </a:r>
          </a:p>
        </p:txBody>
      </p:sp>
      <p:pic>
        <p:nvPicPr>
          <p:cNvPr id="170" name="image2.jpg" descr="http://ecx.images-amazon.com/images/I/51J4e-uWhgL._SX385_BO1,204,203,200_.jpg"/>
          <p:cNvPicPr>
            <a:picLocks noChangeAspect="1"/>
          </p:cNvPicPr>
          <p:nvPr/>
        </p:nvPicPr>
        <p:blipFill>
          <a:blip r:embed="rId2"/>
          <a:stretch>
            <a:fillRect/>
          </a:stretch>
        </p:blipFill>
        <p:spPr>
          <a:xfrm>
            <a:off x="8816993" y="2063789"/>
            <a:ext cx="3558797" cy="4588734"/>
          </a:xfrm>
          <a:prstGeom prst="rect">
            <a:avLst/>
          </a:prstGeom>
          <a:ln w="12700">
            <a:miter lim="400000"/>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D49FF-F783-F047-B128-DB4665B49FD4}"/>
              </a:ext>
            </a:extLst>
          </p:cNvPr>
          <p:cNvSpPr>
            <a:spLocks noGrp="1"/>
          </p:cNvSpPr>
          <p:nvPr>
            <p:ph type="title"/>
          </p:nvPr>
        </p:nvSpPr>
        <p:spPr>
          <a:xfrm>
            <a:off x="345215" y="139831"/>
            <a:ext cx="12314370" cy="939537"/>
          </a:xfrm>
        </p:spPr>
        <p:txBody>
          <a:bodyPr>
            <a:normAutofit fontScale="90000"/>
          </a:bodyPr>
          <a:lstStyle/>
          <a:p>
            <a:r>
              <a:rPr kumimoji="1" lang="en-US" altLang="ja-JP" dirty="0"/>
              <a:t>LC4RI:</a:t>
            </a:r>
            <a:br>
              <a:rPr kumimoji="1" lang="en-US" altLang="ja-JP" dirty="0"/>
            </a:br>
            <a:r>
              <a:rPr kumimoji="1" lang="en-US" altLang="ja-JP" sz="3600" dirty="0"/>
              <a:t>Literate Computing for Reproducible Infrastructure</a:t>
            </a:r>
            <a:endParaRPr kumimoji="1" lang="ja-JP" altLang="en-US" sz="3600"/>
          </a:p>
        </p:txBody>
      </p:sp>
      <p:sp>
        <p:nvSpPr>
          <p:cNvPr id="3" name="テキスト プレースホルダー 2">
            <a:extLst>
              <a:ext uri="{FF2B5EF4-FFF2-40B4-BE49-F238E27FC236}">
                <a16:creationId xmlns:a16="http://schemas.microsoft.com/office/drawing/2014/main" id="{C8C16195-8859-6442-B0E3-BBE5897AEC2B}"/>
              </a:ext>
            </a:extLst>
          </p:cNvPr>
          <p:cNvSpPr>
            <a:spLocks noGrp="1"/>
          </p:cNvSpPr>
          <p:nvPr>
            <p:ph type="body" idx="1"/>
          </p:nvPr>
        </p:nvSpPr>
        <p:spPr/>
        <p:txBody>
          <a:bodyPr>
            <a:normAutofit/>
          </a:bodyPr>
          <a:lstStyle/>
          <a:p>
            <a:r>
              <a:rPr kumimoji="1" lang="ja-JP" altLang="en-US"/>
              <a:t>もうちょっと簡単に言うと？</a:t>
            </a:r>
            <a:endParaRPr kumimoji="1" lang="en-US" altLang="ja-JP" dirty="0"/>
          </a:p>
          <a:p>
            <a:endParaRPr kumimoji="1" lang="en-US" altLang="ja-JP" dirty="0"/>
          </a:p>
          <a:p>
            <a:r>
              <a:rPr kumimoji="1" lang="ja-JP" altLang="en-US"/>
              <a:t>えいやっと言ってしまえば</a:t>
            </a:r>
            <a:r>
              <a:rPr kumimoji="1" lang="en-US" altLang="ja-JP" dirty="0"/>
              <a:t>…</a:t>
            </a:r>
          </a:p>
          <a:p>
            <a:pPr lvl="1"/>
            <a:r>
              <a:rPr kumimoji="1" lang="en-US" altLang="ja-JP" b="1" dirty="0"/>
              <a:t>LC4RI</a:t>
            </a:r>
            <a:r>
              <a:rPr kumimoji="1" lang="en-US" altLang="ja-JP" dirty="0"/>
              <a:t> = </a:t>
            </a:r>
            <a:r>
              <a:rPr kumimoji="1" lang="en-US" altLang="ja-JP" b="1" dirty="0" err="1"/>
              <a:t>IaC</a:t>
            </a:r>
            <a:r>
              <a:rPr kumimoji="1" lang="en-US" altLang="ja-JP" dirty="0"/>
              <a:t> + </a:t>
            </a:r>
            <a:r>
              <a:rPr kumimoji="1" lang="en-US" altLang="ja-JP" b="1" dirty="0"/>
              <a:t>Literate Computing</a:t>
            </a:r>
          </a:p>
          <a:p>
            <a:endParaRPr kumimoji="1" lang="en-US" altLang="ja-JP" dirty="0"/>
          </a:p>
          <a:p>
            <a:r>
              <a:rPr kumimoji="1" lang="en-US" altLang="ja-JP" dirty="0" err="1"/>
              <a:t>IaC</a:t>
            </a:r>
            <a:r>
              <a:rPr kumimoji="1" lang="en-US" altLang="ja-JP" sz="2800" dirty="0"/>
              <a:t> (Infrastructure as Code) </a:t>
            </a:r>
            <a:r>
              <a:rPr kumimoji="1" lang="en-US" altLang="ja-JP" dirty="0"/>
              <a:t>: Ansible, Terraform, …</a:t>
            </a:r>
          </a:p>
          <a:p>
            <a:r>
              <a:rPr kumimoji="1" lang="en-US" altLang="ja-JP" dirty="0" err="1"/>
              <a:t>IaC</a:t>
            </a:r>
            <a:r>
              <a:rPr kumimoji="1" lang="ja-JP" altLang="en-US"/>
              <a:t>は</a:t>
            </a:r>
            <a:r>
              <a:rPr kumimoji="1" lang="en-US" altLang="ja-JP" dirty="0" err="1"/>
              <a:t>IaC</a:t>
            </a:r>
            <a:r>
              <a:rPr kumimoji="1" lang="ja-JP" altLang="en-US"/>
              <a:t>で良い、けれど</a:t>
            </a:r>
            <a:r>
              <a:rPr kumimoji="1" lang="en-US" altLang="ja-JP" dirty="0"/>
              <a:t>… </a:t>
            </a:r>
            <a:r>
              <a:rPr kumimoji="1" lang="ja-JP" altLang="en-US" b="1" u="sng"/>
              <a:t>ニンベン</a:t>
            </a:r>
            <a:r>
              <a:rPr kumimoji="1" lang="en-US" altLang="ja-JP" dirty="0"/>
              <a:t> </a:t>
            </a:r>
            <a:r>
              <a:rPr kumimoji="1" lang="ja-JP" altLang="en-US"/>
              <a:t>が足りない</a:t>
            </a:r>
            <a:endParaRPr kumimoji="1" lang="en-US" altLang="ja-JP" dirty="0"/>
          </a:p>
          <a:p>
            <a:pPr lvl="1"/>
            <a:r>
              <a:rPr kumimoji="1" lang="ja-JP" altLang="en-US"/>
              <a:t>そこで</a:t>
            </a:r>
            <a:r>
              <a:rPr kumimoji="1" lang="en-US" altLang="ja-JP" dirty="0"/>
              <a:t> </a:t>
            </a:r>
            <a:r>
              <a:rPr kumimoji="1" lang="en-US" altLang="ja-JP" b="1" u="sng" dirty="0"/>
              <a:t>Literate Computing</a:t>
            </a:r>
            <a:r>
              <a:rPr kumimoji="1" lang="en-US" altLang="ja-JP" sz="3200" b="1" dirty="0"/>
              <a:t>(</a:t>
            </a:r>
            <a:r>
              <a:rPr kumimoji="1" lang="ja-JP" altLang="en-US" sz="3200" b="1"/>
              <a:t>文芸的コンピューティング</a:t>
            </a:r>
            <a:r>
              <a:rPr kumimoji="1" lang="en-US" altLang="ja-JP" sz="3200" b="1" dirty="0"/>
              <a:t>)</a:t>
            </a:r>
          </a:p>
        </p:txBody>
      </p:sp>
    </p:spTree>
    <p:extLst>
      <p:ext uri="{BB962C8B-B14F-4D97-AF65-F5344CB8AC3E}">
        <p14:creationId xmlns:p14="http://schemas.microsoft.com/office/powerpoint/2010/main" val="116010389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7" name="Shape 217"/>
          <p:cNvSpPr>
            <a:spLocks noGrp="1"/>
          </p:cNvSpPr>
          <p:nvPr>
            <p:ph type="body" idx="1"/>
          </p:nvPr>
        </p:nvSpPr>
        <p:spPr>
          <a:prstGeom prst="rect">
            <a:avLst/>
          </a:prstGeom>
        </p:spPr>
        <p:txBody>
          <a:bodyPr/>
          <a:lstStyle>
            <a:lvl1pPr>
              <a:defRPr>
                <a:solidFill>
                  <a:srgbClr val="000000"/>
                </a:solidFill>
              </a:defRPr>
            </a:lvl1pPr>
          </a:lstStyle>
          <a:p>
            <a:r>
              <a:rPr b="1" dirty="0" err="1">
                <a:latin typeface="Meiryo UI" panose="020B0604030504040204" pitchFamily="50" charset="-128"/>
                <a:ea typeface="Meiryo UI" panose="020B0604030504040204" pitchFamily="50" charset="-128"/>
              </a:rPr>
              <a:t>Jupyter</a:t>
            </a:r>
            <a:r>
              <a:rPr b="1" dirty="0">
                <a:latin typeface="Meiryo UI" panose="020B0604030504040204" pitchFamily="50" charset="-128"/>
                <a:ea typeface="Meiryo UI" panose="020B0604030504040204" pitchFamily="50" charset="-128"/>
              </a:rPr>
              <a:t>: Literate Computing</a:t>
            </a:r>
          </a:p>
        </p:txBody>
      </p:sp>
      <p:pic>
        <p:nvPicPr>
          <p:cNvPr id="218" name="image13.png" descr="https://raw.githubusercontent.com/jupyter/design/master/logo/png-1x/jupyter-sq.png"/>
          <p:cNvPicPr>
            <a:picLocks noChangeAspect="1"/>
          </p:cNvPicPr>
          <p:nvPr/>
        </p:nvPicPr>
        <p:blipFill>
          <a:blip r:embed="rId3"/>
          <a:stretch>
            <a:fillRect/>
          </a:stretch>
        </p:blipFill>
        <p:spPr>
          <a:xfrm>
            <a:off x="8920275" y="3202279"/>
            <a:ext cx="3349042" cy="3349042"/>
          </a:xfrm>
          <a:prstGeom prst="rect">
            <a:avLst/>
          </a:prstGeom>
          <a:ln w="12700">
            <a:miter lim="400000"/>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 name="image30.png" descr="Screen Shot 2016-01-25 at 19.02.46.png"/>
          <p:cNvPicPr>
            <a:picLocks noChangeAspect="1"/>
          </p:cNvPicPr>
          <p:nvPr/>
        </p:nvPicPr>
        <p:blipFill>
          <a:blip r:embed="rId2"/>
          <a:stretch>
            <a:fillRect/>
          </a:stretch>
        </p:blipFill>
        <p:spPr>
          <a:xfrm>
            <a:off x="-310818" y="1359291"/>
            <a:ext cx="7954199" cy="10015929"/>
          </a:xfrm>
          <a:prstGeom prst="rect">
            <a:avLst/>
          </a:prstGeom>
          <a:ln>
            <a:solidFill>
              <a:srgbClr val="A6A6A6"/>
            </a:solidFill>
          </a:ln>
          <a:effectLst>
            <a:outerShdw blurRad="76200" dist="38100" dir="2700000" rotWithShape="0">
              <a:srgbClr val="A6A6A6">
                <a:alpha val="43000"/>
              </a:srgbClr>
            </a:outerShdw>
          </a:effectLst>
        </p:spPr>
      </p:pic>
      <p:pic>
        <p:nvPicPr>
          <p:cNvPr id="223" name="image31.png" descr="Screen Shot 2016-01-25 at 19.05.32.png"/>
          <p:cNvPicPr>
            <a:picLocks noChangeAspect="1"/>
          </p:cNvPicPr>
          <p:nvPr/>
        </p:nvPicPr>
        <p:blipFill>
          <a:blip r:embed="rId3"/>
          <a:stretch>
            <a:fillRect/>
          </a:stretch>
        </p:blipFill>
        <p:spPr>
          <a:xfrm>
            <a:off x="6413529" y="1452319"/>
            <a:ext cx="9444623" cy="9428696"/>
          </a:xfrm>
          <a:prstGeom prst="rect">
            <a:avLst/>
          </a:prstGeom>
          <a:ln>
            <a:solidFill>
              <a:srgbClr val="A6A6A6"/>
            </a:solidFill>
          </a:ln>
          <a:effectLst>
            <a:outerShdw blurRad="76200" dist="38100" dir="2700000" rotWithShape="0">
              <a:srgbClr val="A6A6A6">
                <a:alpha val="43000"/>
              </a:srgbClr>
            </a:outerShdw>
          </a:effectLst>
        </p:spPr>
      </p:pic>
      <p:sp>
        <p:nvSpPr>
          <p:cNvPr id="224" name="Shape 224"/>
          <p:cNvSpPr>
            <a:spLocks noGrp="1"/>
          </p:cNvSpPr>
          <p:nvPr>
            <p:ph type="title"/>
          </p:nvPr>
        </p:nvSpPr>
        <p:spPr>
          <a:prstGeom prst="rect">
            <a:avLst/>
          </a:prstGeom>
        </p:spPr>
        <p:txBody>
          <a:bodyPr/>
          <a:lstStyle/>
          <a:p>
            <a:r>
              <a:rPr b="1" dirty="0" err="1">
                <a:latin typeface="Meiryo UI" panose="020B0604030504040204" pitchFamily="50" charset="-128"/>
                <a:ea typeface="Meiryo UI" panose="020B0604030504040204" pitchFamily="50" charset="-128"/>
              </a:rPr>
              <a:t>Jupyter</a:t>
            </a:r>
            <a:endParaRPr b="1" dirty="0">
              <a:latin typeface="Meiryo UI" panose="020B0604030504040204" pitchFamily="50" charset="-128"/>
              <a:ea typeface="Meiryo UI" panose="020B0604030504040204" pitchFamily="50" charset="-128"/>
            </a:endParaRPr>
          </a:p>
        </p:txBody>
      </p:sp>
      <p:sp>
        <p:nvSpPr>
          <p:cNvPr id="225" name="Shape 225"/>
          <p:cNvSpPr>
            <a:spLocks noGrp="1"/>
          </p:cNvSpPr>
          <p:nvPr>
            <p:ph type="body" sz="half" idx="1"/>
          </p:nvPr>
        </p:nvSpPr>
        <p:spPr>
          <a:xfrm>
            <a:off x="202536" y="6264168"/>
            <a:ext cx="9211287" cy="3489432"/>
          </a:xfrm>
          <a:prstGeom prst="rect">
            <a:avLst/>
          </a:prstGeom>
          <a:solidFill>
            <a:srgbClr val="FFFFFF">
              <a:alpha val="82338"/>
            </a:srgbClr>
          </a:solidFill>
        </p:spPr>
        <p:txBody>
          <a:bodyPr>
            <a:normAutofit/>
          </a:bodyPr>
          <a:lstStyle/>
          <a:p>
            <a:pPr marL="0" indent="0">
              <a:buSzTx/>
              <a:buNone/>
            </a:pPr>
            <a:r>
              <a:rPr dirty="0">
                <a:latin typeface="Meiryo UI" panose="020B0604030504040204" pitchFamily="50" charset="-128"/>
                <a:ea typeface="Meiryo UI" panose="020B0604030504040204" pitchFamily="50" charset="-128"/>
              </a:rPr>
              <a:t>Data </a:t>
            </a:r>
            <a:r>
              <a:rPr dirty="0" err="1">
                <a:latin typeface="Meiryo UI" panose="020B0604030504040204" pitchFamily="50" charset="-128"/>
                <a:ea typeface="Meiryo UI" panose="020B0604030504040204" pitchFamily="50" charset="-128"/>
              </a:rPr>
              <a:t>Scientist向けの道具</a:t>
            </a:r>
            <a:endParaRPr dirty="0">
              <a:latin typeface="Meiryo UI" panose="020B0604030504040204" pitchFamily="50" charset="-128"/>
              <a:ea typeface="Meiryo UI" panose="020B0604030504040204" pitchFamily="50" charset="-128"/>
            </a:endParaRPr>
          </a:p>
          <a:p>
            <a:pPr marL="0" indent="0">
              <a:buSzTx/>
              <a:buNone/>
            </a:pPr>
            <a:r>
              <a:rPr dirty="0" err="1">
                <a:latin typeface="Meiryo UI" panose="020B0604030504040204" pitchFamily="50" charset="-128"/>
                <a:ea typeface="Meiryo UI" panose="020B0604030504040204" pitchFamily="50" charset="-128"/>
              </a:rPr>
              <a:t>簡単にお試しできるJupyter</a:t>
            </a:r>
            <a:r>
              <a:rPr dirty="0">
                <a:latin typeface="Meiryo UI" panose="020B0604030504040204" pitchFamily="50" charset="-128"/>
                <a:ea typeface="Meiryo UI" panose="020B0604030504040204" pitchFamily="50" charset="-128"/>
              </a:rPr>
              <a:t> </a:t>
            </a:r>
            <a:r>
              <a:rPr dirty="0" err="1">
                <a:latin typeface="Meiryo UI" panose="020B0604030504040204" pitchFamily="50" charset="-128"/>
                <a:ea typeface="Meiryo UI" panose="020B0604030504040204" pitchFamily="50" charset="-128"/>
              </a:rPr>
              <a:t>Notebook環境</a:t>
            </a:r>
            <a:endParaRPr dirty="0">
              <a:latin typeface="Meiryo UI" panose="020B0604030504040204" pitchFamily="50" charset="-128"/>
              <a:ea typeface="Meiryo UI" panose="020B0604030504040204" pitchFamily="50" charset="-128"/>
            </a:endParaRPr>
          </a:p>
          <a:p>
            <a:pPr marL="0" lvl="1" indent="228600">
              <a:buSzTx/>
              <a:buNone/>
              <a:defRPr sz="7700"/>
            </a:pPr>
            <a:r>
              <a:rPr lang="en" sz="3400" b="1" u="sng" dirty="0">
                <a:hlinkClick r:id="rId4"/>
              </a:rPr>
              <a:t>https://mybinder.org/v2/gh/yacchin1205/Jupyter-LC_docker/codt2020-demo</a:t>
            </a:r>
          </a:p>
        </p:txBody>
      </p:sp>
      <p:pic>
        <p:nvPicPr>
          <p:cNvPr id="6" name="図 5">
            <a:extLst>
              <a:ext uri="{FF2B5EF4-FFF2-40B4-BE49-F238E27FC236}">
                <a16:creationId xmlns:a16="http://schemas.microsoft.com/office/drawing/2014/main" id="{758156AD-E5B7-9440-8B46-4F35AF58B825}"/>
              </a:ext>
            </a:extLst>
          </p:cNvPr>
          <p:cNvPicPr>
            <a:picLocks noChangeAspect="1"/>
          </p:cNvPicPr>
          <p:nvPr/>
        </p:nvPicPr>
        <p:blipFill>
          <a:blip r:embed="rId5"/>
          <a:stretch>
            <a:fillRect/>
          </a:stretch>
        </p:blipFill>
        <p:spPr>
          <a:xfrm>
            <a:off x="9927177" y="6981040"/>
            <a:ext cx="2503149" cy="2503149"/>
          </a:xfrm>
          <a:prstGeom prst="rect">
            <a:avLst/>
          </a:prstGeom>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5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fade">
                                      <p:cBhvr>
                                        <p:cTn id="12" dur="500"/>
                                        <p:tgtEl>
                                          <p:spTgt spid="2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1" nodeType="clickEffect">
                                  <p:stCondLst>
                                    <p:cond delay="0"/>
                                  </p:stCondLst>
                                  <p:iterate>
                                    <p:tmAbs val="0"/>
                                  </p:iterate>
                                  <p:childTnLst>
                                    <p:set>
                                      <p:cBhvr>
                                        <p:cTn id="16" fill="hold"/>
                                        <p:tgtEl>
                                          <p:spTgt spid="225"/>
                                        </p:tgtEl>
                                        <p:attrNameLst>
                                          <p:attrName>style.visibility</p:attrName>
                                        </p:attrNameLst>
                                      </p:cBhvr>
                                      <p:to>
                                        <p:strVal val="visible"/>
                                      </p:to>
                                    </p:set>
                                    <p:animEffect transition="in" filter="dissolve">
                                      <p:cBhvr>
                                        <p:cTn id="17"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body" sz="half" idx="1"/>
          </p:nvPr>
        </p:nvSpPr>
        <p:spPr>
          <a:xfrm>
            <a:off x="533400" y="1905000"/>
            <a:ext cx="6278926" cy="7239000"/>
          </a:xfrm>
          <a:prstGeom prst="rect">
            <a:avLst/>
          </a:prstGeom>
        </p:spPr>
        <p:txBody>
          <a:bodyPr>
            <a:normAutofit lnSpcReduction="10000"/>
          </a:bodyPr>
          <a:lstStyle/>
          <a:p>
            <a:pPr marL="181700" indent="-181700" defTabSz="1300480">
              <a:lnSpc>
                <a:spcPct val="90000"/>
              </a:lnSpc>
              <a:spcBef>
                <a:spcPts val="1700"/>
              </a:spcBef>
              <a:buClr>
                <a:srgbClr val="E48312"/>
              </a:buClr>
              <a:buSzPct val="100000"/>
              <a:buFont typeface="Trebuchet MS"/>
              <a:buChar char=" "/>
              <a:defRPr sz="3100">
                <a:solidFill>
                  <a:srgbClr val="404040"/>
                </a:solidFill>
                <a:latin typeface="Calibri"/>
                <a:ea typeface="Calibri"/>
                <a:cs typeface="Calibri"/>
                <a:sym typeface="Calibri"/>
              </a:defRPr>
            </a:pPr>
            <a:r>
              <a:rPr sz="4400" dirty="0" err="1">
                <a:latin typeface="Meiryo UI" panose="020B0604030504040204" pitchFamily="50" charset="-128"/>
                <a:ea typeface="Meiryo UI" panose="020B0604030504040204" pitchFamily="50" charset="-128"/>
              </a:rPr>
              <a:t>Jupyter</a:t>
            </a:r>
            <a:r>
              <a:rPr lang="ja-JP" altLang="en-US" sz="4400" dirty="0">
                <a:latin typeface="Meiryo UI" panose="020B0604030504040204" pitchFamily="50" charset="-128"/>
                <a:ea typeface="Meiryo UI" panose="020B0604030504040204" pitchFamily="50" charset="-128"/>
              </a:rPr>
              <a:t> </a:t>
            </a:r>
            <a:r>
              <a:rPr dirty="0">
                <a:latin typeface="Meiryo UI" panose="020B0604030504040204" pitchFamily="50" charset="-128"/>
                <a:ea typeface="Meiryo UI" panose="020B0604030504040204" pitchFamily="50" charset="-128"/>
              </a:rPr>
              <a:t>+ </a:t>
            </a:r>
            <a:r>
              <a:rPr sz="4100" dirty="0" err="1">
                <a:latin typeface="Meiryo UI" panose="020B0604030504040204" pitchFamily="50" charset="-128"/>
                <a:ea typeface="Meiryo UI" panose="020B0604030504040204" pitchFamily="50" charset="-128"/>
              </a:rPr>
              <a:t>Ansible</a:t>
            </a:r>
            <a:endParaRPr sz="4100" dirty="0">
              <a:latin typeface="Meiryo UI" panose="020B0604030504040204" pitchFamily="50" charset="-128"/>
              <a:ea typeface="Meiryo UI" panose="020B0604030504040204" pitchFamily="50" charset="-128"/>
            </a:endParaRPr>
          </a:p>
          <a:p>
            <a:pPr marL="128015" indent="-128015" defTabSz="1300480">
              <a:lnSpc>
                <a:spcPct val="90000"/>
              </a:lnSpc>
              <a:spcBef>
                <a:spcPts val="1700"/>
              </a:spcBef>
              <a:buClr>
                <a:srgbClr val="E48312"/>
              </a:buClr>
              <a:buSzPct val="100000"/>
              <a:buFont typeface="Trebuchet MS"/>
              <a:buChar char=" "/>
              <a:defRPr sz="3100">
                <a:solidFill>
                  <a:srgbClr val="404040"/>
                </a:solidFill>
                <a:latin typeface="Calibri"/>
                <a:ea typeface="Calibri"/>
                <a:cs typeface="Calibri"/>
                <a:sym typeface="Calibri"/>
              </a:defRPr>
            </a:pPr>
            <a:endParaRPr sz="4100" dirty="0">
              <a:latin typeface="Meiryo UI" panose="020B0604030504040204" pitchFamily="50" charset="-128"/>
              <a:ea typeface="Meiryo UI" panose="020B0604030504040204" pitchFamily="50" charset="-128"/>
            </a:endParaRPr>
          </a:p>
          <a:p>
            <a:pPr marL="128015" indent="-128015" defTabSz="1300480">
              <a:lnSpc>
                <a:spcPct val="90000"/>
              </a:lnSpc>
              <a:spcBef>
                <a:spcPts val="1700"/>
              </a:spcBef>
              <a:buClr>
                <a:srgbClr val="E48312"/>
              </a:buClr>
              <a:buSzPct val="100000"/>
              <a:buFont typeface="Trebuchet MS"/>
              <a:buChar char=" "/>
              <a:defRPr sz="3100">
                <a:solidFill>
                  <a:srgbClr val="404040"/>
                </a:solidFill>
                <a:latin typeface="Calibri"/>
                <a:ea typeface="Calibri"/>
                <a:cs typeface="Calibri"/>
                <a:sym typeface="Calibri"/>
              </a:defRPr>
            </a:pPr>
            <a:endParaRPr sz="4100" dirty="0">
              <a:latin typeface="Meiryo UI" panose="020B0604030504040204" pitchFamily="50" charset="-128"/>
              <a:ea typeface="Meiryo UI" panose="020B0604030504040204" pitchFamily="50" charset="-128"/>
            </a:endParaRPr>
          </a:p>
          <a:p>
            <a:pPr marL="128015" indent="-128015" defTabSz="1300480">
              <a:lnSpc>
                <a:spcPct val="90000"/>
              </a:lnSpc>
              <a:spcBef>
                <a:spcPts val="1700"/>
              </a:spcBef>
              <a:buClr>
                <a:srgbClr val="E48312"/>
              </a:buClr>
              <a:buSzPct val="100000"/>
              <a:buFont typeface="Trebuchet MS"/>
              <a:buChar char=" "/>
              <a:defRPr sz="3100">
                <a:solidFill>
                  <a:srgbClr val="404040"/>
                </a:solidFill>
                <a:latin typeface="Calibri"/>
                <a:ea typeface="Calibri"/>
                <a:cs typeface="Calibri"/>
                <a:sym typeface="Calibri"/>
              </a:defRPr>
            </a:pPr>
            <a:endParaRPr lang="en-US" sz="4100" dirty="0">
              <a:latin typeface="Meiryo UI" panose="020B0604030504040204" pitchFamily="50" charset="-128"/>
              <a:ea typeface="Meiryo UI" panose="020B0604030504040204" pitchFamily="50" charset="-128"/>
            </a:endParaRPr>
          </a:p>
          <a:p>
            <a:pPr marL="0" indent="0" defTabSz="1300480">
              <a:lnSpc>
                <a:spcPct val="90000"/>
              </a:lnSpc>
              <a:spcBef>
                <a:spcPts val="1700"/>
              </a:spcBef>
              <a:buClr>
                <a:srgbClr val="E48312"/>
              </a:buClr>
              <a:buSzPct val="100000"/>
              <a:buNone/>
              <a:defRPr sz="3100">
                <a:solidFill>
                  <a:srgbClr val="404040"/>
                </a:solidFill>
                <a:latin typeface="Calibri"/>
                <a:ea typeface="Calibri"/>
                <a:cs typeface="Calibri"/>
                <a:sym typeface="Calibri"/>
              </a:defRPr>
            </a:pPr>
            <a:r>
              <a:rPr lang="ja-JP" altLang="en-US" sz="3100" dirty="0">
                <a:latin typeface="メイリオ" panose="020B0604030504040204" pitchFamily="50" charset="-128"/>
                <a:ea typeface="メイリオ" panose="020B0604030504040204" pitchFamily="50" charset="-128"/>
              </a:rPr>
              <a:t>運用に関する</a:t>
            </a:r>
            <a:r>
              <a:rPr lang="ja-JP" altLang="en-US" sz="3100" b="1" dirty="0">
                <a:solidFill>
                  <a:srgbClr val="FF0000"/>
                </a:solidFill>
                <a:latin typeface="メイリオ" panose="020B0604030504040204" pitchFamily="50" charset="-128"/>
                <a:ea typeface="メイリオ" panose="020B0604030504040204" pitchFamily="50" charset="-128"/>
              </a:rPr>
              <a:t>すべての作業</a:t>
            </a:r>
            <a:r>
              <a:rPr lang="ja-JP" altLang="en-US" sz="3100" dirty="0">
                <a:latin typeface="メイリオ" panose="020B0604030504040204" pitchFamily="50" charset="-128"/>
                <a:ea typeface="メイリオ" panose="020B0604030504040204" pitchFamily="50" charset="-128"/>
              </a:rPr>
              <a:t>に</a:t>
            </a:r>
            <a:endParaRPr lang="en-US" altLang="ja-JP" sz="3100" dirty="0">
              <a:latin typeface="メイリオ" panose="020B0604030504040204" pitchFamily="50" charset="-128"/>
              <a:ea typeface="メイリオ" panose="020B0604030504040204" pitchFamily="50" charset="-128"/>
            </a:endParaRPr>
          </a:p>
          <a:p>
            <a:pPr marL="0" indent="0" defTabSz="1300480">
              <a:lnSpc>
                <a:spcPct val="90000"/>
              </a:lnSpc>
              <a:spcBef>
                <a:spcPts val="1700"/>
              </a:spcBef>
              <a:buClr>
                <a:srgbClr val="E48312"/>
              </a:buClr>
              <a:buSzPct val="100000"/>
              <a:buNone/>
              <a:defRPr sz="3100">
                <a:solidFill>
                  <a:srgbClr val="404040"/>
                </a:solidFill>
                <a:latin typeface="Calibri"/>
                <a:ea typeface="Calibri"/>
                <a:cs typeface="Calibri"/>
                <a:sym typeface="Calibri"/>
              </a:defRPr>
            </a:pPr>
            <a:r>
              <a:rPr lang="ja-JP" altLang="en-US" sz="3100" dirty="0">
                <a:latin typeface="メイリオ" panose="020B0604030504040204" pitchFamily="50" charset="-128"/>
                <a:ea typeface="メイリオ" panose="020B0604030504040204" pitchFamily="50" charset="-128"/>
              </a:rPr>
              <a:t>おける</a:t>
            </a:r>
            <a:endParaRPr sz="3100" dirty="0">
              <a:latin typeface="メイリオ" panose="020B0604030504040204" pitchFamily="50" charset="-128"/>
              <a:ea typeface="メイリオ" panose="020B0604030504040204" pitchFamily="50" charset="-128"/>
            </a:endParaRPr>
          </a:p>
          <a:p>
            <a:pPr marL="0" indent="0" defTabSz="1300480">
              <a:lnSpc>
                <a:spcPct val="90000"/>
              </a:lnSpc>
              <a:spcBef>
                <a:spcPts val="1700"/>
              </a:spcBef>
              <a:buClr>
                <a:srgbClr val="E48312"/>
              </a:buClr>
              <a:buSzPct val="100000"/>
              <a:buNone/>
              <a:defRPr sz="3100">
                <a:solidFill>
                  <a:srgbClr val="404040"/>
                </a:solidFill>
                <a:latin typeface="Calibri"/>
                <a:ea typeface="Calibri"/>
                <a:cs typeface="Calibri"/>
                <a:sym typeface="Calibri"/>
              </a:defRPr>
            </a:pPr>
            <a:r>
              <a:rPr lang="ja-JP" altLang="en-US" dirty="0">
                <a:latin typeface="Meiryo UI" panose="020B0604030504040204" pitchFamily="50" charset="-128"/>
                <a:ea typeface="Meiryo UI" panose="020B0604030504040204" pitchFamily="50" charset="-128"/>
              </a:rPr>
              <a:t>・</a:t>
            </a:r>
            <a:r>
              <a:rPr dirty="0" err="1">
                <a:latin typeface="Meiryo UI" panose="020B0604030504040204" pitchFamily="50" charset="-128"/>
                <a:ea typeface="Meiryo UI" panose="020B0604030504040204" pitchFamily="50" charset="-128"/>
              </a:rPr>
              <a:t>実行コード</a:t>
            </a:r>
            <a:endParaRPr dirty="0">
              <a:latin typeface="Meiryo UI" panose="020B0604030504040204" pitchFamily="50" charset="-128"/>
              <a:ea typeface="Meiryo UI" panose="020B0604030504040204" pitchFamily="50" charset="-128"/>
            </a:endParaRPr>
          </a:p>
          <a:p>
            <a:pPr marL="0" indent="0" defTabSz="1300480">
              <a:lnSpc>
                <a:spcPct val="90000"/>
              </a:lnSpc>
              <a:spcBef>
                <a:spcPts val="1700"/>
              </a:spcBef>
              <a:buClr>
                <a:srgbClr val="E48312"/>
              </a:buClr>
              <a:buSzPct val="100000"/>
              <a:buNone/>
              <a:defRPr sz="3100">
                <a:solidFill>
                  <a:srgbClr val="404040"/>
                </a:solidFill>
                <a:latin typeface="Calibri"/>
                <a:ea typeface="Calibri"/>
                <a:cs typeface="Calibri"/>
                <a:sym typeface="Calibri"/>
              </a:defRPr>
            </a:pPr>
            <a:r>
              <a:rPr lang="ja-JP" altLang="en-US" dirty="0">
                <a:latin typeface="Meiryo UI" panose="020B0604030504040204" pitchFamily="50" charset="-128"/>
                <a:ea typeface="Meiryo UI" panose="020B0604030504040204" pitchFamily="50" charset="-128"/>
              </a:rPr>
              <a:t>・</a:t>
            </a:r>
            <a:r>
              <a:rPr dirty="0" err="1">
                <a:latin typeface="Meiryo UI" panose="020B0604030504040204" pitchFamily="50" charset="-128"/>
                <a:ea typeface="Meiryo UI" panose="020B0604030504040204" pitchFamily="50" charset="-128"/>
              </a:rPr>
              <a:t>実行結果</a:t>
            </a:r>
            <a:endParaRPr dirty="0">
              <a:latin typeface="Meiryo UI" panose="020B0604030504040204" pitchFamily="50" charset="-128"/>
              <a:ea typeface="Meiryo UI" panose="020B0604030504040204" pitchFamily="50" charset="-128"/>
            </a:endParaRPr>
          </a:p>
          <a:p>
            <a:pPr marL="0" indent="0" defTabSz="1300480">
              <a:lnSpc>
                <a:spcPct val="90000"/>
              </a:lnSpc>
              <a:spcBef>
                <a:spcPts val="1700"/>
              </a:spcBef>
              <a:buClr>
                <a:srgbClr val="E48312"/>
              </a:buClr>
              <a:buSzPct val="100000"/>
              <a:buNone/>
              <a:defRPr sz="3100">
                <a:solidFill>
                  <a:srgbClr val="404040"/>
                </a:solidFill>
                <a:latin typeface="Calibri"/>
                <a:ea typeface="Calibri"/>
                <a:cs typeface="Calibri"/>
                <a:sym typeface="Calibri"/>
              </a:defRPr>
            </a:pPr>
            <a:r>
              <a:rPr lang="ja-JP" altLang="en-US" dirty="0">
                <a:latin typeface="Meiryo UI" panose="020B0604030504040204" pitchFamily="50" charset="-128"/>
                <a:ea typeface="Meiryo UI" panose="020B0604030504040204" pitchFamily="50" charset="-128"/>
              </a:rPr>
              <a:t>・</a:t>
            </a:r>
            <a:r>
              <a:rPr dirty="0" err="1">
                <a:latin typeface="Meiryo UI" panose="020B0604030504040204" pitchFamily="50" charset="-128"/>
                <a:ea typeface="Meiryo UI" panose="020B0604030504040204" pitchFamily="50" charset="-128"/>
              </a:rPr>
              <a:t>説明</a:t>
            </a:r>
            <a:endParaRPr dirty="0">
              <a:latin typeface="Meiryo UI" panose="020B0604030504040204" pitchFamily="50" charset="-128"/>
              <a:ea typeface="Meiryo UI" panose="020B0604030504040204" pitchFamily="50" charset="-128"/>
            </a:endParaRPr>
          </a:p>
          <a:p>
            <a:pPr marL="0" indent="0" defTabSz="1300480">
              <a:lnSpc>
                <a:spcPct val="90000"/>
              </a:lnSpc>
              <a:spcBef>
                <a:spcPts val="1700"/>
              </a:spcBef>
              <a:buClr>
                <a:srgbClr val="E48312"/>
              </a:buClr>
              <a:buSzTx/>
              <a:buFont typeface="Trebuchet MS"/>
              <a:buNone/>
              <a:defRPr sz="31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をNotebookとして</a:t>
            </a:r>
            <a:r>
              <a:rPr dirty="0">
                <a:latin typeface="Meiryo UI" panose="020B0604030504040204" pitchFamily="50" charset="-128"/>
                <a:ea typeface="Meiryo UI" panose="020B0604030504040204" pitchFamily="50" charset="-128"/>
              </a:rPr>
              <a:t>、</a:t>
            </a:r>
          </a:p>
          <a:p>
            <a:pPr marL="0" indent="0" defTabSz="1300480">
              <a:lnSpc>
                <a:spcPct val="90000"/>
              </a:lnSpc>
              <a:spcBef>
                <a:spcPts val="1700"/>
              </a:spcBef>
              <a:buClr>
                <a:srgbClr val="E48312"/>
              </a:buClr>
              <a:buSzTx/>
              <a:buFont typeface="Trebuchet MS"/>
              <a:buNone/>
              <a:defRPr sz="31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ひとまとめに</a:t>
            </a:r>
            <a:endParaRPr dirty="0">
              <a:latin typeface="Meiryo UI" panose="020B0604030504040204" pitchFamily="50" charset="-128"/>
              <a:ea typeface="Meiryo UI" panose="020B0604030504040204" pitchFamily="50" charset="-128"/>
            </a:endParaRPr>
          </a:p>
        </p:txBody>
      </p:sp>
      <p:sp>
        <p:nvSpPr>
          <p:cNvPr id="228" name="Shape 228"/>
          <p:cNvSpPr>
            <a:spLocks noGrp="1"/>
          </p:cNvSpPr>
          <p:nvPr>
            <p:ph type="title"/>
          </p:nvPr>
        </p:nvSpPr>
        <p:spPr>
          <a:xfrm>
            <a:off x="345215" y="1"/>
            <a:ext cx="12314370" cy="1208948"/>
          </a:xfrm>
          <a:prstGeom prst="rect">
            <a:avLst/>
          </a:prstGeom>
        </p:spPr>
        <p:txBody>
          <a:bodyPr>
            <a:noAutofit/>
          </a:bodyPr>
          <a:lstStyle>
            <a:lvl1pPr defTabSz="566674">
              <a:defRPr sz="4074"/>
            </a:lvl1pPr>
          </a:lstStyle>
          <a:p>
            <a:r>
              <a:rPr lang="en-US" sz="4000" b="1" dirty="0">
                <a:latin typeface="Meiryo UI" panose="020B0604030504040204" pitchFamily="50" charset="-128"/>
                <a:ea typeface="Meiryo UI" panose="020B0604030504040204" pitchFamily="50" charset="-128"/>
              </a:rPr>
              <a:t>LC4RI</a:t>
            </a:r>
            <a:r>
              <a:rPr lang="ja-JP" altLang="en-US" sz="4000" b="1">
                <a:latin typeface="Meiryo UI" panose="020B0604030504040204" pitchFamily="50" charset="-128"/>
                <a:ea typeface="Meiryo UI" panose="020B0604030504040204" pitchFamily="50" charset="-128"/>
              </a:rPr>
              <a:t>の実践</a:t>
            </a:r>
            <a:endParaRPr sz="4000" b="1" dirty="0">
              <a:latin typeface="Meiryo UI" panose="020B0604030504040204" pitchFamily="50" charset="-128"/>
              <a:ea typeface="Meiryo UI" panose="020B0604030504040204" pitchFamily="50" charset="-128"/>
            </a:endParaRPr>
          </a:p>
        </p:txBody>
      </p:sp>
      <p:pic>
        <p:nvPicPr>
          <p:cNvPr id="229" name="image14.png"/>
          <p:cNvPicPr>
            <a:picLocks noChangeAspect="1"/>
          </p:cNvPicPr>
          <p:nvPr/>
        </p:nvPicPr>
        <p:blipFill>
          <a:blip r:embed="rId2"/>
          <a:stretch>
            <a:fillRect/>
          </a:stretch>
        </p:blipFill>
        <p:spPr>
          <a:xfrm>
            <a:off x="5828662" y="1496232"/>
            <a:ext cx="7345475" cy="7830857"/>
          </a:xfrm>
          <a:prstGeom prst="rect">
            <a:avLst/>
          </a:prstGeom>
          <a:ln w="12700">
            <a:miter lim="400000"/>
          </a:ln>
        </p:spPr>
      </p:pic>
      <p:pic>
        <p:nvPicPr>
          <p:cNvPr id="230" name="image12.png" descr="ansible_circleA_black_small"/>
          <p:cNvPicPr>
            <a:picLocks noChangeAspect="1"/>
          </p:cNvPicPr>
          <p:nvPr/>
        </p:nvPicPr>
        <p:blipFill>
          <a:blip r:embed="rId3"/>
          <a:stretch>
            <a:fillRect/>
          </a:stretch>
        </p:blipFill>
        <p:spPr>
          <a:xfrm>
            <a:off x="3588029" y="2687880"/>
            <a:ext cx="1476486" cy="1476486"/>
          </a:xfrm>
          <a:prstGeom prst="rect">
            <a:avLst/>
          </a:prstGeom>
          <a:ln w="12700">
            <a:miter lim="400000"/>
          </a:ln>
        </p:spPr>
      </p:pic>
      <p:pic>
        <p:nvPicPr>
          <p:cNvPr id="231" name="image13.png" descr="https://raw.githubusercontent.com/jupyter/design/master/logo/png-1x/jupyter-sq.png"/>
          <p:cNvPicPr>
            <a:picLocks noChangeAspect="1"/>
          </p:cNvPicPr>
          <p:nvPr/>
        </p:nvPicPr>
        <p:blipFill>
          <a:blip r:embed="rId4"/>
          <a:stretch>
            <a:fillRect/>
          </a:stretch>
        </p:blipFill>
        <p:spPr>
          <a:xfrm>
            <a:off x="1102501" y="2688933"/>
            <a:ext cx="1475433" cy="1475433"/>
          </a:xfrm>
          <a:prstGeom prst="rect">
            <a:avLst/>
          </a:prstGeom>
          <a:ln w="12700">
            <a:miter lim="400000"/>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3" name="Shape 233"/>
          <p:cNvSpPr>
            <a:spLocks noGrp="1"/>
          </p:cNvSpPr>
          <p:nvPr>
            <p:ph type="title"/>
          </p:nvPr>
        </p:nvSpPr>
        <p:spPr>
          <a:prstGeom prst="rect">
            <a:avLst/>
          </a:prstGeom>
        </p:spPr>
        <p:txBody>
          <a:bodyPr/>
          <a:lstStyle/>
          <a:p>
            <a:endParaRPr/>
          </a:p>
        </p:txBody>
      </p:sp>
      <p:pic>
        <p:nvPicPr>
          <p:cNvPr id="234" name="image16.png"/>
          <p:cNvPicPr>
            <a:picLocks noChangeAspect="1"/>
          </p:cNvPicPr>
          <p:nvPr/>
        </p:nvPicPr>
        <p:blipFill>
          <a:blip r:embed="rId2"/>
          <a:stretch>
            <a:fillRect/>
          </a:stretch>
        </p:blipFill>
        <p:spPr>
          <a:xfrm>
            <a:off x="-57192" y="-287175"/>
            <a:ext cx="14760504" cy="9955314"/>
          </a:xfrm>
          <a:prstGeom prst="rect">
            <a:avLst/>
          </a:prstGeom>
          <a:ln w="12700">
            <a:miter lim="400000"/>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6" name="Shape 236"/>
          <p:cNvSpPr>
            <a:spLocks noGrp="1"/>
          </p:cNvSpPr>
          <p:nvPr>
            <p:ph type="title"/>
          </p:nvPr>
        </p:nvSpPr>
        <p:spPr>
          <a:prstGeom prst="rect">
            <a:avLst/>
          </a:prstGeom>
        </p:spPr>
        <p:txBody>
          <a:bodyPr/>
          <a:lstStyle/>
          <a:p>
            <a:endParaRPr/>
          </a:p>
        </p:txBody>
      </p:sp>
      <p:pic>
        <p:nvPicPr>
          <p:cNvPr id="2" name="図 1">
            <a:extLst>
              <a:ext uri="{FF2B5EF4-FFF2-40B4-BE49-F238E27FC236}">
                <a16:creationId xmlns:a16="http://schemas.microsoft.com/office/drawing/2014/main" id="{EEE5CBBE-6997-3247-90A2-B2D3CCEEA2B5}"/>
              </a:ext>
            </a:extLst>
          </p:cNvPr>
          <p:cNvPicPr>
            <a:picLocks noChangeAspect="1"/>
          </p:cNvPicPr>
          <p:nvPr/>
        </p:nvPicPr>
        <p:blipFill>
          <a:blip r:embed="rId2"/>
          <a:stretch>
            <a:fillRect/>
          </a:stretch>
        </p:blipFill>
        <p:spPr>
          <a:xfrm>
            <a:off x="224852" y="263633"/>
            <a:ext cx="12300240" cy="9489967"/>
          </a:xfrm>
          <a:prstGeom prst="rect">
            <a:avLst/>
          </a:prstGeom>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98D5F47-7FE2-9840-B1C0-CD7D265760AD}"/>
              </a:ext>
            </a:extLst>
          </p:cNvPr>
          <p:cNvSpPr>
            <a:spLocks noGrp="1"/>
          </p:cNvSpPr>
          <p:nvPr>
            <p:ph type="title"/>
          </p:nvPr>
        </p:nvSpPr>
        <p:spPr/>
        <p:txBody>
          <a:bodyPr/>
          <a:lstStyle/>
          <a:p>
            <a:r>
              <a:rPr lang="en-US" altLang="ja-JP" dirty="0"/>
              <a:t>Literate Computing</a:t>
            </a:r>
            <a:r>
              <a:rPr lang="ja-JP" altLang="en-US"/>
              <a:t>により</a:t>
            </a:r>
          </a:p>
        </p:txBody>
      </p:sp>
      <p:sp>
        <p:nvSpPr>
          <p:cNvPr id="4" name="テキスト プレースホルダー 3">
            <a:extLst>
              <a:ext uri="{FF2B5EF4-FFF2-40B4-BE49-F238E27FC236}">
                <a16:creationId xmlns:a16="http://schemas.microsoft.com/office/drawing/2014/main" id="{74DCEF9A-F3CC-9F4F-8391-7F95BAE99E43}"/>
              </a:ext>
            </a:extLst>
          </p:cNvPr>
          <p:cNvSpPr>
            <a:spLocks noGrp="1"/>
          </p:cNvSpPr>
          <p:nvPr>
            <p:ph type="body" idx="1"/>
          </p:nvPr>
        </p:nvSpPr>
        <p:spPr/>
        <p:txBody>
          <a:bodyPr>
            <a:normAutofit lnSpcReduction="10000"/>
          </a:bodyPr>
          <a:lstStyle/>
          <a:p>
            <a:r>
              <a:rPr lang="en-US" altLang="ja-JP" dirty="0"/>
              <a:t>Computer</a:t>
            </a:r>
            <a:r>
              <a:rPr lang="ja-JP" altLang="en-US"/>
              <a:t>と人間の柔軟な分担ができる</a:t>
            </a:r>
            <a:endParaRPr lang="en-US" altLang="ja-JP" dirty="0"/>
          </a:p>
          <a:p>
            <a:pPr lvl="1"/>
            <a:r>
              <a:rPr lang="en-US" altLang="ja-JP" dirty="0"/>
              <a:t>ex.)</a:t>
            </a:r>
            <a:r>
              <a:rPr lang="ja-JP" altLang="en-US"/>
              <a:t>ログの内容に応じて次に調査する内容を変える</a:t>
            </a:r>
            <a:endParaRPr lang="en-US" altLang="ja-JP" dirty="0"/>
          </a:p>
          <a:p>
            <a:r>
              <a:rPr lang="ja-JP" altLang="en-US"/>
              <a:t>人間同士の</a:t>
            </a:r>
            <a:r>
              <a:rPr lang="en-US" altLang="ja-JP" dirty="0"/>
              <a:t>Communication</a:t>
            </a:r>
            <a:r>
              <a:rPr lang="ja-JP" altLang="en-US"/>
              <a:t>メディアとして機能する</a:t>
            </a:r>
            <a:endParaRPr lang="en-US" altLang="ja-JP" dirty="0"/>
          </a:p>
          <a:p>
            <a:pPr lvl="1"/>
            <a:r>
              <a:rPr lang="en-US" altLang="ja-JP" dirty="0"/>
              <a:t>ex.)</a:t>
            </a:r>
            <a:r>
              <a:rPr lang="ja-JP" altLang="en-US"/>
              <a:t>ログ調査</a:t>
            </a:r>
            <a:r>
              <a:rPr lang="en-US" altLang="ja-JP" dirty="0"/>
              <a:t>Notebook … </a:t>
            </a:r>
            <a:r>
              <a:rPr lang="ja-JP" altLang="en-US"/>
              <a:t>システムの内部状態の観測</a:t>
            </a:r>
            <a:r>
              <a:rPr lang="en-US" altLang="ja-JP" dirty="0"/>
              <a:t>  </a:t>
            </a:r>
            <a:r>
              <a:rPr lang="ja-JP" altLang="en-US"/>
              <a:t>方法・解釈方法に関する知識が記述される</a:t>
            </a:r>
            <a:endParaRPr lang="en-US" altLang="ja-JP" dirty="0"/>
          </a:p>
          <a:p>
            <a:endParaRPr lang="en-US" altLang="ja-JP" dirty="0"/>
          </a:p>
          <a:p>
            <a:r>
              <a:rPr lang="en-US" altLang="ja-JP" dirty="0" err="1"/>
              <a:t>IaC</a:t>
            </a:r>
            <a:r>
              <a:rPr lang="ja-JP" altLang="en-US"/>
              <a:t>を否定するものではなく、補完するもの</a:t>
            </a:r>
            <a:endParaRPr lang="en-US" altLang="ja-JP" dirty="0"/>
          </a:p>
          <a:p>
            <a:pPr lvl="1"/>
            <a:r>
              <a:rPr lang="en-US" altLang="ja-JP" dirty="0" err="1"/>
              <a:t>IaC</a:t>
            </a:r>
            <a:r>
              <a:rPr lang="ja-JP" altLang="en-US"/>
              <a:t>の</a:t>
            </a:r>
            <a:r>
              <a:rPr lang="en-US" altLang="ja-JP" dirty="0"/>
              <a:t>Left over</a:t>
            </a:r>
            <a:r>
              <a:rPr lang="ja-JP" altLang="en-US"/>
              <a:t>問題</a:t>
            </a:r>
            <a:r>
              <a:rPr lang="en-US" altLang="ja-JP" dirty="0"/>
              <a:t> … </a:t>
            </a:r>
            <a:r>
              <a:rPr lang="ja-JP" altLang="en-US"/>
              <a:t>デプロイだけでなく、トラブルシュートのプロセスも</a:t>
            </a:r>
            <a:r>
              <a:rPr lang="en-US" altLang="ja-JP" dirty="0"/>
              <a:t>(</a:t>
            </a:r>
            <a:r>
              <a:rPr lang="ja-JP" altLang="en-US"/>
              <a:t>漸進的に</a:t>
            </a:r>
            <a:r>
              <a:rPr lang="en-US" altLang="ja-JP" dirty="0"/>
              <a:t>)</a:t>
            </a:r>
            <a:r>
              <a:rPr lang="ja-JP" altLang="en-US"/>
              <a:t>機械化</a:t>
            </a:r>
            <a:endParaRPr lang="en-US" altLang="ja-JP" dirty="0"/>
          </a:p>
          <a:p>
            <a:pPr lvl="1"/>
            <a:r>
              <a:rPr lang="ja-JP" altLang="en-US"/>
              <a:t>「</a:t>
            </a:r>
            <a:r>
              <a:rPr lang="en-US" altLang="ja-JP" dirty="0"/>
              <a:t>Jenkins</a:t>
            </a:r>
            <a:r>
              <a:rPr lang="ja-JP" altLang="en-US"/>
              <a:t>おじさん」問題</a:t>
            </a:r>
            <a:r>
              <a:rPr lang="en-US" altLang="ja-JP" dirty="0"/>
              <a:t> … </a:t>
            </a:r>
            <a:r>
              <a:rPr lang="ja-JP" altLang="en-US"/>
              <a:t>エンジニアのスキル向上・</a:t>
            </a:r>
            <a:r>
              <a:rPr lang="en-US" altLang="ja-JP" dirty="0"/>
              <a:t>       </a:t>
            </a:r>
            <a:r>
              <a:rPr lang="ja-JP" altLang="en-US"/>
              <a:t>エンジニアリングチームの再生産を促す</a:t>
            </a:r>
            <a:endParaRPr lang="en-US" altLang="ja-JP" dirty="0"/>
          </a:p>
          <a:p>
            <a:pPr lvl="1"/>
            <a:endParaRPr lang="en-US" altLang="ja-JP" dirty="0"/>
          </a:p>
          <a:p>
            <a:pPr lvl="1"/>
            <a:endParaRPr lang="en-US" altLang="ja-JP" dirty="0"/>
          </a:p>
          <a:p>
            <a:endParaRPr lang="ja-JP" altLang="en-US"/>
          </a:p>
        </p:txBody>
      </p:sp>
    </p:spTree>
    <p:extLst>
      <p:ext uri="{BB962C8B-B14F-4D97-AF65-F5344CB8AC3E}">
        <p14:creationId xmlns:p14="http://schemas.microsoft.com/office/powerpoint/2010/main" val="46050110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p>
            <a:pPr>
              <a:defRPr sz="9100"/>
            </a:pPr>
            <a:r>
              <a:rPr b="1" dirty="0" err="1">
                <a:latin typeface="Meiryo UI" panose="020B0604030504040204" pitchFamily="50" charset="-128"/>
                <a:ea typeface="Meiryo UI" panose="020B0604030504040204" pitchFamily="50" charset="-128"/>
              </a:rPr>
              <a:t>文芸的</a:t>
            </a:r>
            <a:endParaRPr b="1" dirty="0">
              <a:latin typeface="Meiryo UI" panose="020B0604030504040204" pitchFamily="50" charset="-128"/>
              <a:ea typeface="Meiryo UI" panose="020B0604030504040204" pitchFamily="50" charset="-128"/>
            </a:endParaRPr>
          </a:p>
          <a:p>
            <a:pPr>
              <a:defRPr sz="9100"/>
            </a:pPr>
            <a:r>
              <a:rPr b="1" dirty="0" err="1">
                <a:latin typeface="Meiryo UI" panose="020B0604030504040204" pitchFamily="50" charset="-128"/>
                <a:ea typeface="Meiryo UI" panose="020B0604030504040204" pitchFamily="50" charset="-128"/>
              </a:rPr>
              <a:t>機械化</a:t>
            </a:r>
            <a:endParaRPr b="1"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p:nvPr>
        </p:nvSpPr>
        <p:spPr>
          <a:prstGeom prst="rect">
            <a:avLst/>
          </a:prstGeom>
        </p:spPr>
        <p:txBody>
          <a:bodyPr>
            <a:normAutofit/>
          </a:bodyPr>
          <a:lstStyle>
            <a:lvl1pPr defTabSz="549148">
              <a:defRPr sz="3948"/>
            </a:lvl1pPr>
          </a:lstStyle>
          <a:p>
            <a:r>
              <a:rPr sz="3200" b="1" dirty="0">
                <a:latin typeface="Meiryo UI" panose="020B0604030504040204" pitchFamily="50" charset="-128"/>
                <a:ea typeface="Meiryo UI" panose="020B0604030504040204" pitchFamily="50" charset="-128"/>
              </a:rPr>
              <a:t>“Literate Computing for Reproducible Infrastructure”</a:t>
            </a:r>
          </a:p>
        </p:txBody>
      </p:sp>
      <p:sp>
        <p:nvSpPr>
          <p:cNvPr id="242" name="Shape 242"/>
          <p:cNvSpPr>
            <a:spLocks noGrp="1"/>
          </p:cNvSpPr>
          <p:nvPr>
            <p:ph type="body" idx="1"/>
          </p:nvPr>
        </p:nvSpPr>
        <p:spPr>
          <a:prstGeom prst="rect">
            <a:avLst/>
          </a:prstGeom>
        </p:spPr>
        <p:txBody>
          <a:bodyPr>
            <a:normAutofit/>
          </a:bodyPr>
          <a:lstStyle/>
          <a:p>
            <a:pPr marL="121919" indent="-121919" defTabSz="1300480">
              <a:lnSpc>
                <a:spcPct val="100000"/>
              </a:lnSpc>
              <a:spcBef>
                <a:spcPts val="1700"/>
              </a:spcBef>
              <a:buClr>
                <a:srgbClr val="E48312"/>
              </a:buClr>
              <a:buSzPct val="100000"/>
              <a:buFont typeface="Trebuchet MS"/>
              <a:buChar char=" "/>
              <a:defRPr sz="5300" b="1">
                <a:solidFill>
                  <a:srgbClr val="0000FF"/>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文芸的機械化</a:t>
            </a:r>
            <a:endParaRPr dirty="0">
              <a:latin typeface="Meiryo UI" panose="020B0604030504040204" pitchFamily="50" charset="-128"/>
              <a:ea typeface="Meiryo UI" panose="020B0604030504040204" pitchFamily="50" charset="-128"/>
            </a:endParaRPr>
          </a:p>
          <a:p>
            <a:pPr marL="121919" indent="-121919" defTabSz="1300480">
              <a:lnSpc>
                <a:spcPct val="100000"/>
              </a:lnSpc>
              <a:spcBef>
                <a:spcPts val="1700"/>
              </a:spcBef>
              <a:buClr>
                <a:srgbClr val="E48312"/>
              </a:buClr>
              <a:buSzPct val="100000"/>
              <a:buFont typeface="Trebuchet MS"/>
              <a:buChar char=" "/>
              <a:defRPr sz="3300" b="1">
                <a:solidFill>
                  <a:srgbClr val="00000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機械的に再現できる、人が読み解ける手順</a:t>
            </a:r>
            <a:br>
              <a:rPr dirty="0">
                <a:latin typeface="Meiryo UI" panose="020B0604030504040204" pitchFamily="50" charset="-128"/>
                <a:ea typeface="Meiryo UI" panose="020B0604030504040204" pitchFamily="50" charset="-128"/>
              </a:rPr>
            </a:br>
            <a:r>
              <a:rPr dirty="0" err="1">
                <a:latin typeface="Meiryo UI" panose="020B0604030504040204" pitchFamily="50" charset="-128"/>
                <a:ea typeface="Meiryo UI" panose="020B0604030504040204" pitchFamily="50" charset="-128"/>
              </a:rPr>
              <a:t>人が介在しつつも機械的に再現</a:t>
            </a:r>
            <a:r>
              <a:rPr dirty="0">
                <a:latin typeface="Meiryo UI" panose="020B0604030504040204" pitchFamily="50" charset="-128"/>
                <a:ea typeface="Meiryo UI" panose="020B0604030504040204" pitchFamily="50" charset="-128"/>
              </a:rPr>
              <a:t>/</a:t>
            </a:r>
            <a:r>
              <a:rPr dirty="0" err="1">
                <a:latin typeface="Meiryo UI" panose="020B0604030504040204" pitchFamily="50" charset="-128"/>
                <a:ea typeface="Meiryo UI" panose="020B0604030504040204" pitchFamily="50" charset="-128"/>
              </a:rPr>
              <a:t>再実行できる</a:t>
            </a:r>
            <a:endParaRPr lang="en-US" altLang="ja-JP" dirty="0">
              <a:latin typeface="Meiryo UI" panose="020B0604030504040204" pitchFamily="50" charset="-128"/>
              <a:ea typeface="Meiryo UI" panose="020B0604030504040204" pitchFamily="50" charset="-128"/>
            </a:endParaRPr>
          </a:p>
          <a:p>
            <a:pPr marL="125729" indent="-125729" defTabSz="1300480">
              <a:lnSpc>
                <a:spcPct val="100000"/>
              </a:lnSpc>
              <a:spcBef>
                <a:spcPts val="1700"/>
              </a:spcBef>
              <a:buClr>
                <a:srgbClr val="E48312"/>
              </a:buClr>
              <a:buSzPct val="100000"/>
              <a:buFont typeface="Trebuchet MS"/>
              <a:buChar char=" "/>
              <a:defRPr sz="3300">
                <a:solidFill>
                  <a:srgbClr val="404040"/>
                </a:solidFill>
                <a:latin typeface="Calibri"/>
                <a:ea typeface="Calibri"/>
                <a:cs typeface="Calibri"/>
                <a:sym typeface="Calibri"/>
              </a:defRPr>
            </a:pPr>
            <a:endParaRPr lang="en-US" altLang="ja-JP" dirty="0">
              <a:latin typeface="Meiryo UI" panose="020B0604030504040204" pitchFamily="50" charset="-128"/>
              <a:ea typeface="Meiryo UI" panose="020B0604030504040204" pitchFamily="50" charset="-128"/>
            </a:endParaRPr>
          </a:p>
          <a:p>
            <a:pPr marL="125729" indent="-125729" defTabSz="1300480">
              <a:lnSpc>
                <a:spcPct val="100000"/>
              </a:lnSpc>
              <a:spcBef>
                <a:spcPts val="1700"/>
              </a:spcBef>
              <a:buClr>
                <a:srgbClr val="E48312"/>
              </a:buClr>
              <a:buSzPct val="100000"/>
              <a:buFont typeface="Trebuchet MS"/>
              <a:buChar char=" "/>
              <a:defRPr sz="3300">
                <a:solidFill>
                  <a:srgbClr val="404040"/>
                </a:solidFill>
                <a:latin typeface="Calibri"/>
                <a:ea typeface="Calibri"/>
                <a:cs typeface="Calibri"/>
                <a:sym typeface="Calibri"/>
              </a:defRPr>
            </a:pPr>
            <a:r>
              <a:rPr lang="ja-JP" altLang="en-US">
                <a:latin typeface="Meiryo UI" panose="020B0604030504040204" pitchFamily="34" charset="-128"/>
                <a:ea typeface="Meiryo UI" panose="020B0604030504040204" pitchFamily="34" charset="-128"/>
              </a:rPr>
              <a:t>計算機 </a:t>
            </a:r>
            <a:r>
              <a:rPr lang="en-US" altLang="ja-JP" dirty="0">
                <a:latin typeface="Meiryo UI" panose="020B0604030504040204" pitchFamily="34" charset="-128"/>
                <a:ea typeface="Meiryo UI" panose="020B0604030504040204" pitchFamily="34" charset="-128"/>
              </a:rPr>
              <a:t>= computation </a:t>
            </a:r>
            <a:r>
              <a:rPr lang="ja-JP" altLang="en-US">
                <a:latin typeface="Meiryo UI" panose="020B0604030504040204" pitchFamily="34" charset="-128"/>
                <a:ea typeface="Meiryo UI" panose="020B0604030504040204" pitchFamily="34" charset="-128"/>
              </a:rPr>
              <a:t>と 人間 の分担</a:t>
            </a:r>
          </a:p>
          <a:p>
            <a:pPr marL="125729" indent="-125729" defTabSz="1300480">
              <a:lnSpc>
                <a:spcPct val="100000"/>
              </a:lnSpc>
              <a:spcBef>
                <a:spcPts val="1700"/>
              </a:spcBef>
              <a:buClr>
                <a:srgbClr val="E48312"/>
              </a:buClr>
              <a:buSzPct val="100000"/>
              <a:buFont typeface="Trebuchet MS"/>
              <a:buChar char=" "/>
              <a:defRPr sz="3300">
                <a:solidFill>
                  <a:srgbClr val="404040"/>
                </a:solidFill>
                <a:latin typeface="Calibri"/>
                <a:ea typeface="Calibri"/>
                <a:cs typeface="Calibri"/>
                <a:sym typeface="Calibri"/>
              </a:defRPr>
            </a:pPr>
            <a:r>
              <a:rPr lang="ja-JP" altLang="en-US">
                <a:latin typeface="Meiryo UI" panose="020B0604030504040204" pitchFamily="34" charset="-128"/>
                <a:ea typeface="Meiryo UI" panose="020B0604030504040204" pitchFamily="34" charset="-128"/>
              </a:rPr>
              <a:t>人間どうし </a:t>
            </a:r>
            <a:r>
              <a:rPr lang="en-US" altLang="ja-JP" dirty="0">
                <a:latin typeface="Meiryo UI" panose="020B0604030504040204" pitchFamily="34" charset="-128"/>
                <a:ea typeface="Meiryo UI" panose="020B0604030504040204" pitchFamily="34" charset="-128"/>
              </a:rPr>
              <a:t>= communication </a:t>
            </a:r>
            <a:r>
              <a:rPr lang="ja-JP" altLang="en-US">
                <a:latin typeface="Meiryo UI" panose="020B0604030504040204" pitchFamily="34" charset="-128"/>
                <a:ea typeface="Meiryo UI" panose="020B0604030504040204" pitchFamily="34" charset="-128"/>
              </a:rPr>
              <a:t>の分担</a:t>
            </a:r>
            <a:endParaRPr lang="ja-JP" altLang="en-US"/>
          </a:p>
          <a:p>
            <a:pPr marL="125729" indent="-125729" defTabSz="1300480">
              <a:lnSpc>
                <a:spcPct val="100000"/>
              </a:lnSpc>
              <a:spcBef>
                <a:spcPts val="1700"/>
              </a:spcBef>
              <a:buClr>
                <a:srgbClr val="E48312"/>
              </a:buClr>
              <a:buSzPct val="100000"/>
              <a:buFont typeface="Trebuchet MS"/>
              <a:buChar char=" "/>
              <a:defRPr sz="3300">
                <a:solidFill>
                  <a:srgbClr val="404040"/>
                </a:solidFill>
                <a:latin typeface="Calibri"/>
                <a:ea typeface="Calibri"/>
                <a:cs typeface="Calibri"/>
                <a:sym typeface="Calibri"/>
              </a:defRPr>
            </a:pPr>
            <a:endParaRPr dirty="0"/>
          </a:p>
          <a:p>
            <a:pPr marL="627888" lvl="2" indent="-243840" defTabSz="1300480">
              <a:lnSpc>
                <a:spcPct val="100000"/>
              </a:lnSpc>
              <a:spcBef>
                <a:spcPts val="800"/>
              </a:spcBef>
              <a:buClr>
                <a:srgbClr val="E48312"/>
              </a:buClr>
              <a:buSzPct val="100000"/>
              <a:buFont typeface="Trebuchet MS"/>
              <a:buChar char="◦"/>
              <a:defRPr sz="3300">
                <a:solidFill>
                  <a:srgbClr val="404040"/>
                </a:solidFill>
                <a:latin typeface="Calibri"/>
                <a:ea typeface="Calibri"/>
                <a:cs typeface="Calibri"/>
                <a:sym typeface="Calibri"/>
              </a:defRPr>
            </a:pPr>
            <a:r>
              <a:rPr lang="ja-JP" altLang="en-US">
                <a:latin typeface="Meiryo UI" panose="020B0604030504040204" pitchFamily="34" charset="-128"/>
                <a:ea typeface="Meiryo UI" panose="020B0604030504040204" pitchFamily="34" charset="-128"/>
              </a:rPr>
              <a:t>実行手順が </a:t>
            </a:r>
            <a:r>
              <a:rPr lang="en-US" altLang="ja-JP" dirty="0">
                <a:latin typeface="Meiryo UI" panose="020B0604030504040204" pitchFamily="34" charset="-128"/>
                <a:ea typeface="Meiryo UI" panose="020B0604030504040204" pitchFamily="34" charset="-128"/>
              </a:rPr>
              <a:t>live-code </a:t>
            </a:r>
            <a:r>
              <a:rPr lang="ja-JP" altLang="en-US">
                <a:latin typeface="Meiryo UI" panose="020B0604030504040204" pitchFamily="34" charset="-128"/>
                <a:ea typeface="Meiryo UI" panose="020B0604030504040204" pitchFamily="34" charset="-128"/>
              </a:rPr>
              <a:t>として埋め込まれているので</a:t>
            </a:r>
            <a:r>
              <a:rPr lang="ja-JP" altLang="en-US">
                <a:solidFill>
                  <a:schemeClr val="accent1"/>
                </a:solidFill>
                <a:latin typeface="Meiryo UI" panose="020B0604030504040204" pitchFamily="34" charset="-128"/>
                <a:ea typeface="Meiryo UI" panose="020B0604030504040204" pitchFamily="34" charset="-128"/>
              </a:rPr>
              <a:t>再試行が容易</a:t>
            </a:r>
            <a:endParaRPr lang="en-US" altLang="ja-JP" dirty="0">
              <a:solidFill>
                <a:schemeClr val="accent1"/>
              </a:solidFill>
              <a:latin typeface="Meiryo UI" panose="020B0604030504040204" pitchFamily="34" charset="-128"/>
              <a:ea typeface="Meiryo UI" panose="020B0604030504040204" pitchFamily="34" charset="-128"/>
            </a:endParaRPr>
          </a:p>
          <a:p>
            <a:pPr marL="627888" lvl="2" indent="-243840" defTabSz="1300480">
              <a:lnSpc>
                <a:spcPct val="100000"/>
              </a:lnSpc>
              <a:spcBef>
                <a:spcPts val="800"/>
              </a:spcBef>
              <a:buClr>
                <a:srgbClr val="E48312"/>
              </a:buClr>
              <a:buSzPct val="100000"/>
              <a:buFont typeface="Trebuchet MS"/>
              <a:buChar char="◦"/>
              <a:defRPr sz="3300">
                <a:solidFill>
                  <a:srgbClr val="404040"/>
                </a:solidFill>
                <a:latin typeface="Calibri"/>
                <a:ea typeface="Calibri"/>
                <a:cs typeface="Calibri"/>
                <a:sym typeface="Calibri"/>
              </a:defRPr>
            </a:pPr>
            <a:r>
              <a:rPr lang="ja-JP" altLang="en-US">
                <a:latin typeface="Meiryo UI" panose="020B0604030504040204" pitchFamily="34" charset="-128"/>
                <a:ea typeface="Meiryo UI" panose="020B0604030504040204" pitchFamily="34" charset="-128"/>
              </a:rPr>
              <a:t>実際の結果も使った</a:t>
            </a:r>
            <a:r>
              <a:rPr lang="en" dirty="0">
                <a:latin typeface="Meiryo UI" panose="020B0604030504040204" pitchFamily="34" charset="-128"/>
                <a:ea typeface="Meiryo UI" panose="020B0604030504040204" pitchFamily="34" charset="-128"/>
              </a:rPr>
              <a:t>data</a:t>
            </a:r>
            <a:r>
              <a:rPr lang="ja-JP" altLang="en-US">
                <a:latin typeface="Meiryo UI" panose="020B0604030504040204" pitchFamily="34" charset="-128"/>
                <a:ea typeface="Meiryo UI" panose="020B0604030504040204" pitchFamily="34" charset="-128"/>
              </a:rPr>
              <a:t>も埋め込まれているので</a:t>
            </a:r>
            <a:r>
              <a:rPr lang="ja-JP" altLang="en-US">
                <a:solidFill>
                  <a:schemeClr val="accent1"/>
                </a:solidFill>
                <a:latin typeface="Meiryo UI" panose="020B0604030504040204" pitchFamily="34" charset="-128"/>
                <a:ea typeface="Meiryo UI" panose="020B0604030504040204" pitchFamily="34" charset="-128"/>
              </a:rPr>
              <a:t>再現が容易</a:t>
            </a:r>
            <a:endParaRPr dirty="0">
              <a:solidFill>
                <a:schemeClr val="accent1"/>
              </a:solidFill>
              <a:latin typeface="Meiryo UI" panose="020B0604030504040204" pitchFamily="34" charset="-128"/>
              <a:ea typeface="Meiryo UI" panose="020B0604030504040204" pitchFamily="34" charset="-128"/>
            </a:endParaRPr>
          </a:p>
          <a:p>
            <a:pPr marL="627888" lvl="2" indent="-243840" defTabSz="1300480">
              <a:lnSpc>
                <a:spcPct val="100000"/>
              </a:lnSpc>
              <a:spcBef>
                <a:spcPts val="800"/>
              </a:spcBef>
              <a:buClr>
                <a:srgbClr val="E48312"/>
              </a:buClr>
              <a:buSzPct val="100000"/>
              <a:buFont typeface="Trebuchet MS"/>
              <a:buChar char="◦"/>
              <a:defRPr sz="3300">
                <a:solidFill>
                  <a:srgbClr val="404040"/>
                </a:solidFill>
                <a:latin typeface="Calibri"/>
                <a:ea typeface="Calibri"/>
                <a:cs typeface="Calibri"/>
                <a:sym typeface="Calibri"/>
              </a:defRPr>
            </a:pPr>
            <a:r>
              <a:rPr lang="ja-JP" altLang="en-US">
                <a:latin typeface="Meiryo UI" panose="020B0604030504040204" pitchFamily="34" charset="-128"/>
                <a:ea typeface="Meiryo UI" panose="020B0604030504040204" pitchFamily="34" charset="-128"/>
              </a:rPr>
              <a:t>手順や経緯が具体的に</a:t>
            </a:r>
            <a:r>
              <a:rPr lang="ja-JP" altLang="en-US">
                <a:solidFill>
                  <a:schemeClr val="accent1"/>
                </a:solidFill>
                <a:latin typeface="Meiryo UI" panose="020B0604030504040204" pitchFamily="34" charset="-128"/>
                <a:ea typeface="Meiryo UI" panose="020B0604030504040204" pitchFamily="34" charset="-128"/>
              </a:rPr>
              <a:t>再現可能な形で表現・伝達</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r>
              <a:rPr lang="ja-JP" altLang="en-US" dirty="0"/>
              <a:t>例</a:t>
            </a:r>
            <a:r>
              <a:rPr lang="en-US" altLang="ja-JP" dirty="0"/>
              <a:t>: </a:t>
            </a:r>
            <a:r>
              <a:rPr b="1" dirty="0" err="1">
                <a:latin typeface="Meiryo UI" panose="020B0604030504040204" pitchFamily="50" charset="-128"/>
                <a:ea typeface="Meiryo UI" panose="020B0604030504040204" pitchFamily="50" charset="-128"/>
              </a:rPr>
              <a:t>収容設計情報から</a:t>
            </a:r>
            <a:r>
              <a:rPr lang="ja-JP" altLang="en-US" b="1" dirty="0">
                <a:latin typeface="Meiryo UI" panose="020B0604030504040204" pitchFamily="50" charset="-128"/>
                <a:ea typeface="Meiryo UI" panose="020B0604030504040204" pitchFamily="50" charset="-128"/>
              </a:rPr>
              <a:t>設定ファイル</a:t>
            </a:r>
            <a:r>
              <a:rPr b="1" dirty="0">
                <a:latin typeface="Meiryo UI" panose="020B0604030504040204" pitchFamily="50" charset="-128"/>
                <a:ea typeface="Meiryo UI" panose="020B0604030504040204" pitchFamily="50" charset="-128"/>
              </a:rPr>
              <a:t>を</a:t>
            </a:r>
            <a:r>
              <a:rPr lang="ja-JP" altLang="en-US" b="1" dirty="0">
                <a:latin typeface="Meiryo UI" panose="020B0604030504040204" pitchFamily="50" charset="-128"/>
                <a:ea typeface="Meiryo UI" panose="020B0604030504040204" pitchFamily="50" charset="-128"/>
              </a:rPr>
              <a:t>作成</a:t>
            </a:r>
            <a:endParaRPr b="1" dirty="0">
              <a:latin typeface="Meiryo UI" panose="020B0604030504040204" pitchFamily="50" charset="-128"/>
              <a:ea typeface="Meiryo UI" panose="020B0604030504040204" pitchFamily="50" charset="-128"/>
            </a:endParaRPr>
          </a:p>
        </p:txBody>
      </p:sp>
      <p:pic>
        <p:nvPicPr>
          <p:cNvPr id="287" name="image21.png"/>
          <p:cNvPicPr>
            <a:picLocks noChangeAspect="1"/>
          </p:cNvPicPr>
          <p:nvPr/>
        </p:nvPicPr>
        <p:blipFill>
          <a:blip r:embed="rId2"/>
          <a:stretch>
            <a:fillRect/>
          </a:stretch>
        </p:blipFill>
        <p:spPr>
          <a:xfrm>
            <a:off x="344521" y="1333999"/>
            <a:ext cx="11736797" cy="8539755"/>
          </a:xfrm>
          <a:prstGeom prst="rect">
            <a:avLst/>
          </a:prstGeom>
          <a:ln w="12700">
            <a:miter lim="400000"/>
          </a:ln>
        </p:spPr>
      </p:pic>
      <p:sp>
        <p:nvSpPr>
          <p:cNvPr id="4" name="Shape 264">
            <a:extLst>
              <a:ext uri="{FF2B5EF4-FFF2-40B4-BE49-F238E27FC236}">
                <a16:creationId xmlns:a16="http://schemas.microsoft.com/office/drawing/2014/main" id="{CB7564AC-56F7-7144-8DA3-6738712EFA50}"/>
              </a:ext>
            </a:extLst>
          </p:cNvPr>
          <p:cNvSpPr/>
          <p:nvPr/>
        </p:nvSpPr>
        <p:spPr>
          <a:xfrm>
            <a:off x="5409654" y="8073546"/>
            <a:ext cx="7142981" cy="1410643"/>
          </a:xfrm>
          <a:prstGeom prst="rect">
            <a:avLst/>
          </a:prstGeom>
          <a:solidFill>
            <a:srgbClr val="FFFFFF">
              <a:alpha val="74634"/>
            </a:srgb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r">
              <a:defRPr sz="4500">
                <a:latin typeface="+mn-lt"/>
                <a:ea typeface="+mn-ea"/>
                <a:cs typeface="+mn-cs"/>
                <a:sym typeface="Avenir Next Demi Bold"/>
              </a:defRPr>
            </a:pPr>
            <a:r>
              <a:rPr lang="ja-JP" altLang="en-US">
                <a:latin typeface="Meiryo UI" panose="020B0604030504040204" pitchFamily="50" charset="-128"/>
                <a:ea typeface="Meiryo UI" panose="020B0604030504040204" pitchFamily="50" charset="-128"/>
              </a:rPr>
              <a:t>何に基づいて操作をするのか？</a:t>
            </a:r>
            <a:endParaRPr lang="en-US" altLang="ja-JP" dirty="0">
              <a:latin typeface="Meiryo UI" panose="020B0604030504040204" pitchFamily="50" charset="-128"/>
              <a:ea typeface="Meiryo UI" panose="020B0604030504040204" pitchFamily="50" charset="-128"/>
            </a:endParaRPr>
          </a:p>
          <a:p>
            <a:pPr algn="r">
              <a:defRPr sz="4500">
                <a:latin typeface="+mn-lt"/>
                <a:ea typeface="+mn-ea"/>
                <a:cs typeface="+mn-cs"/>
                <a:sym typeface="Avenir Next Demi Bold"/>
              </a:defRPr>
            </a:pPr>
            <a:r>
              <a:rPr lang="ja-JP" altLang="en-US" sz="4000">
                <a:latin typeface="Meiryo UI" panose="020B0604030504040204" pitchFamily="50" charset="-128"/>
                <a:ea typeface="Meiryo UI" panose="020B0604030504040204" pitchFamily="50" charset="-128"/>
              </a:rPr>
              <a:t>由来・経緯を明らかに</a:t>
            </a:r>
            <a:endParaRPr sz="4000"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本日のアジェンダ</a:t>
            </a:r>
          </a:p>
        </p:txBody>
      </p:sp>
      <p:sp>
        <p:nvSpPr>
          <p:cNvPr id="4" name="テキスト プレースホルダー 3"/>
          <p:cNvSpPr>
            <a:spLocks noGrp="1"/>
          </p:cNvSpPr>
          <p:nvPr>
            <p:ph type="body" idx="1"/>
          </p:nvPr>
        </p:nvSpPr>
        <p:spPr/>
        <p:txBody>
          <a:bodyPr/>
          <a:lstStyle/>
          <a:p>
            <a:pPr marL="742950" indent="-742950">
              <a:buFont typeface="+mj-lt"/>
              <a:buAutoNum type="arabicPeriod"/>
            </a:pPr>
            <a:r>
              <a:rPr kumimoji="1" lang="ja-JP" altLang="en-US" dirty="0"/>
              <a:t>国立情報学研究所におけるクラウド運用</a:t>
            </a:r>
            <a:endParaRPr kumimoji="1" lang="en-US" altLang="ja-JP" dirty="0"/>
          </a:p>
          <a:p>
            <a:pPr marL="742950" indent="-742950">
              <a:buFont typeface="+mj-lt"/>
              <a:buAutoNum type="arabicPeriod"/>
            </a:pPr>
            <a:r>
              <a:rPr kumimoji="1" lang="en-US" altLang="ja-JP" dirty="0"/>
              <a:t>NII</a:t>
            </a:r>
            <a:r>
              <a:rPr kumimoji="1" lang="ja-JP" altLang="en-US"/>
              <a:t>クラウド運用チームにとっての自動化</a:t>
            </a:r>
            <a:r>
              <a:rPr kumimoji="1" lang="ja-JP" altLang="en-US" dirty="0"/>
              <a:t>→機械化</a:t>
            </a:r>
            <a:endParaRPr kumimoji="1" lang="en-US" altLang="ja-JP" dirty="0"/>
          </a:p>
          <a:p>
            <a:pPr marL="742950" indent="-742950">
              <a:buFont typeface="+mj-lt"/>
              <a:buAutoNum type="arabicPeriod"/>
            </a:pPr>
            <a:r>
              <a:rPr kumimoji="1" lang="en-US" altLang="ja-JP" dirty="0"/>
              <a:t>LC4RI: Literate Computing for Reproducible Infrastructure</a:t>
            </a:r>
            <a:r>
              <a:rPr kumimoji="1" lang="ja-JP" altLang="en-US"/>
              <a:t>の紹介</a:t>
            </a:r>
            <a:endParaRPr kumimoji="1" lang="en-US" altLang="ja-JP" dirty="0"/>
          </a:p>
          <a:p>
            <a:pPr marL="742950" indent="-742950">
              <a:buFont typeface="+mj-lt"/>
              <a:buAutoNum type="arabicPeriod"/>
            </a:pPr>
            <a:r>
              <a:rPr kumimoji="1" lang="en-US" altLang="ja-JP" dirty="0"/>
              <a:t>LC4RI</a:t>
            </a:r>
            <a:r>
              <a:rPr kumimoji="1" lang="ja-JP" altLang="en-US"/>
              <a:t>全部入り</a:t>
            </a:r>
            <a:r>
              <a:rPr kumimoji="1" lang="en-US" altLang="ja-JP" dirty="0" err="1"/>
              <a:t>Jupyter</a:t>
            </a:r>
            <a:r>
              <a:rPr kumimoji="1" lang="ja-JP" altLang="en-US"/>
              <a:t>イメージの紹介</a:t>
            </a:r>
            <a:endParaRPr kumimoji="1" lang="en-US" altLang="ja-JP" dirty="0"/>
          </a:p>
          <a:p>
            <a:pPr marL="742950" indent="-742950">
              <a:buFont typeface="+mj-lt"/>
              <a:buAutoNum type="arabicPeriod"/>
            </a:pPr>
            <a:r>
              <a:rPr kumimoji="1" lang="en-US" altLang="ja-JP" dirty="0"/>
              <a:t>LC4RI</a:t>
            </a:r>
            <a:r>
              <a:rPr kumimoji="1" lang="ja-JP" altLang="en-US"/>
              <a:t>による効果</a:t>
            </a:r>
            <a:endParaRPr kumimoji="1" lang="en-US" altLang="ja-JP" dirty="0"/>
          </a:p>
          <a:p>
            <a:pPr marL="742950" indent="-742950">
              <a:buFont typeface="+mj-lt"/>
              <a:buAutoNum type="arabicPeriod"/>
            </a:pPr>
            <a:r>
              <a:rPr kumimoji="1" lang="ja-JP" altLang="en-US"/>
              <a:t>まとめ</a:t>
            </a:r>
            <a:endParaRPr kumimoji="1" lang="en-US" altLang="ja-JP" dirty="0"/>
          </a:p>
        </p:txBody>
      </p:sp>
    </p:spTree>
    <p:extLst>
      <p:ext uri="{BB962C8B-B14F-4D97-AF65-F5344CB8AC3E}">
        <p14:creationId xmlns:p14="http://schemas.microsoft.com/office/powerpoint/2010/main" val="71710722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title"/>
          </p:nvPr>
        </p:nvSpPr>
        <p:spPr>
          <a:prstGeom prst="rect">
            <a:avLst/>
          </a:prstGeom>
        </p:spPr>
        <p:txBody>
          <a:bodyPr/>
          <a:lstStyle/>
          <a:p>
            <a:r>
              <a:rPr b="1" dirty="0" err="1">
                <a:latin typeface="Meiryo UI" panose="020B0604030504040204" pitchFamily="50" charset="-128"/>
                <a:ea typeface="Meiryo UI" panose="020B0604030504040204" pitchFamily="50" charset="-128"/>
              </a:rPr>
              <a:t>作業前後の状態確認も明示的に記述</a:t>
            </a:r>
            <a:endParaRPr b="1" dirty="0">
              <a:latin typeface="Meiryo UI" panose="020B0604030504040204" pitchFamily="50" charset="-128"/>
              <a:ea typeface="Meiryo UI" panose="020B0604030504040204" pitchFamily="50" charset="-128"/>
            </a:endParaRPr>
          </a:p>
        </p:txBody>
      </p:sp>
      <p:pic>
        <p:nvPicPr>
          <p:cNvPr id="263" name="image20.png"/>
          <p:cNvPicPr>
            <a:picLocks noChangeAspect="1"/>
          </p:cNvPicPr>
          <p:nvPr/>
        </p:nvPicPr>
        <p:blipFill>
          <a:blip r:embed="rId2"/>
          <a:stretch>
            <a:fillRect/>
          </a:stretch>
        </p:blipFill>
        <p:spPr>
          <a:xfrm>
            <a:off x="-66132" y="1357907"/>
            <a:ext cx="17764173" cy="8458480"/>
          </a:xfrm>
          <a:prstGeom prst="rect">
            <a:avLst/>
          </a:prstGeom>
          <a:ln w="12700">
            <a:miter lim="400000"/>
          </a:ln>
        </p:spPr>
      </p:pic>
      <p:sp>
        <p:nvSpPr>
          <p:cNvPr id="264" name="Shape 264"/>
          <p:cNvSpPr/>
          <p:nvPr/>
        </p:nvSpPr>
        <p:spPr>
          <a:xfrm>
            <a:off x="972566" y="8214020"/>
            <a:ext cx="8725145" cy="1349087"/>
          </a:xfrm>
          <a:prstGeom prst="rect">
            <a:avLst/>
          </a:prstGeom>
          <a:solidFill>
            <a:srgbClr val="FFFFFF">
              <a:alpha val="74634"/>
            </a:srgb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latin typeface="+mn-lt"/>
                <a:ea typeface="+mn-ea"/>
                <a:cs typeface="+mn-cs"/>
                <a:sym typeface="Avenir Next Demi Bold"/>
              </a:defRPr>
            </a:pPr>
            <a:r>
              <a:rPr dirty="0" err="1">
                <a:latin typeface="Meiryo UI" panose="020B0604030504040204" pitchFamily="50" charset="-128"/>
                <a:ea typeface="Meiryo UI" panose="020B0604030504040204" pitchFamily="50" charset="-128"/>
              </a:rPr>
              <a:t>まずは判断</a:t>
            </a:r>
            <a:r>
              <a:rPr lang="ja-JP" altLang="en-US">
                <a:latin typeface="Meiryo UI" panose="020B0604030504040204" pitchFamily="50" charset="-128"/>
                <a:ea typeface="Meiryo UI" panose="020B0604030504040204" pitchFamily="50" charset="-128"/>
              </a:rPr>
              <a:t>を</a:t>
            </a:r>
            <a:r>
              <a:rPr dirty="0" err="1">
                <a:latin typeface="Meiryo UI" panose="020B0604030504040204" pitchFamily="50" charset="-128"/>
                <a:ea typeface="Meiryo UI" panose="020B0604030504040204" pitchFamily="50" charset="-128"/>
              </a:rPr>
              <a:t>人にさせる</a:t>
            </a:r>
            <a:endParaRPr dirty="0">
              <a:latin typeface="Meiryo UI" panose="020B0604030504040204" pitchFamily="50" charset="-128"/>
              <a:ea typeface="Meiryo UI" panose="020B0604030504040204" pitchFamily="50" charset="-128"/>
            </a:endParaRPr>
          </a:p>
          <a:p>
            <a:r>
              <a:rPr dirty="0" err="1">
                <a:latin typeface="Meiryo UI" panose="020B0604030504040204" pitchFamily="50" charset="-128"/>
                <a:ea typeface="Meiryo UI" panose="020B0604030504040204" pitchFamily="50" charset="-128"/>
              </a:rPr>
              <a:t>徐々にコードが自動的にできることを増やしていく</a:t>
            </a:r>
            <a:endParaRPr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p>
            <a:r>
              <a:rPr b="1" dirty="0" err="1">
                <a:latin typeface="Meiryo UI" panose="020B0604030504040204" pitchFamily="50" charset="-128"/>
                <a:ea typeface="Meiryo UI" panose="020B0604030504040204" pitchFamily="50" charset="-128"/>
              </a:rPr>
              <a:t>構築・運用作業をAnsible</a:t>
            </a:r>
            <a:r>
              <a:rPr b="1" dirty="0">
                <a:latin typeface="Meiryo UI" panose="020B0604030504040204" pitchFamily="50" charset="-128"/>
                <a:ea typeface="Meiryo UI" panose="020B0604030504040204" pitchFamily="50" charset="-128"/>
              </a:rPr>
              <a:t> </a:t>
            </a:r>
            <a:r>
              <a:rPr b="1" dirty="0" err="1">
                <a:latin typeface="Meiryo UI" panose="020B0604030504040204" pitchFamily="50" charset="-128"/>
                <a:ea typeface="Meiryo UI" panose="020B0604030504040204" pitchFamily="50" charset="-128"/>
              </a:rPr>
              <a:t>Playbookとして抽象化</a:t>
            </a:r>
            <a:endParaRPr b="1" dirty="0">
              <a:latin typeface="Meiryo UI" panose="020B0604030504040204" pitchFamily="50" charset="-128"/>
              <a:ea typeface="Meiryo UI" panose="020B0604030504040204" pitchFamily="50" charset="-128"/>
            </a:endParaRPr>
          </a:p>
        </p:txBody>
      </p:sp>
      <p:sp>
        <p:nvSpPr>
          <p:cNvPr id="270" name="Shape 270"/>
          <p:cNvSpPr>
            <a:spLocks noGrp="1"/>
          </p:cNvSpPr>
          <p:nvPr>
            <p:ph type="body" idx="1"/>
          </p:nvPr>
        </p:nvSpPr>
        <p:spPr>
          <a:prstGeom prst="rect">
            <a:avLst/>
          </a:prstGeom>
        </p:spPr>
        <p:txBody>
          <a:bodyPr/>
          <a:lstStyle/>
          <a:p>
            <a:endParaRPr/>
          </a:p>
        </p:txBody>
      </p:sp>
      <p:pic>
        <p:nvPicPr>
          <p:cNvPr id="271" name="image18.png"/>
          <p:cNvPicPr>
            <a:picLocks noChangeAspect="1"/>
          </p:cNvPicPr>
          <p:nvPr/>
        </p:nvPicPr>
        <p:blipFill>
          <a:blip r:embed="rId2"/>
          <a:stretch>
            <a:fillRect/>
          </a:stretch>
        </p:blipFill>
        <p:spPr>
          <a:xfrm>
            <a:off x="-147264" y="1287687"/>
            <a:ext cx="17724098" cy="8686835"/>
          </a:xfrm>
          <a:prstGeom prst="rect">
            <a:avLst/>
          </a:prstGeom>
          <a:ln w="12700">
            <a:miter lim="400000"/>
          </a:ln>
        </p:spPr>
      </p:pic>
      <p:sp>
        <p:nvSpPr>
          <p:cNvPr id="5" name="Shape 264">
            <a:extLst>
              <a:ext uri="{FF2B5EF4-FFF2-40B4-BE49-F238E27FC236}">
                <a16:creationId xmlns:a16="http://schemas.microsoft.com/office/drawing/2014/main" id="{A54980EA-66DA-9C46-AB22-BB1FA5D88A1A}"/>
              </a:ext>
            </a:extLst>
          </p:cNvPr>
          <p:cNvSpPr/>
          <p:nvPr/>
        </p:nvSpPr>
        <p:spPr>
          <a:xfrm>
            <a:off x="1831300" y="7827364"/>
            <a:ext cx="10828285" cy="1903085"/>
          </a:xfrm>
          <a:prstGeom prst="rect">
            <a:avLst/>
          </a:prstGeom>
          <a:solidFill>
            <a:srgbClr val="FFFFFF">
              <a:alpha val="74634"/>
            </a:srgb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latin typeface="+mn-lt"/>
                <a:ea typeface="+mn-ea"/>
                <a:cs typeface="+mn-cs"/>
                <a:sym typeface="Avenir Next Demi Bold"/>
              </a:defRPr>
            </a:pPr>
            <a:r>
              <a:rPr lang="en-US" altLang="ja-JP" dirty="0" err="1">
                <a:latin typeface="Meiryo UI" panose="020B0604030504040204" pitchFamily="50" charset="-128"/>
                <a:ea typeface="Meiryo UI" panose="020B0604030504040204" pitchFamily="50" charset="-128"/>
              </a:rPr>
              <a:t>IaC</a:t>
            </a:r>
            <a:r>
              <a:rPr lang="ja-JP" altLang="en-US">
                <a:latin typeface="Meiryo UI" panose="020B0604030504040204" pitchFamily="50" charset="-128"/>
                <a:ea typeface="Meiryo UI" panose="020B0604030504040204" pitchFamily="50" charset="-128"/>
              </a:rPr>
              <a:t>の宣言的アプローチを否定するものではない</a:t>
            </a:r>
            <a:endParaRPr dirty="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でも、いきなり宣言的に書くのもきついですよね？</a:t>
            </a:r>
            <a:endParaRPr lang="en-US" altLang="ja-JP" dirty="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徐々にプロセスを確立していく</a:t>
            </a:r>
            <a:r>
              <a:rPr lang="en-US" altLang="ja-JP" dirty="0">
                <a:latin typeface="Meiryo UI" panose="020B0604030504040204" pitchFamily="50" charset="-128"/>
                <a:ea typeface="Meiryo UI" panose="020B0604030504040204" pitchFamily="50" charset="-128"/>
              </a:rPr>
              <a:t>…</a:t>
            </a:r>
            <a:endParaRPr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p:cNvSpPr>
          <p:nvPr>
            <p:ph type="title"/>
          </p:nvPr>
        </p:nvSpPr>
        <p:spPr>
          <a:prstGeom prst="rect">
            <a:avLst/>
          </a:prstGeom>
        </p:spPr>
        <p:txBody>
          <a:bodyPr/>
          <a:lstStyle/>
          <a:p>
            <a:r>
              <a:rPr lang="ja-JP" altLang="en-US" b="1" dirty="0">
                <a:latin typeface="Meiryo UI" panose="020B0604030504040204" pitchFamily="50" charset="-128"/>
                <a:ea typeface="Meiryo UI" panose="020B0604030504040204" pitchFamily="50" charset="-128"/>
              </a:rPr>
              <a:t>例</a:t>
            </a:r>
            <a:r>
              <a:rPr lang="en-US" altLang="ja-JP" b="1" dirty="0">
                <a:latin typeface="Meiryo UI" panose="020B0604030504040204" pitchFamily="50" charset="-128"/>
                <a:ea typeface="Meiryo UI" panose="020B0604030504040204" pitchFamily="50" charset="-128"/>
              </a:rPr>
              <a:t>: </a:t>
            </a:r>
            <a:r>
              <a:rPr b="1" dirty="0" err="1">
                <a:latin typeface="Meiryo UI" panose="020B0604030504040204" pitchFamily="50" charset="-128"/>
                <a:ea typeface="Meiryo UI" panose="020B0604030504040204" pitchFamily="50" charset="-128"/>
              </a:rPr>
              <a:t>運用作業</a:t>
            </a:r>
            <a:r>
              <a:rPr b="1" dirty="0">
                <a:latin typeface="Meiryo UI" panose="020B0604030504040204" pitchFamily="50" charset="-128"/>
                <a:ea typeface="Meiryo UI" panose="020B0604030504040204" pitchFamily="50" charset="-128"/>
              </a:rPr>
              <a:t> … </a:t>
            </a:r>
            <a:r>
              <a:rPr b="1" dirty="0" err="1">
                <a:latin typeface="Meiryo UI" panose="020B0604030504040204" pitchFamily="50" charset="-128"/>
                <a:ea typeface="Meiryo UI" panose="020B0604030504040204" pitchFamily="50" charset="-128"/>
              </a:rPr>
              <a:t>故障時の対応</a:t>
            </a:r>
            <a:endParaRPr b="1" dirty="0">
              <a:latin typeface="Meiryo UI" panose="020B0604030504040204" pitchFamily="50" charset="-128"/>
              <a:ea typeface="Meiryo UI" panose="020B0604030504040204" pitchFamily="50" charset="-128"/>
            </a:endParaRPr>
          </a:p>
        </p:txBody>
      </p:sp>
      <p:sp>
        <p:nvSpPr>
          <p:cNvPr id="278" name="Shape 278"/>
          <p:cNvSpPr>
            <a:spLocks noGrp="1"/>
          </p:cNvSpPr>
          <p:nvPr>
            <p:ph type="body" idx="1"/>
          </p:nvPr>
        </p:nvSpPr>
        <p:spPr>
          <a:prstGeom prst="rect">
            <a:avLst/>
          </a:prstGeom>
        </p:spPr>
        <p:txBody>
          <a:bodyPr/>
          <a:lstStyle/>
          <a:p>
            <a:endParaRPr/>
          </a:p>
        </p:txBody>
      </p:sp>
      <p:pic>
        <p:nvPicPr>
          <p:cNvPr id="279" name="image22.png"/>
          <p:cNvPicPr>
            <a:picLocks noChangeAspect="1"/>
          </p:cNvPicPr>
          <p:nvPr/>
        </p:nvPicPr>
        <p:blipFill>
          <a:blip r:embed="rId2"/>
          <a:stretch>
            <a:fillRect/>
          </a:stretch>
        </p:blipFill>
        <p:spPr>
          <a:xfrm>
            <a:off x="453186" y="1301425"/>
            <a:ext cx="12098428" cy="9753601"/>
          </a:xfrm>
          <a:prstGeom prst="rect">
            <a:avLst/>
          </a:prstGeom>
          <a:ln w="12700">
            <a:miter lim="400000"/>
          </a:ln>
        </p:spPr>
      </p:pic>
      <p:sp>
        <p:nvSpPr>
          <p:cNvPr id="5" name="Shape 264">
            <a:extLst>
              <a:ext uri="{FF2B5EF4-FFF2-40B4-BE49-F238E27FC236}">
                <a16:creationId xmlns:a16="http://schemas.microsoft.com/office/drawing/2014/main" id="{598E95FC-7E39-C74E-AB24-5194CBC24F33}"/>
              </a:ext>
            </a:extLst>
          </p:cNvPr>
          <p:cNvSpPr/>
          <p:nvPr/>
        </p:nvSpPr>
        <p:spPr>
          <a:xfrm>
            <a:off x="1088257" y="7287876"/>
            <a:ext cx="11009424" cy="2041585"/>
          </a:xfrm>
          <a:prstGeom prst="rect">
            <a:avLst/>
          </a:prstGeom>
          <a:solidFill>
            <a:srgbClr val="FFFFFF">
              <a:alpha val="74634"/>
            </a:srgb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latin typeface="+mn-lt"/>
                <a:ea typeface="+mn-ea"/>
                <a:cs typeface="+mn-cs"/>
                <a:sym typeface="Avenir Next Demi Bold"/>
              </a:defRPr>
            </a:pPr>
            <a:r>
              <a:rPr lang="ja-JP" altLang="en-US">
                <a:latin typeface="Meiryo UI" panose="020B0604030504040204" pitchFamily="50" charset="-128"/>
                <a:ea typeface="Meiryo UI" panose="020B0604030504040204" pitchFamily="50" charset="-128"/>
              </a:rPr>
              <a:t>イレギュラーな操作</a:t>
            </a:r>
            <a:r>
              <a:rPr lang="en-US" altLang="ja-JP" dirty="0">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故障対応など</a:t>
            </a:r>
            <a:r>
              <a:rPr lang="en-US" altLang="ja-JP" dirty="0">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でも平常時と</a:t>
            </a:r>
            <a:endParaRPr lang="en-US" altLang="ja-JP" dirty="0">
              <a:latin typeface="Meiryo UI" panose="020B0604030504040204" pitchFamily="50" charset="-128"/>
              <a:ea typeface="Meiryo UI" panose="020B0604030504040204" pitchFamily="50" charset="-128"/>
            </a:endParaRPr>
          </a:p>
          <a:p>
            <a:pPr>
              <a:defRPr sz="4500">
                <a:latin typeface="+mn-lt"/>
                <a:ea typeface="+mn-ea"/>
                <a:cs typeface="+mn-cs"/>
                <a:sym typeface="Avenir Next Demi Bold"/>
              </a:defRPr>
            </a:pPr>
            <a:r>
              <a:rPr lang="ja-JP" altLang="en-US">
                <a:latin typeface="Meiryo UI" panose="020B0604030504040204" pitchFamily="50" charset="-128"/>
                <a:ea typeface="Meiryo UI" panose="020B0604030504040204" pitchFamily="50" charset="-128"/>
              </a:rPr>
              <a:t>同じ</a:t>
            </a:r>
            <a:r>
              <a:rPr lang="en-US" altLang="ja-JP" dirty="0">
                <a:latin typeface="Meiryo UI" panose="020B0604030504040204" pitchFamily="50" charset="-128"/>
                <a:ea typeface="Meiryo UI" panose="020B0604030504040204" pitchFamily="50" charset="-128"/>
              </a:rPr>
              <a:t>Notebook</a:t>
            </a:r>
            <a:r>
              <a:rPr lang="ja-JP" altLang="en-US">
                <a:latin typeface="Meiryo UI" panose="020B0604030504040204" pitchFamily="50" charset="-128"/>
                <a:ea typeface="Meiryo UI" panose="020B0604030504040204" pitchFamily="50" charset="-128"/>
              </a:rPr>
              <a:t>形式で保存・管理</a:t>
            </a:r>
            <a:endParaRPr dirty="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必ず</a:t>
            </a:r>
            <a:r>
              <a:rPr lang="en-US" altLang="ja-JP" dirty="0">
                <a:latin typeface="Meiryo UI" panose="020B0604030504040204" pitchFamily="50" charset="-128"/>
                <a:ea typeface="Meiryo UI" panose="020B0604030504040204" pitchFamily="50" charset="-128"/>
              </a:rPr>
              <a:t>Notebook</a:t>
            </a:r>
            <a:r>
              <a:rPr lang="ja-JP" altLang="en-US">
                <a:latin typeface="Meiryo UI" panose="020B0604030504040204" pitchFamily="50" charset="-128"/>
                <a:ea typeface="Meiryo UI" panose="020B0604030504040204" pitchFamily="50" charset="-128"/>
              </a:rPr>
              <a:t>が証跡として残る状態を維持する</a:t>
            </a:r>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9480767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rPr lang="ja-JP" altLang="en-US" dirty="0"/>
              <a:t>例</a:t>
            </a:r>
            <a:r>
              <a:rPr lang="en-US" altLang="ja-JP" dirty="0"/>
              <a:t>: </a:t>
            </a:r>
            <a:r>
              <a:rPr b="1" dirty="0" err="1">
                <a:latin typeface="Meiryo UI" panose="020B0604030504040204" pitchFamily="50" charset="-128"/>
                <a:ea typeface="Meiryo UI" panose="020B0604030504040204" pitchFamily="50" charset="-128"/>
              </a:rPr>
              <a:t>動作確認もNotebookとして記述</a:t>
            </a:r>
            <a:endParaRPr b="1" dirty="0">
              <a:latin typeface="Meiryo UI" panose="020B0604030504040204" pitchFamily="50" charset="-128"/>
              <a:ea typeface="Meiryo UI" panose="020B0604030504040204" pitchFamily="50" charset="-128"/>
            </a:endParaRPr>
          </a:p>
        </p:txBody>
      </p:sp>
      <p:pic>
        <p:nvPicPr>
          <p:cNvPr id="267" name="image17.png"/>
          <p:cNvPicPr>
            <a:picLocks noChangeAspect="1"/>
          </p:cNvPicPr>
          <p:nvPr/>
        </p:nvPicPr>
        <p:blipFill>
          <a:blip r:embed="rId2"/>
          <a:stretch>
            <a:fillRect/>
          </a:stretch>
        </p:blipFill>
        <p:spPr>
          <a:xfrm>
            <a:off x="9134" y="1376764"/>
            <a:ext cx="12986533" cy="11430036"/>
          </a:xfrm>
          <a:prstGeom prst="rect">
            <a:avLst/>
          </a:prstGeom>
          <a:ln w="12700">
            <a:miter lim="400000"/>
          </a:ln>
        </p:spPr>
      </p:pic>
      <p:sp>
        <p:nvSpPr>
          <p:cNvPr id="4" name="Shape 264">
            <a:extLst>
              <a:ext uri="{FF2B5EF4-FFF2-40B4-BE49-F238E27FC236}">
                <a16:creationId xmlns:a16="http://schemas.microsoft.com/office/drawing/2014/main" id="{CC9CB5C3-D80C-2848-9CCA-F2FB08513679}"/>
              </a:ext>
            </a:extLst>
          </p:cNvPr>
          <p:cNvSpPr/>
          <p:nvPr/>
        </p:nvSpPr>
        <p:spPr>
          <a:xfrm>
            <a:off x="345215" y="7850515"/>
            <a:ext cx="10799431" cy="1903085"/>
          </a:xfrm>
          <a:prstGeom prst="rect">
            <a:avLst/>
          </a:prstGeom>
          <a:solidFill>
            <a:srgbClr val="FFFFFF">
              <a:alpha val="74634"/>
            </a:srgb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latin typeface="+mn-lt"/>
                <a:ea typeface="+mn-ea"/>
                <a:cs typeface="+mn-cs"/>
                <a:sym typeface="Avenir Next Demi Bold"/>
              </a:defRPr>
            </a:pPr>
            <a:r>
              <a:rPr lang="ja-JP" altLang="en-US">
                <a:latin typeface="Meiryo UI" panose="020B0604030504040204" pitchFamily="50" charset="-128"/>
                <a:ea typeface="Meiryo UI" panose="020B0604030504040204" pitchFamily="50" charset="-128"/>
              </a:rPr>
              <a:t>「確認した」の中身をありのまま保全する</a:t>
            </a:r>
            <a:endParaRPr dirty="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「動かなかった」じゃなくて、何を期待していたのか、どう期待と</a:t>
            </a:r>
            <a:endParaRPr lang="en-US" altLang="ja-JP" dirty="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ずれていたのかを</a:t>
            </a:r>
            <a:r>
              <a:rPr lang="en-US" altLang="ja-JP" dirty="0">
                <a:latin typeface="Meiryo UI" panose="020B0604030504040204" pitchFamily="50" charset="-128"/>
                <a:ea typeface="Meiryo UI" panose="020B0604030504040204" pitchFamily="50" charset="-128"/>
              </a:rPr>
              <a:t>Notebook</a:t>
            </a:r>
            <a:r>
              <a:rPr lang="ja-JP" altLang="en-US">
                <a:latin typeface="Meiryo UI" panose="020B0604030504040204" pitchFamily="50" charset="-128"/>
                <a:ea typeface="Meiryo UI" panose="020B0604030504040204" pitchFamily="50" charset="-128"/>
              </a:rPr>
              <a:t>に保存</a:t>
            </a:r>
            <a:endParaRPr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D9BB6B1-4E59-2240-A234-27BF5D9CD46D}"/>
              </a:ext>
            </a:extLst>
          </p:cNvPr>
          <p:cNvPicPr>
            <a:picLocks noChangeAspect="1"/>
          </p:cNvPicPr>
          <p:nvPr/>
        </p:nvPicPr>
        <p:blipFill>
          <a:blip r:embed="rId2"/>
          <a:stretch>
            <a:fillRect/>
          </a:stretch>
        </p:blipFill>
        <p:spPr>
          <a:xfrm>
            <a:off x="359345" y="1410508"/>
            <a:ext cx="12300240" cy="9489967"/>
          </a:xfrm>
          <a:prstGeom prst="rect">
            <a:avLst/>
          </a:prstGeom>
        </p:spPr>
      </p:pic>
      <p:sp>
        <p:nvSpPr>
          <p:cNvPr id="281" name="Shape 281"/>
          <p:cNvSpPr>
            <a:spLocks noGrp="1"/>
          </p:cNvSpPr>
          <p:nvPr>
            <p:ph type="title"/>
          </p:nvPr>
        </p:nvSpPr>
        <p:spPr>
          <a:prstGeom prst="rect">
            <a:avLst/>
          </a:prstGeom>
        </p:spPr>
        <p:txBody>
          <a:bodyPr/>
          <a:lstStyle/>
          <a:p>
            <a:r>
              <a:rPr lang="ja-JP" altLang="en-US" b="1" dirty="0">
                <a:latin typeface="Meiryo UI" panose="020B0604030504040204" pitchFamily="50" charset="-128"/>
                <a:ea typeface="Meiryo UI" panose="020B0604030504040204" pitchFamily="50" charset="-128"/>
              </a:rPr>
              <a:t>例</a:t>
            </a:r>
            <a:r>
              <a:rPr lang="en-US" altLang="ja-JP" b="1" dirty="0">
                <a:latin typeface="Meiryo UI" panose="020B0604030504040204" pitchFamily="50" charset="-128"/>
                <a:ea typeface="Meiryo UI" panose="020B0604030504040204" pitchFamily="50" charset="-128"/>
              </a:rPr>
              <a:t>: </a:t>
            </a:r>
            <a:r>
              <a:rPr b="1" dirty="0" err="1">
                <a:latin typeface="Meiryo UI" panose="020B0604030504040204" pitchFamily="50" charset="-128"/>
                <a:ea typeface="Meiryo UI" panose="020B0604030504040204" pitchFamily="50" charset="-128"/>
              </a:rPr>
              <a:t>運用作業</a:t>
            </a:r>
            <a:r>
              <a:rPr b="1" dirty="0">
                <a:latin typeface="Meiryo UI" panose="020B0604030504040204" pitchFamily="50" charset="-128"/>
                <a:ea typeface="Meiryo UI" panose="020B0604030504040204" pitchFamily="50" charset="-128"/>
              </a:rPr>
              <a:t> … </a:t>
            </a:r>
            <a:r>
              <a:rPr b="1" dirty="0" err="1">
                <a:latin typeface="Meiryo UI" panose="020B0604030504040204" pitchFamily="50" charset="-128"/>
                <a:ea typeface="Meiryo UI" panose="020B0604030504040204" pitchFamily="50" charset="-128"/>
              </a:rPr>
              <a:t>故障時の対応</a:t>
            </a:r>
            <a:endParaRPr b="1" dirty="0">
              <a:latin typeface="Meiryo UI" panose="020B0604030504040204" pitchFamily="50" charset="-128"/>
              <a:ea typeface="Meiryo UI" panose="020B0604030504040204" pitchFamily="50" charset="-128"/>
            </a:endParaRPr>
          </a:p>
        </p:txBody>
      </p:sp>
      <p:pic>
        <p:nvPicPr>
          <p:cNvPr id="284" name="image24.png"/>
          <p:cNvPicPr>
            <a:picLocks noChangeAspect="1"/>
          </p:cNvPicPr>
          <p:nvPr/>
        </p:nvPicPr>
        <p:blipFill>
          <a:blip r:embed="rId3"/>
          <a:stretch>
            <a:fillRect/>
          </a:stretch>
        </p:blipFill>
        <p:spPr>
          <a:xfrm>
            <a:off x="7759610" y="2611967"/>
            <a:ext cx="5055926" cy="5036988"/>
          </a:xfrm>
          <a:prstGeom prst="rect">
            <a:avLst/>
          </a:prstGeom>
          <a:ln w="12700">
            <a:solidFill>
              <a:srgbClr val="BD582C"/>
            </a:solidFill>
          </a:ln>
        </p:spPr>
      </p:pic>
      <p:sp>
        <p:nvSpPr>
          <p:cNvPr id="7" name="Shape 264">
            <a:extLst>
              <a:ext uri="{FF2B5EF4-FFF2-40B4-BE49-F238E27FC236}">
                <a16:creationId xmlns:a16="http://schemas.microsoft.com/office/drawing/2014/main" id="{65AA8BB4-B3FA-7B42-B6AB-C814824B5AF3}"/>
              </a:ext>
            </a:extLst>
          </p:cNvPr>
          <p:cNvSpPr/>
          <p:nvPr/>
        </p:nvSpPr>
        <p:spPr>
          <a:xfrm>
            <a:off x="345215" y="7850515"/>
            <a:ext cx="11538415" cy="1903085"/>
          </a:xfrm>
          <a:prstGeom prst="rect">
            <a:avLst/>
          </a:prstGeom>
          <a:solidFill>
            <a:srgbClr val="FFFFFF">
              <a:alpha val="74634"/>
            </a:srgb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latin typeface="+mn-lt"/>
                <a:ea typeface="+mn-ea"/>
                <a:cs typeface="+mn-cs"/>
                <a:sym typeface="Avenir Next Demi Bold"/>
              </a:defRPr>
            </a:pPr>
            <a:r>
              <a:rPr lang="ja-JP" altLang="en-US">
                <a:latin typeface="Meiryo UI" panose="020B0604030504040204" pitchFamily="50" charset="-128"/>
                <a:ea typeface="Meiryo UI" panose="020B0604030504040204" pitchFamily="50" charset="-128"/>
              </a:rPr>
              <a:t>「動いていない」の実態を保全する</a:t>
            </a:r>
            <a:endParaRPr dirty="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「動いていなかった」じゃなくて、何を期待していたのか、どう期待と</a:t>
            </a:r>
            <a:endParaRPr lang="en-US" altLang="ja-JP" dirty="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ずれていたのかを</a:t>
            </a:r>
            <a:r>
              <a:rPr lang="en-US" altLang="ja-JP" dirty="0">
                <a:latin typeface="Meiryo UI" panose="020B0604030504040204" pitchFamily="50" charset="-128"/>
                <a:ea typeface="Meiryo UI" panose="020B0604030504040204" pitchFamily="50" charset="-128"/>
              </a:rPr>
              <a:t>Notebook</a:t>
            </a:r>
            <a:r>
              <a:rPr lang="ja-JP" altLang="en-US">
                <a:latin typeface="Meiryo UI" panose="020B0604030504040204" pitchFamily="50" charset="-128"/>
                <a:ea typeface="Meiryo UI" panose="020B0604030504040204" pitchFamily="50" charset="-128"/>
              </a:rPr>
              <a:t>に保存</a:t>
            </a:r>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3418797"/>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284"/>
                                        </p:tgtEl>
                                        <p:attrNameLst>
                                          <p:attrName>style.visibility</p:attrName>
                                        </p:attrNameLst>
                                      </p:cBhvr>
                                      <p:to>
                                        <p:strVal val="visible"/>
                                      </p:to>
                                    </p:set>
                                    <p:animEffect transition="in" filter="dissolve">
                                      <p:cBhvr>
                                        <p:cTn id="7" dur="10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p>
            <a:r>
              <a:rPr lang="ja-JP" altLang="en-US"/>
              <a:t>全ての</a:t>
            </a:r>
            <a:r>
              <a:rPr b="1" dirty="0" err="1">
                <a:latin typeface="Meiryo UI" panose="020B0604030504040204" pitchFamily="50" charset="-128"/>
                <a:ea typeface="Meiryo UI" panose="020B0604030504040204" pitchFamily="50" charset="-128"/>
              </a:rPr>
              <a:t>局面</a:t>
            </a:r>
            <a:r>
              <a:rPr lang="ja-JP" altLang="en-US" b="1">
                <a:latin typeface="Meiryo UI" panose="020B0604030504040204" pitchFamily="50" charset="-128"/>
                <a:ea typeface="Meiryo UI" panose="020B0604030504040204" pitchFamily="50" charset="-128"/>
              </a:rPr>
              <a:t>に適用</a:t>
            </a:r>
            <a:endParaRPr b="1" dirty="0">
              <a:latin typeface="Meiryo UI" panose="020B0604030504040204" pitchFamily="50" charset="-128"/>
              <a:ea typeface="Meiryo UI" panose="020B0604030504040204" pitchFamily="50" charset="-128"/>
            </a:endParaRPr>
          </a:p>
        </p:txBody>
      </p:sp>
      <p:sp>
        <p:nvSpPr>
          <p:cNvPr id="248" name="Shape 248"/>
          <p:cNvSpPr>
            <a:spLocks noGrp="1"/>
          </p:cNvSpPr>
          <p:nvPr>
            <p:ph type="body" idx="1"/>
          </p:nvPr>
        </p:nvSpPr>
        <p:spPr>
          <a:xfrm>
            <a:off x="533400" y="1905000"/>
            <a:ext cx="11593643" cy="7239000"/>
          </a:xfrm>
          <a:prstGeom prst="rect">
            <a:avLst/>
          </a:prstGeom>
        </p:spPr>
        <p:txBody>
          <a:bodyPr/>
          <a:lstStyle/>
          <a:p>
            <a:pPr marL="124690" indent="-124690"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日々の運用作業の証跡を記録</a:t>
            </a:r>
            <a:r>
              <a:rPr dirty="0">
                <a:latin typeface="Meiryo UI" panose="020B0604030504040204" pitchFamily="50" charset="-128"/>
                <a:ea typeface="Meiryo UI" panose="020B0604030504040204" pitchFamily="50" charset="-128"/>
              </a:rPr>
              <a:t> … </a:t>
            </a:r>
            <a:r>
              <a:rPr dirty="0">
                <a:solidFill>
                  <a:srgbClr val="FF6600"/>
                </a:solidFill>
                <a:latin typeface="Meiryo UI" panose="020B0604030504040204" pitchFamily="50" charset="-128"/>
                <a:ea typeface="Meiryo UI" panose="020B0604030504040204" pitchFamily="50" charset="-128"/>
                <a:cs typeface="Arial Rounded MT Bold"/>
                <a:sym typeface="Arial Rounded MT Bold"/>
              </a:rPr>
              <a:t>Traceability</a:t>
            </a:r>
          </a:p>
          <a:p>
            <a:pPr marL="124690" indent="-124690"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  </a:t>
            </a:r>
            <a:r>
              <a:rPr dirty="0" err="1">
                <a:latin typeface="Meiryo UI" panose="020B0604030504040204" pitchFamily="50" charset="-128"/>
                <a:ea typeface="Meiryo UI" panose="020B0604030504040204" pitchFamily="50" charset="-128"/>
              </a:rPr>
              <a:t>そこから手順を整理して再利用する</a:t>
            </a:r>
            <a:r>
              <a:rPr dirty="0">
                <a:latin typeface="Meiryo UI" panose="020B0604030504040204" pitchFamily="50" charset="-128"/>
                <a:ea typeface="Meiryo UI" panose="020B0604030504040204" pitchFamily="50" charset="-128"/>
              </a:rPr>
              <a:t> … </a:t>
            </a:r>
            <a:r>
              <a:rPr dirty="0">
                <a:solidFill>
                  <a:srgbClr val="FF6600"/>
                </a:solidFill>
                <a:latin typeface="Meiryo UI" panose="020B0604030504040204" pitchFamily="50" charset="-128"/>
                <a:ea typeface="Meiryo UI" panose="020B0604030504040204" pitchFamily="50" charset="-128"/>
                <a:cs typeface="Arial Rounded MT Bold"/>
                <a:sym typeface="Arial Rounded MT Bold"/>
              </a:rPr>
              <a:t>Reusability</a:t>
            </a:r>
          </a:p>
          <a:p>
            <a:pPr marL="124690" indent="-124690"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r>
              <a:rPr dirty="0">
                <a:latin typeface="Meiryo UI" panose="020B0604030504040204" pitchFamily="50" charset="-128"/>
                <a:ea typeface="Meiryo UI" panose="020B0604030504040204" pitchFamily="50" charset="-128"/>
              </a:rPr>
              <a:t>    </a:t>
            </a:r>
            <a:r>
              <a:rPr dirty="0" err="1">
                <a:latin typeface="Meiryo UI" panose="020B0604030504040204" pitchFamily="50" charset="-128"/>
                <a:ea typeface="Meiryo UI" panose="020B0604030504040204" pitchFamily="50" charset="-128"/>
              </a:rPr>
              <a:t>マニュアルや教材を整備する</a:t>
            </a:r>
            <a:r>
              <a:rPr dirty="0">
                <a:latin typeface="Meiryo UI" panose="020B0604030504040204" pitchFamily="50" charset="-128"/>
                <a:ea typeface="Meiryo UI" panose="020B0604030504040204" pitchFamily="50" charset="-128"/>
              </a:rPr>
              <a:t> … </a:t>
            </a:r>
            <a:r>
              <a:rPr dirty="0">
                <a:solidFill>
                  <a:srgbClr val="FF6600"/>
                </a:solidFill>
                <a:latin typeface="Meiryo UI" panose="020B0604030504040204" pitchFamily="50" charset="-128"/>
                <a:ea typeface="Meiryo UI" panose="020B0604030504040204" pitchFamily="50" charset="-128"/>
                <a:cs typeface="Arial Rounded MT Bold"/>
                <a:sym typeface="Arial Rounded MT Bold"/>
              </a:rPr>
              <a:t>Reproducibility</a:t>
            </a:r>
          </a:p>
          <a:p>
            <a:pPr marL="124690" indent="-124690"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endParaRPr dirty="0">
              <a:solidFill>
                <a:srgbClr val="FF6600"/>
              </a:solidFill>
              <a:latin typeface="Meiryo UI" panose="020B0604030504040204" pitchFamily="50" charset="-128"/>
              <a:ea typeface="Meiryo UI" panose="020B0604030504040204" pitchFamily="50" charset="-128"/>
              <a:cs typeface="Arial Rounded MT Bold"/>
              <a:sym typeface="Arial Rounded MT Bold"/>
            </a:endParaRPr>
          </a:p>
          <a:p>
            <a:pPr marL="124690" indent="-124690" defTabSz="1300480">
              <a:lnSpc>
                <a:spcPct val="90000"/>
              </a:lnSpc>
              <a:spcBef>
                <a:spcPts val="1700"/>
              </a:spcBef>
              <a:buClr>
                <a:srgbClr val="E48312"/>
              </a:buClr>
              <a:buSzPct val="100000"/>
              <a:buFont typeface="Trebuchet MS"/>
              <a:buChar char=" "/>
              <a:defRPr sz="39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これら複数局面での計算機利用を</a:t>
            </a:r>
            <a:r>
              <a:rPr dirty="0">
                <a:latin typeface="Meiryo UI" panose="020B0604030504040204" pitchFamily="50" charset="-128"/>
                <a:ea typeface="Meiryo UI" panose="020B0604030504040204" pitchFamily="50" charset="-128"/>
              </a:rPr>
              <a:t>、</a:t>
            </a:r>
            <a:r>
              <a:rPr lang="ja-JP" altLang="en-US"/>
              <a:t>同一の</a:t>
            </a:r>
            <a:r>
              <a:rPr lang="ja-JP" altLang="en-US">
                <a:latin typeface="Meiryo UI" panose="020B0604030504040204" pitchFamily="50" charset="-128"/>
                <a:ea typeface="Meiryo UI" panose="020B0604030504040204" pitchFamily="50" charset="-128"/>
              </a:rPr>
              <a:t>フォーマット・</a:t>
            </a:r>
            <a:r>
              <a:rPr lang="ja-JP" altLang="en-US" b="1" u="sng">
                <a:latin typeface="Meiryo UI" panose="020B0604030504040204" pitchFamily="50" charset="-128"/>
                <a:ea typeface="Meiryo UI" panose="020B0604030504040204" pitchFamily="50" charset="-128"/>
              </a:rPr>
              <a:t>規律</a:t>
            </a:r>
            <a:r>
              <a:rPr lang="ja-JP" altLang="en-US">
                <a:latin typeface="Meiryo UI" panose="020B0604030504040204" pitchFamily="50" charset="-128"/>
                <a:ea typeface="Meiryo UI" panose="020B0604030504040204" pitchFamily="50" charset="-128"/>
              </a:rPr>
              <a:t>にしたがって</a:t>
            </a:r>
            <a:r>
              <a:rPr dirty="0" err="1">
                <a:latin typeface="Meiryo UI" panose="020B0604030504040204" pitchFamily="50" charset="-128"/>
                <a:ea typeface="Meiryo UI" panose="020B0604030504040204" pitchFamily="50" charset="-128"/>
              </a:rPr>
              <a:t>記述・蓄積</a:t>
            </a:r>
            <a:r>
              <a:rPr lang="ja-JP" altLang="en-US">
                <a:latin typeface="Meiryo UI" panose="020B0604030504040204" pitchFamily="34" charset="-128"/>
                <a:ea typeface="Meiryo UI" panose="020B0604030504040204" pitchFamily="34" charset="-128"/>
              </a:rPr>
              <a:t>していく</a:t>
            </a:r>
            <a:endParaRPr lang="en-US" altLang="ja-JP" dirty="0">
              <a:latin typeface="Meiryo UI" panose="020B0604030504040204" pitchFamily="34" charset="-128"/>
              <a:ea typeface="Meiryo UI" panose="020B0604030504040204" pitchFamily="34" charset="-128"/>
            </a:endParaRPr>
          </a:p>
        </p:txBody>
      </p:sp>
      <p:sp>
        <p:nvSpPr>
          <p:cNvPr id="3" name="円形吹き出し 2">
            <a:extLst>
              <a:ext uri="{FF2B5EF4-FFF2-40B4-BE49-F238E27FC236}">
                <a16:creationId xmlns:a16="http://schemas.microsoft.com/office/drawing/2014/main" id="{A74776E3-ABA6-0842-8D7D-ADFE30489EA8}"/>
              </a:ext>
            </a:extLst>
          </p:cNvPr>
          <p:cNvSpPr/>
          <p:nvPr/>
        </p:nvSpPr>
        <p:spPr>
          <a:xfrm>
            <a:off x="704536" y="6376755"/>
            <a:ext cx="10463135" cy="2317540"/>
          </a:xfrm>
          <a:prstGeom prst="wedgeEllipseCallout">
            <a:avLst>
              <a:gd name="adj1" fmla="val -37924"/>
              <a:gd name="adj2" fmla="val -61824"/>
            </a:avLst>
          </a:prstGeom>
          <a:solidFill>
            <a:schemeClr val="bg1"/>
          </a:solidFill>
          <a:ln w="12700" cap="flat">
            <a:solidFill>
              <a:schemeClr val="tx1">
                <a:lumMod val="60000"/>
                <a:lumOff val="40000"/>
              </a:schemeClr>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tx1"/>
                </a:solidFill>
                <a:effectLst/>
                <a:uFillTx/>
                <a:latin typeface="Meiryo UI" panose="020B0604030504040204" pitchFamily="34" charset="-128"/>
                <a:ea typeface="Meiryo UI" panose="020B0604030504040204" pitchFamily="34" charset="-128"/>
                <a:cs typeface="ヒラギノ角ゴ ProN W3"/>
                <a:sym typeface="ヒラギノ角ゴ ProN W3"/>
              </a:rPr>
              <a:t>規律</a:t>
            </a:r>
            <a:r>
              <a:rPr lang="en-US" altLang="ja-JP" sz="24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rPr>
              <a:t>: </a:t>
            </a:r>
            <a:r>
              <a:rPr kumimoji="0" lang="ja-JP" altLang="en-US" sz="2400" b="0" i="0" u="none" strike="noStrike" cap="none" spc="0" normalizeH="0" baseline="0">
                <a:ln>
                  <a:noFill/>
                </a:ln>
                <a:solidFill>
                  <a:schemeClr val="tx1"/>
                </a:solidFill>
                <a:effectLst/>
                <a:uFillTx/>
                <a:latin typeface="Meiryo UI" panose="020B0604030504040204" pitchFamily="34" charset="-128"/>
                <a:ea typeface="Meiryo UI" panose="020B0604030504040204" pitchFamily="34" charset="-128"/>
                <a:cs typeface="ヒラギノ角ゴ ProN W3"/>
                <a:sym typeface="ヒラギノ角ゴ ProN W3"/>
              </a:rPr>
              <a:t>模索中</a:t>
            </a:r>
            <a:r>
              <a:rPr kumimoji="0" lang="en-US" altLang="ja-JP" sz="2400" b="0" i="0" u="none" strike="noStrike" cap="none" spc="0" normalizeH="0" baseline="0" dirty="0">
                <a:ln>
                  <a:noFill/>
                </a:ln>
                <a:solidFill>
                  <a:schemeClr val="tx1"/>
                </a:solidFill>
                <a:effectLst/>
                <a:uFillTx/>
                <a:latin typeface="Meiryo UI" panose="020B0604030504040204" pitchFamily="34" charset="-128"/>
                <a:ea typeface="Meiryo UI" panose="020B0604030504040204" pitchFamily="34" charset="-128"/>
                <a:cs typeface="ヒラギノ角ゴ ProN W3"/>
                <a:sym typeface="ヒラギノ角ゴ ProN W3"/>
              </a:rPr>
              <a:t>…</a:t>
            </a:r>
            <a:r>
              <a:rPr lang="ja-JP" altLang="en-US" sz="2400">
                <a:solidFill>
                  <a:schemeClr val="tx1"/>
                </a:solidFill>
                <a:latin typeface="Meiryo UI" panose="020B0604030504040204" pitchFamily="34" charset="-128"/>
                <a:ea typeface="Meiryo UI" panose="020B0604030504040204" pitchFamily="34" charset="-128"/>
                <a:cs typeface="ヒラギノ角ゴ ProN W3"/>
                <a:sym typeface="ヒラギノ角ゴ ProN W3"/>
              </a:rPr>
              <a:t>規律</a:t>
            </a:r>
            <a:r>
              <a:rPr kumimoji="0" lang="ja-JP" altLang="en-US" sz="2400" b="0" i="0" u="none" strike="noStrike" cap="none" spc="0" normalizeH="0" baseline="0">
                <a:ln>
                  <a:noFill/>
                </a:ln>
                <a:solidFill>
                  <a:schemeClr val="tx1"/>
                </a:solidFill>
                <a:effectLst/>
                <a:uFillTx/>
                <a:latin typeface="Meiryo UI" panose="020B0604030504040204" pitchFamily="34" charset="-128"/>
                <a:ea typeface="Meiryo UI" panose="020B0604030504040204" pitchFamily="34" charset="-128"/>
                <a:cs typeface="ヒラギノ角ゴ ProN W3"/>
                <a:sym typeface="ヒラギノ角ゴ ProN W3"/>
              </a:rPr>
              <a:t>がないと</a:t>
            </a:r>
            <a:r>
              <a:rPr kumimoji="0" lang="en-US" altLang="ja-JP" sz="2400" b="0" i="0" u="none" strike="noStrike" cap="none" spc="0" normalizeH="0" baseline="0" dirty="0">
                <a:ln>
                  <a:noFill/>
                </a:ln>
                <a:solidFill>
                  <a:schemeClr val="tx1"/>
                </a:solidFill>
                <a:effectLst/>
                <a:uFillTx/>
                <a:latin typeface="Meiryo UI" panose="020B0604030504040204" pitchFamily="34" charset="-128"/>
                <a:ea typeface="Meiryo UI" panose="020B0604030504040204" pitchFamily="34" charset="-128"/>
                <a:cs typeface="ヒラギノ角ゴ ProN W3"/>
                <a:sym typeface="ヒラギノ角ゴ ProN W3"/>
              </a:rPr>
              <a:t>: </a:t>
            </a:r>
            <a:r>
              <a:rPr kumimoji="0" lang="ja-JP" altLang="en-US" sz="2400" b="0" i="0" u="none" strike="noStrike" cap="none" spc="0" normalizeH="0" baseline="0">
                <a:ln>
                  <a:noFill/>
                </a:ln>
                <a:solidFill>
                  <a:schemeClr val="tx1"/>
                </a:solidFill>
                <a:effectLst/>
                <a:uFillTx/>
                <a:latin typeface="Meiryo UI" panose="020B0604030504040204" pitchFamily="34" charset="-128"/>
                <a:ea typeface="Meiryo UI" panose="020B0604030504040204" pitchFamily="34" charset="-128"/>
                <a:cs typeface="ヒラギノ角ゴ ProN W3"/>
                <a:sym typeface="ヒラギノ角ゴ ProN W3"/>
              </a:rPr>
              <a:t>「</a:t>
            </a:r>
            <a:r>
              <a:rPr lang="en-US" altLang="ja-JP" sz="2400" dirty="0" err="1">
                <a:solidFill>
                  <a:schemeClr val="tx1"/>
                </a:solidFill>
                <a:latin typeface="Meiryo UI" panose="020B0604030504040204" pitchFamily="34" charset="-128"/>
                <a:ea typeface="Meiryo UI" panose="020B0604030504040204" pitchFamily="34" charset="-128"/>
                <a:cs typeface="ヒラギノ角ゴ ProN W3"/>
                <a:sym typeface="ヒラギノ角ゴ ProN W3"/>
              </a:rPr>
              <a:t>Jupyter</a:t>
            </a:r>
            <a:r>
              <a:rPr lang="en-US" altLang="ja-JP" sz="24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rPr>
              <a:t> Notebook</a:t>
            </a:r>
            <a:r>
              <a:rPr lang="ja-JP" altLang="en-US" sz="2400">
                <a:solidFill>
                  <a:schemeClr val="tx1"/>
                </a:solidFill>
                <a:latin typeface="Meiryo UI" panose="020B0604030504040204" pitchFamily="34" charset="-128"/>
                <a:ea typeface="Meiryo UI" panose="020B0604030504040204" pitchFamily="34" charset="-128"/>
                <a:cs typeface="ヒラギノ角ゴ ProN W3"/>
                <a:sym typeface="ヒラギノ角ゴ ProN W3"/>
              </a:rPr>
              <a:t>を</a:t>
            </a:r>
            <a:endParaRPr lang="en-US" altLang="ja-JP" sz="24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lang="ja-JP" altLang="en-US" sz="2400">
                <a:solidFill>
                  <a:schemeClr val="tx1"/>
                </a:solidFill>
                <a:latin typeface="Meiryo UI" panose="020B0604030504040204" pitchFamily="34" charset="-128"/>
                <a:ea typeface="Meiryo UI" panose="020B0604030504040204" pitchFamily="34" charset="-128"/>
                <a:cs typeface="ヒラギノ角ゴ ProN W3"/>
                <a:sym typeface="ヒラギノ角ゴ ProN W3"/>
              </a:rPr>
              <a:t>使っているだけ」で、これらの効能を十分得られないかも？</a:t>
            </a:r>
            <a:endParaRPr lang="en-US" altLang="ja-JP" sz="24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endParaRPr lang="en-US" altLang="ja-JP" sz="18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lang="en-US" altLang="ja-JP" sz="18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rPr>
              <a:t>(</a:t>
            </a:r>
            <a:r>
              <a:rPr lang="ja-JP" altLang="en-US" sz="1800">
                <a:solidFill>
                  <a:schemeClr val="tx1"/>
                </a:solidFill>
                <a:latin typeface="Meiryo UI" panose="020B0604030504040204" pitchFamily="34" charset="-128"/>
                <a:ea typeface="Meiryo UI" panose="020B0604030504040204" pitchFamily="34" charset="-128"/>
                <a:cs typeface="ヒラギノ角ゴ ProN W3"/>
                <a:sym typeface="ヒラギノ角ゴ ProN W3"/>
              </a:rPr>
              <a:t>出力のうちトラブルシュートに本当に必要だったものは、実は</a:t>
            </a:r>
            <a:r>
              <a:rPr lang="en-US" altLang="ja-JP" sz="18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rPr>
              <a:t>Terminal</a:t>
            </a:r>
            <a:r>
              <a:rPr lang="ja-JP" altLang="en-US" sz="1800">
                <a:solidFill>
                  <a:schemeClr val="tx1"/>
                </a:solidFill>
                <a:latin typeface="Meiryo UI" panose="020B0604030504040204" pitchFamily="34" charset="-128"/>
                <a:ea typeface="Meiryo UI" panose="020B0604030504040204" pitchFamily="34" charset="-128"/>
                <a:cs typeface="ヒラギノ角ゴ ProN W3"/>
                <a:sym typeface="ヒラギノ角ゴ ProN W3"/>
              </a:rPr>
              <a:t>で</a:t>
            </a:r>
            <a:endParaRPr lang="en-US" altLang="ja-JP" sz="18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lang="ja-JP" altLang="en-US" sz="1800">
                <a:solidFill>
                  <a:schemeClr val="tx1"/>
                </a:solidFill>
                <a:latin typeface="Meiryo UI" panose="020B0604030504040204" pitchFamily="34" charset="-128"/>
                <a:ea typeface="Meiryo UI" panose="020B0604030504040204" pitchFamily="34" charset="-128"/>
                <a:cs typeface="ヒラギノ角ゴ ProN W3"/>
                <a:sym typeface="ヒラギノ角ゴ ProN W3"/>
              </a:rPr>
              <a:t>確認してしまっていて残ってない、とか。</a:t>
            </a:r>
            <a:r>
              <a:rPr lang="en-US" altLang="ja-JP" sz="1800" dirty="0">
                <a:solidFill>
                  <a:schemeClr val="tx1"/>
                </a:solidFill>
                <a:latin typeface="Meiryo UI" panose="020B0604030504040204" pitchFamily="34" charset="-128"/>
                <a:ea typeface="Meiryo UI" panose="020B0604030504040204" pitchFamily="34" charset="-128"/>
                <a:cs typeface="ヒラギノ角ゴ ProN W3"/>
                <a:sym typeface="ヒラギノ角ゴ ProN W3"/>
              </a:rPr>
              <a:t>)</a:t>
            </a:r>
            <a:endParaRPr kumimoji="0" lang="ja-JP" altLang="en-US" sz="1800" b="0" i="0" u="none" strike="noStrike" cap="none" spc="0" normalizeH="0" baseline="0">
              <a:ln>
                <a:noFill/>
              </a:ln>
              <a:solidFill>
                <a:schemeClr val="tx1"/>
              </a:solidFill>
              <a:effectLst/>
              <a:uFillTx/>
              <a:latin typeface="Meiryo UI" panose="020B0604030504040204" pitchFamily="34" charset="-128"/>
              <a:ea typeface="Meiryo UI" panose="020B0604030504040204" pitchFamily="34" charset="-128"/>
              <a:cs typeface="ヒラギノ角ゴ ProN W3"/>
              <a:sym typeface="ヒラギノ角ゴ ProN W3"/>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p:cNvSpPr>
          <p:nvPr>
            <p:ph type="title"/>
          </p:nvPr>
        </p:nvSpPr>
        <p:spPr>
          <a:prstGeom prst="rect">
            <a:avLst/>
          </a:prstGeom>
        </p:spPr>
        <p:txBody>
          <a:bodyPr/>
          <a:lstStyle/>
          <a:p>
            <a:pPr>
              <a:defRPr sz="7300"/>
            </a:pPr>
            <a:r>
              <a:rPr lang="ja-JP" altLang="en-US" sz="3600" b="1">
                <a:latin typeface="Meiryo UI" panose="020B0604030504040204" pitchFamily="50" charset="-128"/>
                <a:ea typeface="Meiryo UI" panose="020B0604030504040204" pitchFamily="50" charset="-128"/>
              </a:rPr>
              <a:t>手っ取り早く試させてよ</a:t>
            </a:r>
            <a:br>
              <a:rPr lang="en-US" altLang="ja-JP" sz="3600" b="1" dirty="0">
                <a:latin typeface="Meiryo UI" panose="020B0604030504040204" pitchFamily="50" charset="-128"/>
                <a:ea typeface="Meiryo UI" panose="020B0604030504040204" pitchFamily="50" charset="-128"/>
              </a:rPr>
            </a:br>
            <a:r>
              <a:rPr lang="en-US" altLang="ja-JP" sz="6600" dirty="0"/>
              <a:t>LC4RI</a:t>
            </a:r>
            <a:r>
              <a:rPr lang="ja-JP" altLang="en-US" sz="6600" b="1">
                <a:latin typeface="Meiryo UI" panose="020B0604030504040204" pitchFamily="50" charset="-128"/>
                <a:ea typeface="Meiryo UI" panose="020B0604030504040204" pitchFamily="50" charset="-128"/>
              </a:rPr>
              <a:t>全部入りイメージのご紹介</a:t>
            </a:r>
            <a:endParaRPr sz="6600" b="1"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LC4RI</a:t>
            </a:r>
            <a:r>
              <a:rPr kumimoji="1" lang="ja-JP" altLang="en-US"/>
              <a:t>全部入りイメージ</a:t>
            </a:r>
            <a:endParaRPr kumimoji="1" lang="ja-JP" altLang="en-US" dirty="0"/>
          </a:p>
        </p:txBody>
      </p:sp>
      <p:sp>
        <p:nvSpPr>
          <p:cNvPr id="4" name="テキスト プレースホルダー 3"/>
          <p:cNvSpPr>
            <a:spLocks noGrp="1"/>
          </p:cNvSpPr>
          <p:nvPr>
            <p:ph type="body" idx="1"/>
          </p:nvPr>
        </p:nvSpPr>
        <p:spPr/>
        <p:txBody>
          <a:bodyPr/>
          <a:lstStyle/>
          <a:p>
            <a:r>
              <a:rPr kumimoji="1" lang="en-US" altLang="ja-JP" dirty="0"/>
              <a:t>Binder</a:t>
            </a:r>
            <a:r>
              <a:rPr kumimoji="1" lang="ja-JP" altLang="en-US"/>
              <a:t>で試す</a:t>
            </a:r>
            <a:endParaRPr kumimoji="1" lang="en-US" altLang="ja-JP" dirty="0"/>
          </a:p>
          <a:p>
            <a:r>
              <a:rPr kumimoji="1" lang="ja-JP" altLang="en-US"/>
              <a:t>ローカル</a:t>
            </a:r>
            <a:r>
              <a:rPr kumimoji="1" lang="en-US" altLang="ja-JP" dirty="0"/>
              <a:t>Docker</a:t>
            </a:r>
            <a:r>
              <a:rPr kumimoji="1" lang="ja-JP" altLang="en-US"/>
              <a:t>環境で試す</a:t>
            </a:r>
            <a:endParaRPr kumimoji="1" lang="en-US" altLang="ja-JP" dirty="0"/>
          </a:p>
          <a:p>
            <a:r>
              <a:rPr kumimoji="1" lang="ja-JP" altLang="en-US"/>
              <a:t>実際の運用場面</a:t>
            </a:r>
            <a:r>
              <a:rPr kumimoji="1" lang="en-US" altLang="ja-JP" dirty="0"/>
              <a:t>: </a:t>
            </a:r>
            <a:r>
              <a:rPr kumimoji="1" lang="en-US" altLang="ja-JP" dirty="0" err="1"/>
              <a:t>OperationHub</a:t>
            </a:r>
            <a:endParaRPr kumimoji="1" lang="en-US" altLang="ja-JP" dirty="0"/>
          </a:p>
        </p:txBody>
      </p:sp>
    </p:spTree>
    <p:extLst>
      <p:ext uri="{BB962C8B-B14F-4D97-AF65-F5344CB8AC3E}">
        <p14:creationId xmlns:p14="http://schemas.microsoft.com/office/powerpoint/2010/main" val="332431373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379B83B-3743-2343-9446-9680AD725AD7}"/>
              </a:ext>
            </a:extLst>
          </p:cNvPr>
          <p:cNvPicPr>
            <a:picLocks noChangeAspect="1"/>
          </p:cNvPicPr>
          <p:nvPr/>
        </p:nvPicPr>
        <p:blipFill>
          <a:blip r:embed="rId2"/>
          <a:stretch>
            <a:fillRect/>
          </a:stretch>
        </p:blipFill>
        <p:spPr>
          <a:xfrm>
            <a:off x="3733463" y="5155346"/>
            <a:ext cx="8926122" cy="1916179"/>
          </a:xfrm>
          <a:prstGeom prst="rect">
            <a:avLst/>
          </a:prstGeom>
        </p:spPr>
      </p:pic>
      <p:sp>
        <p:nvSpPr>
          <p:cNvPr id="2" name="タイトル 1">
            <a:extLst>
              <a:ext uri="{FF2B5EF4-FFF2-40B4-BE49-F238E27FC236}">
                <a16:creationId xmlns:a16="http://schemas.microsoft.com/office/drawing/2014/main" id="{5C9EF4CB-0503-0742-8A97-5C91A4D01337}"/>
              </a:ext>
            </a:extLst>
          </p:cNvPr>
          <p:cNvSpPr>
            <a:spLocks noGrp="1"/>
          </p:cNvSpPr>
          <p:nvPr>
            <p:ph type="title"/>
          </p:nvPr>
        </p:nvSpPr>
        <p:spPr/>
        <p:txBody>
          <a:bodyPr/>
          <a:lstStyle/>
          <a:p>
            <a:r>
              <a:rPr kumimoji="1" lang="en-US" altLang="ja-JP" dirty="0"/>
              <a:t>Binder</a:t>
            </a:r>
            <a:r>
              <a:rPr kumimoji="1" lang="ja-JP" altLang="en-US"/>
              <a:t>で試す</a:t>
            </a:r>
          </a:p>
        </p:txBody>
      </p:sp>
      <p:sp>
        <p:nvSpPr>
          <p:cNvPr id="3" name="テキスト プレースホルダー 2">
            <a:extLst>
              <a:ext uri="{FF2B5EF4-FFF2-40B4-BE49-F238E27FC236}">
                <a16:creationId xmlns:a16="http://schemas.microsoft.com/office/drawing/2014/main" id="{21AD983D-2B1C-AA48-AA0E-C497ED267348}"/>
              </a:ext>
            </a:extLst>
          </p:cNvPr>
          <p:cNvSpPr>
            <a:spLocks noGrp="1"/>
          </p:cNvSpPr>
          <p:nvPr>
            <p:ph type="body" idx="1"/>
          </p:nvPr>
        </p:nvSpPr>
        <p:spPr>
          <a:xfrm>
            <a:off x="533400" y="1905000"/>
            <a:ext cx="12314370" cy="7239000"/>
          </a:xfrm>
        </p:spPr>
        <p:txBody>
          <a:bodyPr/>
          <a:lstStyle/>
          <a:p>
            <a:r>
              <a:rPr kumimoji="1" lang="ja-JP" altLang="en-US"/>
              <a:t>まずは</a:t>
            </a:r>
            <a:r>
              <a:rPr kumimoji="1" lang="en-US" altLang="ja-JP" dirty="0" err="1"/>
              <a:t>Jupyter</a:t>
            </a:r>
            <a:r>
              <a:rPr kumimoji="1" lang="en-US" altLang="ja-JP" dirty="0"/>
              <a:t> Notebook</a:t>
            </a:r>
            <a:r>
              <a:rPr kumimoji="1" lang="ja-JP" altLang="en-US"/>
              <a:t>を体感してみよう</a:t>
            </a:r>
            <a:r>
              <a:rPr kumimoji="1" lang="en-US" altLang="ja-JP" dirty="0"/>
              <a:t>…</a:t>
            </a:r>
            <a:r>
              <a:rPr kumimoji="1" lang="ja-JP" altLang="en-US"/>
              <a:t>と言うことで</a:t>
            </a:r>
            <a:endParaRPr kumimoji="1" lang="en-US" altLang="ja-JP" dirty="0"/>
          </a:p>
          <a:p>
            <a:endParaRPr kumimoji="1" lang="en-US" altLang="ja-JP" dirty="0"/>
          </a:p>
          <a:p>
            <a:r>
              <a:rPr kumimoji="1" lang="en-US" altLang="ja-JP" b="1" dirty="0" err="1"/>
              <a:t>mybinder.org</a:t>
            </a:r>
            <a:r>
              <a:rPr kumimoji="1" lang="en-US" altLang="ja-JP" dirty="0"/>
              <a:t> </a:t>
            </a:r>
            <a:r>
              <a:rPr kumimoji="1" lang="ja-JP" altLang="en-US"/>
              <a:t>で</a:t>
            </a:r>
            <a:r>
              <a:rPr kumimoji="1" lang="en-US" altLang="ja-JP" sz="2800" dirty="0"/>
              <a:t>(</a:t>
            </a:r>
            <a:r>
              <a:rPr kumimoji="1" lang="ja-JP" altLang="en-US" sz="2800"/>
              <a:t>時間制限つきではありますが</a:t>
            </a:r>
            <a:r>
              <a:rPr kumimoji="1" lang="en-US" altLang="ja-JP" sz="2800" dirty="0"/>
              <a:t>)</a:t>
            </a:r>
            <a:r>
              <a:rPr kumimoji="1" lang="ja-JP" altLang="en-US"/>
              <a:t>試せます</a:t>
            </a:r>
            <a:endParaRPr kumimoji="1" lang="en-US" altLang="ja-JP" dirty="0"/>
          </a:p>
          <a:p>
            <a:r>
              <a:rPr lang="en" altLang="ja-JP" dirty="0">
                <a:hlinkClick r:id="rId3"/>
              </a:rPr>
              <a:t>https://github.com/yacchin1205/Jupyter-LC_docker/tree/codt2020-demo</a:t>
            </a:r>
            <a:r>
              <a:rPr lang="en" altLang="ja-JP" dirty="0"/>
              <a:t> </a:t>
            </a:r>
            <a:r>
              <a:rPr lang="ja-JP" altLang="en-US"/>
              <a:t>を開いて</a:t>
            </a:r>
            <a:r>
              <a:rPr lang="en-US" altLang="ja-JP" dirty="0"/>
              <a:t>binder</a:t>
            </a:r>
            <a:r>
              <a:rPr lang="ja-JP" altLang="en-US"/>
              <a:t>ボタン</a:t>
            </a:r>
            <a:endParaRPr lang="en-US" altLang="ja-JP" dirty="0"/>
          </a:p>
          <a:p>
            <a:pPr lvl="1"/>
            <a:endParaRPr lang="en" altLang="ja-JP" dirty="0"/>
          </a:p>
          <a:p>
            <a:pPr lvl="1"/>
            <a:endParaRPr lang="en" altLang="ja-JP" dirty="0"/>
          </a:p>
          <a:p>
            <a:r>
              <a:rPr kumimoji="1" lang="ja-JP" altLang="en-US"/>
              <a:t>または</a:t>
            </a:r>
            <a:endParaRPr kumimoji="1" lang="en-US" altLang="ja-JP" dirty="0"/>
          </a:p>
          <a:p>
            <a:pPr lvl="1"/>
            <a:r>
              <a:rPr lang="en" altLang="ja-JP" dirty="0">
                <a:hlinkClick r:id="rId4"/>
              </a:rPr>
              <a:t>https://mybinder.org/v2/gh/yacchin1205/Jupyter-LC_docker/codt2020-demo</a:t>
            </a:r>
            <a:endParaRPr kumimoji="1" lang="en-US" altLang="ja-JP" dirty="0"/>
          </a:p>
          <a:p>
            <a:endParaRPr kumimoji="1" lang="ja-JP" altLang="en-US"/>
          </a:p>
        </p:txBody>
      </p:sp>
      <p:pic>
        <p:nvPicPr>
          <p:cNvPr id="4" name="図 3">
            <a:extLst>
              <a:ext uri="{FF2B5EF4-FFF2-40B4-BE49-F238E27FC236}">
                <a16:creationId xmlns:a16="http://schemas.microsoft.com/office/drawing/2014/main" id="{F0F1EC4D-1D5A-1146-B6F4-6EFFD9D09ABB}"/>
              </a:ext>
            </a:extLst>
          </p:cNvPr>
          <p:cNvPicPr>
            <a:picLocks noChangeAspect="1"/>
          </p:cNvPicPr>
          <p:nvPr/>
        </p:nvPicPr>
        <p:blipFill>
          <a:blip r:embed="rId5"/>
          <a:stretch>
            <a:fillRect/>
          </a:stretch>
        </p:blipFill>
        <p:spPr>
          <a:xfrm>
            <a:off x="10879810" y="7832018"/>
            <a:ext cx="1921581" cy="1921581"/>
          </a:xfrm>
          <a:prstGeom prst="rect">
            <a:avLst/>
          </a:prstGeom>
        </p:spPr>
      </p:pic>
    </p:spTree>
    <p:extLst>
      <p:ext uri="{BB962C8B-B14F-4D97-AF65-F5344CB8AC3E}">
        <p14:creationId xmlns:p14="http://schemas.microsoft.com/office/powerpoint/2010/main" val="7332699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97940-07C4-9D4F-8EDE-49A6146EF953}"/>
              </a:ext>
            </a:extLst>
          </p:cNvPr>
          <p:cNvSpPr>
            <a:spLocks noGrp="1"/>
          </p:cNvSpPr>
          <p:nvPr>
            <p:ph type="title"/>
          </p:nvPr>
        </p:nvSpPr>
        <p:spPr/>
        <p:txBody>
          <a:bodyPr/>
          <a:lstStyle/>
          <a:p>
            <a:r>
              <a:rPr kumimoji="1" lang="ja-JP" altLang="en-US"/>
              <a:t>ローカル</a:t>
            </a:r>
            <a:r>
              <a:rPr kumimoji="1" lang="en-US" altLang="ja-JP" dirty="0"/>
              <a:t>Docker</a:t>
            </a:r>
            <a:r>
              <a:rPr kumimoji="1" lang="ja-JP" altLang="en-US"/>
              <a:t>環境で試す</a:t>
            </a:r>
          </a:p>
        </p:txBody>
      </p:sp>
      <p:sp>
        <p:nvSpPr>
          <p:cNvPr id="3" name="テキスト プレースホルダー 2">
            <a:extLst>
              <a:ext uri="{FF2B5EF4-FFF2-40B4-BE49-F238E27FC236}">
                <a16:creationId xmlns:a16="http://schemas.microsoft.com/office/drawing/2014/main" id="{48C17267-8B27-354A-A875-534F6C471C68}"/>
              </a:ext>
            </a:extLst>
          </p:cNvPr>
          <p:cNvSpPr>
            <a:spLocks noGrp="1"/>
          </p:cNvSpPr>
          <p:nvPr>
            <p:ph type="body" idx="1"/>
          </p:nvPr>
        </p:nvSpPr>
        <p:spPr>
          <a:xfrm>
            <a:off x="533399" y="1904999"/>
            <a:ext cx="11983387" cy="7102891"/>
          </a:xfrm>
        </p:spPr>
        <p:txBody>
          <a:bodyPr>
            <a:normAutofit/>
          </a:bodyPr>
          <a:lstStyle/>
          <a:p>
            <a:r>
              <a:rPr kumimoji="1" lang="ja-JP" altLang="en-US"/>
              <a:t>ローカルマシンに</a:t>
            </a:r>
            <a:r>
              <a:rPr kumimoji="1" lang="en-US" altLang="ja-JP" dirty="0"/>
              <a:t> Docker for </a:t>
            </a:r>
            <a:r>
              <a:rPr kumimoji="1" lang="en-US" altLang="ja-JP" dirty="0" err="1"/>
              <a:t>Mac|Windows</a:t>
            </a:r>
            <a:r>
              <a:rPr kumimoji="1" lang="en-US" altLang="ja-JP" dirty="0"/>
              <a:t> </a:t>
            </a:r>
            <a:r>
              <a:rPr kumimoji="1" lang="ja-JP" altLang="en-US"/>
              <a:t>をインストールして</a:t>
            </a:r>
            <a:r>
              <a:rPr kumimoji="1" lang="en-US" altLang="ja-JP" dirty="0"/>
              <a:t>…</a:t>
            </a:r>
          </a:p>
          <a:p>
            <a:endParaRPr kumimoji="1" lang="en-US" altLang="ja-JP" dirty="0"/>
          </a:p>
          <a:p>
            <a:r>
              <a:rPr kumimoji="1" lang="ja-JP" altLang="en-US"/>
              <a:t>エラーなどが出なければ </a:t>
            </a:r>
            <a:r>
              <a:rPr kumimoji="1" lang="en-US" altLang="ja-JP" dirty="0"/>
              <a:t>http://localhost:8888 </a:t>
            </a:r>
            <a:r>
              <a:rPr kumimoji="1" lang="ja-JP" altLang="en-US"/>
              <a:t>を開く</a:t>
            </a:r>
            <a:endParaRPr kumimoji="1" lang="en-US" altLang="ja-JP" dirty="0"/>
          </a:p>
          <a:p>
            <a:pPr lvl="1"/>
            <a:r>
              <a:rPr kumimoji="1" lang="en-US" altLang="ja-JP" dirty="0"/>
              <a:t>Token</a:t>
            </a:r>
            <a:r>
              <a:rPr kumimoji="1" lang="ja-JP" altLang="en-US"/>
              <a:t>を聞かれるので</a:t>
            </a:r>
            <a:r>
              <a:rPr kumimoji="1" lang="en-US" altLang="ja-JP" dirty="0"/>
              <a:t>…</a:t>
            </a:r>
            <a:r>
              <a:rPr kumimoji="1" lang="ja-JP" altLang="en-US"/>
              <a:t>以下のログ出力から</a:t>
            </a:r>
            <a:r>
              <a:rPr kumimoji="1" lang="en-US" altLang="ja-JP" dirty="0"/>
              <a:t>Token</a:t>
            </a:r>
            <a:r>
              <a:rPr kumimoji="1" lang="ja-JP" altLang="en-US"/>
              <a:t>をコピー</a:t>
            </a:r>
          </a:p>
          <a:p>
            <a:endParaRPr kumimoji="1" lang="ja-JP" altLang="en-US"/>
          </a:p>
          <a:p>
            <a:r>
              <a:rPr kumimoji="1" lang="ja-JP" altLang="en-US"/>
              <a:t>コンテナを停止するときは</a:t>
            </a:r>
            <a:endParaRPr kumimoji="1" lang="en-US" altLang="ja-JP" dirty="0"/>
          </a:p>
          <a:p>
            <a:endParaRPr kumimoji="1" lang="en-US" altLang="ja-JP" dirty="0"/>
          </a:p>
          <a:p>
            <a:r>
              <a:rPr kumimoji="1" lang="ja-JP" altLang="en-US"/>
              <a:t>コンテナを削除するときは</a:t>
            </a:r>
          </a:p>
        </p:txBody>
      </p:sp>
      <p:sp>
        <p:nvSpPr>
          <p:cNvPr id="4" name="テキスト ボックス 3">
            <a:extLst>
              <a:ext uri="{FF2B5EF4-FFF2-40B4-BE49-F238E27FC236}">
                <a16:creationId xmlns:a16="http://schemas.microsoft.com/office/drawing/2014/main" id="{80245234-808F-954B-82D3-6723EAAE9D94}"/>
              </a:ext>
            </a:extLst>
          </p:cNvPr>
          <p:cNvSpPr txBox="1"/>
          <p:nvPr/>
        </p:nvSpPr>
        <p:spPr>
          <a:xfrm>
            <a:off x="210304" y="6556836"/>
            <a:ext cx="12638075" cy="471924"/>
          </a:xfrm>
          <a:prstGeom prst="rect">
            <a:avLst/>
          </a:prstGeom>
          <a:solidFill>
            <a:schemeClr val="bg1"/>
          </a:solid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rmAutofit/>
          </a:bodyPr>
          <a:lstStyle/>
          <a:p>
            <a:r>
              <a:rPr kumimoji="1" lang="en-US" altLang="ja-JP" sz="2400" dirty="0">
                <a:latin typeface="Courier" pitchFamily="2" charset="0"/>
              </a:rPr>
              <a:t>$ docker stop </a:t>
            </a:r>
            <a:r>
              <a:rPr kumimoji="1" lang="en-US" altLang="ja-JP" sz="2400" dirty="0" err="1">
                <a:latin typeface="Courier" pitchFamily="2" charset="0"/>
              </a:rPr>
              <a:t>niinb</a:t>
            </a:r>
            <a:endParaRPr kumimoji="1" lang="en-US" altLang="ja-JP" sz="2400" dirty="0">
              <a:latin typeface="Courier" pitchFamily="2" charset="0"/>
            </a:endParaRPr>
          </a:p>
        </p:txBody>
      </p:sp>
      <p:sp>
        <p:nvSpPr>
          <p:cNvPr id="5" name="テキスト ボックス 4">
            <a:extLst>
              <a:ext uri="{FF2B5EF4-FFF2-40B4-BE49-F238E27FC236}">
                <a16:creationId xmlns:a16="http://schemas.microsoft.com/office/drawing/2014/main" id="{BDE7E545-488D-4646-9497-629BD3566AFE}"/>
              </a:ext>
            </a:extLst>
          </p:cNvPr>
          <p:cNvSpPr txBox="1"/>
          <p:nvPr/>
        </p:nvSpPr>
        <p:spPr>
          <a:xfrm>
            <a:off x="210305" y="3360013"/>
            <a:ext cx="12638075" cy="471924"/>
          </a:xfrm>
          <a:prstGeom prst="rect">
            <a:avLst/>
          </a:prstGeom>
          <a:solidFill>
            <a:schemeClr val="bg1"/>
          </a:solid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 altLang="ja-JP" sz="2400" dirty="0">
                <a:latin typeface="Courier" pitchFamily="2" charset="0"/>
              </a:rPr>
              <a:t>$ docker run -d --name </a:t>
            </a:r>
            <a:r>
              <a:rPr lang="en" altLang="ja-JP" sz="2400" dirty="0" err="1">
                <a:latin typeface="Courier" pitchFamily="2" charset="0"/>
              </a:rPr>
              <a:t>niinb</a:t>
            </a:r>
            <a:r>
              <a:rPr lang="en" altLang="ja-JP" sz="2400" dirty="0">
                <a:latin typeface="Courier" pitchFamily="2" charset="0"/>
              </a:rPr>
              <a:t> -p 8888:8888 </a:t>
            </a:r>
            <a:r>
              <a:rPr lang="en" altLang="ja-JP" sz="2400" dirty="0" err="1">
                <a:latin typeface="Courier" pitchFamily="2" charset="0"/>
              </a:rPr>
              <a:t>niicloudoperation</a:t>
            </a:r>
            <a:r>
              <a:rPr lang="en" altLang="ja-JP" sz="2400" dirty="0">
                <a:latin typeface="Courier" pitchFamily="2" charset="0"/>
              </a:rPr>
              <a:t>/notebook</a:t>
            </a:r>
          </a:p>
        </p:txBody>
      </p:sp>
      <p:sp>
        <p:nvSpPr>
          <p:cNvPr id="6" name="テキスト ボックス 5">
            <a:extLst>
              <a:ext uri="{FF2B5EF4-FFF2-40B4-BE49-F238E27FC236}">
                <a16:creationId xmlns:a16="http://schemas.microsoft.com/office/drawing/2014/main" id="{7DA67593-5C7F-C547-B232-D8A43F2BEA08}"/>
              </a:ext>
            </a:extLst>
          </p:cNvPr>
          <p:cNvSpPr txBox="1"/>
          <p:nvPr/>
        </p:nvSpPr>
        <p:spPr>
          <a:xfrm>
            <a:off x="210305" y="5316370"/>
            <a:ext cx="12638075" cy="471924"/>
          </a:xfrm>
          <a:prstGeom prst="rect">
            <a:avLst/>
          </a:prstGeom>
          <a:solidFill>
            <a:schemeClr val="bg1"/>
          </a:solid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rmAutofit/>
          </a:bodyPr>
          <a:lstStyle/>
          <a:p>
            <a:r>
              <a:rPr kumimoji="1" lang="en-US" altLang="ja-JP" sz="2400" dirty="0">
                <a:latin typeface="Courier" pitchFamily="2" charset="0"/>
              </a:rPr>
              <a:t>$ docker logs </a:t>
            </a:r>
            <a:r>
              <a:rPr kumimoji="1" lang="en-US" altLang="ja-JP" sz="2400" dirty="0" err="1">
                <a:latin typeface="Courier" pitchFamily="2" charset="0"/>
              </a:rPr>
              <a:t>niinb</a:t>
            </a:r>
            <a:r>
              <a:rPr kumimoji="1" lang="en-US" altLang="ja-JP" sz="2400" dirty="0">
                <a:latin typeface="Courier" pitchFamily="2" charset="0"/>
              </a:rPr>
              <a:t> | grep token</a:t>
            </a:r>
          </a:p>
        </p:txBody>
      </p:sp>
      <p:sp>
        <p:nvSpPr>
          <p:cNvPr id="7" name="テキスト ボックス 6">
            <a:extLst>
              <a:ext uri="{FF2B5EF4-FFF2-40B4-BE49-F238E27FC236}">
                <a16:creationId xmlns:a16="http://schemas.microsoft.com/office/drawing/2014/main" id="{73841060-C9CC-5C49-A722-489D08BAFDD5}"/>
              </a:ext>
            </a:extLst>
          </p:cNvPr>
          <p:cNvSpPr txBox="1"/>
          <p:nvPr/>
        </p:nvSpPr>
        <p:spPr>
          <a:xfrm>
            <a:off x="210303" y="7956772"/>
            <a:ext cx="12638075" cy="471924"/>
          </a:xfrm>
          <a:prstGeom prst="rect">
            <a:avLst/>
          </a:prstGeom>
          <a:solidFill>
            <a:schemeClr val="bg1"/>
          </a:solid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rmAutofit/>
          </a:bodyPr>
          <a:lstStyle/>
          <a:p>
            <a:r>
              <a:rPr kumimoji="1" lang="en-US" altLang="ja-JP" sz="2400" dirty="0">
                <a:latin typeface="Courier" pitchFamily="2" charset="0"/>
              </a:rPr>
              <a:t>$ docker rm </a:t>
            </a:r>
            <a:r>
              <a:rPr kumimoji="1" lang="en-US" altLang="ja-JP" sz="2400" dirty="0" err="1">
                <a:latin typeface="Courier" pitchFamily="2" charset="0"/>
              </a:rPr>
              <a:t>niinb</a:t>
            </a:r>
            <a:endParaRPr kumimoji="1" lang="en-US" altLang="ja-JP" sz="2400" dirty="0">
              <a:latin typeface="Courier" pitchFamily="2" charset="0"/>
            </a:endParaRPr>
          </a:p>
        </p:txBody>
      </p:sp>
    </p:spTree>
    <p:extLst>
      <p:ext uri="{BB962C8B-B14F-4D97-AF65-F5344CB8AC3E}">
        <p14:creationId xmlns:p14="http://schemas.microsoft.com/office/powerpoint/2010/main" val="185958706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国立情報学研究所における</a:t>
            </a:r>
            <a:br>
              <a:rPr kumimoji="1" lang="en-US" altLang="ja-JP" dirty="0"/>
            </a:br>
            <a:r>
              <a:rPr kumimoji="1" lang="ja-JP" altLang="en-US" dirty="0"/>
              <a:t>クラウド運用</a:t>
            </a:r>
          </a:p>
        </p:txBody>
      </p:sp>
    </p:spTree>
    <p:extLst>
      <p:ext uri="{BB962C8B-B14F-4D97-AF65-F5344CB8AC3E}">
        <p14:creationId xmlns:p14="http://schemas.microsoft.com/office/powerpoint/2010/main" val="428760214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019AA0-1AB5-A343-89B3-136CBE516720}"/>
              </a:ext>
            </a:extLst>
          </p:cNvPr>
          <p:cNvSpPr>
            <a:spLocks noGrp="1"/>
          </p:cNvSpPr>
          <p:nvPr>
            <p:ph type="title"/>
          </p:nvPr>
        </p:nvSpPr>
        <p:spPr/>
        <p:txBody>
          <a:bodyPr/>
          <a:lstStyle/>
          <a:p>
            <a:r>
              <a:rPr kumimoji="1" lang="ja-JP" altLang="en-US"/>
              <a:t>実際の運用場面</a:t>
            </a:r>
            <a:r>
              <a:rPr kumimoji="1" lang="en-US" altLang="ja-JP" dirty="0"/>
              <a:t>: </a:t>
            </a:r>
            <a:r>
              <a:rPr kumimoji="1" lang="en-US" altLang="ja-JP" dirty="0" err="1"/>
              <a:t>OperationHub</a:t>
            </a:r>
            <a:endParaRPr kumimoji="1" lang="ja-JP" altLang="en-US"/>
          </a:p>
        </p:txBody>
      </p:sp>
      <p:sp>
        <p:nvSpPr>
          <p:cNvPr id="3" name="テキスト プレースホルダー 2">
            <a:extLst>
              <a:ext uri="{FF2B5EF4-FFF2-40B4-BE49-F238E27FC236}">
                <a16:creationId xmlns:a16="http://schemas.microsoft.com/office/drawing/2014/main" id="{4494F8D8-7106-9240-8D01-0651C8C966C3}"/>
              </a:ext>
            </a:extLst>
          </p:cNvPr>
          <p:cNvSpPr>
            <a:spLocks noGrp="1"/>
          </p:cNvSpPr>
          <p:nvPr>
            <p:ph type="body" idx="1"/>
          </p:nvPr>
        </p:nvSpPr>
        <p:spPr>
          <a:xfrm>
            <a:off x="530068" y="1379238"/>
            <a:ext cx="11938000" cy="2187315"/>
          </a:xfrm>
        </p:spPr>
        <p:txBody>
          <a:bodyPr>
            <a:noAutofit/>
          </a:bodyPr>
          <a:lstStyle/>
          <a:p>
            <a:r>
              <a:rPr lang="en" altLang="ja-JP" dirty="0" err="1">
                <a:latin typeface="Meiryo UI" panose="020B0604030504040204" pitchFamily="34" charset="-128"/>
                <a:ea typeface="Meiryo UI" panose="020B0604030504040204" pitchFamily="34" charset="-128"/>
              </a:rPr>
              <a:t>JupyterHub</a:t>
            </a:r>
            <a:r>
              <a:rPr lang="ja-JP" altLang="en-US">
                <a:latin typeface="Meiryo UI" panose="020B0604030504040204" pitchFamily="34" charset="-128"/>
                <a:ea typeface="Meiryo UI" panose="020B0604030504040204" pitchFamily="34" charset="-128"/>
              </a:rPr>
              <a:t>ベースの「運用管理サーバ」</a:t>
            </a:r>
            <a:endParaRPr lang="en" altLang="ja-JP" dirty="0">
              <a:latin typeface="Meiryo UI" panose="020B0604030504040204" pitchFamily="34" charset="-128"/>
              <a:ea typeface="Meiryo UI" panose="020B0604030504040204" pitchFamily="34" charset="-128"/>
              <a:hlinkClick r:id="rId2"/>
            </a:endParaRPr>
          </a:p>
          <a:p>
            <a:r>
              <a:rPr lang="en" altLang="ja-JP" sz="2800" dirty="0">
                <a:latin typeface="Courier" pitchFamily="2" charset="0"/>
                <a:hlinkClick r:id="rId2"/>
              </a:rPr>
              <a:t>https://github.com/NII-cloud-operation/OperationHub</a:t>
            </a:r>
            <a:endParaRPr lang="en" altLang="ja-JP" sz="2800" dirty="0">
              <a:latin typeface="Courier" pitchFamily="2" charset="0"/>
            </a:endParaRPr>
          </a:p>
          <a:p>
            <a:r>
              <a:rPr lang="en-US" altLang="ja-JP" dirty="0"/>
              <a:t>wrapper kernel</a:t>
            </a:r>
            <a:r>
              <a:rPr lang="ja-JP" altLang="en-US"/>
              <a:t>を用いて自動的に詳細ログ保存</a:t>
            </a:r>
            <a:endParaRPr lang="en" altLang="ja-JP" dirty="0"/>
          </a:p>
        </p:txBody>
      </p:sp>
      <p:sp>
        <p:nvSpPr>
          <p:cNvPr id="4" name="角丸四角形 3">
            <a:extLst>
              <a:ext uri="{FF2B5EF4-FFF2-40B4-BE49-F238E27FC236}">
                <a16:creationId xmlns:a16="http://schemas.microsoft.com/office/drawing/2014/main" id="{835218EF-F79B-CC44-A520-F308C877A975}"/>
              </a:ext>
            </a:extLst>
          </p:cNvPr>
          <p:cNvSpPr/>
          <p:nvPr/>
        </p:nvSpPr>
        <p:spPr>
          <a:xfrm>
            <a:off x="2083633" y="4512039"/>
            <a:ext cx="9713626" cy="4972150"/>
          </a:xfrm>
          <a:prstGeom prst="roundRect">
            <a:avLst>
              <a:gd name="adj" fmla="val 5211"/>
            </a:avLst>
          </a:prstGeom>
          <a:noFill/>
          <a:ln w="12700" cap="flat">
            <a:solidFill>
              <a:schemeClr val="tx2"/>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6" name="角丸四角形 5">
            <a:extLst>
              <a:ext uri="{FF2B5EF4-FFF2-40B4-BE49-F238E27FC236}">
                <a16:creationId xmlns:a16="http://schemas.microsoft.com/office/drawing/2014/main" id="{0E22B2CA-DFDE-8545-9872-D4FEF677B1A5}"/>
              </a:ext>
            </a:extLst>
          </p:cNvPr>
          <p:cNvSpPr/>
          <p:nvPr/>
        </p:nvSpPr>
        <p:spPr>
          <a:xfrm>
            <a:off x="2317839" y="6059112"/>
            <a:ext cx="3078619" cy="691781"/>
          </a:xfrm>
          <a:prstGeom prst="roundRect">
            <a:avLst>
              <a:gd name="adj" fmla="val 18717"/>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ja-JP" sz="1800" b="1" dirty="0" err="1">
                <a:solidFill>
                  <a:schemeClr val="tx1"/>
                </a:solidFill>
                <a:latin typeface="Arial" panose="020B0604020202020204" pitchFamily="34" charset="0"/>
                <a:cs typeface="Arial" panose="020B0604020202020204" pitchFamily="34" charset="0"/>
              </a:rPr>
              <a:t>OperationHub</a:t>
            </a:r>
            <a:r>
              <a:rPr lang="en-US" altLang="ja-JP" sz="1800" b="1" dirty="0">
                <a:solidFill>
                  <a:schemeClr val="tx1"/>
                </a:solidFill>
                <a:latin typeface="Arial" panose="020B0604020202020204" pitchFamily="34" charset="0"/>
                <a:cs typeface="Arial" panose="020B0604020202020204" pitchFamily="34" charset="0"/>
              </a:rPr>
              <a:t> VM</a:t>
            </a:r>
            <a:endParaRPr lang="ja-JP" altLang="en-US" sz="1800" b="1" dirty="0">
              <a:solidFill>
                <a:schemeClr val="tx1"/>
              </a:solidFill>
              <a:latin typeface="Arial" panose="020B0604020202020204" pitchFamily="34" charset="0"/>
              <a:cs typeface="Arial" panose="020B0604020202020204" pitchFamily="34" charset="0"/>
            </a:endParaRPr>
          </a:p>
        </p:txBody>
      </p:sp>
      <p:pic>
        <p:nvPicPr>
          <p:cNvPr id="7" name="Picture 3" descr="C:\Users\yoko\AppData\Local\Microsoft\Windows\Temporary Internet Files\Content.IE5\P9XWN5IW\MC900428969[1].wmf">
            <a:extLst>
              <a:ext uri="{FF2B5EF4-FFF2-40B4-BE49-F238E27FC236}">
                <a16:creationId xmlns:a16="http://schemas.microsoft.com/office/drawing/2014/main" id="{218CF3A2-5F02-2A4B-8F4F-B3548A91A65F}"/>
              </a:ext>
            </a:extLst>
          </p:cNvPr>
          <p:cNvPicPr>
            <a:picLocks noChangeAspect="1" noChangeArrowheads="1"/>
          </p:cNvPicPr>
          <p:nvPr/>
        </p:nvPicPr>
        <p:blipFill>
          <a:blip r:embed="rId3"/>
          <a:srcRect/>
          <a:stretch>
            <a:fillRect/>
          </a:stretch>
        </p:blipFill>
        <p:spPr bwMode="auto">
          <a:xfrm>
            <a:off x="4675629" y="6082672"/>
            <a:ext cx="556959" cy="614679"/>
          </a:xfrm>
          <a:prstGeom prst="rect">
            <a:avLst/>
          </a:prstGeom>
          <a:noFill/>
          <a:ln w="9525">
            <a:noFill/>
            <a:miter lim="800000"/>
            <a:headEnd/>
            <a:tailEnd/>
          </a:ln>
        </p:spPr>
      </p:pic>
      <p:pic>
        <p:nvPicPr>
          <p:cNvPr id="8" name="Picture 3" descr="C:\Users\yoko\AppData\Local\Microsoft\Windows\Temporary Internet Files\Content.IE5\P9XWN5IW\MC900428969[1].wmf">
            <a:extLst>
              <a:ext uri="{FF2B5EF4-FFF2-40B4-BE49-F238E27FC236}">
                <a16:creationId xmlns:a16="http://schemas.microsoft.com/office/drawing/2014/main" id="{993B320C-9ED9-9841-86A3-001EE10DA1F4}"/>
              </a:ext>
            </a:extLst>
          </p:cNvPr>
          <p:cNvPicPr>
            <a:picLocks noChangeAspect="1" noChangeArrowheads="1"/>
          </p:cNvPicPr>
          <p:nvPr/>
        </p:nvPicPr>
        <p:blipFill>
          <a:blip r:embed="rId3"/>
          <a:srcRect/>
          <a:stretch>
            <a:fillRect/>
          </a:stretch>
        </p:blipFill>
        <p:spPr bwMode="auto">
          <a:xfrm>
            <a:off x="6499068" y="4876800"/>
            <a:ext cx="744775" cy="821960"/>
          </a:xfrm>
          <a:prstGeom prst="rect">
            <a:avLst/>
          </a:prstGeom>
          <a:noFill/>
          <a:ln w="9525">
            <a:noFill/>
            <a:miter lim="800000"/>
            <a:headEnd/>
            <a:tailEnd/>
          </a:ln>
        </p:spPr>
      </p:pic>
      <p:pic>
        <p:nvPicPr>
          <p:cNvPr id="9" name="Picture 3" descr="C:\Users\yoko\AppData\Local\Microsoft\Windows\Temporary Internet Files\Content.IE5\P9XWN5IW\MC900428969[1].wmf">
            <a:extLst>
              <a:ext uri="{FF2B5EF4-FFF2-40B4-BE49-F238E27FC236}">
                <a16:creationId xmlns:a16="http://schemas.microsoft.com/office/drawing/2014/main" id="{2B6C280A-6D2A-2A46-892F-674282CA7A6F}"/>
              </a:ext>
            </a:extLst>
          </p:cNvPr>
          <p:cNvPicPr>
            <a:picLocks noChangeAspect="1" noChangeArrowheads="1"/>
          </p:cNvPicPr>
          <p:nvPr/>
        </p:nvPicPr>
        <p:blipFill>
          <a:blip r:embed="rId3"/>
          <a:srcRect/>
          <a:stretch>
            <a:fillRect/>
          </a:stretch>
        </p:blipFill>
        <p:spPr bwMode="auto">
          <a:xfrm>
            <a:off x="7790720" y="4876800"/>
            <a:ext cx="744775" cy="821960"/>
          </a:xfrm>
          <a:prstGeom prst="rect">
            <a:avLst/>
          </a:prstGeom>
          <a:noFill/>
          <a:ln w="9525">
            <a:noFill/>
            <a:miter lim="800000"/>
            <a:headEnd/>
            <a:tailEnd/>
          </a:ln>
        </p:spPr>
      </p:pic>
      <p:pic>
        <p:nvPicPr>
          <p:cNvPr id="10" name="Picture 3" descr="C:\Users\yoko\AppData\Local\Microsoft\Windows\Temporary Internet Files\Content.IE5\P9XWN5IW\MC900428969[1].wmf">
            <a:extLst>
              <a:ext uri="{FF2B5EF4-FFF2-40B4-BE49-F238E27FC236}">
                <a16:creationId xmlns:a16="http://schemas.microsoft.com/office/drawing/2014/main" id="{2FB8AE4D-9256-704E-9AFE-81AA85A6A08E}"/>
              </a:ext>
            </a:extLst>
          </p:cNvPr>
          <p:cNvPicPr>
            <a:picLocks noChangeAspect="1" noChangeArrowheads="1"/>
          </p:cNvPicPr>
          <p:nvPr/>
        </p:nvPicPr>
        <p:blipFill>
          <a:blip r:embed="rId3"/>
          <a:srcRect/>
          <a:stretch>
            <a:fillRect/>
          </a:stretch>
        </p:blipFill>
        <p:spPr bwMode="auto">
          <a:xfrm>
            <a:off x="9082372" y="4876800"/>
            <a:ext cx="744775" cy="821960"/>
          </a:xfrm>
          <a:prstGeom prst="rect">
            <a:avLst/>
          </a:prstGeom>
          <a:noFill/>
          <a:ln w="9525">
            <a:noFill/>
            <a:miter lim="800000"/>
            <a:headEnd/>
            <a:tailEnd/>
          </a:ln>
        </p:spPr>
      </p:pic>
      <p:pic>
        <p:nvPicPr>
          <p:cNvPr id="11" name="Picture 3" descr="C:\Users\yoko\AppData\Local\Microsoft\Windows\Temporary Internet Files\Content.IE5\P9XWN5IW\MC900428969[1].wmf">
            <a:extLst>
              <a:ext uri="{FF2B5EF4-FFF2-40B4-BE49-F238E27FC236}">
                <a16:creationId xmlns:a16="http://schemas.microsoft.com/office/drawing/2014/main" id="{4BBC2BDD-AA9E-7D43-ABB6-3C4D6C421E7D}"/>
              </a:ext>
            </a:extLst>
          </p:cNvPr>
          <p:cNvPicPr>
            <a:picLocks noChangeAspect="1" noChangeArrowheads="1"/>
          </p:cNvPicPr>
          <p:nvPr/>
        </p:nvPicPr>
        <p:blipFill>
          <a:blip r:embed="rId3"/>
          <a:srcRect/>
          <a:stretch>
            <a:fillRect/>
          </a:stretch>
        </p:blipFill>
        <p:spPr bwMode="auto">
          <a:xfrm>
            <a:off x="10369990" y="4876800"/>
            <a:ext cx="744775" cy="821960"/>
          </a:xfrm>
          <a:prstGeom prst="rect">
            <a:avLst/>
          </a:prstGeom>
          <a:noFill/>
          <a:ln w="9525">
            <a:noFill/>
            <a:miter lim="800000"/>
            <a:headEnd/>
            <a:tailEnd/>
          </a:ln>
        </p:spPr>
      </p:pic>
      <p:pic>
        <p:nvPicPr>
          <p:cNvPr id="12" name="Picture 3" descr="C:\Users\yoko\AppData\Local\Microsoft\Windows\Temporary Internet Files\Content.IE5\P9XWN5IW\MC900428969[1].wmf">
            <a:extLst>
              <a:ext uri="{FF2B5EF4-FFF2-40B4-BE49-F238E27FC236}">
                <a16:creationId xmlns:a16="http://schemas.microsoft.com/office/drawing/2014/main" id="{ACE43035-3DB6-0F45-B1E3-DECA56477060}"/>
              </a:ext>
            </a:extLst>
          </p:cNvPr>
          <p:cNvPicPr>
            <a:picLocks noChangeAspect="1" noChangeArrowheads="1"/>
          </p:cNvPicPr>
          <p:nvPr/>
        </p:nvPicPr>
        <p:blipFill>
          <a:blip r:embed="rId3"/>
          <a:srcRect/>
          <a:stretch>
            <a:fillRect/>
          </a:stretch>
        </p:blipFill>
        <p:spPr bwMode="auto">
          <a:xfrm>
            <a:off x="6499068" y="6166160"/>
            <a:ext cx="744775" cy="821960"/>
          </a:xfrm>
          <a:prstGeom prst="rect">
            <a:avLst/>
          </a:prstGeom>
          <a:noFill/>
          <a:ln w="9525">
            <a:noFill/>
            <a:miter lim="800000"/>
            <a:headEnd/>
            <a:tailEnd/>
          </a:ln>
        </p:spPr>
      </p:pic>
      <p:pic>
        <p:nvPicPr>
          <p:cNvPr id="13" name="Picture 3" descr="C:\Users\yoko\AppData\Local\Microsoft\Windows\Temporary Internet Files\Content.IE5\P9XWN5IW\MC900428969[1].wmf">
            <a:extLst>
              <a:ext uri="{FF2B5EF4-FFF2-40B4-BE49-F238E27FC236}">
                <a16:creationId xmlns:a16="http://schemas.microsoft.com/office/drawing/2014/main" id="{EA1CBB51-ED7F-B048-AF94-44C32420905C}"/>
              </a:ext>
            </a:extLst>
          </p:cNvPr>
          <p:cNvPicPr>
            <a:picLocks noChangeAspect="1" noChangeArrowheads="1"/>
          </p:cNvPicPr>
          <p:nvPr/>
        </p:nvPicPr>
        <p:blipFill>
          <a:blip r:embed="rId3"/>
          <a:srcRect/>
          <a:stretch>
            <a:fillRect/>
          </a:stretch>
        </p:blipFill>
        <p:spPr bwMode="auto">
          <a:xfrm>
            <a:off x="7790720" y="6166160"/>
            <a:ext cx="744775" cy="821960"/>
          </a:xfrm>
          <a:prstGeom prst="rect">
            <a:avLst/>
          </a:prstGeom>
          <a:noFill/>
          <a:ln w="9525">
            <a:noFill/>
            <a:miter lim="800000"/>
            <a:headEnd/>
            <a:tailEnd/>
          </a:ln>
        </p:spPr>
      </p:pic>
      <p:pic>
        <p:nvPicPr>
          <p:cNvPr id="14" name="Picture 3" descr="C:\Users\yoko\AppData\Local\Microsoft\Windows\Temporary Internet Files\Content.IE5\P9XWN5IW\MC900428969[1].wmf">
            <a:extLst>
              <a:ext uri="{FF2B5EF4-FFF2-40B4-BE49-F238E27FC236}">
                <a16:creationId xmlns:a16="http://schemas.microsoft.com/office/drawing/2014/main" id="{261EA890-6406-0648-8A20-4CF592663EF0}"/>
              </a:ext>
            </a:extLst>
          </p:cNvPr>
          <p:cNvPicPr>
            <a:picLocks noChangeAspect="1" noChangeArrowheads="1"/>
          </p:cNvPicPr>
          <p:nvPr/>
        </p:nvPicPr>
        <p:blipFill>
          <a:blip r:embed="rId3"/>
          <a:srcRect/>
          <a:stretch>
            <a:fillRect/>
          </a:stretch>
        </p:blipFill>
        <p:spPr bwMode="auto">
          <a:xfrm>
            <a:off x="9082372" y="6166160"/>
            <a:ext cx="744775" cy="821960"/>
          </a:xfrm>
          <a:prstGeom prst="rect">
            <a:avLst/>
          </a:prstGeom>
          <a:noFill/>
          <a:ln w="9525">
            <a:noFill/>
            <a:miter lim="800000"/>
            <a:headEnd/>
            <a:tailEnd/>
          </a:ln>
        </p:spPr>
      </p:pic>
      <p:pic>
        <p:nvPicPr>
          <p:cNvPr id="15" name="Picture 3" descr="C:\Users\yoko\AppData\Local\Microsoft\Windows\Temporary Internet Files\Content.IE5\P9XWN5IW\MC900428969[1].wmf">
            <a:extLst>
              <a:ext uri="{FF2B5EF4-FFF2-40B4-BE49-F238E27FC236}">
                <a16:creationId xmlns:a16="http://schemas.microsoft.com/office/drawing/2014/main" id="{E353AFAB-4B0C-544C-9328-A6F2B71EA738}"/>
              </a:ext>
            </a:extLst>
          </p:cNvPr>
          <p:cNvPicPr>
            <a:picLocks noChangeAspect="1" noChangeArrowheads="1"/>
          </p:cNvPicPr>
          <p:nvPr/>
        </p:nvPicPr>
        <p:blipFill>
          <a:blip r:embed="rId3"/>
          <a:srcRect/>
          <a:stretch>
            <a:fillRect/>
          </a:stretch>
        </p:blipFill>
        <p:spPr bwMode="auto">
          <a:xfrm>
            <a:off x="10369990" y="6166160"/>
            <a:ext cx="744775" cy="821960"/>
          </a:xfrm>
          <a:prstGeom prst="rect">
            <a:avLst/>
          </a:prstGeom>
          <a:noFill/>
          <a:ln w="9525">
            <a:noFill/>
            <a:miter lim="800000"/>
            <a:headEnd/>
            <a:tailEnd/>
          </a:ln>
        </p:spPr>
      </p:pic>
      <p:pic>
        <p:nvPicPr>
          <p:cNvPr id="16" name="Picture 3" descr="C:\Users\yoko\AppData\Local\Microsoft\Windows\Temporary Internet Files\Content.IE5\P9XWN5IW\MC900428969[1].wmf">
            <a:extLst>
              <a:ext uri="{FF2B5EF4-FFF2-40B4-BE49-F238E27FC236}">
                <a16:creationId xmlns:a16="http://schemas.microsoft.com/office/drawing/2014/main" id="{F6D0651D-9CB6-D14B-92AB-7787B0E311BC}"/>
              </a:ext>
            </a:extLst>
          </p:cNvPr>
          <p:cNvPicPr>
            <a:picLocks noChangeAspect="1" noChangeArrowheads="1"/>
          </p:cNvPicPr>
          <p:nvPr/>
        </p:nvPicPr>
        <p:blipFill>
          <a:blip r:embed="rId3"/>
          <a:srcRect/>
          <a:stretch>
            <a:fillRect/>
          </a:stretch>
        </p:blipFill>
        <p:spPr bwMode="auto">
          <a:xfrm>
            <a:off x="6499068" y="8147360"/>
            <a:ext cx="744775" cy="821960"/>
          </a:xfrm>
          <a:prstGeom prst="rect">
            <a:avLst/>
          </a:prstGeom>
          <a:noFill/>
          <a:ln w="9525">
            <a:noFill/>
            <a:miter lim="800000"/>
            <a:headEnd/>
            <a:tailEnd/>
          </a:ln>
        </p:spPr>
      </p:pic>
      <p:pic>
        <p:nvPicPr>
          <p:cNvPr id="17" name="Picture 3" descr="C:\Users\yoko\AppData\Local\Microsoft\Windows\Temporary Internet Files\Content.IE5\P9XWN5IW\MC900428969[1].wmf">
            <a:extLst>
              <a:ext uri="{FF2B5EF4-FFF2-40B4-BE49-F238E27FC236}">
                <a16:creationId xmlns:a16="http://schemas.microsoft.com/office/drawing/2014/main" id="{6DEF6690-0340-4443-BB94-161D936E14B7}"/>
              </a:ext>
            </a:extLst>
          </p:cNvPr>
          <p:cNvPicPr>
            <a:picLocks noChangeAspect="1" noChangeArrowheads="1"/>
          </p:cNvPicPr>
          <p:nvPr/>
        </p:nvPicPr>
        <p:blipFill>
          <a:blip r:embed="rId3"/>
          <a:srcRect/>
          <a:stretch>
            <a:fillRect/>
          </a:stretch>
        </p:blipFill>
        <p:spPr bwMode="auto">
          <a:xfrm>
            <a:off x="7790720" y="8147360"/>
            <a:ext cx="744775" cy="821960"/>
          </a:xfrm>
          <a:prstGeom prst="rect">
            <a:avLst/>
          </a:prstGeom>
          <a:noFill/>
          <a:ln w="9525">
            <a:noFill/>
            <a:miter lim="800000"/>
            <a:headEnd/>
            <a:tailEnd/>
          </a:ln>
        </p:spPr>
      </p:pic>
      <p:pic>
        <p:nvPicPr>
          <p:cNvPr id="18" name="Picture 3" descr="C:\Users\yoko\AppData\Local\Microsoft\Windows\Temporary Internet Files\Content.IE5\P9XWN5IW\MC900428969[1].wmf">
            <a:extLst>
              <a:ext uri="{FF2B5EF4-FFF2-40B4-BE49-F238E27FC236}">
                <a16:creationId xmlns:a16="http://schemas.microsoft.com/office/drawing/2014/main" id="{FB912406-BEEA-1748-91DD-F59C044142A0}"/>
              </a:ext>
            </a:extLst>
          </p:cNvPr>
          <p:cNvPicPr>
            <a:picLocks noChangeAspect="1" noChangeArrowheads="1"/>
          </p:cNvPicPr>
          <p:nvPr/>
        </p:nvPicPr>
        <p:blipFill>
          <a:blip r:embed="rId3"/>
          <a:srcRect/>
          <a:stretch>
            <a:fillRect/>
          </a:stretch>
        </p:blipFill>
        <p:spPr bwMode="auto">
          <a:xfrm>
            <a:off x="9082372" y="8147360"/>
            <a:ext cx="744775" cy="821960"/>
          </a:xfrm>
          <a:prstGeom prst="rect">
            <a:avLst/>
          </a:prstGeom>
          <a:noFill/>
          <a:ln w="9525">
            <a:noFill/>
            <a:miter lim="800000"/>
            <a:headEnd/>
            <a:tailEnd/>
          </a:ln>
        </p:spPr>
      </p:pic>
      <p:pic>
        <p:nvPicPr>
          <p:cNvPr id="19" name="Picture 3" descr="C:\Users\yoko\AppData\Local\Microsoft\Windows\Temporary Internet Files\Content.IE5\P9XWN5IW\MC900428969[1].wmf">
            <a:extLst>
              <a:ext uri="{FF2B5EF4-FFF2-40B4-BE49-F238E27FC236}">
                <a16:creationId xmlns:a16="http://schemas.microsoft.com/office/drawing/2014/main" id="{E896A712-EC19-AD47-825E-CC9ED354C51B}"/>
              </a:ext>
            </a:extLst>
          </p:cNvPr>
          <p:cNvPicPr>
            <a:picLocks noChangeAspect="1" noChangeArrowheads="1"/>
          </p:cNvPicPr>
          <p:nvPr/>
        </p:nvPicPr>
        <p:blipFill>
          <a:blip r:embed="rId3"/>
          <a:srcRect/>
          <a:stretch>
            <a:fillRect/>
          </a:stretch>
        </p:blipFill>
        <p:spPr bwMode="auto">
          <a:xfrm>
            <a:off x="10369990" y="8147360"/>
            <a:ext cx="744775" cy="821960"/>
          </a:xfrm>
          <a:prstGeom prst="rect">
            <a:avLst/>
          </a:prstGeom>
          <a:noFill/>
          <a:ln w="9525">
            <a:noFill/>
            <a:miter lim="800000"/>
            <a:headEnd/>
            <a:tailEnd/>
          </a:ln>
        </p:spPr>
      </p:pic>
      <p:sp>
        <p:nvSpPr>
          <p:cNvPr id="20" name="テキスト ボックス 19">
            <a:extLst>
              <a:ext uri="{FF2B5EF4-FFF2-40B4-BE49-F238E27FC236}">
                <a16:creationId xmlns:a16="http://schemas.microsoft.com/office/drawing/2014/main" id="{FA758501-EA14-BB4E-B07C-06BF0A0CF705}"/>
              </a:ext>
            </a:extLst>
          </p:cNvPr>
          <p:cNvSpPr txBox="1"/>
          <p:nvPr/>
        </p:nvSpPr>
        <p:spPr>
          <a:xfrm>
            <a:off x="8379501" y="7239445"/>
            <a:ext cx="56425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ja-JP" sz="3600" b="0" i="0" u="none" strike="noStrike" cap="none" spc="0" normalizeH="0" baseline="0" dirty="0">
                <a:ln>
                  <a:noFill/>
                </a:ln>
                <a:solidFill>
                  <a:srgbClr val="333333"/>
                </a:solidFill>
                <a:effectLst/>
                <a:uFillTx/>
                <a:latin typeface="+mj-lt"/>
                <a:ea typeface="+mj-ea"/>
                <a:cs typeface="+mj-cs"/>
                <a:sym typeface="Avenir Next Medium"/>
              </a:rPr>
              <a:t>…</a:t>
            </a:r>
            <a:endParaRPr kumimoji="0" lang="ja-JP" altLang="en-US" sz="3600" b="0" i="0" u="none" strike="noStrike" cap="none" spc="0" normalizeH="0" baseline="0">
              <a:ln>
                <a:noFill/>
              </a:ln>
              <a:solidFill>
                <a:srgbClr val="333333"/>
              </a:solidFill>
              <a:effectLst/>
              <a:uFillTx/>
              <a:latin typeface="+mj-lt"/>
              <a:ea typeface="+mj-ea"/>
              <a:cs typeface="+mj-cs"/>
              <a:sym typeface="Avenir Next Medium"/>
            </a:endParaRPr>
          </a:p>
        </p:txBody>
      </p:sp>
      <p:sp>
        <p:nvSpPr>
          <p:cNvPr id="22" name="角丸四角形 21">
            <a:extLst>
              <a:ext uri="{FF2B5EF4-FFF2-40B4-BE49-F238E27FC236}">
                <a16:creationId xmlns:a16="http://schemas.microsoft.com/office/drawing/2014/main" id="{E8F00D23-72BC-4742-B5D3-A195ED952053}"/>
              </a:ext>
            </a:extLst>
          </p:cNvPr>
          <p:cNvSpPr/>
          <p:nvPr/>
        </p:nvSpPr>
        <p:spPr>
          <a:xfrm>
            <a:off x="2317840" y="4959510"/>
            <a:ext cx="1009976" cy="961605"/>
          </a:xfrm>
          <a:prstGeom prst="roundRect">
            <a:avLst>
              <a:gd name="adj" fmla="val 15280"/>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altLang="ja-JP" sz="1200" b="1" dirty="0" err="1">
                <a:solidFill>
                  <a:schemeClr val="tx1"/>
                </a:solidFill>
                <a:latin typeface="Arial" panose="020B0604020202020204" pitchFamily="34" charset="0"/>
                <a:cs typeface="Arial" panose="020B0604020202020204" pitchFamily="34" charset="0"/>
              </a:rPr>
              <a:t>Jupyter</a:t>
            </a:r>
            <a:endParaRPr lang="en-US" altLang="ja-JP" sz="1200" b="1" dirty="0">
              <a:solidFill>
                <a:schemeClr val="tx1"/>
              </a:solidFill>
              <a:latin typeface="Arial" panose="020B0604020202020204" pitchFamily="34" charset="0"/>
              <a:cs typeface="Arial" panose="020B0604020202020204" pitchFamily="34" charset="0"/>
            </a:endParaRPr>
          </a:p>
          <a:p>
            <a:pPr algn="ctr">
              <a:defRPr/>
            </a:pPr>
            <a:r>
              <a:rPr lang="en-US" altLang="ja-JP" sz="1200" b="1" dirty="0">
                <a:solidFill>
                  <a:schemeClr val="tx1"/>
                </a:solidFill>
                <a:latin typeface="Arial" panose="020B0604020202020204" pitchFamily="34" charset="0"/>
                <a:cs typeface="Arial" panose="020B0604020202020204" pitchFamily="34" charset="0"/>
              </a:rPr>
              <a:t>Container</a:t>
            </a:r>
            <a:endParaRPr lang="ja-JP" altLang="en-US" sz="1200" b="1">
              <a:solidFill>
                <a:schemeClr val="tx1"/>
              </a:solidFill>
              <a:latin typeface="Arial" panose="020B0604020202020204" pitchFamily="34" charset="0"/>
              <a:cs typeface="Arial" panose="020B0604020202020204" pitchFamily="34" charset="0"/>
            </a:endParaRPr>
          </a:p>
        </p:txBody>
      </p:sp>
      <p:pic>
        <p:nvPicPr>
          <p:cNvPr id="24" name="image13.png" descr="https://raw.githubusercontent.com/jupyter/design/master/logo/png-1x/jupyter-sq.png">
            <a:extLst>
              <a:ext uri="{FF2B5EF4-FFF2-40B4-BE49-F238E27FC236}">
                <a16:creationId xmlns:a16="http://schemas.microsoft.com/office/drawing/2014/main" id="{9A2987B5-C249-E546-8F1D-08533F8B3986}"/>
              </a:ext>
            </a:extLst>
          </p:cNvPr>
          <p:cNvPicPr>
            <a:picLocks noChangeAspect="1"/>
          </p:cNvPicPr>
          <p:nvPr/>
        </p:nvPicPr>
        <p:blipFill>
          <a:blip r:embed="rId4"/>
          <a:stretch>
            <a:fillRect/>
          </a:stretch>
        </p:blipFill>
        <p:spPr>
          <a:xfrm>
            <a:off x="2342025" y="5427819"/>
            <a:ext cx="480803" cy="480803"/>
          </a:xfrm>
          <a:prstGeom prst="rect">
            <a:avLst/>
          </a:prstGeom>
          <a:ln w="12700">
            <a:miter lim="400000"/>
          </a:ln>
        </p:spPr>
      </p:pic>
      <p:grpSp>
        <p:nvGrpSpPr>
          <p:cNvPr id="30" name="グループ化 29">
            <a:extLst>
              <a:ext uri="{FF2B5EF4-FFF2-40B4-BE49-F238E27FC236}">
                <a16:creationId xmlns:a16="http://schemas.microsoft.com/office/drawing/2014/main" id="{6236FC9E-D723-8742-804D-302670A73110}"/>
              </a:ext>
            </a:extLst>
          </p:cNvPr>
          <p:cNvGrpSpPr/>
          <p:nvPr/>
        </p:nvGrpSpPr>
        <p:grpSpPr>
          <a:xfrm>
            <a:off x="2847013" y="5594227"/>
            <a:ext cx="411398" cy="222090"/>
            <a:chOff x="3957686" y="3545153"/>
            <a:chExt cx="1274902" cy="688245"/>
          </a:xfrm>
        </p:grpSpPr>
        <p:sp>
          <p:nvSpPr>
            <p:cNvPr id="25" name="正方形/長方形 24">
              <a:extLst>
                <a:ext uri="{FF2B5EF4-FFF2-40B4-BE49-F238E27FC236}">
                  <a16:creationId xmlns:a16="http://schemas.microsoft.com/office/drawing/2014/main" id="{0B0BA800-78A0-9249-97E9-654BB4CBD9B5}"/>
                </a:ext>
              </a:extLst>
            </p:cNvPr>
            <p:cNvSpPr/>
            <p:nvPr/>
          </p:nvSpPr>
          <p:spPr>
            <a:xfrm>
              <a:off x="4422098" y="3792511"/>
              <a:ext cx="810490" cy="17988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26" name="正方形/長方形 25">
              <a:extLst>
                <a:ext uri="{FF2B5EF4-FFF2-40B4-BE49-F238E27FC236}">
                  <a16:creationId xmlns:a16="http://schemas.microsoft.com/office/drawing/2014/main" id="{9A7BB593-05BC-5845-AF4A-ADE2F53BE4DE}"/>
                </a:ext>
              </a:extLst>
            </p:cNvPr>
            <p:cNvSpPr/>
            <p:nvPr/>
          </p:nvSpPr>
          <p:spPr>
            <a:xfrm rot="5400000">
              <a:off x="4658713" y="3915377"/>
              <a:ext cx="440887" cy="19515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27" name="正方形/長方形 26">
              <a:extLst>
                <a:ext uri="{FF2B5EF4-FFF2-40B4-BE49-F238E27FC236}">
                  <a16:creationId xmlns:a16="http://schemas.microsoft.com/office/drawing/2014/main" id="{51B18297-C5D7-7748-833E-68DB07776234}"/>
                </a:ext>
              </a:extLst>
            </p:cNvPr>
            <p:cNvSpPr/>
            <p:nvPr/>
          </p:nvSpPr>
          <p:spPr>
            <a:xfrm rot="5400000">
              <a:off x="4914567" y="3915377"/>
              <a:ext cx="440887" cy="19515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28" name="円/楕円 27">
              <a:extLst>
                <a:ext uri="{FF2B5EF4-FFF2-40B4-BE49-F238E27FC236}">
                  <a16:creationId xmlns:a16="http://schemas.microsoft.com/office/drawing/2014/main" id="{E16FF099-C413-9B4D-9DCB-41A8B304D0FB}"/>
                </a:ext>
              </a:extLst>
            </p:cNvPr>
            <p:cNvSpPr/>
            <p:nvPr/>
          </p:nvSpPr>
          <p:spPr>
            <a:xfrm>
              <a:off x="3957686" y="3545153"/>
              <a:ext cx="688245" cy="68824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29" name="円/楕円 28">
              <a:extLst>
                <a:ext uri="{FF2B5EF4-FFF2-40B4-BE49-F238E27FC236}">
                  <a16:creationId xmlns:a16="http://schemas.microsoft.com/office/drawing/2014/main" id="{C99A32F7-6165-BB48-8712-89093F4302CF}"/>
                </a:ext>
              </a:extLst>
            </p:cNvPr>
            <p:cNvSpPr/>
            <p:nvPr/>
          </p:nvSpPr>
          <p:spPr>
            <a:xfrm>
              <a:off x="4104427" y="3685071"/>
              <a:ext cx="394762" cy="394762"/>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grpSp>
      <p:sp>
        <p:nvSpPr>
          <p:cNvPr id="31" name="角丸四角形 30">
            <a:extLst>
              <a:ext uri="{FF2B5EF4-FFF2-40B4-BE49-F238E27FC236}">
                <a16:creationId xmlns:a16="http://schemas.microsoft.com/office/drawing/2014/main" id="{679F066C-66B1-084C-A20A-C099BBA4408B}"/>
              </a:ext>
            </a:extLst>
          </p:cNvPr>
          <p:cNvSpPr/>
          <p:nvPr/>
        </p:nvSpPr>
        <p:spPr>
          <a:xfrm>
            <a:off x="3431671" y="4947017"/>
            <a:ext cx="1009976" cy="961605"/>
          </a:xfrm>
          <a:prstGeom prst="roundRect">
            <a:avLst>
              <a:gd name="adj" fmla="val 15280"/>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US" altLang="ja-JP" sz="1200" b="1" dirty="0" err="1">
                <a:solidFill>
                  <a:schemeClr val="tx1"/>
                </a:solidFill>
                <a:latin typeface="Arial" panose="020B0604020202020204" pitchFamily="34" charset="0"/>
                <a:cs typeface="Arial" panose="020B0604020202020204" pitchFamily="34" charset="0"/>
              </a:rPr>
              <a:t>Jupyter</a:t>
            </a:r>
            <a:endParaRPr lang="en-US" altLang="ja-JP" sz="1200" b="1" dirty="0">
              <a:solidFill>
                <a:schemeClr val="tx1"/>
              </a:solidFill>
              <a:latin typeface="Arial" panose="020B0604020202020204" pitchFamily="34" charset="0"/>
              <a:cs typeface="Arial" panose="020B0604020202020204" pitchFamily="34" charset="0"/>
            </a:endParaRPr>
          </a:p>
          <a:p>
            <a:pPr algn="ctr">
              <a:defRPr/>
            </a:pPr>
            <a:r>
              <a:rPr lang="en-US" altLang="ja-JP" sz="1200" b="1" dirty="0">
                <a:solidFill>
                  <a:schemeClr val="tx1"/>
                </a:solidFill>
                <a:latin typeface="Arial" panose="020B0604020202020204" pitchFamily="34" charset="0"/>
                <a:cs typeface="Arial" panose="020B0604020202020204" pitchFamily="34" charset="0"/>
              </a:rPr>
              <a:t>Container</a:t>
            </a:r>
            <a:endParaRPr lang="ja-JP" altLang="en-US" sz="1200" b="1">
              <a:solidFill>
                <a:schemeClr val="tx1"/>
              </a:solidFill>
              <a:latin typeface="Arial" panose="020B0604020202020204" pitchFamily="34" charset="0"/>
              <a:cs typeface="Arial" panose="020B0604020202020204" pitchFamily="34" charset="0"/>
            </a:endParaRPr>
          </a:p>
        </p:txBody>
      </p:sp>
      <p:pic>
        <p:nvPicPr>
          <p:cNvPr id="32" name="image13.png" descr="https://raw.githubusercontent.com/jupyter/design/master/logo/png-1x/jupyter-sq.png">
            <a:extLst>
              <a:ext uri="{FF2B5EF4-FFF2-40B4-BE49-F238E27FC236}">
                <a16:creationId xmlns:a16="http://schemas.microsoft.com/office/drawing/2014/main" id="{67AE6FA8-908E-324C-A31F-F8693D4EC470}"/>
              </a:ext>
            </a:extLst>
          </p:cNvPr>
          <p:cNvPicPr>
            <a:picLocks noChangeAspect="1"/>
          </p:cNvPicPr>
          <p:nvPr/>
        </p:nvPicPr>
        <p:blipFill>
          <a:blip r:embed="rId4"/>
          <a:stretch>
            <a:fillRect/>
          </a:stretch>
        </p:blipFill>
        <p:spPr>
          <a:xfrm>
            <a:off x="3455856" y="5415326"/>
            <a:ext cx="480803" cy="480803"/>
          </a:xfrm>
          <a:prstGeom prst="rect">
            <a:avLst/>
          </a:prstGeom>
          <a:ln w="12700">
            <a:miter lim="400000"/>
          </a:ln>
        </p:spPr>
      </p:pic>
      <p:grpSp>
        <p:nvGrpSpPr>
          <p:cNvPr id="33" name="グループ化 32">
            <a:extLst>
              <a:ext uri="{FF2B5EF4-FFF2-40B4-BE49-F238E27FC236}">
                <a16:creationId xmlns:a16="http://schemas.microsoft.com/office/drawing/2014/main" id="{763D8E12-A529-7C44-845B-8330F1A8A851}"/>
              </a:ext>
            </a:extLst>
          </p:cNvPr>
          <p:cNvGrpSpPr/>
          <p:nvPr/>
        </p:nvGrpSpPr>
        <p:grpSpPr>
          <a:xfrm>
            <a:off x="3960844" y="5581734"/>
            <a:ext cx="411398" cy="222090"/>
            <a:chOff x="3957686" y="3545153"/>
            <a:chExt cx="1274902" cy="688245"/>
          </a:xfrm>
          <a:solidFill>
            <a:schemeClr val="accent2"/>
          </a:solidFill>
        </p:grpSpPr>
        <p:sp>
          <p:nvSpPr>
            <p:cNvPr id="34" name="正方形/長方形 33">
              <a:extLst>
                <a:ext uri="{FF2B5EF4-FFF2-40B4-BE49-F238E27FC236}">
                  <a16:creationId xmlns:a16="http://schemas.microsoft.com/office/drawing/2014/main" id="{4F8E6729-B4B4-FF43-8732-966C05E0640C}"/>
                </a:ext>
              </a:extLst>
            </p:cNvPr>
            <p:cNvSpPr/>
            <p:nvPr/>
          </p:nvSpPr>
          <p:spPr>
            <a:xfrm>
              <a:off x="4422098" y="3792511"/>
              <a:ext cx="810490" cy="179882"/>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35" name="正方形/長方形 34">
              <a:extLst>
                <a:ext uri="{FF2B5EF4-FFF2-40B4-BE49-F238E27FC236}">
                  <a16:creationId xmlns:a16="http://schemas.microsoft.com/office/drawing/2014/main" id="{36B82B6C-7584-2343-990A-72E904A7F781}"/>
                </a:ext>
              </a:extLst>
            </p:cNvPr>
            <p:cNvSpPr/>
            <p:nvPr/>
          </p:nvSpPr>
          <p:spPr>
            <a:xfrm rot="5400000">
              <a:off x="4658713" y="3915377"/>
              <a:ext cx="440887" cy="195154"/>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36" name="正方形/長方形 35">
              <a:extLst>
                <a:ext uri="{FF2B5EF4-FFF2-40B4-BE49-F238E27FC236}">
                  <a16:creationId xmlns:a16="http://schemas.microsoft.com/office/drawing/2014/main" id="{2EFBB5B8-F280-8944-AD15-F9F4364E5F0E}"/>
                </a:ext>
              </a:extLst>
            </p:cNvPr>
            <p:cNvSpPr/>
            <p:nvPr/>
          </p:nvSpPr>
          <p:spPr>
            <a:xfrm rot="5400000">
              <a:off x="4914567" y="3915377"/>
              <a:ext cx="440887" cy="195154"/>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37" name="円/楕円 36">
              <a:extLst>
                <a:ext uri="{FF2B5EF4-FFF2-40B4-BE49-F238E27FC236}">
                  <a16:creationId xmlns:a16="http://schemas.microsoft.com/office/drawing/2014/main" id="{77C7D0CE-D5BC-2F4A-B004-576A58724F32}"/>
                </a:ext>
              </a:extLst>
            </p:cNvPr>
            <p:cNvSpPr/>
            <p:nvPr/>
          </p:nvSpPr>
          <p:spPr>
            <a:xfrm>
              <a:off x="3957686" y="3545153"/>
              <a:ext cx="688245" cy="688245"/>
            </a:xfrm>
            <a:prstGeom prst="ellipse">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
          <p:nvSpPr>
            <p:cNvPr id="38" name="円/楕円 37">
              <a:extLst>
                <a:ext uri="{FF2B5EF4-FFF2-40B4-BE49-F238E27FC236}">
                  <a16:creationId xmlns:a16="http://schemas.microsoft.com/office/drawing/2014/main" id="{85789720-41FD-3948-94EA-4F64E48EA269}"/>
                </a:ext>
              </a:extLst>
            </p:cNvPr>
            <p:cNvSpPr/>
            <p:nvPr/>
          </p:nvSpPr>
          <p:spPr>
            <a:xfrm>
              <a:off x="4104427" y="3685071"/>
              <a:ext cx="394762" cy="394762"/>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grpSp>
      <p:sp>
        <p:nvSpPr>
          <p:cNvPr id="39" name="角丸四角形 38">
            <a:extLst>
              <a:ext uri="{FF2B5EF4-FFF2-40B4-BE49-F238E27FC236}">
                <a16:creationId xmlns:a16="http://schemas.microsoft.com/office/drawing/2014/main" id="{3E916BBE-0AC0-2945-BFC5-86E83390C21F}"/>
              </a:ext>
            </a:extLst>
          </p:cNvPr>
          <p:cNvSpPr/>
          <p:nvPr/>
        </p:nvSpPr>
        <p:spPr>
          <a:xfrm>
            <a:off x="2187262" y="4796440"/>
            <a:ext cx="3374089" cy="2099035"/>
          </a:xfrm>
          <a:prstGeom prst="roundRect">
            <a:avLst>
              <a:gd name="adj" fmla="val 8527"/>
            </a:avLst>
          </a:prstGeom>
          <a:noFill/>
          <a:ln w="12700" cap="flat">
            <a:solidFill>
              <a:schemeClr val="tx2"/>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grpSp>
        <p:nvGrpSpPr>
          <p:cNvPr id="43" name="グループ化 42">
            <a:extLst>
              <a:ext uri="{FF2B5EF4-FFF2-40B4-BE49-F238E27FC236}">
                <a16:creationId xmlns:a16="http://schemas.microsoft.com/office/drawing/2014/main" id="{6903DDDC-21F1-D54C-B4E4-001327125D05}"/>
              </a:ext>
            </a:extLst>
          </p:cNvPr>
          <p:cNvGrpSpPr/>
          <p:nvPr/>
        </p:nvGrpSpPr>
        <p:grpSpPr>
          <a:xfrm>
            <a:off x="645337" y="5020272"/>
            <a:ext cx="452326" cy="678488"/>
            <a:chOff x="1065057" y="5540600"/>
            <a:chExt cx="452326" cy="678488"/>
          </a:xfrm>
        </p:grpSpPr>
        <p:sp>
          <p:nvSpPr>
            <p:cNvPr id="40" name="円/楕円 39">
              <a:extLst>
                <a:ext uri="{FF2B5EF4-FFF2-40B4-BE49-F238E27FC236}">
                  <a16:creationId xmlns:a16="http://schemas.microsoft.com/office/drawing/2014/main" id="{26A28812-FCC0-FE48-B1F5-C11B63101809}"/>
                </a:ext>
              </a:extLst>
            </p:cNvPr>
            <p:cNvSpPr/>
            <p:nvPr/>
          </p:nvSpPr>
          <p:spPr>
            <a:xfrm>
              <a:off x="1065057" y="5540600"/>
              <a:ext cx="452326" cy="452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ea typeface="+mj-ea"/>
              </a:endParaRPr>
            </a:p>
          </p:txBody>
        </p:sp>
        <p:sp>
          <p:nvSpPr>
            <p:cNvPr id="41" name="二等辺三角形 9">
              <a:extLst>
                <a:ext uri="{FF2B5EF4-FFF2-40B4-BE49-F238E27FC236}">
                  <a16:creationId xmlns:a16="http://schemas.microsoft.com/office/drawing/2014/main" id="{E7416712-B8FE-4D4F-A3D8-F11773DB7F21}"/>
                </a:ext>
              </a:extLst>
            </p:cNvPr>
            <p:cNvSpPr/>
            <p:nvPr/>
          </p:nvSpPr>
          <p:spPr>
            <a:xfrm>
              <a:off x="1140445" y="5842150"/>
              <a:ext cx="301551" cy="37693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ea typeface="+mj-ea"/>
              </a:endParaRPr>
            </a:p>
          </p:txBody>
        </p:sp>
      </p:grpSp>
      <p:sp>
        <p:nvSpPr>
          <p:cNvPr id="42" name="テキスト ボックス 41">
            <a:extLst>
              <a:ext uri="{FF2B5EF4-FFF2-40B4-BE49-F238E27FC236}">
                <a16:creationId xmlns:a16="http://schemas.microsoft.com/office/drawing/2014/main" id="{039AE51C-8DA1-D14B-87A8-DC458EDBD216}"/>
              </a:ext>
            </a:extLst>
          </p:cNvPr>
          <p:cNvSpPr txBox="1"/>
          <p:nvPr/>
        </p:nvSpPr>
        <p:spPr>
          <a:xfrm>
            <a:off x="308441" y="5698760"/>
            <a:ext cx="1120820" cy="307777"/>
          </a:xfrm>
          <a:prstGeom prst="rect">
            <a:avLst/>
          </a:prstGeom>
          <a:noFill/>
        </p:spPr>
        <p:txBody>
          <a:bodyPr wrap="none" rtlCol="0">
            <a:spAutoFit/>
          </a:bodyPr>
          <a:lstStyle/>
          <a:p>
            <a:r>
              <a:rPr kumimoji="1" lang="en-US" altLang="ja-JP" sz="1400" b="1" dirty="0">
                <a:latin typeface="Arial" panose="020B0604020202020204" pitchFamily="34" charset="0"/>
                <a:cs typeface="Arial" panose="020B0604020202020204" pitchFamily="34" charset="0"/>
              </a:rPr>
              <a:t>Operator B</a:t>
            </a:r>
            <a:endParaRPr kumimoji="1" lang="ja-JP" altLang="en-US" sz="1400" b="1">
              <a:latin typeface="Arial" panose="020B0604020202020204" pitchFamily="34" charset="0"/>
              <a:cs typeface="Arial" panose="020B0604020202020204" pitchFamily="34" charset="0"/>
            </a:endParaRPr>
          </a:p>
        </p:txBody>
      </p:sp>
      <p:grpSp>
        <p:nvGrpSpPr>
          <p:cNvPr id="44" name="グループ化 43">
            <a:extLst>
              <a:ext uri="{FF2B5EF4-FFF2-40B4-BE49-F238E27FC236}">
                <a16:creationId xmlns:a16="http://schemas.microsoft.com/office/drawing/2014/main" id="{128BC752-FBB3-B343-BB02-8A34530168EA}"/>
              </a:ext>
            </a:extLst>
          </p:cNvPr>
          <p:cNvGrpSpPr/>
          <p:nvPr/>
        </p:nvGrpSpPr>
        <p:grpSpPr>
          <a:xfrm>
            <a:off x="645337" y="3613206"/>
            <a:ext cx="452326" cy="678488"/>
            <a:chOff x="1065057" y="5540600"/>
            <a:chExt cx="452326" cy="678488"/>
          </a:xfrm>
          <a:solidFill>
            <a:schemeClr val="accent2"/>
          </a:solidFill>
        </p:grpSpPr>
        <p:sp>
          <p:nvSpPr>
            <p:cNvPr id="45" name="円/楕円 44">
              <a:extLst>
                <a:ext uri="{FF2B5EF4-FFF2-40B4-BE49-F238E27FC236}">
                  <a16:creationId xmlns:a16="http://schemas.microsoft.com/office/drawing/2014/main" id="{89C49446-5657-6743-82F9-76DD18BEB43C}"/>
                </a:ext>
              </a:extLst>
            </p:cNvPr>
            <p:cNvSpPr/>
            <p:nvPr/>
          </p:nvSpPr>
          <p:spPr>
            <a:xfrm>
              <a:off x="1065057" y="5540600"/>
              <a:ext cx="452326" cy="4523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ea typeface="+mj-ea"/>
              </a:endParaRPr>
            </a:p>
          </p:txBody>
        </p:sp>
        <p:sp>
          <p:nvSpPr>
            <p:cNvPr id="46" name="二等辺三角形 9">
              <a:extLst>
                <a:ext uri="{FF2B5EF4-FFF2-40B4-BE49-F238E27FC236}">
                  <a16:creationId xmlns:a16="http://schemas.microsoft.com/office/drawing/2014/main" id="{52C37767-8B76-2E49-9287-879D5D714F12}"/>
                </a:ext>
              </a:extLst>
            </p:cNvPr>
            <p:cNvSpPr/>
            <p:nvPr/>
          </p:nvSpPr>
          <p:spPr>
            <a:xfrm>
              <a:off x="1140445" y="5842150"/>
              <a:ext cx="301551" cy="3769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ea typeface="+mj-ea"/>
              </a:endParaRPr>
            </a:p>
          </p:txBody>
        </p:sp>
      </p:grpSp>
      <p:sp>
        <p:nvSpPr>
          <p:cNvPr id="47" name="テキスト ボックス 46">
            <a:extLst>
              <a:ext uri="{FF2B5EF4-FFF2-40B4-BE49-F238E27FC236}">
                <a16:creationId xmlns:a16="http://schemas.microsoft.com/office/drawing/2014/main" id="{C9BF5EA9-751A-DA45-BADA-A37D5B943D22}"/>
              </a:ext>
            </a:extLst>
          </p:cNvPr>
          <p:cNvSpPr txBox="1"/>
          <p:nvPr/>
        </p:nvSpPr>
        <p:spPr>
          <a:xfrm>
            <a:off x="308441" y="4291694"/>
            <a:ext cx="1120820" cy="307777"/>
          </a:xfrm>
          <a:prstGeom prst="rect">
            <a:avLst/>
          </a:prstGeom>
          <a:noFill/>
        </p:spPr>
        <p:txBody>
          <a:bodyPr wrap="none" rtlCol="0">
            <a:spAutoFit/>
          </a:bodyPr>
          <a:lstStyle/>
          <a:p>
            <a:r>
              <a:rPr kumimoji="1" lang="en-US" altLang="ja-JP" sz="1400" b="1" dirty="0">
                <a:latin typeface="Arial" panose="020B0604020202020204" pitchFamily="34" charset="0"/>
                <a:cs typeface="Arial" panose="020B0604020202020204" pitchFamily="34" charset="0"/>
              </a:rPr>
              <a:t>Operator A</a:t>
            </a:r>
            <a:endParaRPr kumimoji="1" lang="ja-JP" altLang="en-US" sz="1400" b="1">
              <a:latin typeface="Arial" panose="020B0604020202020204" pitchFamily="34" charset="0"/>
              <a:cs typeface="Arial" panose="020B0604020202020204" pitchFamily="34" charset="0"/>
            </a:endParaRPr>
          </a:p>
        </p:txBody>
      </p:sp>
      <p:cxnSp>
        <p:nvCxnSpPr>
          <p:cNvPr id="49" name="曲線コネクタ 48">
            <a:extLst>
              <a:ext uri="{FF2B5EF4-FFF2-40B4-BE49-F238E27FC236}">
                <a16:creationId xmlns:a16="http://schemas.microsoft.com/office/drawing/2014/main" id="{79652768-66C8-A74D-A21B-36B5A3B86D61}"/>
              </a:ext>
            </a:extLst>
          </p:cNvPr>
          <p:cNvCxnSpPr>
            <a:cxnSpLocks/>
            <a:stCxn id="47" idx="3"/>
            <a:endCxn id="31" idx="0"/>
          </p:cNvCxnSpPr>
          <p:nvPr/>
        </p:nvCxnSpPr>
        <p:spPr>
          <a:xfrm>
            <a:off x="1429261" y="4445583"/>
            <a:ext cx="2507398" cy="501434"/>
          </a:xfrm>
          <a:prstGeom prst="curvedConnector2">
            <a:avLst/>
          </a:prstGeom>
          <a:noFill/>
          <a:ln w="25400" cap="flat">
            <a:solidFill>
              <a:schemeClr val="accent2"/>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50" name="曲線コネクタ 49">
            <a:extLst>
              <a:ext uri="{FF2B5EF4-FFF2-40B4-BE49-F238E27FC236}">
                <a16:creationId xmlns:a16="http://schemas.microsoft.com/office/drawing/2014/main" id="{26E6F8CF-3789-3E40-BC10-BA2CF00B077C}"/>
              </a:ext>
            </a:extLst>
          </p:cNvPr>
          <p:cNvCxnSpPr>
            <a:cxnSpLocks/>
            <a:stCxn id="42" idx="3"/>
            <a:endCxn id="22" idx="1"/>
          </p:cNvCxnSpPr>
          <p:nvPr/>
        </p:nvCxnSpPr>
        <p:spPr>
          <a:xfrm flipV="1">
            <a:off x="1429261" y="5440313"/>
            <a:ext cx="888579" cy="412336"/>
          </a:xfrm>
          <a:prstGeom prst="curvedConnector3">
            <a:avLst>
              <a:gd name="adj1" fmla="val 50000"/>
            </a:avLst>
          </a:prstGeom>
          <a:noFill/>
          <a:ln w="25400" cap="flat">
            <a:solidFill>
              <a:schemeClr val="accent1"/>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56" name="曲線コネクタ 55">
            <a:extLst>
              <a:ext uri="{FF2B5EF4-FFF2-40B4-BE49-F238E27FC236}">
                <a16:creationId xmlns:a16="http://schemas.microsoft.com/office/drawing/2014/main" id="{D5ACE6DB-E39F-A44B-A39D-6954964EEE76}"/>
              </a:ext>
            </a:extLst>
          </p:cNvPr>
          <p:cNvCxnSpPr>
            <a:cxnSpLocks/>
            <a:stCxn id="22" idx="2"/>
            <a:endCxn id="16" idx="0"/>
          </p:cNvCxnSpPr>
          <p:nvPr/>
        </p:nvCxnSpPr>
        <p:spPr>
          <a:xfrm rot="16200000" flipH="1">
            <a:off x="3734020" y="5009923"/>
            <a:ext cx="2226245" cy="4048628"/>
          </a:xfrm>
          <a:prstGeom prst="curvedConnector3">
            <a:avLst>
              <a:gd name="adj1" fmla="val 72894"/>
            </a:avLst>
          </a:prstGeom>
          <a:noFill/>
          <a:ln w="25400" cap="flat">
            <a:solidFill>
              <a:schemeClr val="accent1"/>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60" name="曲線コネクタ 59">
            <a:extLst>
              <a:ext uri="{FF2B5EF4-FFF2-40B4-BE49-F238E27FC236}">
                <a16:creationId xmlns:a16="http://schemas.microsoft.com/office/drawing/2014/main" id="{F493B175-749F-134C-82C1-57386A132A72}"/>
              </a:ext>
            </a:extLst>
          </p:cNvPr>
          <p:cNvCxnSpPr>
            <a:cxnSpLocks/>
            <a:stCxn id="31" idx="3"/>
            <a:endCxn id="8" idx="1"/>
          </p:cNvCxnSpPr>
          <p:nvPr/>
        </p:nvCxnSpPr>
        <p:spPr>
          <a:xfrm flipV="1">
            <a:off x="4441647" y="5287780"/>
            <a:ext cx="2057421" cy="140040"/>
          </a:xfrm>
          <a:prstGeom prst="curvedConnector3">
            <a:avLst>
              <a:gd name="adj1" fmla="val 50000"/>
            </a:avLst>
          </a:prstGeom>
          <a:noFill/>
          <a:ln w="25400" cap="flat">
            <a:solidFill>
              <a:schemeClr val="accent2"/>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65" name="曲線コネクタ 64">
            <a:extLst>
              <a:ext uri="{FF2B5EF4-FFF2-40B4-BE49-F238E27FC236}">
                <a16:creationId xmlns:a16="http://schemas.microsoft.com/office/drawing/2014/main" id="{30FD314C-0BD4-2140-A269-196CCA9E5E7A}"/>
              </a:ext>
            </a:extLst>
          </p:cNvPr>
          <p:cNvCxnSpPr>
            <a:cxnSpLocks/>
            <a:stCxn id="31" idx="3"/>
            <a:endCxn id="13" idx="1"/>
          </p:cNvCxnSpPr>
          <p:nvPr/>
        </p:nvCxnSpPr>
        <p:spPr>
          <a:xfrm>
            <a:off x="4441647" y="5427820"/>
            <a:ext cx="3349073" cy="1149320"/>
          </a:xfrm>
          <a:prstGeom prst="curvedConnector3">
            <a:avLst>
              <a:gd name="adj1" fmla="val 31649"/>
            </a:avLst>
          </a:prstGeom>
          <a:noFill/>
          <a:ln w="25400" cap="flat">
            <a:solidFill>
              <a:schemeClr val="accent2"/>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68" name="曲線コネクタ 67">
            <a:extLst>
              <a:ext uri="{FF2B5EF4-FFF2-40B4-BE49-F238E27FC236}">
                <a16:creationId xmlns:a16="http://schemas.microsoft.com/office/drawing/2014/main" id="{99D90340-4E94-8D48-83D8-2E2D32D6EA35}"/>
              </a:ext>
            </a:extLst>
          </p:cNvPr>
          <p:cNvCxnSpPr>
            <a:cxnSpLocks/>
            <a:stCxn id="22" idx="2"/>
            <a:endCxn id="13" idx="2"/>
          </p:cNvCxnSpPr>
          <p:nvPr/>
        </p:nvCxnSpPr>
        <p:spPr>
          <a:xfrm rot="16200000" flipH="1">
            <a:off x="4959466" y="3784477"/>
            <a:ext cx="1067005" cy="5340280"/>
          </a:xfrm>
          <a:prstGeom prst="curvedConnector3">
            <a:avLst>
              <a:gd name="adj1" fmla="val 121424"/>
            </a:avLst>
          </a:prstGeom>
          <a:noFill/>
          <a:ln w="25400" cap="flat">
            <a:solidFill>
              <a:schemeClr val="accent1"/>
            </a:solidFill>
            <a:prstDash val="sysDash"/>
            <a:miter lim="400000"/>
            <a:tailEnd type="triangle"/>
          </a:ln>
          <a:effectLst/>
          <a:sp3d/>
        </p:spPr>
        <p:style>
          <a:lnRef idx="0">
            <a:scrgbClr r="0" g="0" b="0"/>
          </a:lnRef>
          <a:fillRef idx="0">
            <a:scrgbClr r="0" g="0" b="0"/>
          </a:fillRef>
          <a:effectRef idx="0">
            <a:scrgbClr r="0" g="0" b="0"/>
          </a:effectRef>
          <a:fontRef idx="none"/>
        </p:style>
      </p:cxnSp>
      <p:sp>
        <p:nvSpPr>
          <p:cNvPr id="71" name="テキスト ボックス 70">
            <a:extLst>
              <a:ext uri="{FF2B5EF4-FFF2-40B4-BE49-F238E27FC236}">
                <a16:creationId xmlns:a16="http://schemas.microsoft.com/office/drawing/2014/main" id="{28A34E43-E57D-D541-BF33-3D9841535A99}"/>
              </a:ext>
            </a:extLst>
          </p:cNvPr>
          <p:cNvSpPr txBox="1"/>
          <p:nvPr/>
        </p:nvSpPr>
        <p:spPr>
          <a:xfrm>
            <a:off x="9591577" y="9066594"/>
            <a:ext cx="2005677" cy="369332"/>
          </a:xfrm>
          <a:prstGeom prst="rect">
            <a:avLst/>
          </a:prstGeom>
          <a:noFill/>
        </p:spPr>
        <p:txBody>
          <a:bodyPr wrap="none" rtlCol="0">
            <a:spAutoFit/>
          </a:bodyPr>
          <a:lstStyle/>
          <a:p>
            <a:r>
              <a:rPr kumimoji="1" lang="en-US" altLang="ja-JP" sz="1800" b="1" dirty="0">
                <a:latin typeface="Arial" panose="020B0604020202020204" pitchFamily="34" charset="0"/>
                <a:cs typeface="Arial" panose="020B0604020202020204" pitchFamily="34" charset="0"/>
              </a:rPr>
              <a:t>Target Machines</a:t>
            </a:r>
            <a:endParaRPr kumimoji="1" lang="ja-JP" altLang="en-US" sz="1800" b="1">
              <a:latin typeface="Arial" panose="020B060402020202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55BA1DD3-CE4F-AA43-BC9A-5EB88E10A20D}"/>
              </a:ext>
            </a:extLst>
          </p:cNvPr>
          <p:cNvSpPr txBox="1"/>
          <p:nvPr/>
        </p:nvSpPr>
        <p:spPr>
          <a:xfrm>
            <a:off x="10152980" y="4180014"/>
            <a:ext cx="1928733" cy="369332"/>
          </a:xfrm>
          <a:prstGeom prst="rect">
            <a:avLst/>
          </a:prstGeom>
          <a:noFill/>
        </p:spPr>
        <p:txBody>
          <a:bodyPr wrap="none" rtlCol="0">
            <a:spAutoFit/>
          </a:bodyPr>
          <a:lstStyle/>
          <a:p>
            <a:r>
              <a:rPr kumimoji="1" lang="en-US" altLang="ja-JP" sz="1800" b="1" dirty="0">
                <a:latin typeface="Arial" panose="020B0604020202020204" pitchFamily="34" charset="0"/>
                <a:cs typeface="Arial" panose="020B0604020202020204" pitchFamily="34" charset="0"/>
              </a:rPr>
              <a:t>Private Network</a:t>
            </a:r>
            <a:endParaRPr kumimoji="1" lang="ja-JP" altLang="en-US" sz="1800" b="1">
              <a:latin typeface="Arial" panose="020B060402020202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BB8E453B-82B7-FE4C-81F0-1DC7D27CDB69}"/>
              </a:ext>
            </a:extLst>
          </p:cNvPr>
          <p:cNvSpPr txBox="1"/>
          <p:nvPr/>
        </p:nvSpPr>
        <p:spPr>
          <a:xfrm>
            <a:off x="4535149" y="7455842"/>
            <a:ext cx="659155" cy="369332"/>
          </a:xfrm>
          <a:prstGeom prst="rect">
            <a:avLst/>
          </a:prstGeom>
          <a:solidFill>
            <a:srgbClr val="FFFFFF"/>
          </a:solidFill>
          <a:ln>
            <a:solidFill>
              <a:schemeClr val="tx2"/>
            </a:solidFill>
          </a:ln>
          <a:effectLst>
            <a:outerShdw blurRad="50800" dist="38100" dir="2700000" algn="tl" rotWithShape="0">
              <a:prstClr val="black">
                <a:alpha val="40000"/>
              </a:prstClr>
            </a:outerShdw>
          </a:effectLst>
        </p:spPr>
        <p:txBody>
          <a:bodyPr wrap="none" rtlCol="0">
            <a:spAutoFit/>
          </a:bodyPr>
          <a:lstStyle/>
          <a:p>
            <a:r>
              <a:rPr kumimoji="1" lang="en-US" altLang="ja-JP" sz="1800" b="1" dirty="0">
                <a:latin typeface="Arial" panose="020B0604020202020204" pitchFamily="34" charset="0"/>
                <a:cs typeface="Arial" panose="020B0604020202020204" pitchFamily="34" charset="0"/>
              </a:rPr>
              <a:t>SSH</a:t>
            </a:r>
            <a:endParaRPr kumimoji="1" lang="ja-JP" altLang="en-US" sz="1800" b="1">
              <a:latin typeface="Arial" panose="020B0604020202020204" pitchFamily="34" charset="0"/>
              <a:cs typeface="Arial" panose="020B0604020202020204" pitchFamily="34" charset="0"/>
            </a:endParaRPr>
          </a:p>
        </p:txBody>
      </p:sp>
      <p:sp>
        <p:nvSpPr>
          <p:cNvPr id="75" name="テキスト ボックス 74">
            <a:extLst>
              <a:ext uri="{FF2B5EF4-FFF2-40B4-BE49-F238E27FC236}">
                <a16:creationId xmlns:a16="http://schemas.microsoft.com/office/drawing/2014/main" id="{6F210529-BE50-EF45-A584-B69850EDB747}"/>
              </a:ext>
            </a:extLst>
          </p:cNvPr>
          <p:cNvSpPr txBox="1"/>
          <p:nvPr/>
        </p:nvSpPr>
        <p:spPr>
          <a:xfrm>
            <a:off x="5396458" y="7025808"/>
            <a:ext cx="659155" cy="369332"/>
          </a:xfrm>
          <a:prstGeom prst="rect">
            <a:avLst/>
          </a:prstGeom>
          <a:solidFill>
            <a:srgbClr val="FFFFFF"/>
          </a:solidFill>
          <a:ln>
            <a:solidFill>
              <a:schemeClr val="tx2"/>
            </a:solidFill>
          </a:ln>
          <a:effectLst>
            <a:outerShdw blurRad="50800" dist="38100" dir="2700000" algn="tl" rotWithShape="0">
              <a:prstClr val="black">
                <a:alpha val="40000"/>
              </a:prstClr>
            </a:outerShdw>
          </a:effectLst>
        </p:spPr>
        <p:txBody>
          <a:bodyPr wrap="none" rtlCol="0">
            <a:spAutoFit/>
          </a:bodyPr>
          <a:lstStyle/>
          <a:p>
            <a:r>
              <a:rPr kumimoji="1" lang="en-US" altLang="ja-JP" sz="1800" b="1" dirty="0">
                <a:latin typeface="Arial" panose="020B0604020202020204" pitchFamily="34" charset="0"/>
                <a:cs typeface="Arial" panose="020B0604020202020204" pitchFamily="34" charset="0"/>
              </a:rPr>
              <a:t>SSH</a:t>
            </a:r>
            <a:endParaRPr kumimoji="1" lang="ja-JP" altLang="en-US" sz="1800" b="1">
              <a:latin typeface="Arial" panose="020B060402020202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437B08FD-7257-0248-99CD-52F85DFC4CA3}"/>
              </a:ext>
            </a:extLst>
          </p:cNvPr>
          <p:cNvSpPr txBox="1"/>
          <p:nvPr/>
        </p:nvSpPr>
        <p:spPr>
          <a:xfrm>
            <a:off x="5652564" y="6203725"/>
            <a:ext cx="659155" cy="369332"/>
          </a:xfrm>
          <a:prstGeom prst="rect">
            <a:avLst/>
          </a:prstGeom>
          <a:solidFill>
            <a:srgbClr val="FFFFFF"/>
          </a:solidFill>
          <a:ln>
            <a:solidFill>
              <a:schemeClr val="tx2"/>
            </a:solidFill>
          </a:ln>
          <a:effectLst>
            <a:outerShdw blurRad="50800" dist="38100" dir="2700000" algn="tl" rotWithShape="0">
              <a:prstClr val="black">
                <a:alpha val="40000"/>
              </a:prstClr>
            </a:outerShdw>
          </a:effectLst>
        </p:spPr>
        <p:txBody>
          <a:bodyPr wrap="none" rtlCol="0">
            <a:spAutoFit/>
          </a:bodyPr>
          <a:lstStyle/>
          <a:p>
            <a:r>
              <a:rPr kumimoji="1" lang="en-US" altLang="ja-JP" sz="1800" b="1" dirty="0">
                <a:latin typeface="Arial" panose="020B0604020202020204" pitchFamily="34" charset="0"/>
                <a:cs typeface="Arial" panose="020B0604020202020204" pitchFamily="34" charset="0"/>
              </a:rPr>
              <a:t>SSH</a:t>
            </a:r>
            <a:endParaRPr kumimoji="1" lang="ja-JP" altLang="en-US" sz="1800" b="1">
              <a:latin typeface="Arial" panose="020B060402020202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0C405E3A-3238-6741-9233-9979FA020E35}"/>
              </a:ext>
            </a:extLst>
          </p:cNvPr>
          <p:cNvSpPr txBox="1"/>
          <p:nvPr/>
        </p:nvSpPr>
        <p:spPr>
          <a:xfrm>
            <a:off x="5669590" y="5112247"/>
            <a:ext cx="659155" cy="369332"/>
          </a:xfrm>
          <a:prstGeom prst="rect">
            <a:avLst/>
          </a:prstGeom>
          <a:solidFill>
            <a:srgbClr val="FFFFFF"/>
          </a:solidFill>
          <a:ln>
            <a:solidFill>
              <a:schemeClr val="tx2"/>
            </a:solidFill>
          </a:ln>
          <a:effectLst>
            <a:outerShdw blurRad="50800" dist="38100" dir="2700000" algn="tl" rotWithShape="0">
              <a:prstClr val="black">
                <a:alpha val="40000"/>
              </a:prstClr>
            </a:outerShdw>
          </a:effectLst>
        </p:spPr>
        <p:txBody>
          <a:bodyPr wrap="none" rtlCol="0">
            <a:spAutoFit/>
          </a:bodyPr>
          <a:lstStyle/>
          <a:p>
            <a:r>
              <a:rPr kumimoji="1" lang="en-US" altLang="ja-JP" sz="1800" b="1" dirty="0">
                <a:latin typeface="Arial" panose="020B0604020202020204" pitchFamily="34" charset="0"/>
                <a:cs typeface="Arial" panose="020B0604020202020204" pitchFamily="34" charset="0"/>
              </a:rPr>
              <a:t>SSH</a:t>
            </a:r>
            <a:endParaRPr kumimoji="1" lang="ja-JP" altLang="en-US" sz="1800" b="1">
              <a:latin typeface="Arial" panose="020B060402020202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EED6AA0B-32B5-6C42-B9AF-982F85063F85}"/>
              </a:ext>
            </a:extLst>
          </p:cNvPr>
          <p:cNvSpPr txBox="1"/>
          <p:nvPr/>
        </p:nvSpPr>
        <p:spPr>
          <a:xfrm>
            <a:off x="2298903" y="4260916"/>
            <a:ext cx="941283" cy="369332"/>
          </a:xfrm>
          <a:prstGeom prst="rect">
            <a:avLst/>
          </a:prstGeom>
          <a:solidFill>
            <a:srgbClr val="FFFFFF"/>
          </a:solidFill>
          <a:ln>
            <a:solidFill>
              <a:schemeClr val="tx2"/>
            </a:solidFill>
          </a:ln>
          <a:effectLst>
            <a:outerShdw blurRad="50800" dist="38100" dir="2700000" algn="tl" rotWithShape="0">
              <a:prstClr val="black">
                <a:alpha val="40000"/>
              </a:prstClr>
            </a:outerShdw>
          </a:effectLst>
        </p:spPr>
        <p:txBody>
          <a:bodyPr wrap="none" rtlCol="0">
            <a:spAutoFit/>
          </a:bodyPr>
          <a:lstStyle/>
          <a:p>
            <a:r>
              <a:rPr kumimoji="1" lang="en-US" altLang="ja-JP" sz="1800" b="1" dirty="0">
                <a:latin typeface="Arial" panose="020B0604020202020204" pitchFamily="34" charset="0"/>
                <a:cs typeface="Arial" panose="020B0604020202020204" pitchFamily="34" charset="0"/>
              </a:rPr>
              <a:t>HTTPS</a:t>
            </a:r>
            <a:endParaRPr kumimoji="1" lang="ja-JP" altLang="en-US" sz="1800" b="1">
              <a:latin typeface="Arial" panose="020B060402020202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2D589868-3FAB-5B4F-BE62-D741E3BBF970}"/>
              </a:ext>
            </a:extLst>
          </p:cNvPr>
          <p:cNvSpPr txBox="1"/>
          <p:nvPr/>
        </p:nvSpPr>
        <p:spPr>
          <a:xfrm>
            <a:off x="1161308" y="5329428"/>
            <a:ext cx="941283" cy="369332"/>
          </a:xfrm>
          <a:prstGeom prst="rect">
            <a:avLst/>
          </a:prstGeom>
          <a:solidFill>
            <a:srgbClr val="FFFFFF"/>
          </a:solidFill>
          <a:ln>
            <a:solidFill>
              <a:schemeClr val="tx2"/>
            </a:solidFill>
          </a:ln>
          <a:effectLst>
            <a:outerShdw blurRad="50800" dist="38100" dir="2700000" algn="tl" rotWithShape="0">
              <a:prstClr val="black">
                <a:alpha val="40000"/>
              </a:prstClr>
            </a:outerShdw>
          </a:effectLst>
        </p:spPr>
        <p:txBody>
          <a:bodyPr wrap="none" rtlCol="0">
            <a:spAutoFit/>
          </a:bodyPr>
          <a:lstStyle/>
          <a:p>
            <a:r>
              <a:rPr kumimoji="1" lang="en-US" altLang="ja-JP" sz="1800" b="1" dirty="0">
                <a:latin typeface="Arial" panose="020B0604020202020204" pitchFamily="34" charset="0"/>
                <a:cs typeface="Arial" panose="020B0604020202020204" pitchFamily="34" charset="0"/>
              </a:rPr>
              <a:t>HTTPS</a:t>
            </a:r>
            <a:endParaRPr kumimoji="1" lang="ja-JP" altLang="en-US" sz="1800" b="1">
              <a:latin typeface="Arial" panose="020B0604020202020204" pitchFamily="34" charset="0"/>
              <a:cs typeface="Arial" panose="020B0604020202020204" pitchFamily="34" charset="0"/>
            </a:endParaRPr>
          </a:p>
        </p:txBody>
      </p:sp>
      <p:sp>
        <p:nvSpPr>
          <p:cNvPr id="81" name="角丸四角形吹き出し 80">
            <a:extLst>
              <a:ext uri="{FF2B5EF4-FFF2-40B4-BE49-F238E27FC236}">
                <a16:creationId xmlns:a16="http://schemas.microsoft.com/office/drawing/2014/main" id="{B1F1B4D2-498F-1A4A-A70D-299470B83F7E}"/>
              </a:ext>
            </a:extLst>
          </p:cNvPr>
          <p:cNvSpPr/>
          <p:nvPr/>
        </p:nvSpPr>
        <p:spPr>
          <a:xfrm>
            <a:off x="106661" y="7422061"/>
            <a:ext cx="4110705" cy="1475581"/>
          </a:xfrm>
          <a:prstGeom prst="wedgeRoundRectCallout">
            <a:avLst>
              <a:gd name="adj1" fmla="val 14056"/>
              <a:gd name="adj2" fmla="val -105705"/>
              <a:gd name="adj3" fmla="val 16667"/>
            </a:avLst>
          </a:prstGeom>
          <a:solidFill>
            <a:srgbClr val="FFFFFF"/>
          </a:solidFill>
          <a:ln w="12700" cap="flat">
            <a:solidFill>
              <a:schemeClr val="tx2"/>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12713" indent="-112713">
              <a:buFont typeface="Arial" panose="020B0604020202020204" pitchFamily="34" charset="0"/>
              <a:buChar char="•"/>
            </a:pPr>
            <a:r>
              <a:rPr kumimoji="1" lang="ja-JP" altLang="en-US" sz="2000">
                <a:latin typeface="メイリオ" panose="020B0604030504040204" pitchFamily="50" charset="-128"/>
                <a:ea typeface="メイリオ" panose="020B0604030504040204" pitchFamily="50" charset="-128"/>
              </a:rPr>
              <a:t>ユーザーごとにコンテナで分離された</a:t>
            </a:r>
            <a:r>
              <a:rPr lang="en-US" altLang="ja-JP" sz="2000" dirty="0">
                <a:latin typeface="メイリオ" panose="020B0604030504040204" pitchFamily="50" charset="-128"/>
                <a:ea typeface="メイリオ" panose="020B0604030504040204" pitchFamily="50" charset="-128"/>
              </a:rPr>
              <a:t>Notebook</a:t>
            </a:r>
            <a:r>
              <a:rPr lang="ja-JP" altLang="en-US" sz="2000">
                <a:latin typeface="メイリオ" panose="020B0604030504040204" pitchFamily="50" charset="-128"/>
                <a:ea typeface="メイリオ" panose="020B0604030504040204" pitchFamily="50" charset="-128"/>
              </a:rPr>
              <a:t>環境を提供</a:t>
            </a:r>
            <a:endParaRPr kumimoji="1" lang="en-US" altLang="ja-JP" sz="2000" dirty="0">
              <a:latin typeface="メイリオ" panose="020B0604030504040204" pitchFamily="50" charset="-128"/>
              <a:ea typeface="メイリオ" panose="020B0604030504040204" pitchFamily="50" charset="-128"/>
            </a:endParaRPr>
          </a:p>
          <a:p>
            <a:pPr marL="112713" indent="-112713">
              <a:buFont typeface="Arial" panose="020B0604020202020204" pitchFamily="34" charset="0"/>
              <a:buChar char="•"/>
            </a:pPr>
            <a:r>
              <a:rPr kumimoji="1" lang="ja-JP" altLang="en-US" sz="2000">
                <a:latin typeface="メイリオ" panose="020B0604030504040204" pitchFamily="50" charset="-128"/>
                <a:ea typeface="メイリオ" panose="020B0604030504040204" pitchFamily="50" charset="-128"/>
              </a:rPr>
              <a:t>運用者同士の</a:t>
            </a:r>
            <a:r>
              <a:rPr kumimoji="1" lang="en-US" altLang="ja-JP" sz="2000" dirty="0">
                <a:latin typeface="メイリオ" panose="020B0604030504040204" pitchFamily="50" charset="-128"/>
                <a:ea typeface="メイリオ" panose="020B0604030504040204" pitchFamily="50" charset="-128"/>
              </a:rPr>
              <a:t>Notebook</a:t>
            </a:r>
            <a:r>
              <a:rPr kumimoji="1" lang="ja-JP" altLang="en-US" sz="2000">
                <a:latin typeface="メイリオ" panose="020B0604030504040204" pitchFamily="50" charset="-128"/>
                <a:ea typeface="メイリオ" panose="020B0604030504040204" pitchFamily="50" charset="-128"/>
              </a:rPr>
              <a:t>共有</a:t>
            </a:r>
            <a:endParaRPr kumimoji="1" lang="en-US" altLang="ja-JP" sz="2000" dirty="0">
              <a:latin typeface="メイリオ" panose="020B0604030504040204" pitchFamily="50" charset="-128"/>
              <a:ea typeface="メイリオ" panose="020B0604030504040204" pitchFamily="50" charset="-128"/>
            </a:endParaRPr>
          </a:p>
          <a:p>
            <a:pPr marL="112713" indent="-112713">
              <a:buFont typeface="Arial" panose="020B0604020202020204" pitchFamily="34" charset="0"/>
              <a:buChar char="•"/>
            </a:pPr>
            <a:r>
              <a:rPr lang="ja-JP" altLang="en-US" sz="2000">
                <a:latin typeface="メイリオ" panose="020B0604030504040204" pitchFamily="50" charset="-128"/>
                <a:ea typeface="メイリオ" panose="020B0604030504040204" pitchFamily="50" charset="-128"/>
              </a:rPr>
              <a:t>実行結果の保存、証跡の保存</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498385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019AA0-1AB5-A343-89B3-136CBE516720}"/>
              </a:ext>
            </a:extLst>
          </p:cNvPr>
          <p:cNvSpPr>
            <a:spLocks noGrp="1"/>
          </p:cNvSpPr>
          <p:nvPr>
            <p:ph type="title"/>
          </p:nvPr>
        </p:nvSpPr>
        <p:spPr/>
        <p:txBody>
          <a:bodyPr/>
          <a:lstStyle/>
          <a:p>
            <a:r>
              <a:rPr kumimoji="1" lang="ja-JP" altLang="en-US"/>
              <a:t>複数人で試す</a:t>
            </a:r>
            <a:r>
              <a:rPr kumimoji="1" lang="en-US" altLang="ja-JP" dirty="0"/>
              <a:t>: </a:t>
            </a:r>
            <a:r>
              <a:rPr kumimoji="1" lang="en-US" altLang="ja-JP" dirty="0" err="1"/>
              <a:t>OperationHub</a:t>
            </a:r>
            <a:endParaRPr kumimoji="1" lang="ja-JP" altLang="en-US"/>
          </a:p>
        </p:txBody>
      </p:sp>
      <p:sp>
        <p:nvSpPr>
          <p:cNvPr id="3" name="テキスト プレースホルダー 2">
            <a:extLst>
              <a:ext uri="{FF2B5EF4-FFF2-40B4-BE49-F238E27FC236}">
                <a16:creationId xmlns:a16="http://schemas.microsoft.com/office/drawing/2014/main" id="{4494F8D8-7106-9240-8D01-0651C8C966C3}"/>
              </a:ext>
            </a:extLst>
          </p:cNvPr>
          <p:cNvSpPr>
            <a:spLocks noGrp="1"/>
          </p:cNvSpPr>
          <p:nvPr>
            <p:ph type="body" idx="1"/>
          </p:nvPr>
        </p:nvSpPr>
        <p:spPr>
          <a:xfrm>
            <a:off x="530068" y="1379237"/>
            <a:ext cx="12314370" cy="4587609"/>
          </a:xfrm>
        </p:spPr>
        <p:txBody>
          <a:bodyPr>
            <a:noAutofit/>
          </a:bodyPr>
          <a:lstStyle/>
          <a:p>
            <a:r>
              <a:rPr lang="en" altLang="ja-JP" dirty="0">
                <a:latin typeface="Meiryo UI" panose="020B0604030504040204" pitchFamily="34" charset="-128"/>
                <a:ea typeface="Meiryo UI" panose="020B0604030504040204" pitchFamily="34" charset="-128"/>
              </a:rPr>
              <a:t>AWS VM</a:t>
            </a:r>
            <a:r>
              <a:rPr lang="ja-JP" altLang="en-US">
                <a:latin typeface="Meiryo UI" panose="020B0604030504040204" pitchFamily="34" charset="-128"/>
                <a:ea typeface="Meiryo UI" panose="020B0604030504040204" pitchFamily="34" charset="-128"/>
              </a:rPr>
              <a:t>を確保して</a:t>
            </a:r>
            <a:r>
              <a:rPr lang="en-US" altLang="ja-JP" dirty="0" err="1">
                <a:latin typeface="Meiryo UI" panose="020B0604030504040204" pitchFamily="34" charset="-128"/>
                <a:ea typeface="Meiryo UI" panose="020B0604030504040204" pitchFamily="34" charset="-128"/>
              </a:rPr>
              <a:t>OperationHub</a:t>
            </a:r>
            <a:r>
              <a:rPr lang="ja-JP" altLang="en-US">
                <a:latin typeface="Meiryo UI" panose="020B0604030504040204" pitchFamily="34" charset="-128"/>
                <a:ea typeface="Meiryo UI" panose="020B0604030504040204" pitchFamily="34" charset="-128"/>
              </a:rPr>
              <a:t>を作る</a:t>
            </a:r>
            <a:r>
              <a:rPr lang="en-US" altLang="ja-JP" dirty="0">
                <a:latin typeface="Meiryo UI" panose="020B0604030504040204" pitchFamily="34" charset="-128"/>
                <a:ea typeface="Meiryo UI" panose="020B0604030504040204" pitchFamily="34" charset="-128"/>
              </a:rPr>
              <a:t>Notebook</a:t>
            </a:r>
          </a:p>
          <a:p>
            <a:r>
              <a:rPr lang="en-US" altLang="ja-JP" dirty="0">
                <a:latin typeface="Courier" pitchFamily="2" charset="0"/>
                <a:ea typeface="Meiryo UI" panose="020B0604030504040204" pitchFamily="34" charset="-128"/>
              </a:rPr>
              <a:t>02_OperationHub</a:t>
            </a:r>
            <a:r>
              <a:rPr lang="ja-JP" altLang="en-US">
                <a:latin typeface="Courier" pitchFamily="2" charset="0"/>
                <a:ea typeface="Meiryo UI" panose="020B0604030504040204" pitchFamily="34" charset="-128"/>
              </a:rPr>
              <a:t>のインストール</a:t>
            </a:r>
            <a:r>
              <a:rPr lang="en-US" altLang="ja-JP" dirty="0">
                <a:latin typeface="Courier" pitchFamily="2" charset="0"/>
                <a:ea typeface="Meiryo UI" panose="020B0604030504040204" pitchFamily="34" charset="-128"/>
              </a:rPr>
              <a:t>.</a:t>
            </a:r>
            <a:r>
              <a:rPr lang="en-US" altLang="ja-JP" dirty="0" err="1">
                <a:latin typeface="Courier" pitchFamily="2" charset="0"/>
                <a:ea typeface="Meiryo UI" panose="020B0604030504040204" pitchFamily="34" charset="-128"/>
              </a:rPr>
              <a:t>ipynb</a:t>
            </a:r>
            <a:endParaRPr lang="en-US" altLang="ja-JP" dirty="0">
              <a:latin typeface="Courier" pitchFamily="2" charset="0"/>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Ansible</a:t>
            </a:r>
            <a:r>
              <a:rPr lang="ja-JP" altLang="en-US">
                <a:latin typeface="Meiryo UI" panose="020B0604030504040204" pitchFamily="34" charset="-128"/>
                <a:ea typeface="Meiryo UI" panose="020B0604030504040204" pitchFamily="34" charset="-128"/>
              </a:rPr>
              <a:t>操作対象の設定部分を読み替えれば、オンプレの</a:t>
            </a:r>
            <a:r>
              <a:rPr lang="en-US" altLang="ja-JP" dirty="0">
                <a:latin typeface="Meiryo UI" panose="020B0604030504040204" pitchFamily="34" charset="-128"/>
                <a:ea typeface="Meiryo UI" panose="020B0604030504040204" pitchFamily="34" charset="-128"/>
              </a:rPr>
              <a:t>VM</a:t>
            </a:r>
            <a:r>
              <a:rPr lang="ja-JP" altLang="en-US">
                <a:latin typeface="Meiryo UI" panose="020B0604030504040204" pitchFamily="34" charset="-128"/>
                <a:ea typeface="Meiryo UI" panose="020B0604030504040204" pitchFamily="34" charset="-128"/>
              </a:rPr>
              <a:t>にもインストールできます</a:t>
            </a:r>
            <a:endParaRPr lang="en-US" altLang="ja-JP" dirty="0">
              <a:latin typeface="Meiryo UI" panose="020B0604030504040204" pitchFamily="34" charset="-128"/>
              <a:ea typeface="Meiryo UI" panose="020B0604030504040204" pitchFamily="34" charset="-128"/>
            </a:endParaRPr>
          </a:p>
        </p:txBody>
      </p:sp>
      <p:pic>
        <p:nvPicPr>
          <p:cNvPr id="5" name="図 4">
            <a:extLst>
              <a:ext uri="{FF2B5EF4-FFF2-40B4-BE49-F238E27FC236}">
                <a16:creationId xmlns:a16="http://schemas.microsoft.com/office/drawing/2014/main" id="{8C181499-0F29-3C4D-ADAA-D6EBE1574925}"/>
              </a:ext>
            </a:extLst>
          </p:cNvPr>
          <p:cNvPicPr>
            <a:picLocks noChangeAspect="1"/>
          </p:cNvPicPr>
          <p:nvPr/>
        </p:nvPicPr>
        <p:blipFill>
          <a:blip r:embed="rId2"/>
          <a:stretch>
            <a:fillRect/>
          </a:stretch>
        </p:blipFill>
        <p:spPr>
          <a:xfrm>
            <a:off x="345215" y="4292839"/>
            <a:ext cx="12128500" cy="4368800"/>
          </a:xfrm>
          <a:prstGeom prst="rect">
            <a:avLst/>
          </a:prstGeom>
        </p:spPr>
      </p:pic>
    </p:spTree>
    <p:extLst>
      <p:ext uri="{BB962C8B-B14F-4D97-AF65-F5344CB8AC3E}">
        <p14:creationId xmlns:p14="http://schemas.microsoft.com/office/powerpoint/2010/main" val="1221661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title"/>
          </p:nvPr>
        </p:nvSpPr>
        <p:spPr>
          <a:prstGeom prst="rect">
            <a:avLst/>
          </a:prstGeom>
        </p:spPr>
        <p:txBody>
          <a:bodyPr/>
          <a:lstStyle>
            <a:lvl1pPr>
              <a:defRPr sz="8800"/>
            </a:lvl1pPr>
          </a:lstStyle>
          <a:p>
            <a:r>
              <a:rPr lang="en-US" altLang="ja-JP" dirty="0"/>
              <a:t>LC4RI</a:t>
            </a:r>
            <a:r>
              <a:rPr lang="ja-JP" altLang="en-US"/>
              <a:t>による効果</a:t>
            </a:r>
            <a:endParaRPr b="1" dirty="0">
              <a:latin typeface="Meiryo UI" panose="020B0604030504040204" pitchFamily="50" charset="-128"/>
              <a:ea typeface="Meiryo UI" panose="020B0604030504040204" pitchFamily="50" charset="-128"/>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効能</a:t>
            </a:r>
            <a:r>
              <a:rPr kumimoji="1" lang="en-US" altLang="ja-JP" dirty="0"/>
              <a:t>1: </a:t>
            </a:r>
            <a:r>
              <a:rPr kumimoji="1" lang="ja-JP" altLang="en-US" dirty="0"/>
              <a:t>「やり方」の伝達が簡単になる</a:t>
            </a:r>
          </a:p>
        </p:txBody>
      </p:sp>
      <p:sp>
        <p:nvSpPr>
          <p:cNvPr id="4" name="テキスト プレースホルダー 3"/>
          <p:cNvSpPr>
            <a:spLocks noGrp="1"/>
          </p:cNvSpPr>
          <p:nvPr>
            <p:ph type="body" idx="1"/>
          </p:nvPr>
        </p:nvSpPr>
        <p:spPr/>
        <p:txBody>
          <a:bodyPr/>
          <a:lstStyle/>
          <a:p>
            <a:r>
              <a:rPr kumimoji="1" lang="ja-JP" altLang="en-US" dirty="0"/>
              <a:t>昔の自分から今の自分への伝達</a:t>
            </a:r>
            <a:endParaRPr kumimoji="1" lang="en-US" altLang="ja-JP" dirty="0"/>
          </a:p>
          <a:p>
            <a:r>
              <a:rPr kumimoji="1" lang="ja-JP" altLang="en-US" dirty="0"/>
              <a:t>自分から同僚への伝達</a:t>
            </a:r>
            <a:endParaRPr kumimoji="1" lang="en-US" altLang="ja-JP" dirty="0"/>
          </a:p>
          <a:p>
            <a:endParaRPr kumimoji="1" lang="en-US" altLang="ja-JP" dirty="0"/>
          </a:p>
          <a:p>
            <a:r>
              <a:rPr kumimoji="1" lang="ja-JP" altLang="en-US" dirty="0"/>
              <a:t>理解する努力は必要・・・</a:t>
            </a:r>
            <a:r>
              <a:rPr kumimoji="1" lang="ja-JP" altLang="en-US" dirty="0" err="1"/>
              <a:t>とっ</a:t>
            </a:r>
            <a:r>
              <a:rPr kumimoji="1" lang="ja-JP" altLang="en-US" dirty="0"/>
              <a:t>かかりを明示するだけ、とっかかり</a:t>
            </a:r>
            <a:r>
              <a:rPr kumimoji="1" lang="ja-JP" altLang="en-US"/>
              <a:t>に対して</a:t>
            </a:r>
            <a:r>
              <a:rPr kumimoji="1" lang="ja-JP" altLang="en-US" b="1" u="sng"/>
              <a:t>理解</a:t>
            </a:r>
            <a:r>
              <a:rPr kumimoji="1" lang="ja-JP" altLang="en-US" b="1" u="sng" dirty="0"/>
              <a:t>を深める努力</a:t>
            </a:r>
            <a:r>
              <a:rPr kumimoji="1" lang="ja-JP" altLang="en-US" dirty="0"/>
              <a:t>を不要にするものではない</a:t>
            </a:r>
            <a:endParaRPr kumimoji="1" lang="en-US" altLang="ja-JP" dirty="0"/>
          </a:p>
          <a:p>
            <a:pPr lvl="1"/>
            <a:r>
              <a:rPr kumimoji="1" lang="ja-JP" altLang="en-US" dirty="0"/>
              <a:t>重要</a:t>
            </a:r>
            <a:r>
              <a:rPr kumimoji="1" lang="en-US" altLang="ja-JP" dirty="0"/>
              <a:t>: </a:t>
            </a:r>
            <a:r>
              <a:rPr kumimoji="1" lang="ja-JP" altLang="en-US" dirty="0"/>
              <a:t>伝達された「やり方」は</a:t>
            </a:r>
            <a:r>
              <a:rPr kumimoji="1" lang="en-US" altLang="ja-JP" sz="2800" dirty="0"/>
              <a:t>(Notebook</a:t>
            </a:r>
            <a:r>
              <a:rPr kumimoji="1" lang="ja-JP" altLang="en-US" sz="2800" dirty="0"/>
              <a:t>に記述されている前提条件さえ満たされていれば</a:t>
            </a:r>
            <a:r>
              <a:rPr kumimoji="1" lang="en-US" altLang="ja-JP" sz="2800" dirty="0"/>
              <a:t>)</a:t>
            </a:r>
            <a:r>
              <a:rPr kumimoji="1" lang="ja-JP" altLang="en-US" dirty="0"/>
              <a:t>実行可能である</a:t>
            </a:r>
            <a:r>
              <a:rPr kumimoji="1" lang="en-US" altLang="ja-JP" sz="2800" dirty="0"/>
              <a:t>(</a:t>
            </a:r>
            <a:r>
              <a:rPr kumimoji="1" lang="ja-JP" altLang="en-US" sz="2800" dirty="0"/>
              <a:t>実行できたという証跡をともなっている</a:t>
            </a:r>
            <a:r>
              <a:rPr kumimoji="1" lang="en-US" altLang="ja-JP" sz="2800" dirty="0"/>
              <a:t>)</a:t>
            </a:r>
          </a:p>
          <a:p>
            <a:pPr lvl="1"/>
            <a:r>
              <a:rPr kumimoji="1" lang="ja-JP" altLang="en-US" dirty="0"/>
              <a:t>わかりずらいことは、</a:t>
            </a:r>
            <a:r>
              <a:rPr kumimoji="1" lang="en-US" altLang="ja-JP" dirty="0"/>
              <a:t>Notebook</a:t>
            </a:r>
            <a:r>
              <a:rPr kumimoji="1" lang="ja-JP" altLang="en-US" dirty="0"/>
              <a:t>に追記することで改善することができる</a:t>
            </a:r>
          </a:p>
        </p:txBody>
      </p:sp>
    </p:spTree>
    <p:extLst>
      <p:ext uri="{BB962C8B-B14F-4D97-AF65-F5344CB8AC3E}">
        <p14:creationId xmlns:p14="http://schemas.microsoft.com/office/powerpoint/2010/main" val="12663287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効能</a:t>
            </a:r>
            <a:r>
              <a:rPr kumimoji="1" lang="en-US" altLang="ja-JP" dirty="0"/>
              <a:t>2: </a:t>
            </a:r>
            <a:r>
              <a:rPr kumimoji="1" lang="ja-JP" altLang="en-US" dirty="0"/>
              <a:t>手順の漸進的な自動化</a:t>
            </a:r>
          </a:p>
        </p:txBody>
      </p:sp>
      <p:sp>
        <p:nvSpPr>
          <p:cNvPr id="3" name="テキスト プレースホルダー 2"/>
          <p:cNvSpPr>
            <a:spLocks noGrp="1"/>
          </p:cNvSpPr>
          <p:nvPr>
            <p:ph type="body" idx="1"/>
          </p:nvPr>
        </p:nvSpPr>
        <p:spPr/>
        <p:txBody>
          <a:bodyPr>
            <a:normAutofit fontScale="92500" lnSpcReduction="10000"/>
          </a:bodyPr>
          <a:lstStyle/>
          <a:p>
            <a:r>
              <a:rPr kumimoji="1" lang="ja-JP" altLang="en-US" dirty="0"/>
              <a:t>いきなり自動化コードを書かなくてよい</a:t>
            </a:r>
            <a:endParaRPr kumimoji="1" lang="en-US" altLang="ja-JP" dirty="0"/>
          </a:p>
          <a:p>
            <a:pPr lvl="1"/>
            <a:r>
              <a:rPr kumimoji="1" lang="ja-JP" altLang="en-US" dirty="0"/>
              <a:t>インフラ自動化コード・・・テストが超難しい</a:t>
            </a:r>
            <a:r>
              <a:rPr kumimoji="1" lang="en-US" altLang="ja-JP" dirty="0"/>
              <a:t>: </a:t>
            </a:r>
            <a:r>
              <a:rPr kumimoji="1" lang="ja-JP" altLang="en-US" dirty="0"/>
              <a:t>テスト用インフラセットを準備する必要</a:t>
            </a:r>
            <a:r>
              <a:rPr kumimoji="1" lang="ja-JP" altLang="en-US"/>
              <a:t>がある</a:t>
            </a:r>
            <a:endParaRPr kumimoji="1" lang="en-US" altLang="ja-JP" dirty="0"/>
          </a:p>
          <a:p>
            <a:pPr lvl="1"/>
            <a:endParaRPr kumimoji="1" lang="en-US" altLang="ja-JP" dirty="0"/>
          </a:p>
          <a:p>
            <a:r>
              <a:rPr kumimoji="1" lang="ja-JP" altLang="en-US" dirty="0"/>
              <a:t>まずは人間の判断を介在させながらの手作業、判断の事例を</a:t>
            </a:r>
            <a:r>
              <a:rPr kumimoji="1" lang="en-US" altLang="ja-JP" dirty="0"/>
              <a:t>Notebook</a:t>
            </a:r>
            <a:r>
              <a:rPr kumimoji="1" lang="ja-JP" altLang="en-US" dirty="0"/>
              <a:t>中にまずは自然言語で蓄積する</a:t>
            </a:r>
            <a:endParaRPr kumimoji="1" lang="en-US" altLang="ja-JP" dirty="0"/>
          </a:p>
          <a:p>
            <a:r>
              <a:rPr kumimoji="1" lang="ja-JP" altLang="en-US" dirty="0"/>
              <a:t>判断事例が十分なものになってきたら、自然言語をコードで置き換えていく。手順自体をみなおす</a:t>
            </a:r>
            <a:endParaRPr kumimoji="1" lang="en-US" altLang="ja-JP" dirty="0"/>
          </a:p>
          <a:p>
            <a:endParaRPr kumimoji="1" lang="en-US" altLang="ja-JP" dirty="0"/>
          </a:p>
          <a:p>
            <a:r>
              <a:rPr kumimoji="1" lang="ja-JP" altLang="en-US" dirty="0"/>
              <a:t>例</a:t>
            </a:r>
            <a:r>
              <a:rPr kumimoji="1" lang="en-US" altLang="ja-JP" dirty="0"/>
              <a:t>) Hadoop</a:t>
            </a:r>
            <a:r>
              <a:rPr kumimoji="1" lang="ja-JP" altLang="en-US" dirty="0"/>
              <a:t>の</a:t>
            </a:r>
            <a:r>
              <a:rPr kumimoji="1" lang="en-US" altLang="ja-JP" dirty="0"/>
              <a:t>HDD</a:t>
            </a:r>
            <a:r>
              <a:rPr kumimoji="1" lang="ja-JP" altLang="en-US" dirty="0"/>
              <a:t>故障対応</a:t>
            </a:r>
            <a:endParaRPr kumimoji="1" lang="en-US" altLang="ja-JP" dirty="0"/>
          </a:p>
          <a:p>
            <a:pPr lvl="1"/>
            <a:r>
              <a:rPr kumimoji="1" lang="ja-JP" altLang="en-US" dirty="0"/>
              <a:t>対応を同じ</a:t>
            </a:r>
            <a:r>
              <a:rPr kumimoji="1" lang="en-US" altLang="ja-JP" dirty="0"/>
              <a:t>Notebook</a:t>
            </a:r>
            <a:r>
              <a:rPr kumimoji="1" lang="ja-JP" altLang="en-US" dirty="0"/>
              <a:t>で繰り返すことで、手順自体が洗練</a:t>
            </a:r>
            <a:r>
              <a:rPr kumimoji="1" lang="ja-JP" altLang="en-US"/>
              <a:t>されていく</a:t>
            </a:r>
            <a:endParaRPr kumimoji="1" lang="en-US" altLang="ja-JP" dirty="0"/>
          </a:p>
          <a:p>
            <a:r>
              <a:rPr kumimoji="1" lang="ja-JP" altLang="en-US">
                <a:solidFill>
                  <a:srgbClr val="FF0000"/>
                </a:solidFill>
              </a:rPr>
              <a:t>昨年度</a:t>
            </a:r>
            <a:r>
              <a:rPr kumimoji="1" lang="en-US" altLang="ja-JP" dirty="0">
                <a:solidFill>
                  <a:srgbClr val="FF0000"/>
                </a:solidFill>
              </a:rPr>
              <a:t>: OpenStack</a:t>
            </a:r>
            <a:r>
              <a:rPr kumimoji="1" lang="ja-JP" altLang="en-US">
                <a:solidFill>
                  <a:srgbClr val="FF0000"/>
                </a:solidFill>
              </a:rPr>
              <a:t>ベアメタルクラスタの新規作成も無事成功</a:t>
            </a:r>
            <a:endParaRPr kumimoji="1" lang="ja-JP" altLang="en-US" dirty="0">
              <a:solidFill>
                <a:srgbClr val="FF0000"/>
              </a:solidFill>
            </a:endParaRPr>
          </a:p>
        </p:txBody>
      </p:sp>
    </p:spTree>
    <p:extLst>
      <p:ext uri="{BB962C8B-B14F-4D97-AF65-F5344CB8AC3E}">
        <p14:creationId xmlns:p14="http://schemas.microsoft.com/office/powerpoint/2010/main" val="64733343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DF570-DF22-9842-BA88-FC3F8E276749}"/>
              </a:ext>
            </a:extLst>
          </p:cNvPr>
          <p:cNvSpPr>
            <a:spLocks noGrp="1"/>
          </p:cNvSpPr>
          <p:nvPr>
            <p:ph type="title"/>
          </p:nvPr>
        </p:nvSpPr>
        <p:spPr/>
        <p:txBody>
          <a:bodyPr/>
          <a:lstStyle/>
          <a:p>
            <a:r>
              <a:rPr kumimoji="1" lang="ja-JP" altLang="en-US"/>
              <a:t>試行はまだまだ途上、ではあるものの</a:t>
            </a:r>
            <a:r>
              <a:rPr kumimoji="1"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3B742688-D2E6-3641-9941-879BF3DA432D}"/>
              </a:ext>
            </a:extLst>
          </p:cNvPr>
          <p:cNvSpPr>
            <a:spLocks noGrp="1"/>
          </p:cNvSpPr>
          <p:nvPr>
            <p:ph type="body" idx="1"/>
          </p:nvPr>
        </p:nvSpPr>
        <p:spPr>
          <a:xfrm>
            <a:off x="179882" y="1905000"/>
            <a:ext cx="6130977" cy="7239000"/>
          </a:xfrm>
        </p:spPr>
        <p:txBody>
          <a:bodyPr/>
          <a:lstStyle/>
          <a:p>
            <a:r>
              <a:rPr kumimoji="1" lang="ja-JP" altLang="en-US"/>
              <a:t>継続的に</a:t>
            </a:r>
            <a:r>
              <a:rPr kumimoji="1" lang="en-US" altLang="ja-JP" dirty="0"/>
              <a:t>Notebook</a:t>
            </a:r>
            <a:r>
              <a:rPr kumimoji="1" lang="ja-JP" altLang="en-US"/>
              <a:t>を使った運用を実施</a:t>
            </a:r>
            <a:endParaRPr kumimoji="1" lang="en-US" altLang="ja-JP" dirty="0"/>
          </a:p>
          <a:p>
            <a:r>
              <a:rPr kumimoji="1" lang="ja-JP" altLang="en-US"/>
              <a:t>チーム内の技術共有は好調</a:t>
            </a:r>
            <a:endParaRPr kumimoji="1" lang="en-US" altLang="ja-JP" dirty="0"/>
          </a:p>
          <a:p>
            <a:r>
              <a:rPr kumimoji="1" lang="ja-JP" altLang="en-US"/>
              <a:t>チームのエンジニアだけではなく、外注エンジニアにも</a:t>
            </a:r>
            <a:r>
              <a:rPr kumimoji="1" lang="en-US" altLang="ja-JP" dirty="0"/>
              <a:t>LC4RI</a:t>
            </a:r>
            <a:r>
              <a:rPr kumimoji="1" lang="ja-JP" altLang="en-US"/>
              <a:t>を実践してもらっている</a:t>
            </a:r>
            <a:endParaRPr kumimoji="1" lang="en-US" altLang="ja-JP" dirty="0"/>
          </a:p>
          <a:p>
            <a:pPr lvl="1"/>
            <a:r>
              <a:rPr kumimoji="1" lang="ja-JP" altLang="en-US" b="1" u="sng"/>
              <a:t>どこまでやるか、の加減</a:t>
            </a:r>
            <a:r>
              <a:rPr kumimoji="1" lang="ja-JP" altLang="en-US"/>
              <a:t>の</a:t>
            </a:r>
            <a:r>
              <a:rPr kumimoji="1" lang="en-US" altLang="ja-JP" dirty="0"/>
              <a:t> </a:t>
            </a:r>
            <a:r>
              <a:rPr kumimoji="1" lang="ja-JP" altLang="en-US"/>
              <a:t>明文化が必要かも？</a:t>
            </a:r>
          </a:p>
        </p:txBody>
      </p:sp>
      <p:pic>
        <p:nvPicPr>
          <p:cNvPr id="19" name="図 18">
            <a:extLst>
              <a:ext uri="{FF2B5EF4-FFF2-40B4-BE49-F238E27FC236}">
                <a16:creationId xmlns:a16="http://schemas.microsoft.com/office/drawing/2014/main" id="{40F3FE18-23CF-0C44-A129-A5A90932BAFC}"/>
              </a:ext>
            </a:extLst>
          </p:cNvPr>
          <p:cNvPicPr>
            <a:picLocks noChangeAspect="1"/>
          </p:cNvPicPr>
          <p:nvPr/>
        </p:nvPicPr>
        <p:blipFill>
          <a:blip r:embed="rId2"/>
          <a:stretch>
            <a:fillRect/>
          </a:stretch>
        </p:blipFill>
        <p:spPr>
          <a:xfrm>
            <a:off x="6310859" y="1345262"/>
            <a:ext cx="6693941" cy="4029237"/>
          </a:xfrm>
          <a:prstGeom prst="rect">
            <a:avLst/>
          </a:prstGeom>
        </p:spPr>
      </p:pic>
      <p:pic>
        <p:nvPicPr>
          <p:cNvPr id="21" name="図 20">
            <a:extLst>
              <a:ext uri="{FF2B5EF4-FFF2-40B4-BE49-F238E27FC236}">
                <a16:creationId xmlns:a16="http://schemas.microsoft.com/office/drawing/2014/main" id="{DC7E9EA8-9A17-3944-B4F5-90AC883CF2C0}"/>
              </a:ext>
            </a:extLst>
          </p:cNvPr>
          <p:cNvPicPr>
            <a:picLocks noChangeAspect="1"/>
          </p:cNvPicPr>
          <p:nvPr/>
        </p:nvPicPr>
        <p:blipFill>
          <a:blip r:embed="rId3"/>
          <a:stretch>
            <a:fillRect/>
          </a:stretch>
        </p:blipFill>
        <p:spPr>
          <a:xfrm>
            <a:off x="6778901" y="5318589"/>
            <a:ext cx="5692499" cy="4435011"/>
          </a:xfrm>
          <a:prstGeom prst="rect">
            <a:avLst/>
          </a:prstGeom>
        </p:spPr>
      </p:pic>
    </p:spTree>
    <p:extLst>
      <p:ext uri="{BB962C8B-B14F-4D97-AF65-F5344CB8AC3E}">
        <p14:creationId xmlns:p14="http://schemas.microsoft.com/office/powerpoint/2010/main" val="200842151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C739C-95F1-2B4F-B1C7-F6F8C7E38CAA}"/>
              </a:ext>
            </a:extLst>
          </p:cNvPr>
          <p:cNvSpPr>
            <a:spLocks noGrp="1"/>
          </p:cNvSpPr>
          <p:nvPr>
            <p:ph type="title"/>
          </p:nvPr>
        </p:nvSpPr>
        <p:spPr/>
        <p:txBody>
          <a:bodyPr/>
          <a:lstStyle/>
          <a:p>
            <a:r>
              <a:rPr kumimoji="1" lang="ja-JP" altLang="en-US"/>
              <a:t>死闘は続く</a:t>
            </a:r>
            <a:r>
              <a:rPr kumimoji="1"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BC5A99A8-41E4-014D-846A-7701016F893D}"/>
              </a:ext>
            </a:extLst>
          </p:cNvPr>
          <p:cNvSpPr>
            <a:spLocks noGrp="1"/>
          </p:cNvSpPr>
          <p:nvPr>
            <p:ph type="body" idx="1"/>
          </p:nvPr>
        </p:nvSpPr>
        <p:spPr/>
        <p:txBody>
          <a:bodyPr>
            <a:normAutofit fontScale="77500" lnSpcReduction="20000"/>
          </a:bodyPr>
          <a:lstStyle/>
          <a:p>
            <a:r>
              <a:rPr kumimoji="1" lang="ja-JP" altLang="en-US"/>
              <a:t>ある機種だけ、</a:t>
            </a:r>
            <a:r>
              <a:rPr kumimoji="1" lang="en-US" altLang="ja-JP" dirty="0"/>
              <a:t>Deploy</a:t>
            </a:r>
            <a:r>
              <a:rPr kumimoji="1" lang="ja-JP" altLang="en-US"/>
              <a:t>後</a:t>
            </a:r>
            <a:r>
              <a:rPr kumimoji="1" lang="en-US" altLang="ja-JP" dirty="0"/>
              <a:t>1</a:t>
            </a:r>
            <a:r>
              <a:rPr kumimoji="1" lang="ja-JP" altLang="en-US"/>
              <a:t>回目の</a:t>
            </a:r>
            <a:r>
              <a:rPr kumimoji="1" lang="en-US" altLang="ja-JP" dirty="0"/>
              <a:t>Boot</a:t>
            </a:r>
            <a:r>
              <a:rPr kumimoji="1" lang="ja-JP" altLang="en-US"/>
              <a:t>は成功するが、</a:t>
            </a:r>
            <a:r>
              <a:rPr kumimoji="1" lang="en-US" altLang="ja-JP" dirty="0"/>
              <a:t>2</a:t>
            </a:r>
            <a:r>
              <a:rPr kumimoji="1" lang="ja-JP" altLang="en-US"/>
              <a:t>回目以降</a:t>
            </a:r>
            <a:r>
              <a:rPr kumimoji="1" lang="en-US" altLang="ja-JP" dirty="0"/>
              <a:t>GRUB rescue</a:t>
            </a:r>
            <a:r>
              <a:rPr kumimoji="1" lang="ja-JP" altLang="en-US"/>
              <a:t>に落ちる</a:t>
            </a:r>
            <a:endParaRPr kumimoji="1" lang="en-US" altLang="ja-JP" dirty="0"/>
          </a:p>
          <a:p>
            <a:r>
              <a:rPr kumimoji="1" lang="ja-JP" altLang="en-US"/>
              <a:t>原因</a:t>
            </a:r>
            <a:r>
              <a:rPr kumimoji="1" lang="en-US" altLang="ja-JP" dirty="0"/>
              <a:t>: CentOS 7 Grub2</a:t>
            </a:r>
            <a:r>
              <a:rPr kumimoji="1" lang="ja-JP" altLang="en-US"/>
              <a:t>のバグ</a:t>
            </a:r>
            <a:endParaRPr kumimoji="1" lang="en-US" altLang="ja-JP" dirty="0"/>
          </a:p>
          <a:p>
            <a:pPr marL="446088" indent="0">
              <a:buNone/>
            </a:pPr>
            <a:r>
              <a:rPr lang="en" altLang="ja-JP" sz="2800" dirty="0">
                <a:latin typeface="Courier" pitchFamily="2" charset="0"/>
                <a:hlinkClick r:id="rId2"/>
              </a:rPr>
              <a:t>https://bugzilla.redhat.com/show_bug.cgi?id=1669772</a:t>
            </a:r>
            <a:endParaRPr lang="en" altLang="ja-JP" sz="2800" dirty="0">
              <a:latin typeface="Courier" pitchFamily="2" charset="0"/>
            </a:endParaRPr>
          </a:p>
          <a:p>
            <a:endParaRPr kumimoji="1" lang="en-US" altLang="ja-JP" dirty="0"/>
          </a:p>
          <a:p>
            <a:pPr marL="742950" indent="-742950">
              <a:buFont typeface="+mj-lt"/>
              <a:buAutoNum type="arabicPeriod"/>
            </a:pPr>
            <a:r>
              <a:rPr kumimoji="1" lang="en-US" altLang="ja-JP" dirty="0"/>
              <a:t>Ironic</a:t>
            </a:r>
            <a:r>
              <a:rPr kumimoji="1" lang="ja-JP" altLang="en-US"/>
              <a:t>で</a:t>
            </a:r>
            <a:r>
              <a:rPr kumimoji="1" lang="en-US" altLang="ja-JP" dirty="0"/>
              <a:t>Provisioning</a:t>
            </a:r>
            <a:r>
              <a:rPr kumimoji="1" lang="ja-JP" altLang="en-US"/>
              <a:t>した直後</a:t>
            </a:r>
            <a:r>
              <a:rPr kumimoji="1" lang="en-US" altLang="ja-JP" dirty="0"/>
              <a:t>: </a:t>
            </a:r>
            <a:r>
              <a:rPr kumimoji="1" lang="ja-JP" altLang="en-US"/>
              <a:t>ノードのファイルシステムサイズ</a:t>
            </a:r>
            <a:r>
              <a:rPr kumimoji="1" lang="en-US" altLang="ja-JP" dirty="0"/>
              <a:t>  =  </a:t>
            </a:r>
            <a:r>
              <a:rPr kumimoji="1" lang="ja-JP" altLang="en-US"/>
              <a:t>イメージのファイルシステムサイズ</a:t>
            </a:r>
            <a:endParaRPr kumimoji="1" lang="en-US" altLang="ja-JP" dirty="0"/>
          </a:p>
          <a:p>
            <a:pPr marL="742950" indent="-742950">
              <a:buFont typeface="+mj-lt"/>
              <a:buAutoNum type="arabicPeriod"/>
            </a:pPr>
            <a:r>
              <a:rPr kumimoji="1" lang="en-US" altLang="ja-JP" dirty="0"/>
              <a:t>Boot</a:t>
            </a:r>
            <a:r>
              <a:rPr kumimoji="1" lang="ja-JP" altLang="en-US"/>
              <a:t>後に</a:t>
            </a:r>
            <a:r>
              <a:rPr kumimoji="1" lang="en-US" altLang="ja-JP" dirty="0"/>
              <a:t>resize</a:t>
            </a:r>
            <a:r>
              <a:rPr kumimoji="1" lang="ja-JP" altLang="en-US"/>
              <a:t>される</a:t>
            </a:r>
            <a:endParaRPr kumimoji="1" lang="en-US" altLang="ja-JP" dirty="0"/>
          </a:p>
          <a:p>
            <a:pPr lvl="1"/>
            <a:r>
              <a:rPr kumimoji="1" lang="ja-JP" altLang="en-US">
                <a:solidFill>
                  <a:schemeClr val="tx1"/>
                </a:solidFill>
              </a:rPr>
              <a:t>この時、</a:t>
            </a:r>
            <a:r>
              <a:rPr kumimoji="1" lang="en-US" altLang="ja-JP" dirty="0"/>
              <a:t> ext4</a:t>
            </a:r>
            <a:r>
              <a:rPr kumimoji="1" lang="ja-JP" altLang="en-US"/>
              <a:t>の場合</a:t>
            </a:r>
            <a:r>
              <a:rPr kumimoji="1" lang="ja-JP" altLang="en-US">
                <a:solidFill>
                  <a:schemeClr val="tx1"/>
                </a:solidFill>
              </a:rPr>
              <a:t>、</a:t>
            </a:r>
            <a:r>
              <a:rPr kumimoji="1" lang="en-US" altLang="ja-JP" b="1" u="sng" dirty="0">
                <a:solidFill>
                  <a:srgbClr val="FF0000"/>
                </a:solidFill>
              </a:rPr>
              <a:t>1024</a:t>
            </a:r>
            <a:r>
              <a:rPr kumimoji="1" lang="ja-JP" altLang="en-US" b="1" u="sng">
                <a:solidFill>
                  <a:srgbClr val="FF0000"/>
                </a:solidFill>
              </a:rPr>
              <a:t>倍</a:t>
            </a:r>
            <a:r>
              <a:rPr kumimoji="1" lang="ja-JP" altLang="en-US"/>
              <a:t>以上に</a:t>
            </a:r>
            <a:r>
              <a:rPr kumimoji="1" lang="en-US" altLang="ja-JP" dirty="0"/>
              <a:t>resize</a:t>
            </a:r>
            <a:r>
              <a:rPr kumimoji="1" lang="ja-JP" altLang="en-US"/>
              <a:t>されると、</a:t>
            </a:r>
            <a:r>
              <a:rPr kumimoji="1" lang="en-US" altLang="ja-JP" dirty="0"/>
              <a:t>CentOS7</a:t>
            </a:r>
            <a:r>
              <a:rPr kumimoji="1" lang="ja-JP" altLang="en-US"/>
              <a:t>の</a:t>
            </a:r>
            <a:r>
              <a:rPr kumimoji="1" lang="en-US" altLang="ja-JP" dirty="0"/>
              <a:t>Grub</a:t>
            </a:r>
            <a:r>
              <a:rPr kumimoji="1" lang="ja-JP" altLang="en-US"/>
              <a:t>が理解できないフラグ</a:t>
            </a:r>
            <a:r>
              <a:rPr kumimoji="1" lang="en-US" altLang="ja-JP" dirty="0" err="1"/>
              <a:t>meta_bg</a:t>
            </a:r>
            <a:r>
              <a:rPr kumimoji="1" lang="ja-JP" altLang="en-US"/>
              <a:t>が付与される</a:t>
            </a:r>
            <a:r>
              <a:rPr kumimoji="1" lang="en-US" altLang="ja-JP" dirty="0"/>
              <a:t> </a:t>
            </a:r>
            <a:r>
              <a:rPr kumimoji="1" lang="ja-JP" altLang="en-US"/>
              <a:t>→</a:t>
            </a:r>
            <a:r>
              <a:rPr kumimoji="1" lang="en-US" altLang="ja-JP" dirty="0"/>
              <a:t> </a:t>
            </a:r>
            <a:r>
              <a:rPr kumimoji="1" lang="ja-JP" altLang="en-US"/>
              <a:t>次回</a:t>
            </a:r>
            <a:r>
              <a:rPr kumimoji="1" lang="en-US" altLang="ja-JP" dirty="0"/>
              <a:t>Boot</a:t>
            </a:r>
            <a:r>
              <a:rPr kumimoji="1" lang="ja-JP" altLang="en-US"/>
              <a:t>で失敗</a:t>
            </a:r>
            <a:endParaRPr kumimoji="1" lang="en-US" altLang="ja-JP" dirty="0"/>
          </a:p>
          <a:p>
            <a:pPr marL="742950" indent="-742950">
              <a:buFont typeface="+mj-lt"/>
              <a:buAutoNum type="arabicPeriod"/>
            </a:pPr>
            <a:endParaRPr kumimoji="1" lang="en-US" altLang="ja-JP" dirty="0"/>
          </a:p>
          <a:p>
            <a:r>
              <a:rPr kumimoji="1" lang="ja-JP" altLang="en-US"/>
              <a:t>なぜ、特定の機種だけなのか</a:t>
            </a:r>
            <a:r>
              <a:rPr kumimoji="1" lang="en-US" altLang="ja-JP" dirty="0"/>
              <a:t>…</a:t>
            </a:r>
          </a:p>
          <a:p>
            <a:pPr lvl="1"/>
            <a:r>
              <a:rPr kumimoji="1" lang="ja-JP" altLang="en-US"/>
              <a:t>別の機種</a:t>
            </a:r>
            <a:r>
              <a:rPr kumimoji="1" lang="en-US" altLang="ja-JP" dirty="0"/>
              <a:t>: </a:t>
            </a:r>
            <a:r>
              <a:rPr kumimoji="1" lang="ja-JP" altLang="en-US"/>
              <a:t>ノードのルートパーティションサイズ</a:t>
            </a:r>
            <a:r>
              <a:rPr kumimoji="1" lang="en-US" altLang="ja-JP" dirty="0"/>
              <a:t> / </a:t>
            </a:r>
            <a:r>
              <a:rPr kumimoji="1" lang="ja-JP" altLang="en-US"/>
              <a:t>イメージサイズ</a:t>
            </a:r>
            <a:r>
              <a:rPr kumimoji="1" lang="en-US" altLang="ja-JP" dirty="0"/>
              <a:t> </a:t>
            </a:r>
            <a:r>
              <a:rPr kumimoji="1" lang="ja-JP" altLang="en-US"/>
              <a:t>≒</a:t>
            </a:r>
            <a:r>
              <a:rPr kumimoji="1" lang="en-US" altLang="ja-JP" dirty="0"/>
              <a:t> 716</a:t>
            </a:r>
          </a:p>
          <a:p>
            <a:pPr lvl="1"/>
            <a:r>
              <a:rPr kumimoji="1" lang="ja-JP" altLang="en-US"/>
              <a:t>問題の機種</a:t>
            </a:r>
            <a:r>
              <a:rPr kumimoji="1" lang="en-US" altLang="ja-JP" dirty="0"/>
              <a:t>: </a:t>
            </a:r>
            <a:r>
              <a:rPr kumimoji="1" lang="ja-JP" altLang="en-US"/>
              <a:t>ノードのルートパーティションサイズ</a:t>
            </a:r>
            <a:r>
              <a:rPr kumimoji="1" lang="en-US" altLang="ja-JP" dirty="0"/>
              <a:t> / </a:t>
            </a:r>
            <a:r>
              <a:rPr kumimoji="1" lang="ja-JP" altLang="en-US"/>
              <a:t>イメージサイズ</a:t>
            </a:r>
            <a:r>
              <a:rPr kumimoji="1" lang="en-US" altLang="ja-JP" dirty="0"/>
              <a:t> </a:t>
            </a:r>
            <a:r>
              <a:rPr kumimoji="1" lang="ja-JP" altLang="en-US"/>
              <a:t>≒</a:t>
            </a:r>
            <a:r>
              <a:rPr kumimoji="1" lang="en-US" altLang="ja-JP" dirty="0"/>
              <a:t> </a:t>
            </a:r>
            <a:r>
              <a:rPr kumimoji="1" lang="en-US" altLang="ja-JP" b="1" u="sng" dirty="0">
                <a:solidFill>
                  <a:srgbClr val="FF0000"/>
                </a:solidFill>
              </a:rPr>
              <a:t>1057</a:t>
            </a:r>
          </a:p>
          <a:p>
            <a:endParaRPr kumimoji="1" lang="en-US" altLang="ja-JP" sz="3200" dirty="0">
              <a:solidFill>
                <a:schemeClr val="tx1"/>
              </a:solidFill>
            </a:endParaRPr>
          </a:p>
          <a:p>
            <a:r>
              <a:rPr kumimoji="1" lang="ja-JP" altLang="en-US">
                <a:solidFill>
                  <a:schemeClr val="tx1"/>
                </a:solidFill>
              </a:rPr>
              <a:t>イメージ作成の経緯など詳細が記録されるため、</a:t>
            </a:r>
            <a:r>
              <a:rPr kumimoji="1" lang="ja-JP" altLang="en-US" b="1" u="sng">
                <a:solidFill>
                  <a:schemeClr val="tx1"/>
                </a:solidFill>
              </a:rPr>
              <a:t>最小限のことだけを疑えばよい</a:t>
            </a:r>
          </a:p>
        </p:txBody>
      </p:sp>
    </p:spTree>
    <p:extLst>
      <p:ext uri="{BB962C8B-B14F-4D97-AF65-F5344CB8AC3E}">
        <p14:creationId xmlns:p14="http://schemas.microsoft.com/office/powerpoint/2010/main" val="349466619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p:cNvSpPr>
          <p:nvPr>
            <p:ph type="title"/>
          </p:nvPr>
        </p:nvSpPr>
        <p:spPr>
          <a:prstGeom prst="rect">
            <a:avLst/>
          </a:prstGeom>
        </p:spPr>
        <p:txBody>
          <a:bodyPr/>
          <a:lstStyle/>
          <a:p>
            <a:r>
              <a:rPr b="1" dirty="0" err="1">
                <a:latin typeface="Meiryo UI" panose="020B0604030504040204" pitchFamily="50" charset="-128"/>
                <a:ea typeface="Meiryo UI" panose="020B0604030504040204" pitchFamily="50" charset="-128"/>
              </a:rPr>
              <a:t>まとめ</a:t>
            </a:r>
            <a:endParaRPr b="1" dirty="0">
              <a:latin typeface="Meiryo UI" panose="020B0604030504040204" pitchFamily="50" charset="-128"/>
              <a:ea typeface="Meiryo UI" panose="020B0604030504040204" pitchFamily="50" charset="-128"/>
            </a:endParaRPr>
          </a:p>
        </p:txBody>
      </p:sp>
      <p:sp>
        <p:nvSpPr>
          <p:cNvPr id="541" name="Shape 541"/>
          <p:cNvSpPr>
            <a:spLocks noGrp="1"/>
          </p:cNvSpPr>
          <p:nvPr>
            <p:ph type="body" idx="1"/>
          </p:nvPr>
        </p:nvSpPr>
        <p:spPr>
          <a:prstGeom prst="rect">
            <a:avLst/>
          </a:prstGeom>
        </p:spPr>
        <p:txBody>
          <a:bodyPr/>
          <a:lstStyle/>
          <a:p>
            <a:pPr marL="0" indent="0" algn="ctr">
              <a:buSzTx/>
              <a:buNone/>
            </a:pPr>
            <a:br>
              <a:rPr dirty="0">
                <a:latin typeface="Meiryo UI" panose="020B0604030504040204" pitchFamily="50" charset="-128"/>
                <a:ea typeface="Meiryo UI" panose="020B0604030504040204" pitchFamily="50" charset="-128"/>
              </a:rPr>
            </a:br>
            <a:br>
              <a:rPr dirty="0">
                <a:latin typeface="Meiryo UI" panose="020B0604030504040204" pitchFamily="50" charset="-128"/>
                <a:ea typeface="Meiryo UI" panose="020B0604030504040204" pitchFamily="50" charset="-128"/>
              </a:rPr>
            </a:br>
            <a:r>
              <a:rPr sz="3000" dirty="0">
                <a:solidFill>
                  <a:srgbClr val="005493"/>
                </a:solidFill>
                <a:latin typeface="Meiryo UI" panose="020B0604030504040204" pitchFamily="50" charset="-128"/>
                <a:ea typeface="Meiryo UI" panose="020B0604030504040204" pitchFamily="50" charset="-128"/>
              </a:rPr>
              <a:t> </a:t>
            </a:r>
            <a:r>
              <a:rPr sz="3000" dirty="0" err="1">
                <a:solidFill>
                  <a:srgbClr val="005493"/>
                </a:solidFill>
                <a:latin typeface="Meiryo UI" panose="020B0604030504040204" pitchFamily="50" charset="-128"/>
                <a:ea typeface="Meiryo UI" panose="020B0604030504040204" pitchFamily="50" charset="-128"/>
              </a:rPr>
              <a:t>Jupyter</a:t>
            </a:r>
            <a:r>
              <a:rPr sz="3000" dirty="0">
                <a:solidFill>
                  <a:srgbClr val="005493"/>
                </a:solidFill>
                <a:latin typeface="Meiryo UI" panose="020B0604030504040204" pitchFamily="50" charset="-128"/>
                <a:ea typeface="Meiryo UI" panose="020B0604030504040204" pitchFamily="50" charset="-128"/>
              </a:rPr>
              <a:t> </a:t>
            </a:r>
            <a:r>
              <a:rPr sz="3000" dirty="0" err="1">
                <a:solidFill>
                  <a:srgbClr val="005493"/>
                </a:solidFill>
                <a:latin typeface="Meiryo UI" panose="020B0604030504040204" pitchFamily="50" charset="-128"/>
                <a:ea typeface="Meiryo UI" panose="020B0604030504040204" pitchFamily="50" charset="-128"/>
              </a:rPr>
              <a:t>notebookでの運用は</a:t>
            </a:r>
            <a:r>
              <a:rPr lang="ja-JP" altLang="en-US" sz="3000" dirty="0">
                <a:solidFill>
                  <a:srgbClr val="005493"/>
                </a:solidFill>
                <a:latin typeface="Meiryo UI" panose="020B0604030504040204" pitchFamily="50" charset="-128"/>
                <a:ea typeface="Meiryo UI" panose="020B0604030504040204" pitchFamily="50" charset="-128"/>
              </a:rPr>
              <a:t>大変なこともありますが</a:t>
            </a:r>
            <a:r>
              <a:rPr sz="3000" dirty="0">
                <a:solidFill>
                  <a:srgbClr val="005493"/>
                </a:solidFill>
                <a:latin typeface="Meiryo UI" panose="020B0604030504040204" pitchFamily="50" charset="-128"/>
                <a:ea typeface="Meiryo UI" panose="020B0604030504040204" pitchFamily="50" charset="-128"/>
              </a:rPr>
              <a:t>、</a:t>
            </a:r>
            <a:br>
              <a:rPr dirty="0">
                <a:solidFill>
                  <a:srgbClr val="005493"/>
                </a:solidFill>
                <a:latin typeface="Meiryo UI" panose="020B0604030504040204" pitchFamily="50" charset="-128"/>
                <a:ea typeface="Meiryo UI" panose="020B0604030504040204" pitchFamily="50" charset="-128"/>
              </a:rPr>
            </a:br>
            <a:r>
              <a:rPr sz="6000" b="1" dirty="0" err="1">
                <a:latin typeface="Meiryo UI" panose="020B0604030504040204" pitchFamily="50" charset="-128"/>
                <a:ea typeface="Meiryo UI" panose="020B0604030504040204" pitchFamily="50" charset="-128"/>
              </a:rPr>
              <a:t>Litera</a:t>
            </a:r>
            <a:r>
              <a:rPr sz="6000" b="1" dirty="0" err="1">
                <a:solidFill>
                  <a:srgbClr val="323333"/>
                </a:solidFill>
                <a:latin typeface="Meiryo UI" panose="020B0604030504040204" pitchFamily="50" charset="-128"/>
                <a:ea typeface="Meiryo UI" panose="020B0604030504040204" pitchFamily="50" charset="-128"/>
              </a:rPr>
              <a:t>teCompu</a:t>
            </a:r>
            <a:r>
              <a:rPr sz="6000" b="1" dirty="0" err="1">
                <a:latin typeface="Meiryo UI" panose="020B0604030504040204" pitchFamily="50" charset="-128"/>
                <a:ea typeface="Meiryo UI" panose="020B0604030504040204" pitchFamily="50" charset="-128"/>
              </a:rPr>
              <a:t>ting</a:t>
            </a:r>
            <a:br>
              <a:rPr sz="6000" b="1" dirty="0">
                <a:latin typeface="Meiryo UI" panose="020B0604030504040204" pitchFamily="50" charset="-128"/>
                <a:ea typeface="Meiryo UI" panose="020B0604030504040204" pitchFamily="50" charset="-128"/>
              </a:rPr>
            </a:br>
            <a:r>
              <a:rPr sz="3000" b="1" dirty="0">
                <a:solidFill>
                  <a:srgbClr val="212121"/>
                </a:solidFill>
                <a:latin typeface="Meiryo UI" panose="020B0604030504040204" pitchFamily="50" charset="-128"/>
                <a:ea typeface="Meiryo UI" panose="020B0604030504040204" pitchFamily="50" charset="-128"/>
              </a:rPr>
              <a:t>for </a:t>
            </a:r>
            <a:r>
              <a:rPr sz="3000" b="1" dirty="0">
                <a:latin typeface="Meiryo UI" panose="020B0604030504040204" pitchFamily="50" charset="-128"/>
                <a:ea typeface="Meiryo UI" panose="020B0604030504040204" pitchFamily="50" charset="-128"/>
              </a:rPr>
              <a:t>Reproducible </a:t>
            </a:r>
            <a:r>
              <a:rPr sz="3000" b="1" dirty="0">
                <a:solidFill>
                  <a:srgbClr val="212121"/>
                </a:solidFill>
                <a:latin typeface="Meiryo UI" panose="020B0604030504040204" pitchFamily="50" charset="-128"/>
                <a:ea typeface="Meiryo UI" panose="020B0604030504040204" pitchFamily="50" charset="-128"/>
              </a:rPr>
              <a:t>Infrastructure</a:t>
            </a:r>
            <a:br>
              <a:rPr dirty="0">
                <a:solidFill>
                  <a:srgbClr val="005493"/>
                </a:solidFill>
                <a:latin typeface="Meiryo UI" panose="020B0604030504040204" pitchFamily="50" charset="-128"/>
                <a:ea typeface="Meiryo UI" panose="020B0604030504040204" pitchFamily="50" charset="-128"/>
              </a:rPr>
            </a:br>
            <a:r>
              <a:rPr sz="3000" dirty="0" err="1">
                <a:solidFill>
                  <a:srgbClr val="005493"/>
                </a:solidFill>
                <a:latin typeface="Meiryo UI" panose="020B0604030504040204" pitchFamily="50" charset="-128"/>
                <a:ea typeface="Meiryo UI" panose="020B0604030504040204" pitchFamily="50" charset="-128"/>
              </a:rPr>
              <a:t>試してみませんか</a:t>
            </a:r>
            <a:r>
              <a:rPr sz="3000" dirty="0">
                <a:solidFill>
                  <a:srgbClr val="005493"/>
                </a:solidFill>
                <a:latin typeface="Meiryo UI" panose="020B0604030504040204" pitchFamily="50" charset="-128"/>
                <a:ea typeface="Meiryo UI" panose="020B0604030504040204" pitchFamily="50" charset="-128"/>
              </a:rPr>
              <a:t>？</a:t>
            </a:r>
          </a:p>
          <a:p>
            <a:pPr marL="0" indent="0" algn="ctr">
              <a:buSzTx/>
              <a:buNone/>
              <a:defRPr sz="3000">
                <a:solidFill>
                  <a:srgbClr val="005493"/>
                </a:solidFill>
              </a:defRPr>
            </a:pPr>
            <a:br>
              <a:rPr dirty="0">
                <a:latin typeface="Meiryo UI" panose="020B0604030504040204" pitchFamily="50" charset="-128"/>
                <a:ea typeface="Meiryo UI" panose="020B0604030504040204" pitchFamily="50" charset="-128"/>
              </a:rPr>
            </a:br>
            <a:r>
              <a:rPr dirty="0" err="1">
                <a:latin typeface="Meiryo UI" panose="020B0604030504040204" pitchFamily="50" charset="-128"/>
                <a:ea typeface="Meiryo UI" panose="020B0604030504040204" pitchFamily="50" charset="-128"/>
              </a:rPr>
              <a:t>PullRequestもお待ちしています</a:t>
            </a:r>
            <a:endParaRPr lang="en-US" altLang="ja-JP" dirty="0">
              <a:latin typeface="Meiryo UI" panose="020B0604030504040204" pitchFamily="50" charset="-128"/>
              <a:ea typeface="Meiryo UI" panose="020B0604030504040204" pitchFamily="50" charset="-128"/>
            </a:endParaRPr>
          </a:p>
          <a:p>
            <a:pPr marL="0" indent="0" algn="ctr">
              <a:buSzTx/>
              <a:buNone/>
              <a:defRPr sz="3000">
                <a:solidFill>
                  <a:srgbClr val="005493"/>
                </a:solidFill>
              </a:defRPr>
            </a:pPr>
            <a:endParaRPr lang="en-US" altLang="ja-JP" dirty="0">
              <a:latin typeface="Meiryo UI" panose="020B0604030504040204" pitchFamily="50" charset="-128"/>
              <a:ea typeface="Meiryo UI" panose="020B0604030504040204" pitchFamily="50" charset="-128"/>
            </a:endParaRPr>
          </a:p>
          <a:p>
            <a:pPr marL="0" indent="0" algn="ctr">
              <a:buSzTx/>
              <a:buNone/>
              <a:defRPr sz="3000">
                <a:solidFill>
                  <a:srgbClr val="005493"/>
                </a:solidFill>
              </a:defRPr>
            </a:pPr>
            <a:r>
              <a:rPr lang="en" altLang="ja-JP" sz="3000" b="1" dirty="0">
                <a:latin typeface="Courier" pitchFamily="2" charset="0"/>
                <a:cs typeface="Arial" panose="020B0604020202020204" pitchFamily="34" charset="0"/>
                <a:hlinkClick r:id="rId3"/>
              </a:rPr>
              <a:t>https://github.com/NII-cloud-operation/</a:t>
            </a:r>
            <a:endParaRPr b="1" dirty="0">
              <a:latin typeface="Courier" pitchFamily="2" charset="0"/>
              <a:ea typeface="Meiryo UI" panose="020B0604030504040204" pitchFamily="50" charset="-128"/>
              <a:cs typeface="Arial" panose="020B060402020202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p>
            <a:r>
              <a:rPr b="1" dirty="0" err="1">
                <a:latin typeface="Meiryo UI" panose="020B0604030504040204" pitchFamily="50" charset="-128"/>
                <a:ea typeface="Meiryo UI" panose="020B0604030504040204" pitchFamily="50" charset="-128"/>
              </a:rPr>
              <a:t>国立情報学研究所には</a:t>
            </a:r>
            <a:r>
              <a:rPr b="1" dirty="0">
                <a:latin typeface="Meiryo UI" panose="020B0604030504040204" pitchFamily="50" charset="-128"/>
                <a:ea typeface="Meiryo UI" panose="020B0604030504040204" pitchFamily="50" charset="-128"/>
              </a:rPr>
              <a:t>・・・</a:t>
            </a:r>
          </a:p>
        </p:txBody>
      </p:sp>
      <p:sp>
        <p:nvSpPr>
          <p:cNvPr id="174" name="Shape 174"/>
          <p:cNvSpPr>
            <a:spLocks noGrp="1"/>
          </p:cNvSpPr>
          <p:nvPr>
            <p:ph type="body" idx="1"/>
          </p:nvPr>
        </p:nvSpPr>
        <p:spPr>
          <a:prstGeom prst="rect">
            <a:avLst/>
          </a:prstGeom>
        </p:spPr>
        <p:txBody>
          <a:bodyPr/>
          <a:lstStyle/>
          <a:p>
            <a:pPr marL="128015" indent="-128015" defTabSz="1300480">
              <a:lnSpc>
                <a:spcPct val="90000"/>
              </a:lnSpc>
              <a:spcBef>
                <a:spcPts val="1700"/>
              </a:spcBef>
              <a:buClr>
                <a:srgbClr val="E48312"/>
              </a:buClr>
              <a:buSzPct val="100000"/>
              <a:buFont typeface="Trebuchet MS"/>
              <a:buChar char=" "/>
              <a:defRPr sz="2800">
                <a:solidFill>
                  <a:srgbClr val="404040"/>
                </a:solidFill>
                <a:latin typeface="Calibri"/>
                <a:ea typeface="Calibri"/>
                <a:cs typeface="Calibri"/>
                <a:sym typeface="Calibri"/>
              </a:defRPr>
            </a:pPr>
            <a:r>
              <a:rPr lang="ja-JP" altLang="en-US">
                <a:latin typeface="Meiryo UI" panose="020B0604030504040204" pitchFamily="50" charset="-128"/>
                <a:ea typeface="Meiryo UI" panose="020B0604030504040204" pitchFamily="50" charset="-128"/>
              </a:rPr>
              <a:t>プライベートクラウドを運用</a:t>
            </a:r>
            <a:r>
              <a:rPr lang="en-US" altLang="ja-JP" dirty="0"/>
              <a:t>: </a:t>
            </a:r>
            <a:r>
              <a:rPr dirty="0" err="1">
                <a:latin typeface="Meiryo UI" panose="020B0604030504040204" pitchFamily="50" charset="-128"/>
                <a:ea typeface="Meiryo UI" panose="020B0604030504040204" pitchFamily="50" charset="-128"/>
              </a:rPr>
              <a:t>所内研究者向けベアメタルクラウドサービス</a:t>
            </a:r>
            <a:endParaRPr dirty="0">
              <a:latin typeface="Meiryo UI" panose="020B0604030504040204" pitchFamily="50" charset="-128"/>
              <a:ea typeface="Meiryo UI" panose="020B0604030504040204" pitchFamily="50" charset="-128"/>
            </a:endParaRPr>
          </a:p>
          <a:p>
            <a:pPr marL="445008" lvl="1" indent="-243840" defTabSz="1300480">
              <a:lnSpc>
                <a:spcPct val="90000"/>
              </a:lnSpc>
              <a:spcBef>
                <a:spcPts val="500"/>
              </a:spcBef>
              <a:buClr>
                <a:srgbClr val="E48312"/>
              </a:buClr>
              <a:buSzPct val="100000"/>
              <a:buFont typeface="Trebuchet MS"/>
              <a:buChar char="◦"/>
              <a:defRPr sz="2400">
                <a:solidFill>
                  <a:srgbClr val="404040"/>
                </a:solidFill>
                <a:latin typeface="Calibri"/>
                <a:ea typeface="Calibri"/>
                <a:cs typeface="Calibri"/>
                <a:sym typeface="Calibri"/>
              </a:defRPr>
            </a:pPr>
            <a:r>
              <a:rPr dirty="0" err="1">
                <a:latin typeface="Meiryo UI" panose="020B0604030504040204" pitchFamily="50" charset="-128"/>
                <a:ea typeface="Meiryo UI" panose="020B0604030504040204" pitchFamily="50" charset="-128"/>
              </a:rPr>
              <a:t>研究クラウド</a:t>
            </a:r>
            <a:r>
              <a:rPr dirty="0">
                <a:latin typeface="Meiryo UI" panose="020B0604030504040204" pitchFamily="50" charset="-128"/>
                <a:ea typeface="Meiryo UI" panose="020B0604030504040204" pitchFamily="50" charset="-128"/>
              </a:rPr>
              <a:t> / </a:t>
            </a:r>
            <a:r>
              <a:rPr dirty="0" err="1">
                <a:latin typeface="Meiryo UI" panose="020B0604030504040204" pitchFamily="50" charset="-128"/>
                <a:ea typeface="Meiryo UI" panose="020B0604030504040204" pitchFamily="50" charset="-128"/>
              </a:rPr>
              <a:t>アカデミックインタークラウド</a:t>
            </a:r>
            <a:endParaRPr dirty="0">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DF39C641-46AD-AB4D-8B50-13D9B24CC149}"/>
              </a:ext>
            </a:extLst>
          </p:cNvPr>
          <p:cNvPicPr>
            <a:picLocks noChangeAspect="1"/>
          </p:cNvPicPr>
          <p:nvPr/>
        </p:nvPicPr>
        <p:blipFill>
          <a:blip r:embed="rId3"/>
          <a:stretch>
            <a:fillRect/>
          </a:stretch>
        </p:blipFill>
        <p:spPr>
          <a:xfrm>
            <a:off x="1394084" y="3178864"/>
            <a:ext cx="10591383" cy="6445613"/>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ベアメタルクラウドに至る経緯</a:t>
            </a:r>
          </a:p>
        </p:txBody>
      </p:sp>
      <p:sp>
        <p:nvSpPr>
          <p:cNvPr id="3" name="テキスト プレースホルダー 2"/>
          <p:cNvSpPr>
            <a:spLocks noGrp="1"/>
          </p:cNvSpPr>
          <p:nvPr>
            <p:ph type="body" idx="1"/>
          </p:nvPr>
        </p:nvSpPr>
        <p:spPr>
          <a:xfrm>
            <a:off x="533400" y="1905000"/>
            <a:ext cx="11938000" cy="7848600"/>
          </a:xfrm>
        </p:spPr>
        <p:txBody>
          <a:bodyPr>
            <a:normAutofit fontScale="77500" lnSpcReduction="20000"/>
          </a:bodyPr>
          <a:lstStyle/>
          <a:p>
            <a:r>
              <a:rPr lang="ja-JP" altLang="en-US" dirty="0"/>
              <a:t>仮想マシン貸し</a:t>
            </a:r>
            <a:endParaRPr lang="en-US" altLang="ja-JP" dirty="0"/>
          </a:p>
          <a:p>
            <a:pPr lvl="1"/>
            <a:r>
              <a:rPr lang="en-US" altLang="ja-JP" dirty="0" err="1"/>
              <a:t>edubase</a:t>
            </a:r>
            <a:r>
              <a:rPr lang="en-US" altLang="ja-JP" dirty="0"/>
              <a:t> Cloud: Eucalyptus</a:t>
            </a:r>
            <a:r>
              <a:rPr lang="ja-JP" altLang="en-US" dirty="0"/>
              <a:t>ベース </a:t>
            </a:r>
            <a:r>
              <a:rPr lang="en-US" altLang="ja-JP" dirty="0"/>
              <a:t>… (Hypervisor)150</a:t>
            </a:r>
            <a:r>
              <a:rPr lang="ja-JP" altLang="en-US" dirty="0"/>
              <a:t>ノードくらい</a:t>
            </a:r>
            <a:endParaRPr lang="en-US" altLang="ja-JP" dirty="0"/>
          </a:p>
          <a:p>
            <a:pPr lvl="1"/>
            <a:endParaRPr lang="en-US" altLang="ja-JP" dirty="0"/>
          </a:p>
          <a:p>
            <a:r>
              <a:rPr kumimoji="1" lang="ja-JP" altLang="en-US" dirty="0"/>
              <a:t>ベアメタル貸し</a:t>
            </a:r>
            <a:endParaRPr kumimoji="1" lang="en-US" altLang="ja-JP" dirty="0"/>
          </a:p>
          <a:p>
            <a:pPr lvl="1"/>
            <a:r>
              <a:rPr kumimoji="1" lang="ja-JP" altLang="en-US" dirty="0"/>
              <a:t>研究クラウド</a:t>
            </a:r>
            <a:r>
              <a:rPr kumimoji="1" lang="en-US" altLang="ja-JP" dirty="0"/>
              <a:t>: OpenStack (Diablo)</a:t>
            </a:r>
            <a:r>
              <a:rPr kumimoji="1" lang="ja-JP" altLang="en-US" dirty="0"/>
              <a:t>ベース </a:t>
            </a:r>
            <a:r>
              <a:rPr kumimoji="1" lang="en-US" altLang="ja-JP" dirty="0"/>
              <a:t>… (</a:t>
            </a:r>
            <a:r>
              <a:rPr kumimoji="1" lang="ja-JP" altLang="en-US" dirty="0"/>
              <a:t>物理</a:t>
            </a:r>
            <a:r>
              <a:rPr kumimoji="1" lang="en-US" altLang="ja-JP" dirty="0"/>
              <a:t>)70</a:t>
            </a:r>
            <a:r>
              <a:rPr kumimoji="1" lang="ja-JP" altLang="en-US" dirty="0"/>
              <a:t>ノードくらい</a:t>
            </a:r>
            <a:endParaRPr kumimoji="1" lang="en-US" altLang="ja-JP" dirty="0"/>
          </a:p>
          <a:p>
            <a:pPr lvl="1"/>
            <a:r>
              <a:rPr lang="ja-JP" altLang="en-US" dirty="0"/>
              <a:t>アカデミックインタークラウド</a:t>
            </a:r>
            <a:r>
              <a:rPr lang="en-US" altLang="ja-JP" dirty="0"/>
              <a:t>: OpenStack (Grizzly)</a:t>
            </a:r>
            <a:r>
              <a:rPr lang="ja-JP" altLang="en-US" dirty="0"/>
              <a:t>ベース </a:t>
            </a:r>
            <a:r>
              <a:rPr lang="en-US" altLang="ja-JP" dirty="0"/>
              <a:t>… (</a:t>
            </a:r>
            <a:r>
              <a:rPr lang="ja-JP" altLang="en-US" dirty="0"/>
              <a:t>物理</a:t>
            </a:r>
            <a:r>
              <a:rPr lang="en-US" altLang="ja-JP" dirty="0"/>
              <a:t>)70</a:t>
            </a:r>
            <a:r>
              <a:rPr lang="ja-JP" altLang="en-US" dirty="0"/>
              <a:t>ノードくらい</a:t>
            </a:r>
            <a:endParaRPr lang="en-US" altLang="ja-JP" dirty="0"/>
          </a:p>
          <a:p>
            <a:pPr lvl="1"/>
            <a:r>
              <a:rPr kumimoji="1" lang="ja-JP" altLang="en-US"/>
              <a:t>研究クラウド</a:t>
            </a:r>
            <a:r>
              <a:rPr kumimoji="1" lang="en-US" altLang="ja-JP" dirty="0"/>
              <a:t>v3: OpenStack (Newton)</a:t>
            </a:r>
            <a:r>
              <a:rPr kumimoji="1" lang="ja-JP" altLang="en-US"/>
              <a:t>ベース</a:t>
            </a:r>
            <a:r>
              <a:rPr kumimoji="1" lang="en-US" altLang="ja-JP" dirty="0"/>
              <a:t> … (</a:t>
            </a:r>
            <a:r>
              <a:rPr kumimoji="1" lang="ja-JP" altLang="en-US"/>
              <a:t>物理</a:t>
            </a:r>
            <a:r>
              <a:rPr kumimoji="1" lang="en-US" altLang="ja-JP" dirty="0"/>
              <a:t>)80</a:t>
            </a:r>
            <a:r>
              <a:rPr kumimoji="1" lang="ja-JP" altLang="en-US"/>
              <a:t>ノードくらい</a:t>
            </a:r>
            <a:endParaRPr kumimoji="1" lang="en-US" altLang="ja-JP" dirty="0"/>
          </a:p>
          <a:p>
            <a:endParaRPr lang="en-US" altLang="ja-JP" dirty="0"/>
          </a:p>
          <a:p>
            <a:r>
              <a:rPr lang="en-US" altLang="ja-JP" dirty="0"/>
              <a:t>OpenStack</a:t>
            </a:r>
            <a:r>
              <a:rPr lang="ja-JP" altLang="en-US" dirty="0"/>
              <a:t>はすべてベアメタルクラウド</a:t>
            </a:r>
            <a:endParaRPr lang="en-US" altLang="ja-JP" dirty="0"/>
          </a:p>
          <a:p>
            <a:pPr lvl="1"/>
            <a:r>
              <a:rPr lang="ja-JP" altLang="en-US"/>
              <a:t>ベアメタルクラウド拡張</a:t>
            </a:r>
            <a:endParaRPr lang="en-US" altLang="ja-JP" dirty="0"/>
          </a:p>
          <a:p>
            <a:pPr lvl="2"/>
            <a:r>
              <a:rPr lang="en-US" altLang="ja-JP" dirty="0"/>
              <a:t>Diablo, Grizzly</a:t>
            </a:r>
            <a:r>
              <a:rPr lang="ja-JP" altLang="en-US"/>
              <a:t>では独自実装</a:t>
            </a:r>
            <a:r>
              <a:rPr lang="en-US" altLang="ja-JP" dirty="0"/>
              <a:t>(</a:t>
            </a:r>
            <a:r>
              <a:rPr lang="en-US" altLang="ja-JP" dirty="0" err="1"/>
              <a:t>dodai</a:t>
            </a:r>
            <a:r>
              <a:rPr lang="ja-JP" altLang="en-US"/>
              <a:t>と呼称</a:t>
            </a:r>
            <a:r>
              <a:rPr lang="en-US" altLang="ja-JP" dirty="0"/>
              <a:t>)</a:t>
            </a:r>
          </a:p>
          <a:p>
            <a:pPr lvl="2"/>
            <a:r>
              <a:rPr lang="en-US" altLang="ja-JP" dirty="0"/>
              <a:t>Newton</a:t>
            </a:r>
            <a:r>
              <a:rPr lang="ja-JP" altLang="en-US"/>
              <a:t>では</a:t>
            </a:r>
            <a:r>
              <a:rPr lang="en-US" altLang="ja-JP" dirty="0"/>
              <a:t>Ironic</a:t>
            </a:r>
            <a:r>
              <a:rPr lang="ja-JP" altLang="en-US"/>
              <a:t>で対応</a:t>
            </a:r>
            <a:r>
              <a:rPr lang="en-US" altLang="ja-JP" dirty="0"/>
              <a:t>(</a:t>
            </a:r>
            <a:r>
              <a:rPr lang="ja-JP" altLang="en-US"/>
              <a:t>ネットワークは独自制御</a:t>
            </a:r>
            <a:r>
              <a:rPr lang="en-US" altLang="ja-JP" dirty="0"/>
              <a:t>)</a:t>
            </a:r>
          </a:p>
          <a:p>
            <a:pPr lvl="1"/>
            <a:r>
              <a:rPr lang="en-US" altLang="ja-JP" dirty="0"/>
              <a:t>OpenFlow</a:t>
            </a:r>
            <a:r>
              <a:rPr lang="ja-JP" altLang="en-US"/>
              <a:t>を利用</a:t>
            </a:r>
            <a:endParaRPr lang="en-US" altLang="ja-JP" dirty="0"/>
          </a:p>
          <a:p>
            <a:pPr lvl="2"/>
            <a:r>
              <a:rPr lang="en-US" altLang="ja-JP" dirty="0"/>
              <a:t>Diablo, Grizzly</a:t>
            </a:r>
            <a:r>
              <a:rPr lang="ja-JP" altLang="en-US"/>
              <a:t>時代</a:t>
            </a:r>
            <a:r>
              <a:rPr lang="en-US" altLang="ja-JP" dirty="0"/>
              <a:t>: </a:t>
            </a:r>
            <a:r>
              <a:rPr lang="ja-JP" altLang="en-US"/>
              <a:t>ソフトウェア</a:t>
            </a:r>
            <a:r>
              <a:rPr lang="ja-JP" altLang="en-US" dirty="0"/>
              <a:t>でベアメタルへの接続</a:t>
            </a:r>
            <a:r>
              <a:rPr lang="ja-JP" altLang="en-US"/>
              <a:t>と利用者</a:t>
            </a:r>
            <a:r>
              <a:rPr lang="en-US" altLang="ja-JP" dirty="0"/>
              <a:t>       </a:t>
            </a:r>
            <a:r>
              <a:rPr lang="ja-JP" altLang="en-US"/>
              <a:t>ネットワーク間</a:t>
            </a:r>
            <a:r>
              <a:rPr lang="ja-JP" altLang="en-US" dirty="0"/>
              <a:t>の</a:t>
            </a:r>
            <a:r>
              <a:rPr lang="ja-JP" altLang="en-US"/>
              <a:t>接続制御</a:t>
            </a:r>
            <a:endParaRPr lang="en-US" altLang="ja-JP" dirty="0"/>
          </a:p>
          <a:p>
            <a:pPr lvl="2"/>
            <a:r>
              <a:rPr lang="en-US" altLang="ja-JP" dirty="0"/>
              <a:t>Newton</a:t>
            </a:r>
            <a:r>
              <a:rPr lang="ja-JP" altLang="en-US"/>
              <a:t>時代</a:t>
            </a:r>
            <a:r>
              <a:rPr lang="en-US" altLang="ja-JP" dirty="0"/>
              <a:t>: </a:t>
            </a:r>
            <a:r>
              <a:rPr lang="ja-JP" altLang="en-US"/>
              <a:t>ソフトウェアで管理系ネットワークを制御・利用者</a:t>
            </a:r>
            <a:r>
              <a:rPr lang="en-US" altLang="ja-JP" dirty="0"/>
              <a:t>         </a:t>
            </a:r>
            <a:r>
              <a:rPr lang="ja-JP" altLang="en-US"/>
              <a:t>ネットワークの接続制御は</a:t>
            </a:r>
            <a:r>
              <a:rPr lang="en-US" altLang="ja-JP" dirty="0"/>
              <a:t>API</a:t>
            </a:r>
            <a:r>
              <a:rPr lang="ja-JP" altLang="en-US"/>
              <a:t>対応スイッチで実現</a:t>
            </a:r>
            <a:endParaRPr lang="en-US" altLang="ja-JP" dirty="0"/>
          </a:p>
        </p:txBody>
      </p:sp>
    </p:spTree>
    <p:extLst>
      <p:ext uri="{BB962C8B-B14F-4D97-AF65-F5344CB8AC3E}">
        <p14:creationId xmlns:p14="http://schemas.microsoft.com/office/powerpoint/2010/main" val="25933574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OpenStack</a:t>
            </a:r>
            <a:r>
              <a:rPr kumimoji="1" lang="ja-JP" altLang="en-US" dirty="0"/>
              <a:t>との闘い</a:t>
            </a:r>
          </a:p>
        </p:txBody>
      </p:sp>
      <p:sp>
        <p:nvSpPr>
          <p:cNvPr id="3" name="テキスト プレースホルダー 2"/>
          <p:cNvSpPr>
            <a:spLocks noGrp="1"/>
          </p:cNvSpPr>
          <p:nvPr>
            <p:ph type="body" idx="1"/>
          </p:nvPr>
        </p:nvSpPr>
        <p:spPr/>
        <p:txBody>
          <a:bodyPr/>
          <a:lstStyle/>
          <a:p>
            <a:r>
              <a:rPr lang="en-US" altLang="ja-JP" dirty="0"/>
              <a:t>Diablo, Grizzly</a:t>
            </a:r>
            <a:r>
              <a:rPr lang="ja-JP" altLang="en-US" dirty="0"/>
              <a:t>時代は特に・・・</a:t>
            </a:r>
            <a:endParaRPr lang="en-US" altLang="ja-JP" dirty="0"/>
          </a:p>
          <a:p>
            <a:endParaRPr lang="en-US" altLang="ja-JP" dirty="0"/>
          </a:p>
          <a:p>
            <a:r>
              <a:rPr lang="en-US" altLang="ja-JP" dirty="0"/>
              <a:t>CLI</a:t>
            </a:r>
            <a:r>
              <a:rPr lang="ja-JP" altLang="en-US" dirty="0"/>
              <a:t>ツールや</a:t>
            </a:r>
            <a:r>
              <a:rPr lang="en-US" altLang="ja-JP" dirty="0"/>
              <a:t>Web UI</a:t>
            </a:r>
            <a:r>
              <a:rPr lang="ja-JP" altLang="en-US" dirty="0"/>
              <a:t>の完成度は高くない</a:t>
            </a:r>
            <a:endParaRPr lang="en-US" altLang="ja-JP" dirty="0"/>
          </a:p>
          <a:p>
            <a:r>
              <a:rPr lang="en-US" altLang="ja-JP" dirty="0"/>
              <a:t>API</a:t>
            </a:r>
            <a:r>
              <a:rPr lang="ja-JP" altLang="en-US" dirty="0"/>
              <a:t>がなければ</a:t>
            </a:r>
            <a:r>
              <a:rPr lang="en-US" altLang="ja-JP" dirty="0"/>
              <a:t>SQL</a:t>
            </a:r>
            <a:r>
              <a:rPr lang="ja-JP" altLang="en-US" dirty="0"/>
              <a:t>を発行すればいいじゃない</a:t>
            </a:r>
            <a:endParaRPr lang="en-US" altLang="ja-JP" dirty="0"/>
          </a:p>
          <a:p>
            <a:endParaRPr lang="en-US" altLang="ja-JP" dirty="0"/>
          </a:p>
          <a:p>
            <a:r>
              <a:rPr lang="ja-JP" altLang="en-US" dirty="0"/>
              <a:t>とにかくコードを読む</a:t>
            </a:r>
            <a:endParaRPr lang="en-US" altLang="ja-JP" dirty="0"/>
          </a:p>
          <a:p>
            <a:pPr lvl="1"/>
            <a:r>
              <a:rPr lang="ja-JP" altLang="en-US" dirty="0"/>
              <a:t>コード読解力</a:t>
            </a:r>
            <a:r>
              <a:rPr lang="en-US" altLang="ja-JP" sz="2400" dirty="0"/>
              <a:t>(</a:t>
            </a:r>
            <a:r>
              <a:rPr lang="ja-JP" altLang="en-US" sz="2400" dirty="0"/>
              <a:t>書いた人の気持ちを想像する能力含む</a:t>
            </a:r>
            <a:r>
              <a:rPr lang="en-US" altLang="ja-JP" sz="2400" dirty="0"/>
              <a:t>)</a:t>
            </a:r>
            <a:r>
              <a:rPr lang="ja-JP" altLang="en-US" dirty="0"/>
              <a:t>が必須</a:t>
            </a:r>
            <a:endParaRPr lang="en-US" altLang="ja-JP" dirty="0"/>
          </a:p>
        </p:txBody>
      </p:sp>
    </p:spTree>
    <p:extLst>
      <p:ext uri="{BB962C8B-B14F-4D97-AF65-F5344CB8AC3E}">
        <p14:creationId xmlns:p14="http://schemas.microsoft.com/office/powerpoint/2010/main" val="28950761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C36833-CDE0-D649-B928-14E646028B15}"/>
              </a:ext>
            </a:extLst>
          </p:cNvPr>
          <p:cNvSpPr>
            <a:spLocks noGrp="1"/>
          </p:cNvSpPr>
          <p:nvPr>
            <p:ph type="title"/>
          </p:nvPr>
        </p:nvSpPr>
        <p:spPr/>
        <p:txBody>
          <a:bodyPr/>
          <a:lstStyle/>
          <a:p>
            <a:r>
              <a:rPr kumimoji="1" lang="ja-JP" altLang="en-US"/>
              <a:t>ベアメタルならではの死闘</a:t>
            </a:r>
          </a:p>
        </p:txBody>
      </p:sp>
      <p:sp>
        <p:nvSpPr>
          <p:cNvPr id="3" name="テキスト プレースホルダー 2">
            <a:extLst>
              <a:ext uri="{FF2B5EF4-FFF2-40B4-BE49-F238E27FC236}">
                <a16:creationId xmlns:a16="http://schemas.microsoft.com/office/drawing/2014/main" id="{FB09DAA1-64DB-FC4D-9F61-B184FC67AD78}"/>
              </a:ext>
            </a:extLst>
          </p:cNvPr>
          <p:cNvSpPr>
            <a:spLocks noGrp="1"/>
          </p:cNvSpPr>
          <p:nvPr>
            <p:ph type="body" idx="1"/>
          </p:nvPr>
        </p:nvSpPr>
        <p:spPr/>
        <p:txBody>
          <a:bodyPr/>
          <a:lstStyle/>
          <a:p>
            <a:r>
              <a:rPr kumimoji="1" lang="en-US" altLang="ja-JP" dirty="0"/>
              <a:t>Ironic</a:t>
            </a:r>
            <a:r>
              <a:rPr kumimoji="1" lang="ja-JP" altLang="en-US"/>
              <a:t>でノードを</a:t>
            </a:r>
            <a:r>
              <a:rPr kumimoji="1" lang="en-US" altLang="ja-JP" dirty="0"/>
              <a:t>Provisioning</a:t>
            </a:r>
            <a:r>
              <a:rPr kumimoji="1" lang="ja-JP" altLang="en-US"/>
              <a:t>できない！</a:t>
            </a:r>
            <a:endParaRPr kumimoji="1" lang="en-US" altLang="ja-JP" dirty="0"/>
          </a:p>
          <a:p>
            <a:r>
              <a:rPr kumimoji="1" lang="ja-JP" altLang="en-US"/>
              <a:t>原因</a:t>
            </a:r>
            <a:r>
              <a:rPr kumimoji="1" lang="en-US" altLang="ja-JP" dirty="0"/>
              <a:t>: BIOS</a:t>
            </a:r>
            <a:r>
              <a:rPr kumimoji="1" lang="ja-JP" altLang="en-US"/>
              <a:t>のバグ</a:t>
            </a:r>
            <a:r>
              <a:rPr kumimoji="1" lang="en-US" altLang="ja-JP" sz="2800" dirty="0"/>
              <a:t>(Deploy Image</a:t>
            </a:r>
            <a:r>
              <a:rPr kumimoji="1" lang="ja-JP" altLang="en-US" sz="2800"/>
              <a:t>起動時に一定サイズ以上の</a:t>
            </a:r>
            <a:r>
              <a:rPr kumimoji="1" lang="en-US" altLang="ja-JP" sz="2800" dirty="0" err="1"/>
              <a:t>Ramdisk</a:t>
            </a:r>
            <a:r>
              <a:rPr kumimoji="1" lang="ja-JP" altLang="en-US" sz="2800"/>
              <a:t>サイズだと</a:t>
            </a:r>
            <a:r>
              <a:rPr kumimoji="1" lang="en-US" altLang="ja-JP" sz="2800" dirty="0"/>
              <a:t>boot</a:t>
            </a:r>
            <a:r>
              <a:rPr kumimoji="1" lang="ja-JP" altLang="en-US" sz="2800"/>
              <a:t>できない</a:t>
            </a:r>
            <a:r>
              <a:rPr kumimoji="1" lang="en-US" altLang="ja-JP" sz="2800" dirty="0"/>
              <a:t>)</a:t>
            </a:r>
          </a:p>
          <a:p>
            <a:endParaRPr kumimoji="1" lang="en-US" altLang="ja-JP" dirty="0"/>
          </a:p>
          <a:p>
            <a:r>
              <a:rPr kumimoji="1" lang="en-US" altLang="ja-JP" dirty="0"/>
              <a:t>BIOS</a:t>
            </a:r>
            <a:r>
              <a:rPr kumimoji="1" lang="ja-JP" altLang="en-US"/>
              <a:t>更新をしたが</a:t>
            </a:r>
            <a:r>
              <a:rPr kumimoji="1" lang="en-US" altLang="ja-JP" dirty="0"/>
              <a:t>…</a:t>
            </a:r>
            <a:r>
              <a:rPr kumimoji="1" lang="ja-JP" altLang="en-US"/>
              <a:t>やっぱり</a:t>
            </a:r>
            <a:r>
              <a:rPr kumimoji="1" lang="en-US" altLang="ja-JP" dirty="0"/>
              <a:t>Provisioning</a:t>
            </a:r>
            <a:r>
              <a:rPr kumimoji="1" lang="ja-JP" altLang="en-US"/>
              <a:t>できない</a:t>
            </a:r>
            <a:r>
              <a:rPr kumimoji="1" lang="en-US" altLang="ja-JP" dirty="0"/>
              <a:t>…</a:t>
            </a:r>
          </a:p>
          <a:p>
            <a:r>
              <a:rPr kumimoji="1" lang="ja-JP" altLang="en-US"/>
              <a:t>原因</a:t>
            </a:r>
            <a:r>
              <a:rPr kumimoji="1" lang="en-US" altLang="ja-JP" dirty="0"/>
              <a:t>: </a:t>
            </a:r>
            <a:r>
              <a:rPr kumimoji="1" lang="ja-JP" altLang="en-US"/>
              <a:t>オペミス</a:t>
            </a:r>
            <a:r>
              <a:rPr kumimoji="1" lang="en-US" altLang="ja-JP" sz="2800" dirty="0"/>
              <a:t>(</a:t>
            </a:r>
            <a:r>
              <a:rPr kumimoji="1" lang="ja-JP" altLang="en-US" sz="2800"/>
              <a:t>作業者が</a:t>
            </a:r>
            <a:r>
              <a:rPr kumimoji="1" lang="en-US" altLang="ja-JP" sz="2800" dirty="0"/>
              <a:t>TFTP boot</a:t>
            </a:r>
            <a:r>
              <a:rPr kumimoji="1" lang="ja-JP" altLang="en-US" sz="2800"/>
              <a:t>ファイル等を試行錯誤時に直接</a:t>
            </a:r>
            <a:r>
              <a:rPr kumimoji="1" lang="en-US" altLang="ja-JP" sz="2800" dirty="0"/>
              <a:t>       </a:t>
            </a:r>
            <a:r>
              <a:rPr kumimoji="1" lang="ja-JP" altLang="en-US" sz="2800"/>
              <a:t>書き換えてしまい、</a:t>
            </a:r>
            <a:r>
              <a:rPr kumimoji="1" lang="en-US" altLang="ja-JP" sz="2800" dirty="0"/>
              <a:t>Glance</a:t>
            </a:r>
            <a:r>
              <a:rPr kumimoji="1" lang="ja-JP" altLang="en-US" sz="2800"/>
              <a:t>の内容との不整合が生じていた</a:t>
            </a:r>
            <a:r>
              <a:rPr kumimoji="1" lang="en-US" altLang="ja-JP" sz="2800" dirty="0"/>
              <a:t>)</a:t>
            </a:r>
          </a:p>
          <a:p>
            <a:endParaRPr kumimoji="1" lang="en-US" altLang="ja-JP" dirty="0"/>
          </a:p>
          <a:p>
            <a:r>
              <a:rPr kumimoji="1" lang="ja-JP" altLang="en-US"/>
              <a:t>真のフルスタック地獄でこの先生きのこるには</a:t>
            </a:r>
            <a:endParaRPr kumimoji="1" lang="en-US" altLang="ja-JP" dirty="0"/>
          </a:p>
        </p:txBody>
      </p:sp>
    </p:spTree>
    <p:extLst>
      <p:ext uri="{BB962C8B-B14F-4D97-AF65-F5344CB8AC3E}">
        <p14:creationId xmlns:p14="http://schemas.microsoft.com/office/powerpoint/2010/main" val="420385054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OpenFlow</a:t>
            </a:r>
            <a:r>
              <a:rPr kumimoji="1" lang="ja-JP" altLang="en-US" dirty="0"/>
              <a:t>との闘い</a:t>
            </a:r>
          </a:p>
        </p:txBody>
      </p:sp>
      <p:sp>
        <p:nvSpPr>
          <p:cNvPr id="3" name="テキスト プレースホルダー 2"/>
          <p:cNvSpPr>
            <a:spLocks noGrp="1"/>
          </p:cNvSpPr>
          <p:nvPr>
            <p:ph type="body" idx="1"/>
          </p:nvPr>
        </p:nvSpPr>
        <p:spPr>
          <a:xfrm>
            <a:off x="533399" y="1905000"/>
            <a:ext cx="12126185" cy="7239000"/>
          </a:xfrm>
        </p:spPr>
        <p:txBody>
          <a:bodyPr>
            <a:normAutofit lnSpcReduction="10000"/>
          </a:bodyPr>
          <a:lstStyle/>
          <a:p>
            <a:r>
              <a:rPr kumimoji="1" lang="en-US" altLang="ja-JP" dirty="0" err="1"/>
              <a:t>OpenFlow</a:t>
            </a:r>
            <a:r>
              <a:rPr kumimoji="1" lang="ja-JP" altLang="en-US" dirty="0"/>
              <a:t>を積極的に採用・・・</a:t>
            </a:r>
            <a:endParaRPr kumimoji="1" lang="en-US" altLang="ja-JP" dirty="0"/>
          </a:p>
          <a:p>
            <a:endParaRPr kumimoji="1" lang="en-US" altLang="ja-JP" dirty="0"/>
          </a:p>
          <a:p>
            <a:r>
              <a:rPr kumimoji="1" lang="ja-JP" altLang="en-US" dirty="0"/>
              <a:t>これまで</a:t>
            </a:r>
            <a:r>
              <a:rPr kumimoji="1" lang="en-US" altLang="ja-JP" sz="2800" dirty="0"/>
              <a:t>(</a:t>
            </a:r>
            <a:r>
              <a:rPr kumimoji="1" lang="ja-JP" altLang="en-US" sz="2800" dirty="0"/>
              <a:t>ネットワーク機器ベンダによる支配の時代</a:t>
            </a:r>
            <a:r>
              <a:rPr kumimoji="1" lang="en-US" altLang="ja-JP" sz="2800" dirty="0"/>
              <a:t>)</a:t>
            </a:r>
            <a:r>
              <a:rPr kumimoji="1" lang="ja-JP" altLang="en-US" dirty="0"/>
              <a:t>にないトラブル</a:t>
            </a:r>
            <a:endParaRPr kumimoji="1" lang="en-US" altLang="ja-JP" dirty="0"/>
          </a:p>
          <a:p>
            <a:pPr lvl="1"/>
            <a:r>
              <a:rPr kumimoji="1" lang="ja-JP" altLang="en-US" dirty="0"/>
              <a:t>一部しか届かないパケット、分身するパケット、・・・</a:t>
            </a:r>
            <a:endParaRPr kumimoji="1" lang="en-US" altLang="ja-JP" dirty="0"/>
          </a:p>
          <a:p>
            <a:pPr lvl="1"/>
            <a:r>
              <a:rPr kumimoji="1" lang="en-US" altLang="ja-JP" dirty="0"/>
              <a:t>MAC</a:t>
            </a:r>
            <a:r>
              <a:rPr kumimoji="1" lang="ja-JP" altLang="en-US" dirty="0"/>
              <a:t>アドレスフィールドをちょっと間違える→広範囲、時間差で影響</a:t>
            </a:r>
            <a:endParaRPr kumimoji="1" lang="en-US" altLang="ja-JP" dirty="0"/>
          </a:p>
          <a:p>
            <a:endParaRPr kumimoji="1" lang="en-US" altLang="ja-JP" dirty="0"/>
          </a:p>
          <a:p>
            <a:r>
              <a:rPr kumimoji="1" lang="ja-JP" altLang="en-US" dirty="0"/>
              <a:t>とにかくパケットキャプチャでパケットの行方を追う</a:t>
            </a:r>
            <a:endParaRPr kumimoji="1" lang="en-US" altLang="ja-JP" dirty="0"/>
          </a:p>
          <a:p>
            <a:pPr lvl="1"/>
            <a:r>
              <a:rPr kumimoji="1" lang="ja-JP" altLang="en-US" dirty="0"/>
              <a:t>分量的に手作業は無理。コードを書きながら対応する能力</a:t>
            </a:r>
            <a:r>
              <a:rPr kumimoji="1" lang="ja-JP" altLang="en-US"/>
              <a:t>が必須</a:t>
            </a:r>
            <a:endParaRPr kumimoji="1" lang="en-US" altLang="ja-JP" dirty="0"/>
          </a:p>
          <a:p>
            <a:r>
              <a:rPr kumimoji="1" lang="ja-JP" altLang="en-US"/>
              <a:t>スイッチの</a:t>
            </a:r>
            <a:r>
              <a:rPr kumimoji="1" lang="en-US" altLang="ja-JP" dirty="0"/>
              <a:t>API</a:t>
            </a:r>
            <a:r>
              <a:rPr kumimoji="1" lang="ja-JP" altLang="en-US"/>
              <a:t>がファームウェア更新で振る舞いが変わるなどの罠も</a:t>
            </a:r>
            <a:endParaRPr kumimoji="1" lang="en-US" altLang="ja-JP" dirty="0"/>
          </a:p>
        </p:txBody>
      </p:sp>
    </p:spTree>
    <p:extLst>
      <p:ext uri="{BB962C8B-B14F-4D97-AF65-F5344CB8AC3E}">
        <p14:creationId xmlns:p14="http://schemas.microsoft.com/office/powerpoint/2010/main" val="155183509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33333"/>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Medium"/>
        <a:ea typeface="Avenir Next Medium"/>
        <a:cs typeface="Avenir Next Medium"/>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Medium"/>
        <a:ea typeface="Avenir Next Medium"/>
        <a:cs typeface="Avenir Next Medium"/>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33333"/>
            </a:solidFill>
            <a:effectLst/>
            <a:uFillTx/>
            <a:latin typeface="+mj-lt"/>
            <a:ea typeface="+mj-ea"/>
            <a:cs typeface="+mj-cs"/>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2477</TotalTime>
  <Words>2285</Words>
  <Application>Microsoft Macintosh PowerPoint</Application>
  <PresentationFormat>ユーザー設定</PresentationFormat>
  <Paragraphs>316</Paragraphs>
  <Slides>47</Slides>
  <Notes>7</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47</vt:i4>
      </vt:variant>
    </vt:vector>
  </HeadingPairs>
  <TitlesOfParts>
    <vt:vector size="60" baseType="lpstr">
      <vt:lpstr>Meiryo UI</vt:lpstr>
      <vt:lpstr>ヒラギノ角ゴ ProN W3</vt:lpstr>
      <vt:lpstr>メイリオ</vt:lpstr>
      <vt:lpstr>Arial</vt:lpstr>
      <vt:lpstr>Avenir Next Demi Bold</vt:lpstr>
      <vt:lpstr>Avenir Next Medium</vt:lpstr>
      <vt:lpstr>Calibri</vt:lpstr>
      <vt:lpstr>Calibri Light</vt:lpstr>
      <vt:lpstr>Courier</vt:lpstr>
      <vt:lpstr>Helvetica</vt:lpstr>
      <vt:lpstr>Helvetica Neue</vt:lpstr>
      <vt:lpstr>Trebuchet MS</vt:lpstr>
      <vt:lpstr>White</vt:lpstr>
      <vt:lpstr>PowerPoint プレゼンテーション</vt:lpstr>
      <vt:lpstr>　　まずは自己紹介</vt:lpstr>
      <vt:lpstr>本日のアジェンダ</vt:lpstr>
      <vt:lpstr>国立情報学研究所における クラウド運用</vt:lpstr>
      <vt:lpstr>国立情報学研究所には・・・</vt:lpstr>
      <vt:lpstr>ベアメタルクラウドに至る経緯</vt:lpstr>
      <vt:lpstr>OpenStackとの闘い</vt:lpstr>
      <vt:lpstr>ベアメタルならではの死闘</vt:lpstr>
      <vt:lpstr>OpenFlowとの闘い</vt:lpstr>
      <vt:lpstr>効率的な運用に向けて・・・</vt:lpstr>
      <vt:lpstr>PowerPoint プレゼンテーション</vt:lpstr>
      <vt:lpstr>みんな大好きトヨタ生産方式…原典では？</vt:lpstr>
      <vt:lpstr>トヨタ生産方式</vt:lpstr>
      <vt:lpstr>PowerPoint プレゼンテーション</vt:lpstr>
      <vt:lpstr>インフラエンジニアの宿命 (さだめ)</vt:lpstr>
      <vt:lpstr>あらためて、NIIでは</vt:lpstr>
      <vt:lpstr>なので、 どっちかって言うと、 機械化</vt:lpstr>
      <vt:lpstr>そこで Literate Computing for Reproducible Infrastructure を実践</vt:lpstr>
      <vt:lpstr>LC4RI: Literate Computing for Reproducible Infrastructure</vt:lpstr>
      <vt:lpstr>LC4RI: Literate Computing for Reproducible Infrastructure</vt:lpstr>
      <vt:lpstr>PowerPoint プレゼンテーション</vt:lpstr>
      <vt:lpstr>Jupyter</vt:lpstr>
      <vt:lpstr>LC4RIの実践</vt:lpstr>
      <vt:lpstr>PowerPoint プレゼンテーション</vt:lpstr>
      <vt:lpstr>PowerPoint プレゼンテーション</vt:lpstr>
      <vt:lpstr>Literate Computingにより</vt:lpstr>
      <vt:lpstr>文芸的 機械化</vt:lpstr>
      <vt:lpstr>“Literate Computing for Reproducible Infrastructure”</vt:lpstr>
      <vt:lpstr>例: 収容設計情報から設定ファイルを作成</vt:lpstr>
      <vt:lpstr>作業前後の状態確認も明示的に記述</vt:lpstr>
      <vt:lpstr>構築・運用作業をAnsible Playbookとして抽象化</vt:lpstr>
      <vt:lpstr>例: 運用作業 … 故障時の対応</vt:lpstr>
      <vt:lpstr>例: 動作確認もNotebookとして記述</vt:lpstr>
      <vt:lpstr>例: 運用作業 … 故障時の対応</vt:lpstr>
      <vt:lpstr>全ての局面に適用</vt:lpstr>
      <vt:lpstr>手っ取り早く試させてよ LC4RI全部入りイメージのご紹介</vt:lpstr>
      <vt:lpstr>LC4RI全部入りイメージ</vt:lpstr>
      <vt:lpstr>Binderで試す</vt:lpstr>
      <vt:lpstr>ローカルDocker環境で試す</vt:lpstr>
      <vt:lpstr>実際の運用場面: OperationHub</vt:lpstr>
      <vt:lpstr>複数人で試す: OperationHub</vt:lpstr>
      <vt:lpstr>LC4RIによる効果</vt:lpstr>
      <vt:lpstr>効能1: 「やり方」の伝達が簡単になる</vt:lpstr>
      <vt:lpstr>効能2: 手順の漸進的な自動化</vt:lpstr>
      <vt:lpstr>試行はまだまだ途上、ではあるものの…</vt:lpstr>
      <vt:lpstr>死闘は続く…</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 Yazawa</dc:creator>
  <cp:lastModifiedBy>Yazawa Satoshi</cp:lastModifiedBy>
  <cp:revision>126</cp:revision>
  <dcterms:modified xsi:type="dcterms:W3CDTF">2020-10-13T04:33:30Z</dcterms:modified>
</cp:coreProperties>
</file>