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8" r:id="rId2"/>
  </p:sldMasterIdLst>
  <p:notesMasterIdLst>
    <p:notesMasterId r:id="rId17"/>
  </p:notesMasterIdLst>
  <p:sldIdLst>
    <p:sldId id="269" r:id="rId3"/>
    <p:sldId id="277" r:id="rId4"/>
    <p:sldId id="1171" r:id="rId5"/>
    <p:sldId id="274" r:id="rId6"/>
    <p:sldId id="1173" r:id="rId7"/>
    <p:sldId id="1172" r:id="rId8"/>
    <p:sldId id="273" r:id="rId9"/>
    <p:sldId id="1176" r:id="rId10"/>
    <p:sldId id="1151" r:id="rId11"/>
    <p:sldId id="1174" r:id="rId12"/>
    <p:sldId id="1175" r:id="rId13"/>
    <p:sldId id="275" r:id="rId14"/>
    <p:sldId id="276" r:id="rId15"/>
    <p:sldId id="270" r:id="rId16"/>
  </p:sldIdLst>
  <p:sldSz cx="9144000" cy="5715000" type="screen16x10"/>
  <p:notesSz cx="6858000" cy="9144000"/>
  <p:defaultTextStyle>
    <a:defPPr>
      <a:defRPr lang="en-US"/>
    </a:defPPr>
    <a:lvl1pPr marL="0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68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52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36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19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03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87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71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0C431A-8079-284A-BA2A-EE8A78C3815D}">
          <p14:sldIdLst/>
        </p14:section>
        <p14:section name="Movie 作成用" id="{73EABE7F-F308-9D4B-91E2-70833E6CA8E5}">
          <p14:sldIdLst>
            <p14:sldId id="269"/>
            <p14:sldId id="277"/>
            <p14:sldId id="1171"/>
            <p14:sldId id="274"/>
            <p14:sldId id="1173"/>
            <p14:sldId id="1172"/>
            <p14:sldId id="273"/>
            <p14:sldId id="1176"/>
            <p14:sldId id="1151"/>
            <p14:sldId id="1174"/>
            <p14:sldId id="1175"/>
          </p14:sldIdLst>
        </p14:section>
        <p14:section name="-" id="{9918171D-5EE4-B247-B9BC-184B116BF1E5}">
          <p14:sldIdLst/>
        </p14:section>
        <p14:section name="Untitled Section" id="{309E2EBF-B29F-6F4F-8BBF-B1105C8F0B89}">
          <p14:sldIdLst>
            <p14:sldId id="275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ED6"/>
    <a:srgbClr val="FFFFFF"/>
    <a:srgbClr val="2D2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/>
    <p:restoredTop sz="94631"/>
  </p:normalViewPr>
  <p:slideViewPr>
    <p:cSldViewPr snapToGrid="0" snapToObjects="1">
      <p:cViewPr>
        <p:scale>
          <a:sx n="120" d="100"/>
          <a:sy n="120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C56E-6DBB-DC4B-9FBD-2C6D4D59E6A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01B13-C8C8-754D-847A-6313B13B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latin typeface="Avenir Roman" charset="0"/>
              <a:cs typeface="Aveni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67"/>
            <a:ext cx="7772400" cy="12250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8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7602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706" y="44921"/>
            <a:ext cx="8356094" cy="395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63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31"/>
            <a:ext cx="7772400" cy="11350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74"/>
            <a:ext cx="7772400" cy="125015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4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14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28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28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00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571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1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</p:spTree>
    <p:extLst>
      <p:ext uri="{BB962C8B-B14F-4D97-AF65-F5344CB8AC3E}">
        <p14:creationId xmlns:p14="http://schemas.microsoft.com/office/powerpoint/2010/main" val="285163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706" y="44921"/>
            <a:ext cx="8356094" cy="395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1" y="1333514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14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1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</p:spTree>
    <p:extLst>
      <p:ext uri="{BB962C8B-B14F-4D97-AF65-F5344CB8AC3E}">
        <p14:creationId xmlns:p14="http://schemas.microsoft.com/office/powerpoint/2010/main" val="230295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147" indent="0">
              <a:buNone/>
              <a:defRPr sz="1800" b="1"/>
            </a:lvl2pPr>
            <a:lvl3pPr marL="814291" indent="0">
              <a:buNone/>
              <a:defRPr sz="1600" b="1"/>
            </a:lvl3pPr>
            <a:lvl4pPr marL="1221437" indent="0">
              <a:buNone/>
              <a:defRPr sz="1400" b="1"/>
            </a:lvl4pPr>
            <a:lvl5pPr marL="1628580" indent="0">
              <a:buNone/>
              <a:defRPr sz="1400" b="1"/>
            </a:lvl5pPr>
            <a:lvl6pPr marL="2035724" indent="0">
              <a:buNone/>
              <a:defRPr sz="1400" b="1"/>
            </a:lvl6pPr>
            <a:lvl7pPr marL="2442872" indent="0">
              <a:buNone/>
              <a:defRPr sz="1400" b="1"/>
            </a:lvl7pPr>
            <a:lvl8pPr marL="2850013" indent="0">
              <a:buNone/>
              <a:defRPr sz="1400" b="1"/>
            </a:lvl8pPr>
            <a:lvl9pPr marL="3257159" indent="0">
              <a:buNone/>
              <a:defRPr sz="1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4" cy="53313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147" indent="0">
              <a:buNone/>
              <a:defRPr sz="1800" b="1"/>
            </a:lvl2pPr>
            <a:lvl3pPr marL="814291" indent="0">
              <a:buNone/>
              <a:defRPr sz="1600" b="1"/>
            </a:lvl3pPr>
            <a:lvl4pPr marL="1221437" indent="0">
              <a:buNone/>
              <a:defRPr sz="1400" b="1"/>
            </a:lvl4pPr>
            <a:lvl5pPr marL="1628580" indent="0">
              <a:buNone/>
              <a:defRPr sz="1400" b="1"/>
            </a:lvl5pPr>
            <a:lvl6pPr marL="2035724" indent="0">
              <a:buNone/>
              <a:defRPr sz="1400" b="1"/>
            </a:lvl6pPr>
            <a:lvl7pPr marL="2442872" indent="0">
              <a:buNone/>
              <a:defRPr sz="1400" b="1"/>
            </a:lvl7pPr>
            <a:lvl8pPr marL="2850013" indent="0">
              <a:buNone/>
              <a:defRPr sz="1400" b="1"/>
            </a:lvl8pPr>
            <a:lvl9pPr marL="3257159" indent="0">
              <a:buNone/>
              <a:defRPr sz="1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4" cy="32927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ー 7"/>
          <p:cNvSpPr>
            <a:spLocks noGrp="1"/>
          </p:cNvSpPr>
          <p:nvPr>
            <p:ph type="ftr" sz="quarter" idx="10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1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</p:spTree>
    <p:extLst>
      <p:ext uri="{BB962C8B-B14F-4D97-AF65-F5344CB8AC3E}">
        <p14:creationId xmlns:p14="http://schemas.microsoft.com/office/powerpoint/2010/main" val="277154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706" y="45151"/>
            <a:ext cx="8356094" cy="395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271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669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7" y="227550"/>
            <a:ext cx="3008313" cy="96837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2" y="227557"/>
            <a:ext cx="5111750" cy="487759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7" y="1195924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07147" indent="0">
              <a:buNone/>
              <a:defRPr sz="1100"/>
            </a:lvl2pPr>
            <a:lvl3pPr marL="814291" indent="0">
              <a:buNone/>
              <a:defRPr sz="900"/>
            </a:lvl3pPr>
            <a:lvl4pPr marL="1221437" indent="0">
              <a:buNone/>
              <a:defRPr sz="900"/>
            </a:lvl4pPr>
            <a:lvl5pPr marL="1628580" indent="0">
              <a:buNone/>
              <a:defRPr sz="900"/>
            </a:lvl5pPr>
            <a:lvl6pPr marL="2035724" indent="0">
              <a:buNone/>
              <a:defRPr sz="900"/>
            </a:lvl6pPr>
            <a:lvl7pPr marL="2442872" indent="0">
              <a:buNone/>
              <a:defRPr sz="900"/>
            </a:lvl7pPr>
            <a:lvl8pPr marL="2850013" indent="0">
              <a:buNone/>
              <a:defRPr sz="900"/>
            </a:lvl8pPr>
            <a:lvl9pPr marL="325715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1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</p:spTree>
    <p:extLst>
      <p:ext uri="{BB962C8B-B14F-4D97-AF65-F5344CB8AC3E}">
        <p14:creationId xmlns:p14="http://schemas.microsoft.com/office/powerpoint/2010/main" val="12628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3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7" y="4000503"/>
            <a:ext cx="5486400" cy="47228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7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7147" indent="0">
              <a:buNone/>
              <a:defRPr sz="2400"/>
            </a:lvl2pPr>
            <a:lvl3pPr marL="814291" indent="0">
              <a:buNone/>
              <a:defRPr sz="2100"/>
            </a:lvl3pPr>
            <a:lvl4pPr marL="1221437" indent="0">
              <a:buNone/>
              <a:defRPr sz="1800"/>
            </a:lvl4pPr>
            <a:lvl5pPr marL="1628580" indent="0">
              <a:buNone/>
              <a:defRPr sz="1800"/>
            </a:lvl5pPr>
            <a:lvl6pPr marL="2035724" indent="0">
              <a:buNone/>
              <a:defRPr sz="1800"/>
            </a:lvl6pPr>
            <a:lvl7pPr marL="2442872" indent="0">
              <a:buNone/>
              <a:defRPr sz="1800"/>
            </a:lvl7pPr>
            <a:lvl8pPr marL="2850013" indent="0">
              <a:buNone/>
              <a:defRPr sz="1800"/>
            </a:lvl8pPr>
            <a:lvl9pPr marL="3257159" indent="0">
              <a:buNone/>
              <a:defRPr sz="18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7" y="4472784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07147" indent="0">
              <a:buNone/>
              <a:defRPr sz="1100"/>
            </a:lvl2pPr>
            <a:lvl3pPr marL="814291" indent="0">
              <a:buNone/>
              <a:defRPr sz="900"/>
            </a:lvl3pPr>
            <a:lvl4pPr marL="1221437" indent="0">
              <a:buNone/>
              <a:defRPr sz="900"/>
            </a:lvl4pPr>
            <a:lvl5pPr marL="1628580" indent="0">
              <a:buNone/>
              <a:defRPr sz="900"/>
            </a:lvl5pPr>
            <a:lvl6pPr marL="2035724" indent="0">
              <a:buNone/>
              <a:defRPr sz="900"/>
            </a:lvl6pPr>
            <a:lvl7pPr marL="2442872" indent="0">
              <a:buNone/>
              <a:defRPr sz="900"/>
            </a:lvl7pPr>
            <a:lvl8pPr marL="2850013" indent="0">
              <a:buNone/>
              <a:defRPr sz="900"/>
            </a:lvl8pPr>
            <a:lvl9pPr marL="325715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10"/>
          </p:nvPr>
        </p:nvSpPr>
        <p:spPr>
          <a:xfrm>
            <a:off x="3124200" y="5506861"/>
            <a:ext cx="2895600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1"/>
          </p:nvPr>
        </p:nvSpPr>
        <p:spPr>
          <a:xfrm>
            <a:off x="131764" y="5506861"/>
            <a:ext cx="2459037" cy="183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#JupyterCon</a:t>
            </a:r>
          </a:p>
        </p:txBody>
      </p:sp>
    </p:spTree>
    <p:extLst>
      <p:ext uri="{BB962C8B-B14F-4D97-AF65-F5344CB8AC3E}">
        <p14:creationId xmlns:p14="http://schemas.microsoft.com/office/powerpoint/2010/main" val="190927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black">
    <p:bg>
      <p:bgPr>
        <a:solidFill>
          <a:srgbClr val="32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242735" y="738193"/>
            <a:ext cx="8658541" cy="4238618"/>
          </a:xfrm>
          <a:prstGeom prst="rect">
            <a:avLst/>
          </a:prstGeom>
        </p:spPr>
        <p:txBody>
          <a:bodyPr/>
          <a:lstStyle>
            <a:lvl1pPr algn="ctr">
              <a:defRPr sz="3800" b="1" i="0">
                <a:latin typeface="Hiragino Kaku Gothic Pro W6" charset="-128"/>
                <a:ea typeface="Hiragino Kaku Gothic Pro W6" charset="-128"/>
                <a:cs typeface="Hiragino Kaku Gothic Pro W6" charset="-128"/>
                <a:sym typeface="Avenir Next Demi Bold"/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 bwMode="auto">
          <a:xfrm>
            <a:off x="8628064" y="5404556"/>
            <a:ext cx="307975" cy="2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7397" tIns="28698" rIns="57397" bIns="28698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EEF3CB"/>
                </a:solidFill>
                <a:latin typeface="Helvetica" charset="0"/>
                <a:ea typeface="ヒラギノ丸ゴ Pro W4" charset="0"/>
                <a:cs typeface="Helvetica" charset="0"/>
                <a:sym typeface="Helvetica" charset="0"/>
              </a:defRPr>
            </a:lvl1pPr>
          </a:lstStyle>
          <a:p>
            <a:fld id="{27ADC813-F652-C049-B0AC-59AFBDBBC0B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71529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-blac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>
            <a:spLocks noChangeArrowheads="1"/>
          </p:cNvSpPr>
          <p:nvPr/>
        </p:nvSpPr>
        <p:spPr bwMode="auto">
          <a:xfrm>
            <a:off x="-17463" y="-14111"/>
            <a:ext cx="9178926" cy="737306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1887" tIns="31887" rIns="31887" bIns="31887" anchor="ctr"/>
          <a:lstStyle/>
          <a:p>
            <a:pPr algn="ctr"/>
            <a:endParaRPr kumimoji="0" lang="ja-JP" altLang="en-US" sz="1350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42735" y="157859"/>
            <a:ext cx="8658541" cy="55051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iragino Kaku Gothic Pro W6" charset="-128"/>
                <a:ea typeface="Hiragino Kaku Gothic Pro W6" charset="-128"/>
                <a:cs typeface="Hiragino Kaku Gothic Pro W6" charset="-128"/>
                <a:sym typeface="Avenir Next Demi Bold"/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75047" y="1116214"/>
            <a:ext cx="8393906" cy="4241601"/>
          </a:xfrm>
          <a:prstGeom prst="rect">
            <a:avLst/>
          </a:prstGeom>
        </p:spPr>
        <p:txBody>
          <a:bodyPr/>
          <a:lstStyle>
            <a:lvl1pPr marL="279013" indent="-279013">
              <a:buSzPct val="75000"/>
              <a:buChar char="•"/>
              <a:defRPr sz="2300" b="0" i="0">
                <a:solidFill>
                  <a:srgbClr val="333333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558025" indent="-279013">
              <a:buSzPct val="75000"/>
              <a:buChar char="•"/>
              <a:defRPr sz="2300" b="0" i="0">
                <a:solidFill>
                  <a:srgbClr val="333333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837038" indent="-279013">
              <a:buSzPct val="75000"/>
              <a:buChar char="•"/>
              <a:defRPr sz="2300" b="0" i="0">
                <a:solidFill>
                  <a:srgbClr val="333333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1116051" indent="-279013">
              <a:buSzPct val="75000"/>
              <a:buChar char="•"/>
              <a:defRPr sz="2300" b="0" i="0">
                <a:solidFill>
                  <a:srgbClr val="333333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1395063" indent="-279013">
              <a:buSzPct val="75000"/>
              <a:buChar char="•"/>
              <a:defRPr sz="2300" b="0" i="0">
                <a:solidFill>
                  <a:srgbClr val="333333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5" name="Shape 39"/>
          <p:cNvSpPr>
            <a:spLocks noGrp="1"/>
          </p:cNvSpPr>
          <p:nvPr>
            <p:ph type="sldNum" sz="quarter" idx="10"/>
          </p:nvPr>
        </p:nvSpPr>
        <p:spPr bwMode="auto">
          <a:xfrm>
            <a:off x="8628064" y="5404556"/>
            <a:ext cx="307975" cy="2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7397" tIns="28698" rIns="57397" bIns="28698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EEF3CB"/>
                </a:solidFill>
                <a:latin typeface="Helvetica" charset="0"/>
                <a:ea typeface="ヒラギノ丸ゴ Pro W4" charset="0"/>
                <a:cs typeface="Helvetica" charset="0"/>
                <a:sym typeface="Helvetica" charset="0"/>
              </a:defRPr>
            </a:lvl1pPr>
          </a:lstStyle>
          <a:p>
            <a:fld id="{46FE2B46-E399-BE48-915C-1E81AFD83CC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98212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200" y="42333"/>
            <a:ext cx="8356600" cy="39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430" tIns="40717" rIns="81430" bIns="40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30200" y="599723"/>
            <a:ext cx="8585200" cy="479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430" tIns="40717" rIns="81430" bIns="40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en-US" altLang="ja-JP"/>
              <a:t>Second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en-US" altLang="ja-JP"/>
              <a:t>Third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en-US" altLang="ja-JP"/>
              <a:t>Forth </a:t>
            </a:r>
            <a:r>
              <a:rPr lang="ja-JP" altLang="en-US"/>
              <a:t>レベル　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  <a:r>
              <a:rPr lang="ja-JP" altLang="en-US"/>
              <a:t>レベル</a:t>
            </a:r>
            <a:r>
              <a:rPr lang="en-US" altLang="ja-JP"/>
              <a:t> 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4822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06400" rtl="0" eaLnBrk="1" fontAlgn="base" hangingPunct="1">
        <a:spcBef>
          <a:spcPct val="0"/>
        </a:spcBef>
        <a:spcAft>
          <a:spcPct val="0"/>
        </a:spcAft>
        <a:defRPr kumimoji="1" sz="2300" kern="1200">
          <a:solidFill>
            <a:srgbClr val="008000"/>
          </a:solidFill>
          <a:latin typeface="Arial Rounded MT Bold"/>
          <a:ea typeface="+mj-ea"/>
          <a:cs typeface="ヒラギノ丸ゴ Pro W4" charset="0"/>
        </a:defRPr>
      </a:lvl1pPr>
      <a:lvl2pPr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2pPr>
      <a:lvl3pPr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3pPr>
      <a:lvl4pPr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4pPr>
      <a:lvl5pPr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5pPr>
      <a:lvl6pPr marL="457200"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6pPr>
      <a:lvl7pPr marL="914400"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7pPr>
      <a:lvl8pPr marL="1371600"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8pPr>
      <a:lvl9pPr marL="1828800" algn="ctr" defTabSz="406400" rtl="0" eaLnBrk="1" fontAlgn="base" hangingPunct="1">
        <a:spcBef>
          <a:spcPct val="0"/>
        </a:spcBef>
        <a:spcAft>
          <a:spcPct val="0"/>
        </a:spcAft>
        <a:defRPr kumimoji="1" sz="2300">
          <a:solidFill>
            <a:srgbClr val="008000"/>
          </a:solidFill>
          <a:latin typeface="Arial Rounded MT Bold" charset="0"/>
          <a:ea typeface="ヒラギノ丸ゴ Pro W4" charset="0"/>
          <a:cs typeface="ヒラギノ丸ゴ Pro W4" charset="0"/>
        </a:defRPr>
      </a:lvl9pPr>
    </p:titleStyle>
    <p:bodyStyle>
      <a:lvl1pPr algn="l" defTabSz="406400" rtl="0" eaLnBrk="1" fontAlgn="base" hangingPunct="1">
        <a:lnSpc>
          <a:spcPct val="110000"/>
        </a:lnSpc>
        <a:spcBef>
          <a:spcPts val="375"/>
        </a:spcBef>
        <a:spcAft>
          <a:spcPts val="750"/>
        </a:spcAft>
        <a:defRPr kumimoji="1" sz="2400" kern="1200">
          <a:solidFill>
            <a:srgbClr val="595959"/>
          </a:solidFill>
          <a:latin typeface="Arial Rounded MT Bold"/>
          <a:ea typeface="+mn-ea"/>
          <a:cs typeface="ヒラギノ丸ゴ Pro W4" charset="0"/>
        </a:defRPr>
      </a:lvl1pPr>
      <a:lvl2pPr marL="166688" indent="-166688" algn="l" defTabSz="406400" rtl="0" eaLnBrk="1" fontAlgn="base" hangingPunct="1">
        <a:lnSpc>
          <a:spcPct val="110000"/>
        </a:lnSpc>
        <a:spcBef>
          <a:spcPts val="375"/>
        </a:spcBef>
        <a:spcAft>
          <a:spcPts val="750"/>
        </a:spcAft>
        <a:buFont typeface="Arial" charset="0"/>
        <a:buChar char="•"/>
        <a:defRPr kumimoji="1" sz="1900" kern="1200">
          <a:solidFill>
            <a:srgbClr val="595959"/>
          </a:solidFill>
          <a:latin typeface="Arial Rounded MT Bold"/>
          <a:ea typeface="+mn-ea"/>
          <a:cs typeface="ヒラギノ丸ゴ Pro W4" charset="0"/>
        </a:defRPr>
      </a:lvl2pPr>
      <a:lvl3pPr marL="396875" indent="-201613" algn="l" defTabSz="406400" rtl="0" eaLnBrk="1" fontAlgn="base" hangingPunct="1">
        <a:lnSpc>
          <a:spcPct val="110000"/>
        </a:lnSpc>
        <a:spcBef>
          <a:spcPct val="0"/>
        </a:spcBef>
        <a:spcAft>
          <a:spcPts val="750"/>
        </a:spcAft>
        <a:buFont typeface="Lucida Grande" charset="0"/>
        <a:buChar char="-"/>
        <a:defRPr kumimoji="1" kern="1200">
          <a:solidFill>
            <a:srgbClr val="595959"/>
          </a:solidFill>
          <a:latin typeface="Arial Rounded MT Bold"/>
          <a:ea typeface="+mn-ea"/>
          <a:cs typeface="ヒラギノ丸ゴ Pro W4" charset="0"/>
        </a:defRPr>
      </a:lvl3pPr>
      <a:lvl4pPr marL="504825" indent="-201613" algn="l" defTabSz="406400" rtl="0" eaLnBrk="1" fontAlgn="base" hangingPunct="1">
        <a:lnSpc>
          <a:spcPct val="110000"/>
        </a:lnSpc>
        <a:spcBef>
          <a:spcPct val="0"/>
        </a:spcBef>
        <a:spcAft>
          <a:spcPts val="750"/>
        </a:spcAft>
        <a:buFont typeface="Arial" charset="0"/>
        <a:buChar char="–"/>
        <a:defRPr kumimoji="1" sz="1500" kern="1200">
          <a:solidFill>
            <a:srgbClr val="595959"/>
          </a:solidFill>
          <a:latin typeface="Arial Rounded MT Bold"/>
          <a:ea typeface="+mn-ea"/>
          <a:cs typeface="ヒラギノ丸ゴ Pro W4" charset="0"/>
        </a:defRPr>
      </a:lvl4pPr>
      <a:lvl5pPr marL="1719263" indent="-203200" algn="l" defTabSz="406400" rtl="0" eaLnBrk="1" fontAlgn="base" hangingPunct="1">
        <a:lnSpc>
          <a:spcPct val="110000"/>
        </a:lnSpc>
        <a:spcBef>
          <a:spcPct val="0"/>
        </a:spcBef>
        <a:spcAft>
          <a:spcPts val="750"/>
        </a:spcAft>
        <a:buFont typeface="Arial" charset="0"/>
        <a:buChar char="»"/>
        <a:defRPr kumimoji="1" sz="300" kern="1200">
          <a:solidFill>
            <a:srgbClr val="595959"/>
          </a:solidFill>
          <a:latin typeface="Arial Rounded MT Bold"/>
          <a:ea typeface="+mn-ea"/>
          <a:cs typeface="ヒラギノ丸ゴ Pro W4" charset="0"/>
        </a:defRPr>
      </a:lvl5pPr>
      <a:lvl6pPr marL="2239302" indent="-203571" algn="l" defTabSz="40714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6445" indent="-203571" algn="l" defTabSz="40714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3589" indent="-203571" algn="l" defTabSz="40714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0735" indent="-203571" algn="l" defTabSz="40714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147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291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437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580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724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872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0013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7159" algn="l" defTabSz="407147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wmf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6.wmf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444-CE15-E042-8233-E6B9DD44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791"/>
            <a:ext cx="9144000" cy="198966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 Rounded MT Bold" panose="020F0704030504030204" pitchFamily="34" charset="77"/>
              </a:rPr>
              <a:t>OperationHub </a:t>
            </a:r>
            <a:br>
              <a:rPr lang="en-US" sz="4400" dirty="0">
                <a:latin typeface="Arial Rounded MT Bold" panose="020F0704030504030204" pitchFamily="34" charset="77"/>
              </a:rPr>
            </a:br>
            <a:br>
              <a:rPr lang="en-US" sz="1000" dirty="0"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</a:rPr>
              <a:t>Enhanced JupyterHub for DevOps Engineers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9037D-8244-7D41-8A64-10BC6D4D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45" y="2187488"/>
            <a:ext cx="6858000" cy="1379802"/>
          </a:xfrm>
        </p:spPr>
        <p:txBody>
          <a:bodyPr anchor="t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Yoshi NOBU masatani (National Institute of Informatics, Japan)</a:t>
            </a:r>
          </a:p>
        </p:txBody>
      </p:sp>
      <p:sp>
        <p:nvSpPr>
          <p:cNvPr id="29" name="テキスト ボックス 4">
            <a:extLst>
              <a:ext uri="{FF2B5EF4-FFF2-40B4-BE49-F238E27FC236}">
                <a16:creationId xmlns:a16="http://schemas.microsoft.com/office/drawing/2014/main" id="{9E44EB54-3C5A-3B43-ABBF-F70640824568}"/>
              </a:ext>
            </a:extLst>
          </p:cNvPr>
          <p:cNvSpPr txBox="1"/>
          <p:nvPr/>
        </p:nvSpPr>
        <p:spPr>
          <a:xfrm>
            <a:off x="986584" y="3390631"/>
            <a:ext cx="717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7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//github.com/</a:t>
            </a:r>
            <a:r>
              <a:rPr kumimoji="1" lang="en-US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NII-cloud-operation/OperationHub</a:t>
            </a:r>
            <a:endParaRPr kumimoji="1" lang="ja-JP" altLang="en-US" sz="1600">
              <a:solidFill>
                <a:schemeClr val="accent1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sp>
        <p:nvSpPr>
          <p:cNvPr id="30" name="正方形/長方形 8">
            <a:extLst>
              <a:ext uri="{FF2B5EF4-FFF2-40B4-BE49-F238E27FC236}">
                <a16:creationId xmlns:a16="http://schemas.microsoft.com/office/drawing/2014/main" id="{68FC1587-E1FC-5A49-B69F-4213DAB7EFEC}"/>
              </a:ext>
            </a:extLst>
          </p:cNvPr>
          <p:cNvSpPr/>
          <p:nvPr/>
        </p:nvSpPr>
        <p:spPr>
          <a:xfrm>
            <a:off x="-253558" y="6554845"/>
            <a:ext cx="2621597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5333D1D5-44F5-DA43-BC03-A6FD4598F4C0}"/>
              </a:ext>
            </a:extLst>
          </p:cNvPr>
          <p:cNvSpPr txBox="1"/>
          <p:nvPr/>
        </p:nvSpPr>
        <p:spPr>
          <a:xfrm>
            <a:off x="4533900" y="6637026"/>
            <a:ext cx="16626116" cy="18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National Institute of Informatics</a:t>
            </a:r>
          </a:p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https://literate-computing.github.io/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FAD7FE14-08A7-BC4D-803A-143BA268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52" y="6705582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F7719-1127-2248-8031-9D66EF59FAAA}"/>
              </a:ext>
            </a:extLst>
          </p:cNvPr>
          <p:cNvGrpSpPr/>
          <p:nvPr/>
        </p:nvGrpSpPr>
        <p:grpSpPr>
          <a:xfrm>
            <a:off x="-1" y="5062151"/>
            <a:ext cx="9144001" cy="652978"/>
            <a:chOff x="-1" y="5028284"/>
            <a:chExt cx="9144001" cy="652978"/>
          </a:xfrm>
        </p:grpSpPr>
        <p:sp>
          <p:nvSpPr>
            <p:cNvPr id="36" name="正方形/長方形 8">
              <a:extLst>
                <a:ext uri="{FF2B5EF4-FFF2-40B4-BE49-F238E27FC236}">
                  <a16:creationId xmlns:a16="http://schemas.microsoft.com/office/drawing/2014/main" id="{B97A6958-7FD6-A440-8F41-39ED94AE69E0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テキスト ボックス 20">
              <a:extLst>
                <a:ext uri="{FF2B5EF4-FFF2-40B4-BE49-F238E27FC236}">
                  <a16:creationId xmlns:a16="http://schemas.microsoft.com/office/drawing/2014/main" id="{0D1E86A2-E880-B54C-8236-65DED3D95328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E862B496-14FC-5842-AE8E-C15B53E65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7CE0A3-DA11-C243-8522-D98956D0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1D41B20-6A6B-4145-B45D-ABDAFB45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84" y="723900"/>
            <a:ext cx="644157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BBF8F3-49F2-EB4E-9066-A235563F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8" y="635000"/>
            <a:ext cx="5872162" cy="44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5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E26-7B6E-1A49-8544-26ABD8CA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Separated environment for each operator</a:t>
            </a:r>
          </a:p>
          <a:p>
            <a:pPr lvl="0"/>
            <a:r>
              <a:rPr lang="en-US" altLang="ja-JP" sz="2400" dirty="0"/>
              <a:t>Authentication based on host’s PAM</a:t>
            </a:r>
          </a:p>
          <a:p>
            <a:pPr lvl="0"/>
            <a:endParaRPr lang="en-US" sz="2400" dirty="0"/>
          </a:p>
          <a:p>
            <a:pPr lvl="0"/>
            <a:r>
              <a:rPr lang="en-US" altLang="ja-JP" sz="2400" dirty="0"/>
              <a:t>Classified storage </a:t>
            </a:r>
            <a:r>
              <a:rPr lang="en-US" altLang="ja-JP" sz="2400" dirty="0" err="1"/>
              <a:t>spces</a:t>
            </a:r>
            <a:endParaRPr lang="en-US" altLang="ja-JP" sz="2400" dirty="0"/>
          </a:p>
          <a:p>
            <a:pPr lvl="1"/>
            <a:r>
              <a:rPr lang="en-US" altLang="ja-JP" dirty="0"/>
              <a:t>Private		; owner only ; </a:t>
            </a:r>
            <a:r>
              <a:rPr lang="en-US" altLang="ja-JP" dirty="0" err="1"/>
              <a:t>storeing</a:t>
            </a:r>
            <a:r>
              <a:rPr lang="en-US" altLang="ja-JP" dirty="0"/>
              <a:t> </a:t>
            </a:r>
            <a:r>
              <a:rPr lang="en-US" altLang="ja-JP" dirty="0" err="1"/>
              <a:t>indivisual</a:t>
            </a:r>
            <a:r>
              <a:rPr lang="en-US" altLang="ja-JP" dirty="0"/>
              <a:t> credentials</a:t>
            </a:r>
          </a:p>
          <a:p>
            <a:pPr lvl="1"/>
            <a:r>
              <a:rPr lang="en-US" altLang="ja-JP" dirty="0"/>
              <a:t>Shared Read-only	; for sharing information</a:t>
            </a:r>
          </a:p>
          <a:p>
            <a:pPr lvl="1"/>
            <a:r>
              <a:rPr lang="en-US" dirty="0"/>
              <a:t>Shared writable	; </a:t>
            </a:r>
          </a:p>
          <a:p>
            <a:pPr marL="342900" lvl="1" indent="0">
              <a:buNone/>
            </a:pPr>
            <a:endParaRPr lang="en-US" dirty="0"/>
          </a:p>
          <a:p>
            <a:pPr lvl="0"/>
            <a:r>
              <a:rPr lang="en-US" altLang="ja-JP" sz="2400" dirty="0"/>
              <a:t>sudo enabled in the container – Infrastructure operation requires sudo</a:t>
            </a:r>
            <a:endParaRPr lang="en-US" sz="2400" dirty="0"/>
          </a:p>
          <a:p>
            <a:pPr lvl="0"/>
            <a:r>
              <a:rPr lang="en-US" altLang="ja-JP" sz="2400" dirty="0"/>
              <a:t>remote logging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E26-7B6E-1A49-8544-26ABD8CA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Separated environment for each operator</a:t>
            </a:r>
          </a:p>
          <a:p>
            <a:pPr lvl="0"/>
            <a:r>
              <a:rPr lang="en-US" altLang="ja-JP" sz="2400" dirty="0"/>
              <a:t>Authentication based on host’s PAM</a:t>
            </a:r>
          </a:p>
          <a:p>
            <a:pPr lvl="0"/>
            <a:endParaRPr lang="en-US" sz="2400" dirty="0"/>
          </a:p>
          <a:p>
            <a:pPr lvl="0"/>
            <a:r>
              <a:rPr lang="en-US" altLang="ja-JP" sz="2400" dirty="0"/>
              <a:t>Classified storage </a:t>
            </a:r>
            <a:r>
              <a:rPr lang="en-US" altLang="ja-JP" sz="2400" dirty="0" err="1"/>
              <a:t>spces</a:t>
            </a:r>
            <a:endParaRPr lang="en-US" altLang="ja-JP" sz="2400" dirty="0"/>
          </a:p>
          <a:p>
            <a:pPr lvl="1"/>
            <a:r>
              <a:rPr lang="en-US" altLang="ja-JP" dirty="0"/>
              <a:t>Private		; owner only ; </a:t>
            </a:r>
            <a:r>
              <a:rPr lang="en-US" altLang="ja-JP" dirty="0" err="1"/>
              <a:t>storeing</a:t>
            </a:r>
            <a:r>
              <a:rPr lang="en-US" altLang="ja-JP" dirty="0"/>
              <a:t> </a:t>
            </a:r>
            <a:r>
              <a:rPr lang="en-US" altLang="ja-JP" dirty="0" err="1"/>
              <a:t>indivisual</a:t>
            </a:r>
            <a:r>
              <a:rPr lang="en-US" altLang="ja-JP" dirty="0"/>
              <a:t> credentials</a:t>
            </a:r>
          </a:p>
          <a:p>
            <a:pPr lvl="1"/>
            <a:r>
              <a:rPr lang="en-US" altLang="ja-JP" dirty="0"/>
              <a:t>Shared Read-only	; for sharing information</a:t>
            </a:r>
          </a:p>
          <a:p>
            <a:pPr lvl="1"/>
            <a:r>
              <a:rPr lang="en-US" dirty="0"/>
              <a:t>Shared writable	; </a:t>
            </a:r>
          </a:p>
          <a:p>
            <a:pPr marL="342900" lvl="1" indent="0">
              <a:buNone/>
            </a:pPr>
            <a:endParaRPr lang="en-US" dirty="0"/>
          </a:p>
          <a:p>
            <a:pPr lvl="0"/>
            <a:r>
              <a:rPr lang="en-US" altLang="ja-JP" sz="2400" dirty="0"/>
              <a:t>sudo enabled in the container – Infrastructure operation requires sudo</a:t>
            </a:r>
            <a:endParaRPr lang="en-US" sz="2400" dirty="0"/>
          </a:p>
          <a:p>
            <a:pPr lvl="0"/>
            <a:r>
              <a:rPr lang="en-US" altLang="ja-JP" sz="2400" dirty="0"/>
              <a:t>remote logging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8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1F4FA-F7B8-2C45-95F1-9F89BCC2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1" y="464541"/>
            <a:ext cx="1905000" cy="355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正方形/長方形 8">
            <a:extLst>
              <a:ext uri="{FF2B5EF4-FFF2-40B4-BE49-F238E27FC236}">
                <a16:creationId xmlns:a16="http://schemas.microsoft.com/office/drawing/2014/main" id="{A7263C93-D1D8-7A45-BD3B-4A7D68F5C256}"/>
              </a:ext>
            </a:extLst>
          </p:cNvPr>
          <p:cNvSpPr/>
          <p:nvPr/>
        </p:nvSpPr>
        <p:spPr>
          <a:xfrm>
            <a:off x="457200" y="1268516"/>
            <a:ext cx="996361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A94E2-332A-3842-8853-D605D9D1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1" y="1908006"/>
            <a:ext cx="6350000" cy="1181100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F8214DF-DFAD-D342-AE29-E7791509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22" y="1666591"/>
            <a:ext cx="1240303" cy="80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2D2113-CE70-3643-AC04-83A2A83C7055}"/>
              </a:ext>
            </a:extLst>
          </p:cNvPr>
          <p:cNvGrpSpPr/>
          <p:nvPr/>
        </p:nvGrpSpPr>
        <p:grpSpPr>
          <a:xfrm>
            <a:off x="-1" y="5028284"/>
            <a:ext cx="9144001" cy="652978"/>
            <a:chOff x="-1" y="5028284"/>
            <a:chExt cx="9144001" cy="652978"/>
          </a:xfrm>
        </p:grpSpPr>
        <p:sp>
          <p:nvSpPr>
            <p:cNvPr id="3" name="正方形/長方形 8">
              <a:extLst>
                <a:ext uri="{FF2B5EF4-FFF2-40B4-BE49-F238E27FC236}">
                  <a16:creationId xmlns:a16="http://schemas.microsoft.com/office/drawing/2014/main" id="{0EA3D2D2-C3E1-7C4B-953D-D38D229ECCE3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20">
              <a:extLst>
                <a:ext uri="{FF2B5EF4-FFF2-40B4-BE49-F238E27FC236}">
                  <a16:creationId xmlns:a16="http://schemas.microsoft.com/office/drawing/2014/main" id="{EBC71297-3184-9C43-BD4F-A8B183AB0F39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18FA9F9-6065-F848-A8BA-A8096CD60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3A6619-0AAC-A740-A92D-3640CA95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2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DEEB-CEA0-C74D-9EF6-C7701800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noFill/>
          <a:ln>
            <a:noFill/>
          </a:ln>
        </p:spPr>
        <p:txBody>
          <a:bodyPr vert="horz" wrap="square" lIns="81430" tIns="40717" rIns="81430" bIns="40717" numCol="1" anchor="ctr" anchorCtr="0" compatLnSpc="1">
            <a:prstTxWarp prst="textNoShape">
              <a:avLst/>
            </a:prstTxWarp>
          </a:bodyPr>
          <a:lstStyle/>
          <a:p>
            <a:pPr algn="ctr" defTabSz="406400" fontAlgn="base">
              <a:spcAft>
                <a:spcPct val="0"/>
              </a:spcAft>
            </a:pPr>
            <a:r>
              <a:rPr kumimoji="1" lang="en-US" sz="2300" dirty="0">
                <a:solidFill>
                  <a:srgbClr val="008000"/>
                </a:solidFill>
                <a:latin typeface="Arial Rounded MT Bold" charset="0"/>
                <a:ea typeface="ヒラギノ丸ゴ Pro W4" charset="0"/>
              </a:rPr>
              <a:t>Features of OperationHub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E26-7B6E-1A49-8544-26ABD8CA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856"/>
            <a:ext cx="7886700" cy="3895615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 multi-user notebook environment by JupyterHub </a:t>
            </a:r>
            <a:r>
              <a:rPr lang="en-US" dirty="0">
                <a:solidFill>
                  <a:srgbClr val="C00000"/>
                </a:solidFill>
              </a:rPr>
              <a:t>on a single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Each user environment is isolated by a docker container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Each user can </a:t>
            </a:r>
            <a:r>
              <a:rPr lang="en-US" dirty="0">
                <a:solidFill>
                  <a:srgbClr val="C00000"/>
                </a:solidFill>
              </a:rPr>
              <a:t>“sudo”</a:t>
            </a:r>
            <a:r>
              <a:rPr lang="en-US" dirty="0"/>
              <a:t> in its container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Password authentication by PAM ; </a:t>
            </a:r>
            <a:r>
              <a:rPr lang="en-US" dirty="0">
                <a:solidFill>
                  <a:srgbClr val="C00000"/>
                </a:solidFill>
              </a:rPr>
              <a:t>consistent alignments with host’s environment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Classified storage area:</a:t>
            </a:r>
          </a:p>
          <a:p>
            <a:pPr marL="685800" lvl="1" indent="-342900"/>
            <a:r>
              <a:rPr lang="en-US" i="1" dirty="0">
                <a:solidFill>
                  <a:srgbClr val="C00000"/>
                </a:solidFill>
              </a:rPr>
              <a:t>Read-only</a:t>
            </a:r>
            <a:r>
              <a:rPr lang="en-US" i="1" dirty="0"/>
              <a:t> shared directory</a:t>
            </a:r>
            <a:r>
              <a:rPr lang="en-US" dirty="0"/>
              <a:t> for users to view each other's notebooks</a:t>
            </a:r>
          </a:p>
          <a:p>
            <a:pPr marL="685800" lvl="1" indent="-342900"/>
            <a:r>
              <a:rPr lang="en-US" i="1" dirty="0">
                <a:solidFill>
                  <a:srgbClr val="C00000"/>
                </a:solidFill>
              </a:rPr>
              <a:t>Writable</a:t>
            </a:r>
            <a:r>
              <a:rPr lang="en-US" i="1" dirty="0"/>
              <a:t> shared directory</a:t>
            </a:r>
            <a:r>
              <a:rPr lang="en-US" dirty="0"/>
              <a:t> by any users</a:t>
            </a:r>
          </a:p>
          <a:p>
            <a:pPr marL="685800" lvl="1" indent="-342900"/>
            <a:r>
              <a:rPr lang="en-US" i="1" dirty="0">
                <a:solidFill>
                  <a:srgbClr val="C00000"/>
                </a:solidFill>
              </a:rPr>
              <a:t>Private</a:t>
            </a:r>
            <a:r>
              <a:rPr lang="en-US" i="1" dirty="0"/>
              <a:t> directory </a:t>
            </a:r>
            <a:r>
              <a:rPr lang="en-US" dirty="0"/>
              <a:t>for an individual's credentials, ex. ssh private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4DBA76-E405-5043-9042-F8FDC148C090}"/>
              </a:ext>
            </a:extLst>
          </p:cNvPr>
          <p:cNvSpPr/>
          <p:nvPr/>
        </p:nvSpPr>
        <p:spPr>
          <a:xfrm>
            <a:off x="2452314" y="1871485"/>
            <a:ext cx="2060586" cy="2229023"/>
          </a:xfrm>
          <a:prstGeom prst="roundRect">
            <a:avLst>
              <a:gd name="adj" fmla="val 9705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3" name="図 124">
            <a:extLst>
              <a:ext uri="{FF2B5EF4-FFF2-40B4-BE49-F238E27FC236}">
                <a16:creationId xmlns:a16="http://schemas.microsoft.com/office/drawing/2014/main" id="{2DE10E80-7F85-054A-B03B-B3E2C087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9" y="2052473"/>
            <a:ext cx="1492348" cy="14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93">
            <a:extLst>
              <a:ext uri="{FF2B5EF4-FFF2-40B4-BE49-F238E27FC236}">
                <a16:creationId xmlns:a16="http://schemas.microsoft.com/office/drawing/2014/main" id="{F7E7AD6A-F7AB-E64F-BEEA-D8B67C31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89" y="2297911"/>
            <a:ext cx="1492348" cy="14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38">
            <a:extLst>
              <a:ext uri="{FF2B5EF4-FFF2-40B4-BE49-F238E27FC236}">
                <a16:creationId xmlns:a16="http://schemas.microsoft.com/office/drawing/2014/main" id="{438504CE-E00B-0744-9FC4-63A6C44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464" y="3356743"/>
            <a:ext cx="649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r>
              <a:rPr lang="en-US" altLang="ja-JP" sz="160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KVM</a:t>
            </a:r>
          </a:p>
        </p:txBody>
      </p:sp>
      <p:grpSp>
        <p:nvGrpSpPr>
          <p:cNvPr id="6" name="図形グループ 44">
            <a:extLst>
              <a:ext uri="{FF2B5EF4-FFF2-40B4-BE49-F238E27FC236}">
                <a16:creationId xmlns:a16="http://schemas.microsoft.com/office/drawing/2014/main" id="{4E7E711D-210D-4344-B88D-6FE0E09C107C}"/>
              </a:ext>
            </a:extLst>
          </p:cNvPr>
          <p:cNvGrpSpPr>
            <a:grpSpLocks/>
          </p:cNvGrpSpPr>
          <p:nvPr/>
        </p:nvGrpSpPr>
        <p:grpSpPr bwMode="auto">
          <a:xfrm>
            <a:off x="4862043" y="2635044"/>
            <a:ext cx="710163" cy="705429"/>
            <a:chOff x="5109917" y="2385822"/>
            <a:chExt cx="477022" cy="472979"/>
          </a:xfrm>
        </p:grpSpPr>
        <p:pic>
          <p:nvPicPr>
            <p:cNvPr id="7" name="図 45">
              <a:extLst>
                <a:ext uri="{FF2B5EF4-FFF2-40B4-BE49-F238E27FC236}">
                  <a16:creationId xmlns:a16="http://schemas.microsoft.com/office/drawing/2014/main" id="{C59ABE3E-72E0-A04A-BD14-39991FEE5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917" y="2385822"/>
              <a:ext cx="477022" cy="47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C:\Users\yoko\AppData\Local\Microsoft\Windows\Temporary Internet Files\Content.IE5\P9XWN5IW\MC900428969[1].wmf">
              <a:extLst>
                <a:ext uri="{FF2B5EF4-FFF2-40B4-BE49-F238E27FC236}">
                  <a16:creationId xmlns:a16="http://schemas.microsoft.com/office/drawing/2014/main" id="{AC928FC7-2135-F44D-9447-C61C648B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4000"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341" y="2446860"/>
              <a:ext cx="326172" cy="3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図形グループ 47">
            <a:extLst>
              <a:ext uri="{FF2B5EF4-FFF2-40B4-BE49-F238E27FC236}">
                <a16:creationId xmlns:a16="http://schemas.microsoft.com/office/drawing/2014/main" id="{0C98FA11-9ECC-844A-B437-598BBFD68CAF}"/>
              </a:ext>
            </a:extLst>
          </p:cNvPr>
          <p:cNvGrpSpPr>
            <a:grpSpLocks/>
          </p:cNvGrpSpPr>
          <p:nvPr/>
        </p:nvGrpSpPr>
        <p:grpSpPr bwMode="auto">
          <a:xfrm>
            <a:off x="5607714" y="2630309"/>
            <a:ext cx="712530" cy="705429"/>
            <a:chOff x="5109917" y="2385822"/>
            <a:chExt cx="477022" cy="472979"/>
          </a:xfrm>
        </p:grpSpPr>
        <p:pic>
          <p:nvPicPr>
            <p:cNvPr id="10" name="図 48">
              <a:extLst>
                <a:ext uri="{FF2B5EF4-FFF2-40B4-BE49-F238E27FC236}">
                  <a16:creationId xmlns:a16="http://schemas.microsoft.com/office/drawing/2014/main" id="{95BE75B7-E802-774E-9262-41C02B172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917" y="2385822"/>
              <a:ext cx="477022" cy="47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 descr="C:\Users\yoko\AppData\Local\Microsoft\Windows\Temporary Internet Files\Content.IE5\P9XWN5IW\MC900428969[1].wmf">
              <a:extLst>
                <a:ext uri="{FF2B5EF4-FFF2-40B4-BE49-F238E27FC236}">
                  <a16:creationId xmlns:a16="http://schemas.microsoft.com/office/drawing/2014/main" id="{F34447C7-DFD3-3A49-94D5-3BD5861F9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4000"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341" y="2446860"/>
              <a:ext cx="326172" cy="3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図形グループ 60">
            <a:extLst>
              <a:ext uri="{FF2B5EF4-FFF2-40B4-BE49-F238E27FC236}">
                <a16:creationId xmlns:a16="http://schemas.microsoft.com/office/drawing/2014/main" id="{70B65AB2-4C58-BE49-B6B6-E9DD0E0785DC}"/>
              </a:ext>
            </a:extLst>
          </p:cNvPr>
          <p:cNvGrpSpPr>
            <a:grpSpLocks/>
          </p:cNvGrpSpPr>
          <p:nvPr/>
        </p:nvGrpSpPr>
        <p:grpSpPr bwMode="auto">
          <a:xfrm>
            <a:off x="6324980" y="2635044"/>
            <a:ext cx="712531" cy="705429"/>
            <a:chOff x="5109917" y="2385822"/>
            <a:chExt cx="477022" cy="472979"/>
          </a:xfrm>
        </p:grpSpPr>
        <p:pic>
          <p:nvPicPr>
            <p:cNvPr id="13" name="図 61">
              <a:extLst>
                <a:ext uri="{FF2B5EF4-FFF2-40B4-BE49-F238E27FC236}">
                  <a16:creationId xmlns:a16="http://schemas.microsoft.com/office/drawing/2014/main" id="{5EB259F4-0CB0-9C43-9A78-628F8CC4F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917" y="2385822"/>
              <a:ext cx="477022" cy="47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 descr="C:\Users\yoko\AppData\Local\Microsoft\Windows\Temporary Internet Files\Content.IE5\P9XWN5IW\MC900428969[1].wmf">
              <a:extLst>
                <a:ext uri="{FF2B5EF4-FFF2-40B4-BE49-F238E27FC236}">
                  <a16:creationId xmlns:a16="http://schemas.microsoft.com/office/drawing/2014/main" id="{5E05F508-D758-1D46-B1A0-62D0E1306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4000"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341" y="2446860"/>
              <a:ext cx="326172" cy="3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テキスト ボックス 69">
            <a:extLst>
              <a:ext uri="{FF2B5EF4-FFF2-40B4-BE49-F238E27FC236}">
                <a16:creationId xmlns:a16="http://schemas.microsoft.com/office/drawing/2014/main" id="{3379460B-676C-E54A-81ED-8359BE87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781" y="2677652"/>
            <a:ext cx="543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365125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r>
              <a:rPr lang="mr-IN" altLang="ja-JP" sz="2800" b="1" dirty="0">
                <a:solidFill>
                  <a:srgbClr val="0070C0"/>
                </a:solidFill>
                <a:latin typeface="Arial Rounded MT Bold" charset="0"/>
                <a:cs typeface="Arial Rounded MT Bold" charset="0"/>
              </a:rPr>
              <a:t>…</a:t>
            </a:r>
            <a:endParaRPr lang="en-US" altLang="ja-JP" sz="2800" b="1" dirty="0">
              <a:solidFill>
                <a:srgbClr val="0070C0"/>
              </a:solidFill>
              <a:latin typeface="Arial Rounded MT Bold" charset="0"/>
              <a:cs typeface="Arial Rounded MT Bold" charset="0"/>
            </a:endParaRPr>
          </a:p>
        </p:txBody>
      </p:sp>
      <p:cxnSp>
        <p:nvCxnSpPr>
          <p:cNvPr id="16" name="カギ線コネクタ 131">
            <a:extLst>
              <a:ext uri="{FF2B5EF4-FFF2-40B4-BE49-F238E27FC236}">
                <a16:creationId xmlns:a16="http://schemas.microsoft.com/office/drawing/2014/main" id="{907CE80E-0064-0B46-986F-DC240BEEA403}"/>
              </a:ext>
            </a:extLst>
          </p:cNvPr>
          <p:cNvCxnSpPr/>
          <p:nvPr/>
        </p:nvCxnSpPr>
        <p:spPr>
          <a:xfrm rot="5400000" flipH="1" flipV="1">
            <a:off x="5353785" y="3262544"/>
            <a:ext cx="429453" cy="697861"/>
          </a:xfrm>
          <a:prstGeom prst="bentConnector3">
            <a:avLst>
              <a:gd name="adj1" fmla="val -79010"/>
            </a:avLst>
          </a:prstGeom>
          <a:ln w="41275">
            <a:solidFill>
              <a:schemeClr val="bg1">
                <a:lumMod val="65000"/>
              </a:schemeClr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31">
            <a:extLst>
              <a:ext uri="{FF2B5EF4-FFF2-40B4-BE49-F238E27FC236}">
                <a16:creationId xmlns:a16="http://schemas.microsoft.com/office/drawing/2014/main" id="{2B6D30E0-2A43-8748-B8D9-D0EAD96E0C11}"/>
              </a:ext>
            </a:extLst>
          </p:cNvPr>
          <p:cNvCxnSpPr/>
          <p:nvPr/>
        </p:nvCxnSpPr>
        <p:spPr>
          <a:xfrm rot="5400000" flipH="1" flipV="1">
            <a:off x="6053509" y="3262544"/>
            <a:ext cx="429453" cy="697861"/>
          </a:xfrm>
          <a:prstGeom prst="bentConnector3">
            <a:avLst>
              <a:gd name="adj1" fmla="val -79010"/>
            </a:avLst>
          </a:prstGeom>
          <a:ln w="41275">
            <a:solidFill>
              <a:schemeClr val="bg1">
                <a:lumMod val="65000"/>
              </a:schemeClr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38">
            <a:extLst>
              <a:ext uri="{FF2B5EF4-FFF2-40B4-BE49-F238E27FC236}">
                <a16:creationId xmlns:a16="http://schemas.microsoft.com/office/drawing/2014/main" id="{2A068E07-C184-A34C-83AB-FAA7CBC2F53C}"/>
              </a:ext>
            </a:extLst>
          </p:cNvPr>
          <p:cNvCxnSpPr/>
          <p:nvPr/>
        </p:nvCxnSpPr>
        <p:spPr>
          <a:xfrm rot="5400000" flipH="1" flipV="1">
            <a:off x="7029013" y="2985311"/>
            <a:ext cx="466340" cy="1288359"/>
          </a:xfrm>
          <a:prstGeom prst="bentConnector3">
            <a:avLst>
              <a:gd name="adj1" fmla="val -65795"/>
            </a:avLst>
          </a:prstGeom>
          <a:ln w="41275">
            <a:solidFill>
              <a:schemeClr val="bg1">
                <a:lumMod val="65000"/>
              </a:schemeClr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9">
            <a:extLst>
              <a:ext uri="{FF2B5EF4-FFF2-40B4-BE49-F238E27FC236}">
                <a16:creationId xmlns:a16="http://schemas.microsoft.com/office/drawing/2014/main" id="{F15865B4-61FE-684E-9B74-C1780B9A8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10" y="2555088"/>
            <a:ext cx="1491343" cy="149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図 74" descr="jupyter-sq-text.png">
            <a:extLst>
              <a:ext uri="{FF2B5EF4-FFF2-40B4-BE49-F238E27FC236}">
                <a16:creationId xmlns:a16="http://schemas.microsoft.com/office/drawing/2014/main" id="{FDC69DCA-5379-A74E-A278-849F08C8C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43" y="2707703"/>
            <a:ext cx="667554" cy="66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1A302A-A8E3-7A48-ACB4-7051F56D8F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4707" y="3098772"/>
            <a:ext cx="843742" cy="843742"/>
          </a:xfrm>
          <a:prstGeom prst="rect">
            <a:avLst/>
          </a:prstGeom>
        </p:spPr>
      </p:pic>
      <p:grpSp>
        <p:nvGrpSpPr>
          <p:cNvPr id="22" name="図形グループ 60">
            <a:extLst>
              <a:ext uri="{FF2B5EF4-FFF2-40B4-BE49-F238E27FC236}">
                <a16:creationId xmlns:a16="http://schemas.microsoft.com/office/drawing/2014/main" id="{02753E74-FFBF-7C4D-B6CE-432E56C57840}"/>
              </a:ext>
            </a:extLst>
          </p:cNvPr>
          <p:cNvGrpSpPr>
            <a:grpSpLocks/>
          </p:cNvGrpSpPr>
          <p:nvPr/>
        </p:nvGrpSpPr>
        <p:grpSpPr bwMode="auto">
          <a:xfrm>
            <a:off x="7543662" y="2641399"/>
            <a:ext cx="712531" cy="705429"/>
            <a:chOff x="5109917" y="2385822"/>
            <a:chExt cx="477022" cy="472979"/>
          </a:xfrm>
        </p:grpSpPr>
        <p:pic>
          <p:nvPicPr>
            <p:cNvPr id="23" name="図 61">
              <a:extLst>
                <a:ext uri="{FF2B5EF4-FFF2-40B4-BE49-F238E27FC236}">
                  <a16:creationId xmlns:a16="http://schemas.microsoft.com/office/drawing/2014/main" id="{3602CBBB-85EB-6049-AFDE-072AB4939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917" y="2385822"/>
              <a:ext cx="477022" cy="47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 descr="C:\Users\yoko\AppData\Local\Microsoft\Windows\Temporary Internet Files\Content.IE5\P9XWN5IW\MC900428969[1].wmf">
              <a:extLst>
                <a:ext uri="{FF2B5EF4-FFF2-40B4-BE49-F238E27FC236}">
                  <a16:creationId xmlns:a16="http://schemas.microsoft.com/office/drawing/2014/main" id="{9F8BCA7C-C678-9F44-9198-22A43F340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4000" contras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341" y="2446860"/>
              <a:ext cx="326172" cy="3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151">
            <a:extLst>
              <a:ext uri="{FF2B5EF4-FFF2-40B4-BE49-F238E27FC236}">
                <a16:creationId xmlns:a16="http://schemas.microsoft.com/office/drawing/2014/main" id="{405CAF95-0D32-034C-A2EE-33BBC93CA6C8}"/>
              </a:ext>
            </a:extLst>
          </p:cNvPr>
          <p:cNvSpPr txBox="1"/>
          <p:nvPr/>
        </p:nvSpPr>
        <p:spPr>
          <a:xfrm>
            <a:off x="2699397" y="1684244"/>
            <a:ext cx="1354858" cy="67710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>
            <a:spAutoFit/>
          </a:bodyPr>
          <a:lstStyle/>
          <a:p>
            <a:pPr algn="ctr" defTabSz="912943">
              <a:defRPr/>
            </a:pPr>
            <a:r>
              <a:rPr lang="en-US" altLang="ja-JP" sz="1600" kern="0" dirty="0">
                <a:latin typeface="Arial Rounded MT Bold" charset="0"/>
                <a:ea typeface="Arial Rounded MT Bold" charset="0"/>
                <a:cs typeface="Arial Rounded MT Bold" charset="0"/>
                <a:sym typeface="Papyrus"/>
              </a:rPr>
              <a:t>JupyterHub</a:t>
            </a:r>
          </a:p>
          <a:p>
            <a:pPr algn="ctr" defTabSz="912943">
              <a:defRPr/>
            </a:pPr>
            <a:r>
              <a:rPr lang="en-US" altLang="ja-JP" sz="1100" kern="0" dirty="0">
                <a:latin typeface="Arial Rounded MT Bold" charset="0"/>
                <a:ea typeface="Arial Rounded MT Bold" charset="0"/>
                <a:cs typeface="Arial Rounded MT Bold" charset="0"/>
                <a:sym typeface="Papyrus"/>
              </a:rPr>
              <a:t>@Management</a:t>
            </a:r>
          </a:p>
          <a:p>
            <a:pPr algn="ctr" defTabSz="912943">
              <a:defRPr/>
            </a:pPr>
            <a:r>
              <a:rPr lang="en-US" altLang="ja-JP" sz="1100" kern="0" dirty="0">
                <a:latin typeface="Arial Rounded MT Bold" charset="0"/>
                <a:ea typeface="Arial Rounded MT Bold" charset="0"/>
                <a:cs typeface="Arial Rounded MT Bold" charset="0"/>
                <a:sym typeface="Papyrus"/>
              </a:rPr>
              <a:t>Server</a:t>
            </a:r>
          </a:p>
        </p:txBody>
      </p:sp>
      <p:pic>
        <p:nvPicPr>
          <p:cNvPr id="26" name="図 52">
            <a:extLst>
              <a:ext uri="{FF2B5EF4-FFF2-40B4-BE49-F238E27FC236}">
                <a16:creationId xmlns:a16="http://schemas.microsoft.com/office/drawing/2014/main" id="{2B652532-DF08-E443-AEF9-7559C75947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9431" flipV="1">
            <a:off x="2687975" y="3452634"/>
            <a:ext cx="610740" cy="31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カギ線コネクタ 138">
            <a:extLst>
              <a:ext uri="{FF2B5EF4-FFF2-40B4-BE49-F238E27FC236}">
                <a16:creationId xmlns:a16="http://schemas.microsoft.com/office/drawing/2014/main" id="{6CA4B6D9-570E-7D4E-B9A0-090690DD38AF}"/>
              </a:ext>
            </a:extLst>
          </p:cNvPr>
          <p:cNvCxnSpPr/>
          <p:nvPr/>
        </p:nvCxnSpPr>
        <p:spPr>
          <a:xfrm rot="5400000" flipH="1" flipV="1">
            <a:off x="4198039" y="2839508"/>
            <a:ext cx="466340" cy="1571828"/>
          </a:xfrm>
          <a:prstGeom prst="bentConnector3">
            <a:avLst>
              <a:gd name="adj1" fmla="val -65795"/>
            </a:avLst>
          </a:prstGeom>
          <a:ln w="41275">
            <a:solidFill>
              <a:schemeClr val="bg1">
                <a:lumMod val="65000"/>
              </a:schemeClr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21FB4955-967A-B04D-8DF8-11424A591ABE}"/>
              </a:ext>
            </a:extLst>
          </p:cNvPr>
          <p:cNvSpPr/>
          <p:nvPr/>
        </p:nvSpPr>
        <p:spPr>
          <a:xfrm>
            <a:off x="4990418" y="3537756"/>
            <a:ext cx="359255" cy="719710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7E79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AB77D0E-591C-4A4E-AA6E-FA06CA9B9417}"/>
              </a:ext>
            </a:extLst>
          </p:cNvPr>
          <p:cNvSpPr/>
          <p:nvPr/>
        </p:nvSpPr>
        <p:spPr>
          <a:xfrm>
            <a:off x="5143296" y="3928351"/>
            <a:ext cx="359255" cy="407618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8D456-716A-8144-BA7D-5247F613B6EA}"/>
              </a:ext>
            </a:extLst>
          </p:cNvPr>
          <p:cNvSpPr txBox="1"/>
          <p:nvPr/>
        </p:nvSpPr>
        <p:spPr>
          <a:xfrm>
            <a:off x="3359605" y="4302636"/>
            <a:ext cx="17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Individual credentials</a:t>
            </a:r>
          </a:p>
        </p:txBody>
      </p:sp>
      <p:pic>
        <p:nvPicPr>
          <p:cNvPr id="31" name="図 53">
            <a:extLst>
              <a:ext uri="{FF2B5EF4-FFF2-40B4-BE49-F238E27FC236}">
                <a16:creationId xmlns:a16="http://schemas.microsoft.com/office/drawing/2014/main" id="{8F55D131-23A6-8949-9058-EC3F2D08147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1858">
            <a:off x="1425905" y="2426538"/>
            <a:ext cx="1101765" cy="6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Documents and Settings\test\My Documents\Downloads\MC900428957.WMF">
            <a:extLst>
              <a:ext uri="{FF2B5EF4-FFF2-40B4-BE49-F238E27FC236}">
                <a16:creationId xmlns:a16="http://schemas.microsoft.com/office/drawing/2014/main" id="{68FD17FF-13C6-1C47-8E97-D5BFD667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86" y="2982310"/>
            <a:ext cx="814913" cy="7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Documents and Settings\test\My Documents\Downloads\MC900428957.WMF">
            <a:extLst>
              <a:ext uri="{FF2B5EF4-FFF2-40B4-BE49-F238E27FC236}">
                <a16:creationId xmlns:a16="http://schemas.microsoft.com/office/drawing/2014/main" id="{F6136ADE-3E40-594C-AD78-65493071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11" y="3383107"/>
            <a:ext cx="814913" cy="7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図 107">
            <a:extLst>
              <a:ext uri="{FF2B5EF4-FFF2-40B4-BE49-F238E27FC236}">
                <a16:creationId xmlns:a16="http://schemas.microsoft.com/office/drawing/2014/main" id="{9BD379A3-646B-C748-9563-642C081D5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8" y="2978725"/>
            <a:ext cx="726733" cy="73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637EF27D-A754-A74D-933A-190355BF40E0}"/>
              </a:ext>
            </a:extLst>
          </p:cNvPr>
          <p:cNvSpPr/>
          <p:nvPr/>
        </p:nvSpPr>
        <p:spPr>
          <a:xfrm>
            <a:off x="5821596" y="3537756"/>
            <a:ext cx="359255" cy="802698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1A90996-F876-B549-BDFA-929A8CD9E107}"/>
              </a:ext>
            </a:extLst>
          </p:cNvPr>
          <p:cNvSpPr/>
          <p:nvPr/>
        </p:nvSpPr>
        <p:spPr>
          <a:xfrm>
            <a:off x="5688794" y="3941158"/>
            <a:ext cx="359255" cy="310792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7E79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732B5F-00EF-564E-BB3C-4DCD9B11FD67}"/>
              </a:ext>
            </a:extLst>
          </p:cNvPr>
          <p:cNvSpPr/>
          <p:nvPr/>
        </p:nvSpPr>
        <p:spPr>
          <a:xfrm>
            <a:off x="5284546" y="3738076"/>
            <a:ext cx="136848" cy="136848"/>
          </a:xfrm>
          <a:prstGeom prst="ellipse">
            <a:avLst/>
          </a:prstGeom>
          <a:ln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68FA2F96-00B4-ED42-BDCF-40AF3FAD834D}"/>
              </a:ext>
            </a:extLst>
          </p:cNvPr>
          <p:cNvSpPr>
            <a:spLocks noChangeAspect="1"/>
          </p:cNvSpPr>
          <p:nvPr/>
        </p:nvSpPr>
        <p:spPr>
          <a:xfrm rot="2789505">
            <a:off x="5456573" y="3832115"/>
            <a:ext cx="90427" cy="90320"/>
          </a:xfrm>
          <a:prstGeom prst="plus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85F865-DA57-074E-BE58-9E135A5AB6C4}"/>
              </a:ext>
            </a:extLst>
          </p:cNvPr>
          <p:cNvSpPr/>
          <p:nvPr/>
        </p:nvSpPr>
        <p:spPr>
          <a:xfrm>
            <a:off x="6117928" y="3733755"/>
            <a:ext cx="136848" cy="136848"/>
          </a:xfrm>
          <a:prstGeom prst="ellipse">
            <a:avLst/>
          </a:prstGeom>
          <a:ln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65E9659C-267D-FC4E-BD21-38CC15B0416D}"/>
              </a:ext>
            </a:extLst>
          </p:cNvPr>
          <p:cNvSpPr>
            <a:spLocks noChangeAspect="1"/>
          </p:cNvSpPr>
          <p:nvPr/>
        </p:nvSpPr>
        <p:spPr>
          <a:xfrm rot="2789505">
            <a:off x="6001680" y="3850281"/>
            <a:ext cx="90427" cy="90320"/>
          </a:xfrm>
          <a:prstGeom prst="plus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F3F01DE8-5D48-6345-9321-25C249DDE723}"/>
              </a:ext>
            </a:extLst>
          </p:cNvPr>
          <p:cNvSpPr txBox="1"/>
          <p:nvPr/>
        </p:nvSpPr>
        <p:spPr>
          <a:xfrm>
            <a:off x="3059781" y="738975"/>
            <a:ext cx="3557384" cy="5232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2800" dirty="0">
                <a:ln w="3175">
                  <a:solidFill>
                    <a:schemeClr val="tx2"/>
                  </a:solidFill>
                </a:ln>
              </a:rPr>
              <a:t>Identify Individuals </a:t>
            </a:r>
            <a:endParaRPr lang="ja-JP" altLang="en-US" sz="2800" dirty="0">
              <a:ln w="3175">
                <a:solidFill>
                  <a:schemeClr val="tx2"/>
                </a:solidFill>
              </a:ln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E836A-8529-7E42-91F7-D38C6F3B3A94}"/>
              </a:ext>
            </a:extLst>
          </p:cNvPr>
          <p:cNvSpPr txBox="1"/>
          <p:nvPr/>
        </p:nvSpPr>
        <p:spPr>
          <a:xfrm>
            <a:off x="1763008" y="251664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CD17C5A-4614-C44E-8FC8-531D4F61A846}"/>
              </a:ext>
            </a:extLst>
          </p:cNvPr>
          <p:cNvSpPr/>
          <p:nvPr/>
        </p:nvSpPr>
        <p:spPr>
          <a:xfrm>
            <a:off x="7650276" y="3537756"/>
            <a:ext cx="359255" cy="719710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7E79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20B1EA-CE3E-2742-9E38-F6F5D6ADF6D9}"/>
              </a:ext>
            </a:extLst>
          </p:cNvPr>
          <p:cNvSpPr/>
          <p:nvPr/>
        </p:nvSpPr>
        <p:spPr>
          <a:xfrm>
            <a:off x="7944403" y="3738076"/>
            <a:ext cx="136848" cy="136848"/>
          </a:xfrm>
          <a:prstGeom prst="ellipse">
            <a:avLst/>
          </a:prstGeom>
          <a:ln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E8FD80A-690A-114C-95E3-B785B4C1D80F}"/>
              </a:ext>
            </a:extLst>
          </p:cNvPr>
          <p:cNvSpPr/>
          <p:nvPr/>
        </p:nvSpPr>
        <p:spPr>
          <a:xfrm>
            <a:off x="7801076" y="3550268"/>
            <a:ext cx="359255" cy="802698"/>
          </a:xfrm>
          <a:custGeom>
            <a:avLst/>
            <a:gdLst>
              <a:gd name="connsiteX0" fmla="*/ 0 w 374073"/>
              <a:gd name="connsiteY0" fmla="*/ 423949 h 423949"/>
              <a:gd name="connsiteX1" fmla="*/ 374073 w 374073"/>
              <a:gd name="connsiteY1" fmla="*/ 415636 h 423949"/>
              <a:gd name="connsiteX2" fmla="*/ 365760 w 374073"/>
              <a:gd name="connsiteY2" fmla="*/ 0 h 423949"/>
              <a:gd name="connsiteX0" fmla="*/ 0 w 374073"/>
              <a:gd name="connsiteY0" fmla="*/ 415344 h 415636"/>
              <a:gd name="connsiteX1" fmla="*/ 374073 w 374073"/>
              <a:gd name="connsiteY1" fmla="*/ 415636 h 415636"/>
              <a:gd name="connsiteX2" fmla="*/ 365760 w 374073"/>
              <a:gd name="connsiteY2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60 w 374073"/>
              <a:gd name="connsiteY3" fmla="*/ 0 h 415636"/>
              <a:gd name="connsiteX0" fmla="*/ 0 w 374073"/>
              <a:gd name="connsiteY0" fmla="*/ 415344 h 415636"/>
              <a:gd name="connsiteX1" fmla="*/ 258170 w 374073"/>
              <a:gd name="connsiteY1" fmla="*/ 413073 h 415636"/>
              <a:gd name="connsiteX2" fmla="*/ 374073 w 374073"/>
              <a:gd name="connsiteY2" fmla="*/ 415636 h 415636"/>
              <a:gd name="connsiteX3" fmla="*/ 365742 w 374073"/>
              <a:gd name="connsiteY3" fmla="*/ 288290 h 415636"/>
              <a:gd name="connsiteX4" fmla="*/ 365760 w 374073"/>
              <a:gd name="connsiteY4" fmla="*/ 0 h 415636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74073"/>
              <a:gd name="connsiteY0" fmla="*/ 415344 h 424268"/>
              <a:gd name="connsiteX1" fmla="*/ 258170 w 374073"/>
              <a:gd name="connsiteY1" fmla="*/ 413073 h 424268"/>
              <a:gd name="connsiteX2" fmla="*/ 374073 w 374073"/>
              <a:gd name="connsiteY2" fmla="*/ 415636 h 424268"/>
              <a:gd name="connsiteX3" fmla="*/ 365742 w 374073"/>
              <a:gd name="connsiteY3" fmla="*/ 288290 h 424268"/>
              <a:gd name="connsiteX4" fmla="*/ 365760 w 374073"/>
              <a:gd name="connsiteY4" fmla="*/ 0 h 424268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408706"/>
              <a:gd name="connsiteY0" fmla="*/ 415344 h 415344"/>
              <a:gd name="connsiteX1" fmla="*/ 258170 w 408706"/>
              <a:gd name="connsiteY1" fmla="*/ 413073 h 415344"/>
              <a:gd name="connsiteX2" fmla="*/ 365742 w 408706"/>
              <a:gd name="connsiteY2" fmla="*/ 288290 h 415344"/>
              <a:gd name="connsiteX3" fmla="*/ 365760 w 408706"/>
              <a:gd name="connsiteY3" fmla="*/ 0 h 415344"/>
              <a:gd name="connsiteX0" fmla="*/ 0 w 365760"/>
              <a:gd name="connsiteY0" fmla="*/ 415344 h 415344"/>
              <a:gd name="connsiteX1" fmla="*/ 258170 w 365760"/>
              <a:gd name="connsiteY1" fmla="*/ 413073 h 415344"/>
              <a:gd name="connsiteX2" fmla="*/ 365742 w 365760"/>
              <a:gd name="connsiteY2" fmla="*/ 288290 h 415344"/>
              <a:gd name="connsiteX3" fmla="*/ 365760 w 365760"/>
              <a:gd name="connsiteY3" fmla="*/ 0 h 415344"/>
              <a:gd name="connsiteX0" fmla="*/ 0 w 366065"/>
              <a:gd name="connsiteY0" fmla="*/ 415344 h 415344"/>
              <a:gd name="connsiteX1" fmla="*/ 258170 w 366065"/>
              <a:gd name="connsiteY1" fmla="*/ 413073 h 415344"/>
              <a:gd name="connsiteX2" fmla="*/ 365742 w 366065"/>
              <a:gd name="connsiteY2" fmla="*/ 288290 h 415344"/>
              <a:gd name="connsiteX3" fmla="*/ 365760 w 366065"/>
              <a:gd name="connsiteY3" fmla="*/ 0 h 41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65" h="415344">
                <a:moveTo>
                  <a:pt x="0" y="415344"/>
                </a:moveTo>
                <a:lnTo>
                  <a:pt x="258170" y="413073"/>
                </a:lnTo>
                <a:cubicBezTo>
                  <a:pt x="339924" y="412316"/>
                  <a:pt x="365021" y="374346"/>
                  <a:pt x="365742" y="288290"/>
                </a:cubicBezTo>
                <a:cubicBezTo>
                  <a:pt x="366463" y="202234"/>
                  <a:pt x="365754" y="96097"/>
                  <a:pt x="365760" y="0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AD15DC-19D1-1247-A1DF-84F8B3477096}"/>
              </a:ext>
            </a:extLst>
          </p:cNvPr>
          <p:cNvSpPr/>
          <p:nvPr/>
        </p:nvSpPr>
        <p:spPr>
          <a:xfrm>
            <a:off x="8097407" y="3746266"/>
            <a:ext cx="136848" cy="136848"/>
          </a:xfrm>
          <a:prstGeom prst="ellipse">
            <a:avLst/>
          </a:prstGeom>
          <a:ln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49" name="図 17">
            <a:extLst>
              <a:ext uri="{FF2B5EF4-FFF2-40B4-BE49-F238E27FC236}">
                <a16:creationId xmlns:a16="http://schemas.microsoft.com/office/drawing/2014/main" id="{34936C02-2F1B-5549-A781-92782C871E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94" y="3733756"/>
            <a:ext cx="720000" cy="73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9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3D5CF-C276-F344-98A7-AE1F3585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901801"/>
            <a:ext cx="8207829" cy="45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67FDBC-E86B-2841-BD76-7C76B10E1448}"/>
              </a:ext>
            </a:extLst>
          </p:cNvPr>
          <p:cNvGrpSpPr/>
          <p:nvPr/>
        </p:nvGrpSpPr>
        <p:grpSpPr>
          <a:xfrm>
            <a:off x="758671" y="947057"/>
            <a:ext cx="7812799" cy="4234543"/>
            <a:chOff x="464757" y="631371"/>
            <a:chExt cx="7812799" cy="4234543"/>
          </a:xfrm>
        </p:grpSpPr>
        <p:pic>
          <p:nvPicPr>
            <p:cNvPr id="2" name="図 4">
              <a:extLst>
                <a:ext uri="{FF2B5EF4-FFF2-40B4-BE49-F238E27FC236}">
                  <a16:creationId xmlns:a16="http://schemas.microsoft.com/office/drawing/2014/main" id="{1E7B660C-6A35-4245-B779-0F1F3B597E0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4757" y="631371"/>
              <a:ext cx="7812799" cy="4234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3B7AEE-1804-2140-9B17-C4C9C6668402}"/>
                </a:ext>
              </a:extLst>
            </p:cNvPr>
            <p:cNvSpPr txBox="1"/>
            <p:nvPr/>
          </p:nvSpPr>
          <p:spPr>
            <a:xfrm>
              <a:off x="1556658" y="1905001"/>
              <a:ext cx="1910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Shared Directories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89FD1F-D7FE-F549-AC17-492EBCAF94B2}"/>
                </a:ext>
              </a:extLst>
            </p:cNvPr>
            <p:cNvSpPr txBox="1"/>
            <p:nvPr/>
          </p:nvSpPr>
          <p:spPr>
            <a:xfrm>
              <a:off x="6758486" y="1338943"/>
              <a:ext cx="130516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Secret Credentials</a:t>
              </a:r>
            </a:p>
            <a:p>
              <a:r>
                <a:rPr lang="en-US" sz="1000" dirty="0"/>
                <a:t>(ssh private keys etc.)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4B6389-6C19-2F4F-B934-738EA0550AA4}"/>
                </a:ext>
              </a:extLst>
            </p:cNvPr>
            <p:cNvSpPr txBox="1"/>
            <p:nvPr/>
          </p:nvSpPr>
          <p:spPr>
            <a:xfrm>
              <a:off x="6758485" y="3015343"/>
              <a:ext cx="130516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Secret Credentials</a:t>
              </a:r>
            </a:p>
            <a:p>
              <a:r>
                <a:rPr lang="en-US" sz="1000" dirty="0"/>
                <a:t>(ssh private keys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1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170477-E422-024A-9F75-D67C44ABA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47572"/>
              </p:ext>
            </p:extLst>
          </p:nvPr>
        </p:nvGraphicFramePr>
        <p:xfrm>
          <a:off x="1034142" y="2002972"/>
          <a:ext cx="6977744" cy="1800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732">
                  <a:extLst>
                    <a:ext uri="{9D8B030D-6E8A-4147-A177-3AD203B41FA5}">
                      <a16:colId xmlns:a16="http://schemas.microsoft.com/office/drawing/2014/main" val="358710528"/>
                    </a:ext>
                  </a:extLst>
                </a:gridCol>
                <a:gridCol w="1836918">
                  <a:extLst>
                    <a:ext uri="{9D8B030D-6E8A-4147-A177-3AD203B41FA5}">
                      <a16:colId xmlns:a16="http://schemas.microsoft.com/office/drawing/2014/main" val="4130445836"/>
                    </a:ext>
                  </a:extLst>
                </a:gridCol>
                <a:gridCol w="1316483">
                  <a:extLst>
                    <a:ext uri="{9D8B030D-6E8A-4147-A177-3AD203B41FA5}">
                      <a16:colId xmlns:a16="http://schemas.microsoft.com/office/drawing/2014/main" val="843809475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3076333143"/>
                    </a:ext>
                  </a:extLst>
                </a:gridCol>
              </a:tblGrid>
              <a:tr h="600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Operation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Host &amp; OS Administration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OperationHub stop/start </a:t>
                      </a:r>
                      <a:r>
                        <a:rPr lang="en-US" sz="1050" kern="100" dirty="0" err="1">
                          <a:effectLst/>
                        </a:rPr>
                        <a:t>etc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Access to all files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JupyterHub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admin control panel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698303"/>
                  </a:ext>
                </a:extLst>
              </a:tr>
              <a:tr h="600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entury" panose="020406040505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Admin of Host 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>
                          <a:effectLst/>
                          <a:latin typeface="Century" panose="020406040505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en-US" altLang="ja-JP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>
                          <a:effectLst/>
                          <a:latin typeface="Century" panose="020406040505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>
                          <a:effectLst/>
                        </a:rPr>
                        <a:t>○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39658"/>
                  </a:ext>
                </a:extLst>
              </a:tr>
              <a:tr h="600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Admin of JupyterHub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Century" panose="020406040505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×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Century" panose="020406040505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×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>
                          <a:effectLst/>
                        </a:rPr>
                        <a:t>○</a:t>
                      </a:r>
                      <a:endParaRPr lang="en-US" sz="1050" kern="100" dirty="0">
                        <a:effectLst/>
                        <a:latin typeface="Century" panose="020406040505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367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8">
            <a:extLst>
              <a:ext uri="{FF2B5EF4-FFF2-40B4-BE49-F238E27FC236}">
                <a16:creationId xmlns:a16="http://schemas.microsoft.com/office/drawing/2014/main" id="{68FC1587-E1FC-5A49-B69F-4213DAB7EFEC}"/>
              </a:ext>
            </a:extLst>
          </p:cNvPr>
          <p:cNvSpPr/>
          <p:nvPr/>
        </p:nvSpPr>
        <p:spPr>
          <a:xfrm>
            <a:off x="-253558" y="6554845"/>
            <a:ext cx="2621597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5333D1D5-44F5-DA43-BC03-A6FD4598F4C0}"/>
              </a:ext>
            </a:extLst>
          </p:cNvPr>
          <p:cNvSpPr txBox="1"/>
          <p:nvPr/>
        </p:nvSpPr>
        <p:spPr>
          <a:xfrm>
            <a:off x="4533900" y="6637026"/>
            <a:ext cx="16626116" cy="18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National Institute of Informatics</a:t>
            </a:r>
          </a:p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https://literate-computing.github.io/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FAD7FE14-08A7-BC4D-803A-143BA268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52" y="6705582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F7719-1127-2248-8031-9D66EF59FAAA}"/>
              </a:ext>
            </a:extLst>
          </p:cNvPr>
          <p:cNvGrpSpPr/>
          <p:nvPr/>
        </p:nvGrpSpPr>
        <p:grpSpPr>
          <a:xfrm>
            <a:off x="-1" y="5062151"/>
            <a:ext cx="9144001" cy="652978"/>
            <a:chOff x="-1" y="5028284"/>
            <a:chExt cx="9144001" cy="652978"/>
          </a:xfrm>
        </p:grpSpPr>
        <p:sp>
          <p:nvSpPr>
            <p:cNvPr id="36" name="正方形/長方形 8">
              <a:extLst>
                <a:ext uri="{FF2B5EF4-FFF2-40B4-BE49-F238E27FC236}">
                  <a16:creationId xmlns:a16="http://schemas.microsoft.com/office/drawing/2014/main" id="{B97A6958-7FD6-A440-8F41-39ED94AE69E0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テキスト ボックス 20">
              <a:extLst>
                <a:ext uri="{FF2B5EF4-FFF2-40B4-BE49-F238E27FC236}">
                  <a16:creationId xmlns:a16="http://schemas.microsoft.com/office/drawing/2014/main" id="{0D1E86A2-E880-B54C-8236-65DED3D95328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E862B496-14FC-5842-AE8E-C15B53E65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7CE0A3-DA11-C243-8522-D98956D0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072F6-CDBC-3A4E-B9D6-37A6D6EE46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4" y="91846"/>
            <a:ext cx="5162713" cy="486000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39723-1355-324B-9601-E3E57C6C6F4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25982" y="93913"/>
            <a:ext cx="5067300" cy="486000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8" name="テキスト ボックス 4">
            <a:extLst>
              <a:ext uri="{FF2B5EF4-FFF2-40B4-BE49-F238E27FC236}">
                <a16:creationId xmlns:a16="http://schemas.microsoft.com/office/drawing/2014/main" id="{5FC88985-84FC-6C43-9F4F-D627F12BC3EA}"/>
              </a:ext>
            </a:extLst>
          </p:cNvPr>
          <p:cNvSpPr txBox="1"/>
          <p:nvPr/>
        </p:nvSpPr>
        <p:spPr>
          <a:xfrm>
            <a:off x="482951" y="4277140"/>
            <a:ext cx="81018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9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//github.com/</a:t>
            </a:r>
            <a:r>
              <a:rPr kumimoji="1" lang="en-US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NII-cloud-operation/OperationHub</a:t>
            </a:r>
            <a:endParaRPr kumimoji="1" lang="ja-JP" altLang="en-US" sz="2000">
              <a:solidFill>
                <a:srgbClr val="002060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D4986-96D4-574C-9F8A-F900DDB3A7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4" y="176906"/>
            <a:ext cx="5162713" cy="489600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B9856-1E54-064C-9130-E5586A5F57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82" y="178973"/>
            <a:ext cx="5067300" cy="489600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41CDA250-FABB-9F42-BC12-CCE971C9045D}"/>
              </a:ext>
            </a:extLst>
          </p:cNvPr>
          <p:cNvSpPr txBox="1"/>
          <p:nvPr/>
        </p:nvSpPr>
        <p:spPr>
          <a:xfrm>
            <a:off x="525655" y="4610764"/>
            <a:ext cx="81018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9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//github.com/</a:t>
            </a:r>
            <a:r>
              <a:rPr kumimoji="1" lang="en-US" altLang="ja-JP" sz="2000" dirty="0">
                <a:solidFill>
                  <a:srgbClr val="00206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NII-cloud-operation/OperationHub</a:t>
            </a:r>
            <a:endParaRPr kumimoji="1" lang="ja-JP" altLang="en-US" sz="2000">
              <a:solidFill>
                <a:srgbClr val="002060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図形グループ 71"/>
          <p:cNvGrpSpPr/>
          <p:nvPr/>
        </p:nvGrpSpPr>
        <p:grpSpPr>
          <a:xfrm>
            <a:off x="6026197" y="1965326"/>
            <a:ext cx="2594343" cy="2365375"/>
            <a:chOff x="5602100" y="188913"/>
            <a:chExt cx="2735262" cy="2365375"/>
          </a:xfrm>
        </p:grpSpPr>
        <p:pic>
          <p:nvPicPr>
            <p:cNvPr id="73" name="図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100" y="188913"/>
              <a:ext cx="2735262" cy="236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角丸四角形 73"/>
            <p:cNvSpPr/>
            <p:nvPr/>
          </p:nvSpPr>
          <p:spPr>
            <a:xfrm>
              <a:off x="5675474" y="261657"/>
              <a:ext cx="2590232" cy="2225024"/>
            </a:xfrm>
            <a:prstGeom prst="roundRect">
              <a:avLst>
                <a:gd name="adj" fmla="val 817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12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300">
                <a:solidFill>
                  <a:prstClr val="white"/>
                </a:solidFill>
                <a:latin typeface="Century Gothic"/>
                <a:ea typeface="ヒラギノ丸ゴ Pro W4" panose="020F0400000000000000" pitchFamily="34" charset="-128"/>
                <a:sym typeface="Papyrus" charset="0"/>
              </a:endParaRPr>
            </a:p>
          </p:txBody>
        </p:sp>
      </p:grpSp>
      <p:grpSp>
        <p:nvGrpSpPr>
          <p:cNvPr id="69" name="図形グループ 68"/>
          <p:cNvGrpSpPr/>
          <p:nvPr/>
        </p:nvGrpSpPr>
        <p:grpSpPr>
          <a:xfrm>
            <a:off x="5885278" y="2245989"/>
            <a:ext cx="2594343" cy="2365375"/>
            <a:chOff x="5602100" y="188913"/>
            <a:chExt cx="2735262" cy="2365375"/>
          </a:xfrm>
        </p:grpSpPr>
        <p:pic>
          <p:nvPicPr>
            <p:cNvPr id="70" name="図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100" y="188913"/>
              <a:ext cx="2735262" cy="236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角丸四角形 70"/>
            <p:cNvSpPr/>
            <p:nvPr/>
          </p:nvSpPr>
          <p:spPr>
            <a:xfrm>
              <a:off x="5675474" y="261657"/>
              <a:ext cx="2590232" cy="2225024"/>
            </a:xfrm>
            <a:prstGeom prst="roundRect">
              <a:avLst>
                <a:gd name="adj" fmla="val 817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12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300">
                <a:solidFill>
                  <a:prstClr val="white"/>
                </a:solidFill>
                <a:latin typeface="Century Gothic"/>
                <a:ea typeface="ヒラギノ丸ゴ Pro W4" panose="020F0400000000000000" pitchFamily="34" charset="-128"/>
                <a:sym typeface="Papyrus" charset="0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5751552" y="2524126"/>
            <a:ext cx="2594343" cy="2365375"/>
            <a:chOff x="5602100" y="188913"/>
            <a:chExt cx="2735262" cy="2365375"/>
          </a:xfrm>
        </p:grpSpPr>
        <p:pic>
          <p:nvPicPr>
            <p:cNvPr id="64" name="図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100" y="188913"/>
              <a:ext cx="2735262" cy="236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角丸四角形 1"/>
            <p:cNvSpPr/>
            <p:nvPr/>
          </p:nvSpPr>
          <p:spPr>
            <a:xfrm>
              <a:off x="5675474" y="261657"/>
              <a:ext cx="2590232" cy="2225024"/>
            </a:xfrm>
            <a:prstGeom prst="roundRect">
              <a:avLst>
                <a:gd name="adj" fmla="val 817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512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300">
                <a:solidFill>
                  <a:prstClr val="white"/>
                </a:solidFill>
                <a:latin typeface="Century Gothic"/>
                <a:ea typeface="ヒラギノ丸ゴ Pro W4" panose="020F0400000000000000" pitchFamily="34" charset="-128"/>
                <a:sym typeface="Papyrus" charset="0"/>
              </a:endParaRPr>
            </a:p>
          </p:txBody>
        </p:sp>
      </p:grpSp>
      <p:pic>
        <p:nvPicPr>
          <p:cNvPr id="26625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587501"/>
            <a:ext cx="5337084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図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" y="1974851"/>
            <a:ext cx="5762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タイトル 1"/>
          <p:cNvSpPr>
            <a:spLocks noGrp="1"/>
          </p:cNvSpPr>
          <p:nvPr>
            <p:ph type="title"/>
          </p:nvPr>
        </p:nvSpPr>
        <p:spPr>
          <a:xfrm>
            <a:off x="330200" y="325439"/>
            <a:ext cx="8356600" cy="357187"/>
          </a:xfrm>
        </p:spPr>
        <p:txBody>
          <a:bodyPr/>
          <a:lstStyle/>
          <a:p>
            <a:r>
              <a:rPr lang="en-US" altLang="ja-JP" dirty="0">
                <a:latin typeface="Arial Rounded MT Bold" charset="0"/>
                <a:ea typeface="ヒラギノ丸ゴ Pro W4" charset="0"/>
              </a:rPr>
              <a:t>Share Reproducible Experiences</a:t>
            </a:r>
          </a:p>
        </p:txBody>
      </p:sp>
      <p:sp>
        <p:nvSpPr>
          <p:cNvPr id="2662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0200" y="825501"/>
            <a:ext cx="8585200" cy="1012825"/>
          </a:xfrm>
        </p:spPr>
        <p:txBody>
          <a:bodyPr/>
          <a:lstStyle/>
          <a:p>
            <a:r>
              <a:rPr lang="en-US" altLang="ja-JP" sz="1800" dirty="0">
                <a:solidFill>
                  <a:srgbClr val="266A9D"/>
                </a:solidFill>
                <a:latin typeface="Arial Rounded MT Bold" charset="0"/>
                <a:ea typeface="ヒラギノ丸ゴ Pro W4" charset="0"/>
              </a:rPr>
              <a:t>Transfer skill and knowledge </a:t>
            </a:r>
            <a:r>
              <a:rPr lang="en-US" altLang="ja-JP" sz="1800" dirty="0">
                <a:latin typeface="Arial Rounded MT Bold" charset="0"/>
                <a:ea typeface="ヒラギノ丸ゴ Pro W4" charset="0"/>
              </a:rPr>
              <a:t>through </a:t>
            </a:r>
            <a:r>
              <a:rPr lang="en-US" altLang="ja-JP" sz="1800" dirty="0">
                <a:solidFill>
                  <a:srgbClr val="FFCC33"/>
                </a:solidFill>
                <a:latin typeface="Arial Rounded MT Bold" charset="0"/>
                <a:ea typeface="ヒラギノ丸ゴ Pro W4" charset="0"/>
              </a:rPr>
              <a:t>shared reproducible experiences </a:t>
            </a:r>
            <a:r>
              <a:rPr lang="en-US" altLang="ja-JP" sz="1800" dirty="0">
                <a:latin typeface="Arial Rounded MT Bold" charset="0"/>
                <a:ea typeface="ヒラギノ丸ゴ Pro W4" charset="0"/>
              </a:rPr>
              <a:t>among engineers, users, tech and non-tech.</a:t>
            </a:r>
          </a:p>
        </p:txBody>
      </p:sp>
      <p:pic>
        <p:nvPicPr>
          <p:cNvPr id="26629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49513"/>
            <a:ext cx="52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図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4483101"/>
            <a:ext cx="51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69" y="1891370"/>
            <a:ext cx="628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テキスト ボックス 8"/>
          <p:cNvSpPr txBox="1">
            <a:spLocks noChangeArrowheads="1"/>
          </p:cNvSpPr>
          <p:nvPr/>
        </p:nvSpPr>
        <p:spPr bwMode="auto">
          <a:xfrm>
            <a:off x="1270694" y="1904070"/>
            <a:ext cx="7366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600">
                <a:solidFill>
                  <a:srgbClr val="558ED5"/>
                </a:solidFill>
                <a:latin typeface="Arial Rounded MT Bold" charset="0"/>
                <a:cs typeface="Arial Rounded MT Bold" charset="0"/>
              </a:rPr>
              <a:t>&lt; Live Codes &gt;</a:t>
            </a:r>
            <a:endParaRPr lang="en-US" altLang="ja-JP" sz="600">
              <a:solidFill>
                <a:srgbClr val="558ED5"/>
              </a:solidFill>
              <a:latin typeface="Calibri" charset="0"/>
            </a:endParaRPr>
          </a:p>
        </p:txBody>
      </p: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1327845" y="2091394"/>
            <a:ext cx="620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600">
                <a:solidFill>
                  <a:srgbClr val="558ED5"/>
                </a:solidFill>
                <a:latin typeface="Arial Rounded MT Bold" charset="0"/>
                <a:cs typeface="Arial Rounded MT Bold" charset="0"/>
              </a:rPr>
              <a:t>&lt; Outputs &gt;</a:t>
            </a:r>
            <a:endParaRPr lang="en-US" altLang="ja-JP" sz="600">
              <a:solidFill>
                <a:srgbClr val="558ED5"/>
              </a:solidFill>
              <a:latin typeface="Calibri" charset="0"/>
            </a:endParaRPr>
          </a:p>
        </p:txBody>
      </p:sp>
      <p:pic>
        <p:nvPicPr>
          <p:cNvPr id="26634" name="図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409825"/>
            <a:ext cx="6318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図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2979739"/>
            <a:ext cx="9445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図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9914">
            <a:off x="1379538" y="2274888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図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9914">
            <a:off x="1686719" y="2763044"/>
            <a:ext cx="482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325931" y="1536796"/>
            <a:ext cx="1105503" cy="3601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DD5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defTabSz="912943">
              <a:lnSpc>
                <a:spcPct val="120000"/>
              </a:lnSpc>
              <a:defRPr/>
            </a:pPr>
            <a:r>
              <a:rPr lang="en-US" altLang="ja-JP" sz="1400" kern="0" dirty="0">
                <a:solidFill>
                  <a:srgbClr val="FF6600"/>
                </a:solidFill>
                <a:latin typeface="Arial Rounded MT Bold"/>
                <a:ea typeface="ＭＳ Ｐゴシック"/>
                <a:cs typeface="Arial Rounded MT Bold"/>
                <a:sym typeface="Papyrus"/>
              </a:rPr>
              <a:t>Engineers</a:t>
            </a:r>
          </a:p>
        </p:txBody>
      </p:sp>
      <p:pic>
        <p:nvPicPr>
          <p:cNvPr id="26640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0000" flipV="1">
            <a:off x="226220" y="3590133"/>
            <a:ext cx="14890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テキスト ボックス 41"/>
          <p:cNvSpPr txBox="1">
            <a:spLocks noChangeArrowheads="1"/>
          </p:cNvSpPr>
          <p:nvPr/>
        </p:nvSpPr>
        <p:spPr bwMode="auto">
          <a:xfrm>
            <a:off x="719139" y="2927350"/>
            <a:ext cx="1004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b="1">
                <a:solidFill>
                  <a:srgbClr val="000000"/>
                </a:solidFill>
                <a:latin typeface="Arial Rounded MT Bold" charset="0"/>
                <a:cs typeface="Arial Rounded MT Bold" charset="0"/>
              </a:rPr>
              <a:t>Expert Engineer</a:t>
            </a:r>
          </a:p>
        </p:txBody>
      </p:sp>
      <p:pic>
        <p:nvPicPr>
          <p:cNvPr id="26642" name="図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452938"/>
            <a:ext cx="673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図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73451"/>
            <a:ext cx="673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4" name="角丸四角形吹き出し 45"/>
          <p:cNvSpPr>
            <a:spLocks noChangeArrowheads="1"/>
          </p:cNvSpPr>
          <p:nvPr/>
        </p:nvSpPr>
        <p:spPr bwMode="auto">
          <a:xfrm>
            <a:off x="131763" y="3997203"/>
            <a:ext cx="1174750" cy="547811"/>
          </a:xfrm>
          <a:prstGeom prst="wedgeRoundRectCallout">
            <a:avLst>
              <a:gd name="adj1" fmla="val 21565"/>
              <a:gd name="adj2" fmla="val -67509"/>
              <a:gd name="adj3" fmla="val 16667"/>
            </a:avLst>
          </a:prstGeom>
          <a:solidFill>
            <a:srgbClr val="FFFFFF">
              <a:alpha val="39999"/>
            </a:srgbClr>
          </a:solidFill>
          <a:ln w="38100">
            <a:solidFill>
              <a:srgbClr val="FCD5B5"/>
            </a:solidFill>
            <a:miter lim="800000"/>
            <a:headEnd/>
            <a:tailEnd/>
          </a:ln>
        </p:spPr>
        <p:txBody>
          <a:bodyPr wrap="square" tIns="0" bIns="93600" anchor="ctr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share</a:t>
            </a:r>
          </a:p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experiences</a:t>
            </a:r>
            <a:endParaRPr lang="en-US" altLang="ja-JP" sz="1100">
              <a:solidFill>
                <a:srgbClr val="FF6600"/>
              </a:solidFill>
              <a:latin typeface="Arial Rounded MT Bold" charset="0"/>
              <a:ea typeface="ＭＳ Ｐゴシック" charset="0"/>
              <a:sym typeface="Papyrus" charset="0"/>
            </a:endParaRPr>
          </a:p>
        </p:txBody>
      </p:sp>
      <p:sp>
        <p:nvSpPr>
          <p:cNvPr id="26645" name="テキスト ボックス 47"/>
          <p:cNvSpPr txBox="1">
            <a:spLocks noChangeArrowheads="1"/>
          </p:cNvSpPr>
          <p:nvPr/>
        </p:nvSpPr>
        <p:spPr bwMode="auto">
          <a:xfrm>
            <a:off x="635001" y="4946650"/>
            <a:ext cx="12239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800">
                <a:solidFill>
                  <a:srgbClr val="000000"/>
                </a:solidFill>
                <a:latin typeface="Arial Rounded MT Bold" charset="0"/>
                <a:cs typeface="Arial Rounded MT Bold" charset="0"/>
              </a:rPr>
              <a:t>Apprentice Engineer</a:t>
            </a:r>
            <a:endParaRPr lang="en-US" altLang="ja-JP" sz="800">
              <a:solidFill>
                <a:srgbClr val="000000"/>
              </a:solidFill>
              <a:latin typeface="Arial Rounded MT Bold" charset="0"/>
              <a:cs typeface="Arial Rounded MT Bold" charset="0"/>
            </a:endParaRPr>
          </a:p>
        </p:txBody>
      </p:sp>
      <p:pic>
        <p:nvPicPr>
          <p:cNvPr id="26651" name="図 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93" y="1717993"/>
            <a:ext cx="1466141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2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68" y="1782763"/>
            <a:ext cx="327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3" name="図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368550"/>
            <a:ext cx="1498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4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422526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5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430463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6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4" y="2432051"/>
            <a:ext cx="327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角丸四角形吹き出し 81"/>
          <p:cNvSpPr/>
          <p:nvPr/>
        </p:nvSpPr>
        <p:spPr>
          <a:xfrm>
            <a:off x="4517896" y="1919150"/>
            <a:ext cx="1000125" cy="543200"/>
          </a:xfrm>
          <a:prstGeom prst="wedgeRoundRectCallout">
            <a:avLst>
              <a:gd name="adj1" fmla="val -64814"/>
              <a:gd name="adj2" fmla="val -9437"/>
              <a:gd name="adj3" fmla="val 16667"/>
            </a:avLst>
          </a:prstGeom>
          <a:solidFill>
            <a:srgbClr val="FFFFFF">
              <a:alpha val="40000"/>
            </a:srgbClr>
          </a:solidFill>
          <a:ln w="381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tIns="0" bIns="93600" anchor="ctr">
            <a:spAutoFit/>
          </a:bodyPr>
          <a:lstStyle/>
          <a:p>
            <a:pPr defTabSz="912943">
              <a:lnSpc>
                <a:spcPct val="120000"/>
              </a:lnSpc>
              <a:defRPr/>
            </a:pPr>
            <a:r>
              <a:rPr lang="en-US" altLang="ja-JP" sz="1200" kern="0" dirty="0">
                <a:solidFill>
                  <a:srgbClr val="FF6600"/>
                </a:solidFill>
                <a:latin typeface="Arial Rounded MT Bold"/>
                <a:ea typeface="ＭＳ Ｐゴシック"/>
                <a:cs typeface="Arial Rounded MT Bold"/>
                <a:sym typeface="Papyrus"/>
              </a:rPr>
              <a:t>elaborate</a:t>
            </a:r>
          </a:p>
          <a:p>
            <a:pPr defTabSz="912943">
              <a:lnSpc>
                <a:spcPct val="120000"/>
              </a:lnSpc>
              <a:defRPr/>
            </a:pPr>
            <a:r>
              <a:rPr lang="en-US" altLang="ja-JP" sz="1050" kern="0" dirty="0">
                <a:solidFill>
                  <a:srgbClr val="FF6600"/>
                </a:solidFill>
                <a:latin typeface="Arial Rounded MT Bold"/>
                <a:ea typeface="ＭＳ Ｐゴシック"/>
                <a:cs typeface="Arial Rounded MT Bold"/>
                <a:sym typeface="Papyrus"/>
              </a:rPr>
              <a:t>notebooks</a:t>
            </a:r>
            <a:endParaRPr lang="ja-JP" altLang="en-US" sz="1050" kern="0" dirty="0">
              <a:solidFill>
                <a:srgbClr val="FF6600"/>
              </a:solidFill>
              <a:latin typeface="Arial Rounded MT Bold"/>
              <a:ea typeface="ＭＳ Ｐゴシック"/>
              <a:cs typeface="Arial Rounded MT Bold"/>
              <a:sym typeface="Papyrus"/>
            </a:endParaRPr>
          </a:p>
        </p:txBody>
      </p:sp>
      <p:sp>
        <p:nvSpPr>
          <p:cNvPr id="26659" name="角丸四角形 84"/>
          <p:cNvSpPr>
            <a:spLocks noChangeArrowheads="1"/>
          </p:cNvSpPr>
          <p:nvPr/>
        </p:nvSpPr>
        <p:spPr bwMode="auto">
          <a:xfrm>
            <a:off x="2164930" y="2127942"/>
            <a:ext cx="2221130" cy="324055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46800" anchor="ctr">
            <a:spAutoFit/>
          </a:bodyPr>
          <a:lstStyle/>
          <a:p>
            <a:pPr algn="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 dirty="0">
                <a:solidFill>
                  <a:srgbClr val="00B0F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test deployment of applications</a:t>
            </a:r>
          </a:p>
        </p:txBody>
      </p:sp>
      <p:sp>
        <p:nvSpPr>
          <p:cNvPr id="26660" name="角丸四角形 85"/>
          <p:cNvSpPr>
            <a:spLocks noChangeArrowheads="1"/>
          </p:cNvSpPr>
          <p:nvPr/>
        </p:nvSpPr>
        <p:spPr bwMode="auto">
          <a:xfrm>
            <a:off x="3195260" y="2928042"/>
            <a:ext cx="2360991" cy="324055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46800" anchor="ctr">
            <a:spAutoFit/>
          </a:bodyPr>
          <a:lstStyle/>
          <a:p>
            <a:pPr algn="r"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00B0F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production deployment  for users</a:t>
            </a:r>
          </a:p>
        </p:txBody>
      </p:sp>
      <p:pic>
        <p:nvPicPr>
          <p:cNvPr id="26661" name="図 8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16251"/>
            <a:ext cx="4688046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2" name="図 8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08" y="1864354"/>
            <a:ext cx="695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3" name="図 8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514600"/>
            <a:ext cx="695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4" name="図 8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1" y="3061191"/>
            <a:ext cx="33208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5" name="角丸四角形吹き出し 91"/>
          <p:cNvSpPr>
            <a:spLocks noChangeArrowheads="1"/>
          </p:cNvSpPr>
          <p:nvPr/>
        </p:nvSpPr>
        <p:spPr bwMode="auto">
          <a:xfrm>
            <a:off x="3873500" y="3468689"/>
            <a:ext cx="1536700" cy="547687"/>
          </a:xfrm>
          <a:prstGeom prst="wedgeRoundRectCallout">
            <a:avLst>
              <a:gd name="adj1" fmla="val -58727"/>
              <a:gd name="adj2" fmla="val 33352"/>
              <a:gd name="adj3" fmla="val 16667"/>
            </a:avLst>
          </a:prstGeom>
          <a:solidFill>
            <a:srgbClr val="FFFFFF">
              <a:alpha val="39999"/>
            </a:srgbClr>
          </a:solidFill>
          <a:ln w="38100">
            <a:solidFill>
              <a:srgbClr val="FCD5B5"/>
            </a:solidFill>
            <a:miter lim="800000"/>
            <a:headEnd/>
            <a:tailEnd/>
          </a:ln>
        </p:spPr>
        <p:txBody>
          <a:bodyPr tIns="0" bIns="93600" anchor="ctr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share experiences for administration</a:t>
            </a:r>
            <a:endParaRPr lang="en-US" altLang="ja-JP" sz="1100">
              <a:solidFill>
                <a:srgbClr val="FF6600"/>
              </a:solidFill>
              <a:latin typeface="Arial Rounded MT Bold" charset="0"/>
              <a:ea typeface="ＭＳ Ｐゴシック" charset="0"/>
              <a:sym typeface="Papyrus" charset="0"/>
            </a:endParaRPr>
          </a:p>
        </p:txBody>
      </p:sp>
      <p:pic>
        <p:nvPicPr>
          <p:cNvPr id="26671" name="図 9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1" y="3890964"/>
            <a:ext cx="676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2" name="図 9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840164"/>
            <a:ext cx="6778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3" name="図 9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3763964"/>
            <a:ext cx="6778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0" name="図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4438650"/>
            <a:ext cx="1498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1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1" y="4492626"/>
            <a:ext cx="327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2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500563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3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02151"/>
            <a:ext cx="325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4" name="図 10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545014"/>
            <a:ext cx="7080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85" name="角丸四角形吹き出し 110"/>
          <p:cNvSpPr>
            <a:spLocks noChangeArrowheads="1"/>
          </p:cNvSpPr>
          <p:nvPr/>
        </p:nvSpPr>
        <p:spPr bwMode="auto">
          <a:xfrm>
            <a:off x="1846264" y="4819650"/>
            <a:ext cx="2339975" cy="547688"/>
          </a:xfrm>
          <a:prstGeom prst="wedgeRoundRectCallout">
            <a:avLst>
              <a:gd name="adj1" fmla="val -24866"/>
              <a:gd name="adj2" fmla="val -64449"/>
              <a:gd name="adj3" fmla="val 16667"/>
            </a:avLst>
          </a:prstGeom>
          <a:solidFill>
            <a:srgbClr val="FFFFFF">
              <a:alpha val="39999"/>
            </a:srgbClr>
          </a:solidFill>
          <a:ln w="38100">
            <a:solidFill>
              <a:srgbClr val="FCD5B5"/>
            </a:solidFill>
            <a:miter lim="800000"/>
            <a:headEnd/>
            <a:tailEnd/>
          </a:ln>
        </p:spPr>
        <p:txBody>
          <a:bodyPr tIns="0" bIns="93600" anchor="ctr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acquire skill and knowledge</a:t>
            </a:r>
          </a:p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through shared experiences</a:t>
            </a:r>
            <a:endParaRPr lang="en-US" altLang="ja-JP" sz="1100">
              <a:solidFill>
                <a:srgbClr val="FF6600"/>
              </a:solidFill>
              <a:latin typeface="Arial Rounded MT Bold" charset="0"/>
              <a:ea typeface="ＭＳ Ｐゴシック" charset="0"/>
              <a:sym typeface="Papyrus" charset="0"/>
            </a:endParaRPr>
          </a:p>
        </p:txBody>
      </p:sp>
      <p:pic>
        <p:nvPicPr>
          <p:cNvPr id="26646" name="図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32" y="3778906"/>
            <a:ext cx="5207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7" name="テキスト ボックス 50"/>
          <p:cNvSpPr txBox="1">
            <a:spLocks noChangeArrowheads="1"/>
          </p:cNvSpPr>
          <p:nvPr/>
        </p:nvSpPr>
        <p:spPr bwMode="auto">
          <a:xfrm>
            <a:off x="5798382" y="4280555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>
                <a:solidFill>
                  <a:srgbClr val="000000"/>
                </a:solidFill>
                <a:latin typeface="Arial Rounded MT Bold" charset="0"/>
                <a:cs typeface="Arial Rounded MT Bold" charset="0"/>
              </a:rPr>
              <a:t>Expert User</a:t>
            </a:r>
          </a:p>
        </p:txBody>
      </p:sp>
      <p:sp>
        <p:nvSpPr>
          <p:cNvPr id="26648" name="テキスト ボックス 51"/>
          <p:cNvSpPr txBox="1">
            <a:spLocks noChangeArrowheads="1"/>
          </p:cNvSpPr>
          <p:nvPr/>
        </p:nvSpPr>
        <p:spPr bwMode="auto">
          <a:xfrm>
            <a:off x="6541333" y="4605992"/>
            <a:ext cx="1004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1pPr>
            <a:lvl2pPr marL="742950" indent="-28575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2pPr>
            <a:lvl3pPr marL="11430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3pPr>
            <a:lvl4pPr marL="16002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4pPr>
            <a:lvl5pPr marL="2057400" indent="-228600" algn="ctr" defTabSz="912813"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5pPr>
            <a:lvl6pPr marL="25146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6pPr>
            <a:lvl7pPr marL="29718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7pPr>
            <a:lvl8pPr marL="34290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8pPr>
            <a:lvl9pPr marL="3886200" indent="-228600" algn="ctr" defTabSz="912813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rgbClr val="3E231A"/>
                </a:solidFill>
                <a:latin typeface="Century Gothic" charset="0"/>
                <a:ea typeface="ヒラギノ丸ゴ Pro W4" charset="0"/>
                <a:cs typeface="ヒラギノ丸ゴ Pro W4" charset="0"/>
                <a:sym typeface="Papyru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>
                <a:solidFill>
                  <a:srgbClr val="000000"/>
                </a:solidFill>
                <a:latin typeface="Arial Rounded MT Bold" charset="0"/>
                <a:cs typeface="Arial Rounded MT Bold" charset="0"/>
              </a:rPr>
              <a:t>Participant User</a:t>
            </a:r>
          </a:p>
        </p:txBody>
      </p:sp>
      <p:pic>
        <p:nvPicPr>
          <p:cNvPr id="26649" name="図 5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9431" flipV="1">
            <a:off x="6347658" y="4420256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0" name="図 5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 flipV="1">
            <a:off x="6525458" y="4210706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角丸四角形 74"/>
          <p:cNvSpPr/>
          <p:nvPr/>
        </p:nvSpPr>
        <p:spPr>
          <a:xfrm>
            <a:off x="5709251" y="2488503"/>
            <a:ext cx="633891" cy="3601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DD5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defTabSz="912943">
              <a:lnSpc>
                <a:spcPct val="120000"/>
              </a:lnSpc>
              <a:defRPr/>
            </a:pPr>
            <a:r>
              <a:rPr lang="en-US" altLang="ja-JP" sz="1400" kern="0" dirty="0">
                <a:solidFill>
                  <a:srgbClr val="FF6600"/>
                </a:solidFill>
                <a:latin typeface="Arial Rounded MT Bold"/>
                <a:ea typeface="ＭＳ Ｐゴシック"/>
                <a:cs typeface="Arial Rounded MT Bold"/>
                <a:sym typeface="Papyrus"/>
              </a:rPr>
              <a:t>User</a:t>
            </a:r>
          </a:p>
        </p:txBody>
      </p:sp>
      <p:sp>
        <p:nvSpPr>
          <p:cNvPr id="26666" name="角丸四角形吹き出し 92"/>
          <p:cNvSpPr>
            <a:spLocks noChangeArrowheads="1"/>
          </p:cNvSpPr>
          <p:nvPr/>
        </p:nvSpPr>
        <p:spPr bwMode="auto">
          <a:xfrm>
            <a:off x="5750156" y="4671797"/>
            <a:ext cx="1033462" cy="547687"/>
          </a:xfrm>
          <a:prstGeom prst="wedgeRoundRectCallout">
            <a:avLst>
              <a:gd name="adj1" fmla="val 33032"/>
              <a:gd name="adj2" fmla="val -65977"/>
              <a:gd name="adj3" fmla="val 16667"/>
            </a:avLst>
          </a:prstGeom>
          <a:solidFill>
            <a:srgbClr val="FFFFFF">
              <a:alpha val="39999"/>
            </a:srgbClr>
          </a:solidFill>
          <a:ln w="38100">
            <a:solidFill>
              <a:srgbClr val="FCD5B5"/>
            </a:solidFill>
            <a:miter lim="800000"/>
            <a:headEnd/>
            <a:tailEnd/>
          </a:ln>
        </p:spPr>
        <p:txBody>
          <a:bodyPr tIns="0" bIns="93600" anchor="ctr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share</a:t>
            </a:r>
          </a:p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experience</a:t>
            </a:r>
            <a:endParaRPr lang="en-US" altLang="ja-JP" sz="1100">
              <a:solidFill>
                <a:srgbClr val="FF6600"/>
              </a:solidFill>
              <a:latin typeface="Arial Rounded MT Bold" charset="0"/>
              <a:ea typeface="ＭＳ Ｐゴシック" charset="0"/>
              <a:sym typeface="Papyrus" charset="0"/>
            </a:endParaRPr>
          </a:p>
        </p:txBody>
      </p:sp>
      <p:pic>
        <p:nvPicPr>
          <p:cNvPr id="26667" name="図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82" y="4056718"/>
            <a:ext cx="5762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8" name="図 4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95" y="4121806"/>
            <a:ext cx="5175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9" name="図 9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57" y="3661431"/>
            <a:ext cx="6778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0" name="図 9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42561">
            <a:off x="7089019" y="3636030"/>
            <a:ext cx="6556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4" name="図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08" y="3066117"/>
            <a:ext cx="20732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5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33" y="3118505"/>
            <a:ext cx="327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6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758" y="3118505"/>
            <a:ext cx="327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7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45" y="3120093"/>
            <a:ext cx="327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8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95" y="3118505"/>
            <a:ext cx="327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9" name="Picture 3" descr="C:\Users\yoko\AppData\Local\Microsoft\Windows\Temporary Internet Files\Content.IE5\P9XWN5IW\MC900428969[1].wmf"/>
          <p:cNvPicPr>
            <a:picLocks noChangeAspect="1" noChangeArrowheads="1"/>
          </p:cNvPicPr>
          <p:nvPr/>
        </p:nvPicPr>
        <p:blipFill>
          <a:blip r:embed="rId15">
            <a:lum bright="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94" y="3118505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86" name="角丸四角形吹き出し 98"/>
          <p:cNvSpPr>
            <a:spLocks noChangeArrowheads="1"/>
          </p:cNvSpPr>
          <p:nvPr/>
        </p:nvSpPr>
        <p:spPr bwMode="auto">
          <a:xfrm>
            <a:off x="6925507" y="2381906"/>
            <a:ext cx="1262062" cy="547687"/>
          </a:xfrm>
          <a:prstGeom prst="wedgeRoundRectCallout">
            <a:avLst>
              <a:gd name="adj1" fmla="val 10486"/>
              <a:gd name="adj2" fmla="val 166296"/>
              <a:gd name="adj3" fmla="val 16667"/>
            </a:avLst>
          </a:prstGeom>
          <a:solidFill>
            <a:srgbClr val="FFFFFF">
              <a:alpha val="39999"/>
            </a:srgbClr>
          </a:solidFill>
          <a:ln w="38100">
            <a:solidFill>
              <a:srgbClr val="FCD5B5"/>
            </a:solidFill>
            <a:miter lim="800000"/>
            <a:headEnd/>
            <a:tailEnd/>
          </a:ln>
        </p:spPr>
        <p:txBody>
          <a:bodyPr tIns="0" bIns="93600" anchor="ctr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self</a:t>
            </a:r>
          </a:p>
          <a:p>
            <a:pPr defTabSz="91281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>
                <a:solidFill>
                  <a:srgbClr val="FF6600"/>
                </a:solidFill>
                <a:latin typeface="Arial Rounded MT Bold" charset="0"/>
                <a:ea typeface="Arial Rounded MT Bold" charset="0"/>
                <a:cs typeface="Arial Rounded MT Bold" charset="0"/>
                <a:sym typeface="Papyrus" charset="0"/>
              </a:rPr>
              <a:t>administration</a:t>
            </a:r>
            <a:endParaRPr lang="en-US" altLang="ja-JP" sz="1100">
              <a:solidFill>
                <a:srgbClr val="FF6600"/>
              </a:solidFill>
              <a:latin typeface="Arial Rounded MT Bold" charset="0"/>
              <a:ea typeface="ＭＳ Ｐゴシック" charset="0"/>
              <a:sym typeface="Papyru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5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pyterCon - final+">
  <a:themeElements>
    <a:clrScheme name="オータム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サマー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401</Words>
  <Application>Microsoft Macintosh PowerPoint</Application>
  <PresentationFormat>On-screen Show (16:10)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Arial Unicode MS</vt:lpstr>
      <vt:lpstr>Hiragino Kaku Gothic Pro W3</vt:lpstr>
      <vt:lpstr>Hiragino Kaku Gothic Pro W6</vt:lpstr>
      <vt:lpstr>MS Mincho</vt:lpstr>
      <vt:lpstr>ＭＳ Ｐゴシック</vt:lpstr>
      <vt:lpstr>游ゴシック</vt:lpstr>
      <vt:lpstr>ヒラギノ丸ゴ Pro W4</vt:lpstr>
      <vt:lpstr>Arial</vt:lpstr>
      <vt:lpstr>Arial Rounded MT Bold</vt:lpstr>
      <vt:lpstr>Avenir Next Demi Bold</vt:lpstr>
      <vt:lpstr>Avenir Roman</vt:lpstr>
      <vt:lpstr>Calibri</vt:lpstr>
      <vt:lpstr>Calibri Light</vt:lpstr>
      <vt:lpstr>Century</vt:lpstr>
      <vt:lpstr>Century Gothic</vt:lpstr>
      <vt:lpstr>Consolas</vt:lpstr>
      <vt:lpstr>Helvetica</vt:lpstr>
      <vt:lpstr>Lucida Grande</vt:lpstr>
      <vt:lpstr>Papyrus</vt:lpstr>
      <vt:lpstr>Source Code Pro Medium</vt:lpstr>
      <vt:lpstr>Times New Roman</vt:lpstr>
      <vt:lpstr>Office Theme</vt:lpstr>
      <vt:lpstr>JupyterCon - final+</vt:lpstr>
      <vt:lpstr>OperationHub   Enhanced JupyterHub for DevOps Engineers</vt:lpstr>
      <vt:lpstr>Features of OperationHub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Share Reproducible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yoshi NOBU masatani</dc:creator>
  <cp:keywords/>
  <dc:description/>
  <cp:lastModifiedBy>masatani nobu</cp:lastModifiedBy>
  <cp:revision>88</cp:revision>
  <dcterms:created xsi:type="dcterms:W3CDTF">2019-10-03T04:02:14Z</dcterms:created>
  <dcterms:modified xsi:type="dcterms:W3CDTF">2020-09-21T09:35:32Z</dcterms:modified>
  <cp:category/>
</cp:coreProperties>
</file>