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4"/>
  </p:notesMasterIdLst>
  <p:sldIdLst>
    <p:sldId id="275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3" r:id="rId14"/>
    <p:sldId id="392" r:id="rId15"/>
    <p:sldId id="386" r:id="rId16"/>
    <p:sldId id="393" r:id="rId17"/>
    <p:sldId id="394" r:id="rId18"/>
    <p:sldId id="354" r:id="rId19"/>
    <p:sldId id="342" r:id="rId20"/>
    <p:sldId id="352" r:id="rId21"/>
    <p:sldId id="363" r:id="rId22"/>
    <p:sldId id="364" r:id="rId23"/>
    <p:sldId id="365" r:id="rId24"/>
    <p:sldId id="366" r:id="rId25"/>
    <p:sldId id="356" r:id="rId26"/>
    <p:sldId id="367" r:id="rId27"/>
    <p:sldId id="368" r:id="rId28"/>
    <p:sldId id="340" r:id="rId29"/>
    <p:sldId id="291" r:id="rId30"/>
    <p:sldId id="387" r:id="rId31"/>
    <p:sldId id="382" r:id="rId32"/>
    <p:sldId id="385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CCFFCC"/>
    <a:srgbClr val="D9D9D9"/>
    <a:srgbClr val="0066FF"/>
    <a:srgbClr val="6699FF"/>
    <a:srgbClr val="3399FF"/>
    <a:srgbClr val="CA97FD"/>
    <a:srgbClr val="C8DBEB"/>
    <a:srgbClr val="006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2" autoAdjust="0"/>
    <p:restoredTop sz="94198" autoAdjust="0"/>
  </p:normalViewPr>
  <p:slideViewPr>
    <p:cSldViewPr snapToGrid="0">
      <p:cViewPr varScale="1">
        <p:scale>
          <a:sx n="84" d="100"/>
          <a:sy n="8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B79EB-BE1C-4C2E-A54A-A62DB92A9447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0EC45-84CD-4A5D-B198-1B91CF66C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77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質疑応答時間込みで</a:t>
            </a:r>
            <a:r>
              <a:rPr kumimoji="1" lang="en-US" altLang="ja-JP" dirty="0"/>
              <a:t>25</a:t>
            </a:r>
            <a:r>
              <a:rPr kumimoji="1" lang="ja-JP" altLang="en-US" dirty="0"/>
              <a:t>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EC45-84CD-4A5D-B198-1B91CF66CC9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038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以下を説明してください。</a:t>
            </a:r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Open OnDemand</a:t>
            </a:r>
            <a:r>
              <a:rPr kumimoji="1" lang="ja-JP" altLang="en-US" dirty="0"/>
              <a:t>とは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 </a:t>
            </a:r>
            <a:r>
              <a:rPr kumimoji="1" lang="ja-JP" altLang="en-US" dirty="0"/>
              <a:t>概要：　初心者が</a:t>
            </a:r>
            <a:r>
              <a:rPr kumimoji="1" lang="en-US" altLang="ja-JP" dirty="0"/>
              <a:t>HPC</a:t>
            </a:r>
            <a:r>
              <a:rPr kumimoji="1" lang="ja-JP" altLang="en-US" dirty="0"/>
              <a:t>クラスタの前提知識なしに機械学習などのアプリケーション実行を可能とするシステム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 </a:t>
            </a:r>
            <a:r>
              <a:rPr kumimoji="1" lang="ja-JP" altLang="en-US" dirty="0"/>
              <a:t>課題：　構築・運用が容易でない</a:t>
            </a:r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OCS + Open OnDemand</a:t>
            </a:r>
            <a:r>
              <a:rPr kumimoji="1" lang="ja-JP" altLang="en-US" dirty="0"/>
              <a:t>の特徴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 OCS</a:t>
            </a:r>
            <a:r>
              <a:rPr kumimoji="1" lang="ja-JP" altLang="en-US" dirty="0"/>
              <a:t>テンプレート化することで</a:t>
            </a:r>
            <a:r>
              <a:rPr kumimoji="1" lang="en-US" altLang="ja-JP" dirty="0"/>
              <a:t>Open OnDemand</a:t>
            </a:r>
            <a:r>
              <a:rPr kumimoji="1" lang="ja-JP" altLang="en-US" dirty="0"/>
              <a:t>環境を容易に構築できる手段を提供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 </a:t>
            </a:r>
            <a:r>
              <a:rPr kumimoji="1" lang="ja-JP" altLang="en-US" dirty="0"/>
              <a:t>従来から提供していた</a:t>
            </a:r>
            <a:r>
              <a:rPr kumimoji="1" lang="en-US" altLang="ja-JP" dirty="0"/>
              <a:t>Open HPC </a:t>
            </a:r>
            <a:r>
              <a:rPr kumimoji="1" lang="ja-JP" altLang="en-US" dirty="0"/>
              <a:t>テンプレートを用いて構築した</a:t>
            </a:r>
            <a:r>
              <a:rPr kumimoji="1" lang="en-US" altLang="ja-JP" dirty="0"/>
              <a:t>HPC</a:t>
            </a:r>
            <a:r>
              <a:rPr kumimoji="1" lang="ja-JP" altLang="en-US" dirty="0"/>
              <a:t>クラスタが前提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EC45-84CD-4A5D-B198-1B91CF66CC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52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0EC45-84CD-4A5D-B198-1B91CF66CC9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47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09"/>
          <p:cNvSpPr>
            <a:spLocks noChangeArrowheads="1"/>
          </p:cNvSpPr>
          <p:nvPr userDrawn="1"/>
        </p:nvSpPr>
        <p:spPr bwMode="auto">
          <a:xfrm>
            <a:off x="0" y="3456000"/>
            <a:ext cx="12192000" cy="54000"/>
          </a:xfrm>
          <a:prstGeom prst="rect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9pPr>
          </a:lstStyle>
          <a:p>
            <a:endParaRPr lang="ja-JP" altLang="en-US" sz="1292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92000" y="360000"/>
            <a:ext cx="10584000" cy="2916000"/>
          </a:xfrm>
          <a:prstGeom prst="rect">
            <a:avLst/>
          </a:prstGeo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92000" y="3852000"/>
            <a:ext cx="10584000" cy="273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7" name="Text Box 444"/>
          <p:cNvSpPr txBox="1">
            <a:spLocks noChangeArrowheads="1"/>
          </p:cNvSpPr>
          <p:nvPr userDrawn="1"/>
        </p:nvSpPr>
        <p:spPr bwMode="auto">
          <a:xfrm>
            <a:off x="4829467" y="6636178"/>
            <a:ext cx="2533066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923" dirty="0">
                <a:solidFill>
                  <a:srgbClr val="5F5F5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© 2024 National Institute of Informatics</a:t>
            </a:r>
          </a:p>
        </p:txBody>
      </p:sp>
    </p:spTree>
    <p:extLst>
      <p:ext uri="{BB962C8B-B14F-4D97-AF65-F5344CB8AC3E}">
        <p14:creationId xmlns:p14="http://schemas.microsoft.com/office/powerpoint/2010/main" val="304424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09"/>
          <p:cNvSpPr>
            <a:spLocks noChangeArrowheads="1"/>
          </p:cNvSpPr>
          <p:nvPr userDrawn="1"/>
        </p:nvSpPr>
        <p:spPr bwMode="auto">
          <a:xfrm>
            <a:off x="792000" y="1116000"/>
            <a:ext cx="10584000" cy="54000"/>
          </a:xfrm>
          <a:prstGeom prst="rect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9pPr>
          </a:lstStyle>
          <a:p>
            <a:endParaRPr lang="ja-JP" altLang="en-US" sz="1292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792000" y="1260000"/>
            <a:ext cx="10584000" cy="532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590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09"/>
          <p:cNvSpPr>
            <a:spLocks noChangeArrowheads="1"/>
          </p:cNvSpPr>
          <p:nvPr userDrawn="1"/>
        </p:nvSpPr>
        <p:spPr bwMode="auto">
          <a:xfrm>
            <a:off x="0" y="0"/>
            <a:ext cx="12192000" cy="54000"/>
          </a:xfrm>
          <a:prstGeom prst="rect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9pPr>
          </a:lstStyle>
          <a:p>
            <a:endParaRPr lang="ja-JP" altLang="en-US" sz="1292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792000" y="1260000"/>
            <a:ext cx="5220000" cy="53280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56000" y="1260000"/>
            <a:ext cx="5220000" cy="53280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6"/>
          <p:cNvSpPr>
            <a:spLocks noGrp="1"/>
          </p:cNvSpPr>
          <p:nvPr>
            <p:ph type="title"/>
          </p:nvPr>
        </p:nvSpPr>
        <p:spPr>
          <a:xfrm>
            <a:off x="108000" y="180000"/>
            <a:ext cx="11232000" cy="72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9023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09"/>
          <p:cNvSpPr>
            <a:spLocks noChangeArrowheads="1"/>
          </p:cNvSpPr>
          <p:nvPr userDrawn="1"/>
        </p:nvSpPr>
        <p:spPr bwMode="auto">
          <a:xfrm>
            <a:off x="0" y="0"/>
            <a:ext cx="12192000" cy="54000"/>
          </a:xfrm>
          <a:prstGeom prst="rect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9pPr>
          </a:lstStyle>
          <a:p>
            <a:endParaRPr lang="ja-JP" altLang="en-US" sz="1292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10" name="タイトル 6"/>
          <p:cNvSpPr>
            <a:spLocks noGrp="1"/>
          </p:cNvSpPr>
          <p:nvPr>
            <p:ph type="title"/>
          </p:nvPr>
        </p:nvSpPr>
        <p:spPr>
          <a:xfrm>
            <a:off x="108000" y="180000"/>
            <a:ext cx="11232000" cy="72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63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09"/>
          <p:cNvSpPr>
            <a:spLocks noChangeArrowheads="1"/>
          </p:cNvSpPr>
          <p:nvPr userDrawn="1"/>
        </p:nvSpPr>
        <p:spPr bwMode="auto">
          <a:xfrm>
            <a:off x="0" y="0"/>
            <a:ext cx="12192000" cy="54000"/>
          </a:xfrm>
          <a:prstGeom prst="rect">
            <a:avLst/>
          </a:prstGeom>
          <a:gradFill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HGPｺﾞｼｯｸE" panose="020B0900000000000000" pitchFamily="50" charset="-128"/>
                <a:ea typeface="ＭＳ Ｐゴシック" panose="020B0600070205080204" pitchFamily="50" charset="-128"/>
              </a:defRPr>
            </a:lvl9pPr>
          </a:lstStyle>
          <a:p>
            <a:endParaRPr lang="ja-JP" altLang="en-US" sz="1292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92000" y="360000"/>
            <a:ext cx="10584000" cy="719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792000" y="1260000"/>
            <a:ext cx="105840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48000" y="6587999"/>
            <a:ext cx="720000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‹#›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000" y="72000"/>
            <a:ext cx="1600565" cy="5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kumimoji="1" sz="3600" b="1" kern="1200" baseline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685800" rtl="0" eaLnBrk="1" latinLnBrk="0" hangingPunct="1">
        <a:lnSpc>
          <a:spcPct val="100000"/>
        </a:lnSpc>
        <a:spcBef>
          <a:spcPts val="0"/>
        </a:spcBef>
        <a:buFont typeface="メイリオ" panose="020B0604030504040204" pitchFamily="50" charset="-128"/>
        <a:buChar char="•"/>
        <a:defRPr kumimoji="1"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defTabSz="685800" rtl="0" eaLnBrk="1" latinLnBrk="0" hangingPunct="1">
        <a:lnSpc>
          <a:spcPct val="100000"/>
        </a:lnSpc>
        <a:spcBef>
          <a:spcPts val="0"/>
        </a:spcBef>
        <a:buFont typeface="メイリオ" panose="020B0604030504040204" pitchFamily="50" charset="-128"/>
        <a:buChar char="•"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9013" indent="-269875" algn="l" defTabSz="685800" rtl="0" eaLnBrk="1" latinLnBrk="0" hangingPunct="1">
        <a:lnSpc>
          <a:spcPct val="100000"/>
        </a:lnSpc>
        <a:spcBef>
          <a:spcPts val="0"/>
        </a:spcBef>
        <a:buFont typeface="メイリオ" panose="020B0604030504040204" pitchFamily="50" charset="-128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685800" rtl="0" eaLnBrk="1" latinLnBrk="0" hangingPunct="1">
        <a:lnSpc>
          <a:spcPct val="100000"/>
        </a:lnSpc>
        <a:spcBef>
          <a:spcPts val="0"/>
        </a:spcBef>
        <a:buFont typeface="メイリオ" panose="020B0604030504040204" pitchFamily="50" charset="-128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685800" rtl="0" eaLnBrk="1" latinLnBrk="0" hangingPunct="1">
        <a:lnSpc>
          <a:spcPct val="100000"/>
        </a:lnSpc>
        <a:spcBef>
          <a:spcPts val="0"/>
        </a:spcBef>
        <a:buFont typeface="メイリオ" panose="020B0604030504040204" pitchFamily="50" charset="-128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i-gakunin-cloud/ocs-templates/tree/master/Moodle-Simple" TargetMode="Externa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i-gakunin-cloud/mcj-cloudhu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学認クラウドオンデマンド構築サービス（</a:t>
            </a:r>
            <a:r>
              <a:rPr lang="en-US" altLang="ja-JP" dirty="0"/>
              <a:t>OCS</a:t>
            </a:r>
            <a:r>
              <a:rPr lang="ja-JP" altLang="en-US" dirty="0"/>
              <a:t>）と</a:t>
            </a:r>
            <a:r>
              <a:rPr lang="en-US" altLang="ja-JP" dirty="0"/>
              <a:t>MCJ-</a:t>
            </a:r>
            <a:r>
              <a:rPr lang="en-US" altLang="ja-JP" dirty="0" err="1"/>
              <a:t>CloudHub</a:t>
            </a:r>
            <a:r>
              <a:rPr lang="ja-JP" altLang="en-US" dirty="0"/>
              <a:t>の概要</a:t>
            </a: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altLang="ja-JP" sz="3200" baseline="30000" dirty="0"/>
          </a:p>
          <a:p>
            <a:r>
              <a:rPr lang="ja-JP" altLang="en-US" sz="3200" baseline="30000" dirty="0"/>
              <a:t>２０２５年４月２３日</a:t>
            </a:r>
            <a:endParaRPr lang="en-US" altLang="ja-JP" sz="3200" baseline="30000" dirty="0"/>
          </a:p>
          <a:p>
            <a:r>
              <a:rPr lang="ja-JP" altLang="en-US" sz="3200" baseline="30000" dirty="0"/>
              <a:t>大江　和一</a:t>
            </a:r>
            <a:endParaRPr lang="en-US" altLang="ja-JP" sz="3200" baseline="30000" dirty="0"/>
          </a:p>
          <a:p>
            <a:endParaRPr lang="en-US" altLang="ja-JP" sz="3200" baseline="30000" dirty="0"/>
          </a:p>
          <a:p>
            <a:r>
              <a:rPr lang="ja-JP" altLang="en-US" sz="3200" baseline="30000" dirty="0"/>
              <a:t>国立情報学研究所</a:t>
            </a:r>
            <a:endParaRPr lang="en-US" altLang="ja-JP" sz="3200" baseline="30000" dirty="0"/>
          </a:p>
          <a:p>
            <a:r>
              <a:rPr lang="ja-JP" altLang="en-US" sz="3200" baseline="30000" dirty="0"/>
              <a:t>クラウド基盤研究開発センター</a:t>
            </a:r>
            <a:endParaRPr lang="en-US" altLang="ja-JP" sz="3200" baseline="30000" dirty="0"/>
          </a:p>
        </p:txBody>
      </p:sp>
      <p:sp>
        <p:nvSpPr>
          <p:cNvPr id="7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2728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85ADCFD-4046-43DC-DE76-B5E122130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10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D0B396C-4D01-7FBA-C19E-92D34E64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の特徴（３）</a:t>
            </a:r>
          </a:p>
        </p:txBody>
      </p:sp>
      <p:sp>
        <p:nvSpPr>
          <p:cNvPr id="4" name="角丸四角形 43">
            <a:extLst>
              <a:ext uri="{FF2B5EF4-FFF2-40B4-BE49-F238E27FC236}">
                <a16:creationId xmlns:a16="http://schemas.microsoft.com/office/drawing/2014/main" id="{179933CB-DB64-AB3D-7C2D-9DFBD5C7C9FD}"/>
              </a:ext>
            </a:extLst>
          </p:cNvPr>
          <p:cNvSpPr/>
          <p:nvPr/>
        </p:nvSpPr>
        <p:spPr>
          <a:xfrm>
            <a:off x="462388" y="3261088"/>
            <a:ext cx="10908997" cy="2966689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26">
            <a:extLst>
              <a:ext uri="{FF2B5EF4-FFF2-40B4-BE49-F238E27FC236}">
                <a16:creationId xmlns:a16="http://schemas.microsoft.com/office/drawing/2014/main" id="{301FD031-DCF5-4C07-8CE0-6BB9C2A44088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7B9E332C-E588-7DA6-610B-639F160FDC5A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496529" y="1309089"/>
            <a:ext cx="1395048" cy="1356992"/>
          </a:xfrm>
          <a:prstGeom prst="rect">
            <a:avLst/>
          </a:prstGeom>
          <a:noFill/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F2C59F2-C3DF-F351-9572-53C0A953725D}"/>
              </a:ext>
            </a:extLst>
          </p:cNvPr>
          <p:cNvGrpSpPr/>
          <p:nvPr/>
        </p:nvGrpSpPr>
        <p:grpSpPr>
          <a:xfrm>
            <a:off x="4794736" y="3973313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454FEFE-DE3C-6A94-7F9D-3DE9288873C1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4CF46711-9FF8-5D75-6BAD-47AB373DD6DF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A8247BBD-BCF7-B33C-D0DC-66F5E0FD329F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5">
              <a:extLst>
                <a:ext uri="{FF2B5EF4-FFF2-40B4-BE49-F238E27FC236}">
                  <a16:creationId xmlns:a16="http://schemas.microsoft.com/office/drawing/2014/main" id="{3EEABD6C-0E3E-9C1B-2F6C-6C39E32F7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6">
              <a:extLst>
                <a:ext uri="{FF2B5EF4-FFF2-40B4-BE49-F238E27FC236}">
                  <a16:creationId xmlns:a16="http://schemas.microsoft.com/office/drawing/2014/main" id="{85C558B6-6660-2A6B-9580-50F6519B3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 descr="BL00152_.WMF">
            <a:extLst>
              <a:ext uri="{FF2B5EF4-FFF2-40B4-BE49-F238E27FC236}">
                <a16:creationId xmlns:a16="http://schemas.microsoft.com/office/drawing/2014/main" id="{ACA7A382-E8C2-F3CE-99B8-0BDFAA25F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1335229-212A-0896-4C69-0BFE0F0D3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1BA37DB-1BD7-5DB9-0278-F2CC7EDFF433}"/>
              </a:ext>
            </a:extLst>
          </p:cNvPr>
          <p:cNvGrpSpPr/>
          <p:nvPr/>
        </p:nvGrpSpPr>
        <p:grpSpPr>
          <a:xfrm>
            <a:off x="8115535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D6693BA-9D91-7596-2418-64212B4515A2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1">
              <a:extLst>
                <a:ext uri="{FF2B5EF4-FFF2-40B4-BE49-F238E27FC236}">
                  <a16:creationId xmlns:a16="http://schemas.microsoft.com/office/drawing/2014/main" id="{7AF7B0E6-6DEF-B108-129A-57FC3B1D65D2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2">
              <a:extLst>
                <a:ext uri="{FF2B5EF4-FFF2-40B4-BE49-F238E27FC236}">
                  <a16:creationId xmlns:a16="http://schemas.microsoft.com/office/drawing/2014/main" id="{406CDA8E-8EBC-5060-EA8D-8330245C4E67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33">
              <a:extLst>
                <a:ext uri="{FF2B5EF4-FFF2-40B4-BE49-F238E27FC236}">
                  <a16:creationId xmlns:a16="http://schemas.microsoft.com/office/drawing/2014/main" id="{46DD8CD9-F3F5-D88E-C3BF-549B91B27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34">
              <a:extLst>
                <a:ext uri="{FF2B5EF4-FFF2-40B4-BE49-F238E27FC236}">
                  <a16:creationId xmlns:a16="http://schemas.microsoft.com/office/drawing/2014/main" id="{5FC2D9A0-4C23-725D-EA6A-CFCA5C7A13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0FC5883D-A0C7-C9F8-D2E5-E2AA9097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B17D234-5841-DC21-85F2-504910A21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9C34B62-3F3E-37DC-00F7-DFDB7789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68398B89-1E7B-99E9-4E8C-A9B6456C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458264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BA0C908-BCFC-E149-036A-50A9FACD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4589" y="461209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CDB60875-5CC3-937C-DE3E-1FD8AD1C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5015237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760A750-9815-C93A-889E-A0A59C389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22" y="5018033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74DC4198-E8CD-595B-279E-115B0EFC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174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B0CC1AC-4685-CBDA-B5CA-D3032EF8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0115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730815B-ED6E-9EFD-CBDA-41EC245D95BB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ACBA45-287F-67ED-DB50-6A0EFBEA5BDD}"/>
              </a:ext>
            </a:extLst>
          </p:cNvPr>
          <p:cNvSpPr txBox="1"/>
          <p:nvPr/>
        </p:nvSpPr>
        <p:spPr>
          <a:xfrm>
            <a:off x="5301973" y="5830848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708E1B-D103-9D34-4BF1-8796C357C550}"/>
              </a:ext>
            </a:extLst>
          </p:cNvPr>
          <p:cNvSpPr txBox="1"/>
          <p:nvPr/>
        </p:nvSpPr>
        <p:spPr>
          <a:xfrm>
            <a:off x="8805436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3" name="フローチャート: 磁気ディスク 32">
            <a:extLst>
              <a:ext uri="{FF2B5EF4-FFF2-40B4-BE49-F238E27FC236}">
                <a16:creationId xmlns:a16="http://schemas.microsoft.com/office/drawing/2014/main" id="{07F4B83F-81AC-3145-CDF1-BAA6E23C5C4B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57EF96-7FEA-B16F-9835-5426BA96C204}"/>
              </a:ext>
            </a:extLst>
          </p:cNvPr>
          <p:cNvSpPr txBox="1"/>
          <p:nvPr/>
        </p:nvSpPr>
        <p:spPr>
          <a:xfrm>
            <a:off x="8345120" y="3303562"/>
            <a:ext cx="289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仮想ネットワーク</a:t>
            </a:r>
            <a:endParaRPr kumimoji="1" lang="ja-JP" altLang="en-US" sz="2400" b="1" dirty="0"/>
          </a:p>
        </p:txBody>
      </p:sp>
      <p:sp>
        <p:nvSpPr>
          <p:cNvPr id="35" name="角丸四角形 2">
            <a:extLst>
              <a:ext uri="{FF2B5EF4-FFF2-40B4-BE49-F238E27FC236}">
                <a16:creationId xmlns:a16="http://schemas.microsoft.com/office/drawing/2014/main" id="{916FD792-287F-DEF5-3252-BE5D71C838C3}"/>
              </a:ext>
            </a:extLst>
          </p:cNvPr>
          <p:cNvSpPr/>
          <p:nvPr/>
        </p:nvSpPr>
        <p:spPr>
          <a:xfrm>
            <a:off x="3716215" y="2288903"/>
            <a:ext cx="2338374" cy="1295326"/>
          </a:xfrm>
          <a:prstGeom prst="roundRect">
            <a:avLst/>
          </a:prstGeom>
          <a:solidFill>
            <a:srgbClr val="FFC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コントローラ</a:t>
            </a:r>
          </a:p>
        </p:txBody>
      </p:sp>
      <p:sp>
        <p:nvSpPr>
          <p:cNvPr id="36" name="上矢印 45">
            <a:extLst>
              <a:ext uri="{FF2B5EF4-FFF2-40B4-BE49-F238E27FC236}">
                <a16:creationId xmlns:a16="http://schemas.microsoft.com/office/drawing/2014/main" id="{D89BD85D-D0CB-7C05-EAF7-4DC802822BDB}"/>
              </a:ext>
            </a:extLst>
          </p:cNvPr>
          <p:cNvSpPr/>
          <p:nvPr/>
        </p:nvSpPr>
        <p:spPr>
          <a:xfrm rot="15288671">
            <a:off x="6615814" y="1860791"/>
            <a:ext cx="394091" cy="13183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上矢印 51">
            <a:extLst>
              <a:ext uri="{FF2B5EF4-FFF2-40B4-BE49-F238E27FC236}">
                <a16:creationId xmlns:a16="http://schemas.microsoft.com/office/drawing/2014/main" id="{1B86A3BB-2625-B50F-B464-11149AF94EEF}"/>
              </a:ext>
            </a:extLst>
          </p:cNvPr>
          <p:cNvSpPr/>
          <p:nvPr/>
        </p:nvSpPr>
        <p:spPr>
          <a:xfrm rot="12994874">
            <a:off x="3346487" y="3546130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上矢印 52">
            <a:extLst>
              <a:ext uri="{FF2B5EF4-FFF2-40B4-BE49-F238E27FC236}">
                <a16:creationId xmlns:a16="http://schemas.microsoft.com/office/drawing/2014/main" id="{A71F16D0-C8DB-F3F7-8FFC-59B301AFAA16}"/>
              </a:ext>
            </a:extLst>
          </p:cNvPr>
          <p:cNvSpPr/>
          <p:nvPr/>
        </p:nvSpPr>
        <p:spPr>
          <a:xfrm rot="8789703">
            <a:off x="4933756" y="3654547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上矢印 53">
            <a:extLst>
              <a:ext uri="{FF2B5EF4-FFF2-40B4-BE49-F238E27FC236}">
                <a16:creationId xmlns:a16="http://schemas.microsoft.com/office/drawing/2014/main" id="{56774D62-4DD7-8B09-8637-07BAD784ECBF}"/>
              </a:ext>
            </a:extLst>
          </p:cNvPr>
          <p:cNvSpPr/>
          <p:nvPr/>
        </p:nvSpPr>
        <p:spPr>
          <a:xfrm rot="7150634">
            <a:off x="6972960" y="2910406"/>
            <a:ext cx="394091" cy="23064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F5ED54-69EE-1373-CBC0-8E35776F4ADA}"/>
              </a:ext>
            </a:extLst>
          </p:cNvPr>
          <p:cNvSpPr txBox="1"/>
          <p:nvPr/>
        </p:nvSpPr>
        <p:spPr>
          <a:xfrm>
            <a:off x="1213596" y="3599435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オンプレミス </a:t>
            </a:r>
            <a:r>
              <a:rPr kumimoji="1" lang="en-US" altLang="ja-JP" b="1" dirty="0">
                <a:solidFill>
                  <a:srgbClr val="FF0000"/>
                </a:solidFill>
              </a:rPr>
              <a:t>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F6A7849-32A0-BD28-7012-8C01D0818839}"/>
              </a:ext>
            </a:extLst>
          </p:cNvPr>
          <p:cNvSpPr txBox="1"/>
          <p:nvPr/>
        </p:nvSpPr>
        <p:spPr>
          <a:xfrm>
            <a:off x="3427937" y="4382569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2003305-922E-2841-C567-7C8FBB9F75CA}"/>
              </a:ext>
            </a:extLst>
          </p:cNvPr>
          <p:cNvSpPr txBox="1"/>
          <p:nvPr/>
        </p:nvSpPr>
        <p:spPr>
          <a:xfrm>
            <a:off x="6812859" y="3746703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B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7D53A49-FC8E-BC49-1886-FE34FF5B7764}"/>
              </a:ext>
            </a:extLst>
          </p:cNvPr>
          <p:cNvSpPr txBox="1"/>
          <p:nvPr/>
        </p:nvSpPr>
        <p:spPr>
          <a:xfrm>
            <a:off x="5702350" y="1929738"/>
            <a:ext cx="1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仮想</a:t>
            </a:r>
            <a:r>
              <a:rPr lang="en-US" altLang="ja-JP" b="1" dirty="0">
                <a:solidFill>
                  <a:srgbClr val="FF0000"/>
                </a:solidFill>
              </a:rPr>
              <a:t>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83C97C2-E192-F494-71F0-54FCAB27AD9A}"/>
              </a:ext>
            </a:extLst>
          </p:cNvPr>
          <p:cNvSpPr txBox="1"/>
          <p:nvPr/>
        </p:nvSpPr>
        <p:spPr>
          <a:xfrm>
            <a:off x="155868" y="892205"/>
            <a:ext cx="597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仮想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API</a:t>
            </a:r>
            <a:r>
              <a:rPr lang="ja-JP" altLang="en-US" sz="2400" b="1" dirty="0">
                <a:solidFill>
                  <a:srgbClr val="FF0000"/>
                </a:solidFill>
              </a:rPr>
              <a:t>は</a:t>
            </a:r>
            <a:r>
              <a:rPr lang="en-US" altLang="ja-JP" sz="2400" b="1" dirty="0">
                <a:solidFill>
                  <a:srgbClr val="FF0000"/>
                </a:solidFill>
              </a:rPr>
              <a:t>Jupyter Notebook</a:t>
            </a:r>
            <a:r>
              <a:rPr lang="ja-JP" altLang="en-US" sz="2400" b="1" dirty="0">
                <a:solidFill>
                  <a:srgbClr val="FF0000"/>
                </a:solidFill>
              </a:rPr>
              <a:t>を介してアクセスするため、構築作業の再現性が高い！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FF0000"/>
                </a:solidFill>
              </a:rPr>
              <a:t>他者が作った</a:t>
            </a:r>
            <a:r>
              <a:rPr lang="en-US" altLang="ja-JP" sz="2400" b="1" dirty="0">
                <a:solidFill>
                  <a:srgbClr val="FF0000"/>
                </a:solidFill>
              </a:rPr>
              <a:t>Jupyter Notebook</a:t>
            </a:r>
            <a:r>
              <a:rPr lang="ja-JP" altLang="en-US" sz="2400" b="1" dirty="0">
                <a:solidFill>
                  <a:srgbClr val="FF0000"/>
                </a:solidFill>
              </a:rPr>
              <a:t>（テンプレート）も流用可能。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BA97D961-E03D-9C4A-8420-155508623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104516"/>
              </p:ext>
            </p:extLst>
          </p:nvPr>
        </p:nvGraphicFramePr>
        <p:xfrm>
          <a:off x="7029870" y="1309089"/>
          <a:ext cx="4639670" cy="508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ビットマップ イメージ" r:id="rId5" imgW="4198680" imgH="4602600" progId="Paint.Picture">
                  <p:embed/>
                </p:oleObj>
              </mc:Choice>
              <mc:Fallback>
                <p:oleObj name="ビットマップ イメージ" r:id="rId5" imgW="4198680" imgH="4602600" progId="Paint.Picture">
                  <p:embed/>
                  <p:pic>
                    <p:nvPicPr>
                      <p:cNvPr id="19" name="オブジェクト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9870" y="1309089"/>
                        <a:ext cx="4639670" cy="5085220"/>
                      </a:xfrm>
                      <a:prstGeom prst="rect">
                        <a:avLst/>
                      </a:prstGeom>
                      <a:ln w="28575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C262B9E-5913-FA78-0DF5-DF9701362AE3}"/>
              </a:ext>
            </a:extLst>
          </p:cNvPr>
          <p:cNvSpPr txBox="1"/>
          <p:nvPr/>
        </p:nvSpPr>
        <p:spPr>
          <a:xfrm>
            <a:off x="8601650" y="1377313"/>
            <a:ext cx="322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Jupyter Notebook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の記述例</a:t>
            </a:r>
          </a:p>
        </p:txBody>
      </p:sp>
    </p:spTree>
    <p:extLst>
      <p:ext uri="{BB962C8B-B14F-4D97-AF65-F5344CB8AC3E}">
        <p14:creationId xmlns:p14="http://schemas.microsoft.com/office/powerpoint/2010/main" val="385667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169957D-DEA8-5841-D4DD-642ABC496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11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7A67CE2-25DC-8418-B1F1-E7C99DA5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の特徴（３）</a:t>
            </a:r>
          </a:p>
        </p:txBody>
      </p:sp>
      <p:sp>
        <p:nvSpPr>
          <p:cNvPr id="4" name="角丸四角形 43">
            <a:extLst>
              <a:ext uri="{FF2B5EF4-FFF2-40B4-BE49-F238E27FC236}">
                <a16:creationId xmlns:a16="http://schemas.microsoft.com/office/drawing/2014/main" id="{D335D37C-1C73-8E6B-39CC-BA0A8EEC13CF}"/>
              </a:ext>
            </a:extLst>
          </p:cNvPr>
          <p:cNvSpPr/>
          <p:nvPr/>
        </p:nvSpPr>
        <p:spPr>
          <a:xfrm>
            <a:off x="462388" y="3261088"/>
            <a:ext cx="10908997" cy="2966689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26">
            <a:extLst>
              <a:ext uri="{FF2B5EF4-FFF2-40B4-BE49-F238E27FC236}">
                <a16:creationId xmlns:a16="http://schemas.microsoft.com/office/drawing/2014/main" id="{72603C9B-F93B-EB63-9E94-04B6DC330DB7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573F6B67-89F4-E241-BB35-1D3E6C00AB65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496529" y="1309089"/>
            <a:ext cx="1395048" cy="1356992"/>
          </a:xfrm>
          <a:prstGeom prst="rect">
            <a:avLst/>
          </a:prstGeom>
          <a:noFill/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0A3E7F7-D492-5E94-B1E5-6AC15D7EEC41}"/>
              </a:ext>
            </a:extLst>
          </p:cNvPr>
          <p:cNvGrpSpPr/>
          <p:nvPr/>
        </p:nvGrpSpPr>
        <p:grpSpPr>
          <a:xfrm>
            <a:off x="4794736" y="3973313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BD8913A-19D6-4F75-97A6-28EC81658027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A5384B2D-3077-9AE1-AC14-67C4BF987BBA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4F243EF6-4A22-1278-F057-B272C1E5ED7C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5">
              <a:extLst>
                <a:ext uri="{FF2B5EF4-FFF2-40B4-BE49-F238E27FC236}">
                  <a16:creationId xmlns:a16="http://schemas.microsoft.com/office/drawing/2014/main" id="{032491FA-0B2F-E362-C778-C44D18299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6">
              <a:extLst>
                <a:ext uri="{FF2B5EF4-FFF2-40B4-BE49-F238E27FC236}">
                  <a16:creationId xmlns:a16="http://schemas.microsoft.com/office/drawing/2014/main" id="{924C31E6-CCC1-5D9D-24B6-D1E1E401A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 descr="BL00152_.WMF">
            <a:extLst>
              <a:ext uri="{FF2B5EF4-FFF2-40B4-BE49-F238E27FC236}">
                <a16:creationId xmlns:a16="http://schemas.microsoft.com/office/drawing/2014/main" id="{C67B7FEE-2E2F-270B-0951-D1A6B2890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EB06DAC-25D3-08A8-B9B2-049B1F84E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6AF5128-7CD2-B00B-A7F1-1BABAE583A02}"/>
              </a:ext>
            </a:extLst>
          </p:cNvPr>
          <p:cNvGrpSpPr/>
          <p:nvPr/>
        </p:nvGrpSpPr>
        <p:grpSpPr>
          <a:xfrm>
            <a:off x="8115535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077671F-BE7F-F8AD-3DB8-5152309337AB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1">
              <a:extLst>
                <a:ext uri="{FF2B5EF4-FFF2-40B4-BE49-F238E27FC236}">
                  <a16:creationId xmlns:a16="http://schemas.microsoft.com/office/drawing/2014/main" id="{D207C095-C589-1AD9-9BED-2F48D8945C2C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2">
              <a:extLst>
                <a:ext uri="{FF2B5EF4-FFF2-40B4-BE49-F238E27FC236}">
                  <a16:creationId xmlns:a16="http://schemas.microsoft.com/office/drawing/2014/main" id="{8A1D6DCE-9BF1-530A-E2D1-71817878553D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33">
              <a:extLst>
                <a:ext uri="{FF2B5EF4-FFF2-40B4-BE49-F238E27FC236}">
                  <a16:creationId xmlns:a16="http://schemas.microsoft.com/office/drawing/2014/main" id="{94D96EF1-5025-57E7-5B01-03BD6D837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34">
              <a:extLst>
                <a:ext uri="{FF2B5EF4-FFF2-40B4-BE49-F238E27FC236}">
                  <a16:creationId xmlns:a16="http://schemas.microsoft.com/office/drawing/2014/main" id="{D142F83B-7ED8-ED43-C99F-77ECBEC35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676FB1A6-9F88-5F48-26BA-4B3308E5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D088E0E-B3B1-23C0-1314-42D535EC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E4DB716-9A47-705C-BF2A-24D34F96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92D54C9-509B-4F52-D899-17678FA8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458264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EE04A879-05D4-8FCE-C7B4-4D273DD7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4589" y="461209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CD1D732E-DA0D-7D09-1CF5-7069EDF1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5015237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F4C044D6-538B-853E-38DA-CE5F6D96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22" y="5018033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A552B9B-675A-9648-571B-06D1C426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174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C3BD287-F60B-50DF-93C1-2094147D7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0115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F55E3A-920F-D967-4E70-378214E7CAD6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B7CD948-6A37-F510-B661-697116C56E01}"/>
              </a:ext>
            </a:extLst>
          </p:cNvPr>
          <p:cNvSpPr txBox="1"/>
          <p:nvPr/>
        </p:nvSpPr>
        <p:spPr>
          <a:xfrm>
            <a:off x="5301973" y="5830848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A7ACA-E43E-C191-2C74-422E7EF2BEF3}"/>
              </a:ext>
            </a:extLst>
          </p:cNvPr>
          <p:cNvSpPr txBox="1"/>
          <p:nvPr/>
        </p:nvSpPr>
        <p:spPr>
          <a:xfrm>
            <a:off x="8805436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3" name="フローチャート: 磁気ディスク 32">
            <a:extLst>
              <a:ext uri="{FF2B5EF4-FFF2-40B4-BE49-F238E27FC236}">
                <a16:creationId xmlns:a16="http://schemas.microsoft.com/office/drawing/2014/main" id="{D4F410AD-D6E0-7574-13F3-28A91933E53B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C1A4CBB-EA26-0B8F-3086-D00160D5F69B}"/>
              </a:ext>
            </a:extLst>
          </p:cNvPr>
          <p:cNvSpPr txBox="1"/>
          <p:nvPr/>
        </p:nvSpPr>
        <p:spPr>
          <a:xfrm>
            <a:off x="8345120" y="3303562"/>
            <a:ext cx="2892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仮想ネットワーク</a:t>
            </a:r>
            <a:endParaRPr kumimoji="1" lang="ja-JP" altLang="en-US" sz="2400" b="1" dirty="0"/>
          </a:p>
        </p:txBody>
      </p:sp>
      <p:sp>
        <p:nvSpPr>
          <p:cNvPr id="35" name="角丸四角形 2">
            <a:extLst>
              <a:ext uri="{FF2B5EF4-FFF2-40B4-BE49-F238E27FC236}">
                <a16:creationId xmlns:a16="http://schemas.microsoft.com/office/drawing/2014/main" id="{20561B9E-EC90-9075-4093-0E2CB5086FE0}"/>
              </a:ext>
            </a:extLst>
          </p:cNvPr>
          <p:cNvSpPr/>
          <p:nvPr/>
        </p:nvSpPr>
        <p:spPr>
          <a:xfrm>
            <a:off x="3716215" y="2288903"/>
            <a:ext cx="2338374" cy="1295326"/>
          </a:xfrm>
          <a:prstGeom prst="roundRect">
            <a:avLst/>
          </a:prstGeom>
          <a:solidFill>
            <a:srgbClr val="FFC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コントローラ</a:t>
            </a:r>
          </a:p>
        </p:txBody>
      </p:sp>
      <p:sp>
        <p:nvSpPr>
          <p:cNvPr id="36" name="上矢印 45">
            <a:extLst>
              <a:ext uri="{FF2B5EF4-FFF2-40B4-BE49-F238E27FC236}">
                <a16:creationId xmlns:a16="http://schemas.microsoft.com/office/drawing/2014/main" id="{F08592C9-9275-44A1-7CA3-B6CC2F074C09}"/>
              </a:ext>
            </a:extLst>
          </p:cNvPr>
          <p:cNvSpPr/>
          <p:nvPr/>
        </p:nvSpPr>
        <p:spPr>
          <a:xfrm rot="15288671">
            <a:off x="6615814" y="1860791"/>
            <a:ext cx="394091" cy="13183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上矢印 51">
            <a:extLst>
              <a:ext uri="{FF2B5EF4-FFF2-40B4-BE49-F238E27FC236}">
                <a16:creationId xmlns:a16="http://schemas.microsoft.com/office/drawing/2014/main" id="{CB5CB368-A241-4B6D-396C-5C7A68FE753C}"/>
              </a:ext>
            </a:extLst>
          </p:cNvPr>
          <p:cNvSpPr/>
          <p:nvPr/>
        </p:nvSpPr>
        <p:spPr>
          <a:xfrm rot="12994874">
            <a:off x="3346487" y="3546130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上矢印 52">
            <a:extLst>
              <a:ext uri="{FF2B5EF4-FFF2-40B4-BE49-F238E27FC236}">
                <a16:creationId xmlns:a16="http://schemas.microsoft.com/office/drawing/2014/main" id="{7E39E00E-E5D2-7B80-C890-D72B0E174AB7}"/>
              </a:ext>
            </a:extLst>
          </p:cNvPr>
          <p:cNvSpPr/>
          <p:nvPr/>
        </p:nvSpPr>
        <p:spPr>
          <a:xfrm rot="8789703">
            <a:off x="4933756" y="3654547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上矢印 53">
            <a:extLst>
              <a:ext uri="{FF2B5EF4-FFF2-40B4-BE49-F238E27FC236}">
                <a16:creationId xmlns:a16="http://schemas.microsoft.com/office/drawing/2014/main" id="{E91BEA9C-F1FB-F408-F209-1B2790BB15EB}"/>
              </a:ext>
            </a:extLst>
          </p:cNvPr>
          <p:cNvSpPr/>
          <p:nvPr/>
        </p:nvSpPr>
        <p:spPr>
          <a:xfrm rot="7150634">
            <a:off x="6972960" y="2910406"/>
            <a:ext cx="394091" cy="23064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186E63-9229-B18A-0E89-CAA9F34108A3}"/>
              </a:ext>
            </a:extLst>
          </p:cNvPr>
          <p:cNvSpPr txBox="1"/>
          <p:nvPr/>
        </p:nvSpPr>
        <p:spPr>
          <a:xfrm>
            <a:off x="1213596" y="3599435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オンプレミス </a:t>
            </a:r>
            <a:r>
              <a:rPr kumimoji="1" lang="en-US" altLang="ja-JP" b="1" dirty="0">
                <a:solidFill>
                  <a:srgbClr val="FF0000"/>
                </a:solidFill>
              </a:rPr>
              <a:t>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503A1B6-056E-CA4B-9180-5C27BB408DF4}"/>
              </a:ext>
            </a:extLst>
          </p:cNvPr>
          <p:cNvSpPr txBox="1"/>
          <p:nvPr/>
        </p:nvSpPr>
        <p:spPr>
          <a:xfrm>
            <a:off x="3427937" y="4382569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5C37656-2A98-EFA2-6EA7-2BA0BBDF2199}"/>
              </a:ext>
            </a:extLst>
          </p:cNvPr>
          <p:cNvSpPr txBox="1"/>
          <p:nvPr/>
        </p:nvSpPr>
        <p:spPr>
          <a:xfrm>
            <a:off x="6812859" y="3746703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B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08B68D-D2DE-C635-1BBB-C6F7C943D1C8}"/>
              </a:ext>
            </a:extLst>
          </p:cNvPr>
          <p:cNvSpPr txBox="1"/>
          <p:nvPr/>
        </p:nvSpPr>
        <p:spPr>
          <a:xfrm>
            <a:off x="5702350" y="1929738"/>
            <a:ext cx="1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仮想</a:t>
            </a:r>
            <a:r>
              <a:rPr lang="en-US" altLang="ja-JP" b="1" dirty="0">
                <a:solidFill>
                  <a:srgbClr val="FF0000"/>
                </a:solidFill>
              </a:rPr>
              <a:t>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F6ACC9F-245F-2880-81C2-DEED315E852B}"/>
              </a:ext>
            </a:extLst>
          </p:cNvPr>
          <p:cNvSpPr txBox="1"/>
          <p:nvPr/>
        </p:nvSpPr>
        <p:spPr>
          <a:xfrm>
            <a:off x="155868" y="892205"/>
            <a:ext cx="597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</a:rPr>
              <a:t>仮想</a:t>
            </a:r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</a:rPr>
              <a:t>API</a:t>
            </a:r>
            <a:r>
              <a:rPr lang="ja-JP" altLang="en-US" sz="2400" b="1" dirty="0">
                <a:solidFill>
                  <a:schemeClr val="bg1">
                    <a:lumMod val="65000"/>
                  </a:schemeClr>
                </a:solidFill>
              </a:rPr>
              <a:t>は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</a:rPr>
              <a:t>Jupyter Notebook</a:t>
            </a:r>
            <a:r>
              <a:rPr lang="ja-JP" altLang="en-US" sz="2400" b="1" dirty="0">
                <a:solidFill>
                  <a:schemeClr val="bg1">
                    <a:lumMod val="65000"/>
                  </a:schemeClr>
                </a:solidFill>
              </a:rPr>
              <a:t>を介してアクセスするため、構築作業の再現性が高い！</a:t>
            </a:r>
            <a:endParaRPr lang="en-US" altLang="ja-JP" sz="24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ja-JP" altLang="en-US" sz="2400" b="1" dirty="0">
                <a:solidFill>
                  <a:schemeClr val="bg1">
                    <a:lumMod val="65000"/>
                  </a:schemeClr>
                </a:solidFill>
              </a:rPr>
              <a:t>他者が作った</a:t>
            </a:r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</a:rPr>
              <a:t>Jupyter Notebook</a:t>
            </a:r>
            <a:r>
              <a:rPr lang="ja-JP" altLang="en-US" sz="2400" b="1" dirty="0">
                <a:solidFill>
                  <a:schemeClr val="bg1">
                    <a:lumMod val="65000"/>
                  </a:schemeClr>
                </a:solidFill>
              </a:rPr>
              <a:t>（テンプレート）も流用可能。</a:t>
            </a:r>
            <a:endParaRPr lang="en-US" altLang="ja-JP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5" name="オブジェクト 44">
            <a:extLst>
              <a:ext uri="{FF2B5EF4-FFF2-40B4-BE49-F238E27FC236}">
                <a16:creationId xmlns:a16="http://schemas.microsoft.com/office/drawing/2014/main" id="{14E70744-6322-1807-9AAF-5C18A1E12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08619"/>
              </p:ext>
            </p:extLst>
          </p:nvPr>
        </p:nvGraphicFramePr>
        <p:xfrm>
          <a:off x="7029870" y="1309089"/>
          <a:ext cx="4639670" cy="508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ビットマップ イメージ" r:id="rId5" imgW="4198680" imgH="4602600" progId="Paint.Picture">
                  <p:embed/>
                </p:oleObj>
              </mc:Choice>
              <mc:Fallback>
                <p:oleObj name="ビットマップ イメージ" r:id="rId5" imgW="4198680" imgH="4602600" progId="Paint.Picture">
                  <p:embed/>
                  <p:pic>
                    <p:nvPicPr>
                      <p:cNvPr id="19" name="オブジェクト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9870" y="1309089"/>
                        <a:ext cx="4639670" cy="5085220"/>
                      </a:xfrm>
                      <a:prstGeom prst="rect">
                        <a:avLst/>
                      </a:prstGeom>
                      <a:ln w="28575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B9DA272-33B2-D812-D374-3E763AEE1AC2}"/>
              </a:ext>
            </a:extLst>
          </p:cNvPr>
          <p:cNvSpPr txBox="1"/>
          <p:nvPr/>
        </p:nvSpPr>
        <p:spPr>
          <a:xfrm>
            <a:off x="8601650" y="1377313"/>
            <a:ext cx="3224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F0000"/>
                </a:solidFill>
              </a:rPr>
              <a:t>Jupyter Notebook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の記述例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A5A968A-406D-A4E6-71AD-0DBA43C82679}"/>
              </a:ext>
            </a:extLst>
          </p:cNvPr>
          <p:cNvSpPr txBox="1"/>
          <p:nvPr/>
        </p:nvSpPr>
        <p:spPr>
          <a:xfrm>
            <a:off x="5801184" y="686034"/>
            <a:ext cx="633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VC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利用者となる敷居は低いです！</a:t>
            </a:r>
          </a:p>
        </p:txBody>
      </p:sp>
    </p:spTree>
    <p:extLst>
      <p:ext uri="{BB962C8B-B14F-4D97-AF65-F5344CB8AC3E}">
        <p14:creationId xmlns:p14="http://schemas.microsoft.com/office/powerpoint/2010/main" val="250174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DCF53C-A97B-1992-1487-3C4E3D103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12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C0A7B34-83E5-633E-5A2A-AF76E08B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の</a:t>
            </a:r>
            <a:r>
              <a:rPr lang="ja-JP" altLang="en-US" dirty="0"/>
              <a:t>特徴</a:t>
            </a:r>
            <a:r>
              <a:rPr kumimoji="1" lang="ja-JP" altLang="en-US" dirty="0"/>
              <a:t>（まとめ）</a:t>
            </a:r>
          </a:p>
        </p:txBody>
      </p:sp>
      <p:sp>
        <p:nvSpPr>
          <p:cNvPr id="4" name="コンテンツ プレースホルダー 7">
            <a:extLst>
              <a:ext uri="{FF2B5EF4-FFF2-40B4-BE49-F238E27FC236}">
                <a16:creationId xmlns:a16="http://schemas.microsoft.com/office/drawing/2014/main" id="{F7B8CFEC-EF86-7580-08F3-E327FB5E7788}"/>
              </a:ext>
            </a:extLst>
          </p:cNvPr>
          <p:cNvSpPr txBox="1">
            <a:spLocks/>
          </p:cNvSpPr>
          <p:nvPr/>
        </p:nvSpPr>
        <p:spPr>
          <a:xfrm>
            <a:off x="179999" y="3664792"/>
            <a:ext cx="11844000" cy="2707208"/>
          </a:xfrm>
          <a:prstGeom prst="rect">
            <a:avLst/>
          </a:prstGeom>
        </p:spPr>
        <p:txBody>
          <a:bodyPr/>
          <a:lstStyle>
            <a:lvl1pPr marL="268288" indent="-268288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26352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indent="-2698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テンプレートを用いて、オンプレミスやクラウド</a:t>
            </a:r>
            <a:r>
              <a:rPr lang="en-US" altLang="ja-JP" dirty="0"/>
              <a:t>(IaaS)</a:t>
            </a:r>
            <a:r>
              <a:rPr lang="ja-JP" altLang="en-US" dirty="0"/>
              <a:t>上にアプリケーション実行環境を構築するサービス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dirty="0"/>
              <a:t>仮想プライベートネットワーク（</a:t>
            </a:r>
            <a:r>
              <a:rPr lang="en-US" altLang="ja-JP" dirty="0"/>
              <a:t>VPN</a:t>
            </a:r>
            <a:r>
              <a:rPr lang="ja-JP" altLang="en-US" dirty="0"/>
              <a:t>）内に利用する資源を囲い込み、仮想コントローラ（</a:t>
            </a:r>
            <a:r>
              <a:rPr lang="en-US" altLang="ja-JP" dirty="0"/>
              <a:t>VC</a:t>
            </a:r>
            <a:r>
              <a:rPr lang="ja-JP" altLang="en-US" dirty="0"/>
              <a:t>コントローラ）から操作することで、全ての資源を統一的に利用できる。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ja-JP" dirty="0"/>
              <a:t>VC</a:t>
            </a:r>
            <a:r>
              <a:rPr lang="ja-JP" altLang="en-US" dirty="0"/>
              <a:t>コントローラの操作は、可読性が高いテンプレート（</a:t>
            </a:r>
            <a:r>
              <a:rPr lang="en-US" altLang="ja-JP" dirty="0" err="1"/>
              <a:t>JupyterNotebook</a:t>
            </a:r>
            <a:r>
              <a:rPr lang="ja-JP" altLang="en-US" dirty="0"/>
              <a:t>）からの操作が可能。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CD36505-8E87-AC24-8B7F-3F6AAECCF1DC}"/>
              </a:ext>
            </a:extLst>
          </p:cNvPr>
          <p:cNvGrpSpPr/>
          <p:nvPr/>
        </p:nvGrpSpPr>
        <p:grpSpPr>
          <a:xfrm>
            <a:off x="8462168" y="1170618"/>
            <a:ext cx="2636749" cy="1461629"/>
            <a:chOff x="288000" y="840554"/>
            <a:chExt cx="3122438" cy="201600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702C0E07-A359-7705-C445-863772C86FA0}"/>
                </a:ext>
              </a:extLst>
            </p:cNvPr>
            <p:cNvGrpSpPr/>
            <p:nvPr/>
          </p:nvGrpSpPr>
          <p:grpSpPr>
            <a:xfrm>
              <a:off x="288000" y="840554"/>
              <a:ext cx="3036038" cy="2016000"/>
              <a:chOff x="4571890" y="1880972"/>
              <a:chExt cx="3036038" cy="20160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E3D0D941-3312-95B0-214E-4EF70F1AD68A}"/>
                  </a:ext>
                </a:extLst>
              </p:cNvPr>
              <p:cNvSpPr/>
              <p:nvPr/>
            </p:nvSpPr>
            <p:spPr>
              <a:xfrm>
                <a:off x="5231904" y="2960868"/>
                <a:ext cx="1656024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2">
                <a:extLst>
                  <a:ext uri="{FF2B5EF4-FFF2-40B4-BE49-F238E27FC236}">
                    <a16:creationId xmlns:a16="http://schemas.microsoft.com/office/drawing/2014/main" id="{DF4426E9-2BFA-49AD-4672-D6718D37FE5A}"/>
                  </a:ext>
                </a:extLst>
              </p:cNvPr>
              <p:cNvSpPr/>
              <p:nvPr/>
            </p:nvSpPr>
            <p:spPr>
              <a:xfrm>
                <a:off x="5475530" y="1880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3">
                <a:extLst>
                  <a:ext uri="{FF2B5EF4-FFF2-40B4-BE49-F238E27FC236}">
                    <a16:creationId xmlns:a16="http://schemas.microsoft.com/office/drawing/2014/main" id="{CCB45DEC-587E-DA04-7B4F-949E01D034F8}"/>
                  </a:ext>
                </a:extLst>
              </p:cNvPr>
              <p:cNvSpPr/>
              <p:nvPr/>
            </p:nvSpPr>
            <p:spPr>
              <a:xfrm>
                <a:off x="6167928" y="2456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4">
                <a:extLst>
                  <a:ext uri="{FF2B5EF4-FFF2-40B4-BE49-F238E27FC236}">
                    <a16:creationId xmlns:a16="http://schemas.microsoft.com/office/drawing/2014/main" id="{C5F83A35-6448-6298-DD9C-786610946E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1890" y="2600972"/>
                <a:ext cx="1296000" cy="129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5">
                <a:extLst>
                  <a:ext uri="{FF2B5EF4-FFF2-40B4-BE49-F238E27FC236}">
                    <a16:creationId xmlns:a16="http://schemas.microsoft.com/office/drawing/2014/main" id="{2E636AA2-2506-8181-1E92-28910A01A3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3530" y="2168972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A8A0769-F6E0-A694-A9EF-8C9791998900}"/>
                </a:ext>
              </a:extLst>
            </p:cNvPr>
            <p:cNvGrpSpPr/>
            <p:nvPr/>
          </p:nvGrpSpPr>
          <p:grpSpPr>
            <a:xfrm>
              <a:off x="374400" y="840554"/>
              <a:ext cx="3036038" cy="2016000"/>
              <a:chOff x="4571890" y="1880972"/>
              <a:chExt cx="3036038" cy="20160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A593B368-F874-BFBD-8C79-B180216FC348}"/>
                  </a:ext>
                </a:extLst>
              </p:cNvPr>
              <p:cNvSpPr/>
              <p:nvPr/>
            </p:nvSpPr>
            <p:spPr>
              <a:xfrm>
                <a:off x="5231904" y="2960868"/>
                <a:ext cx="1656024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7">
                <a:extLst>
                  <a:ext uri="{FF2B5EF4-FFF2-40B4-BE49-F238E27FC236}">
                    <a16:creationId xmlns:a16="http://schemas.microsoft.com/office/drawing/2014/main" id="{F7925BC2-F175-4095-6928-480669C49F21}"/>
                  </a:ext>
                </a:extLst>
              </p:cNvPr>
              <p:cNvSpPr/>
              <p:nvPr/>
            </p:nvSpPr>
            <p:spPr>
              <a:xfrm>
                <a:off x="5475530" y="1880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8">
                <a:extLst>
                  <a:ext uri="{FF2B5EF4-FFF2-40B4-BE49-F238E27FC236}">
                    <a16:creationId xmlns:a16="http://schemas.microsoft.com/office/drawing/2014/main" id="{C229C861-91D9-9132-6B45-F597C0A3A4C4}"/>
                  </a:ext>
                </a:extLst>
              </p:cNvPr>
              <p:cNvSpPr/>
              <p:nvPr/>
            </p:nvSpPr>
            <p:spPr>
              <a:xfrm>
                <a:off x="6167928" y="2456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9">
                <a:extLst>
                  <a:ext uri="{FF2B5EF4-FFF2-40B4-BE49-F238E27FC236}">
                    <a16:creationId xmlns:a16="http://schemas.microsoft.com/office/drawing/2014/main" id="{01ABA8BC-EBB6-10DE-AFE2-6AAA84D2E4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1890" y="2600972"/>
                <a:ext cx="1296000" cy="129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0">
                <a:extLst>
                  <a:ext uri="{FF2B5EF4-FFF2-40B4-BE49-F238E27FC236}">
                    <a16:creationId xmlns:a16="http://schemas.microsoft.com/office/drawing/2014/main" id="{0CA67F8D-F9BF-005A-482F-77850751DD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3530" y="2168972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0D696DE-520B-7173-0983-D857CB289152}"/>
              </a:ext>
            </a:extLst>
          </p:cNvPr>
          <p:cNvGrpSpPr/>
          <p:nvPr/>
        </p:nvGrpSpPr>
        <p:grpSpPr>
          <a:xfrm>
            <a:off x="7521086" y="1582794"/>
            <a:ext cx="2916681" cy="1447375"/>
            <a:chOff x="3888000" y="836712"/>
            <a:chExt cx="3122438" cy="201600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A8C551ED-3358-2B10-3273-B4752AEBF978}"/>
                </a:ext>
              </a:extLst>
            </p:cNvPr>
            <p:cNvGrpSpPr/>
            <p:nvPr/>
          </p:nvGrpSpPr>
          <p:grpSpPr>
            <a:xfrm>
              <a:off x="3888000" y="836712"/>
              <a:ext cx="3036038" cy="2016000"/>
              <a:chOff x="4571890" y="1880972"/>
              <a:chExt cx="3036038" cy="20160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0D811277-0FFC-DED8-CD3B-93264BE02CD3}"/>
                  </a:ext>
                </a:extLst>
              </p:cNvPr>
              <p:cNvSpPr/>
              <p:nvPr/>
            </p:nvSpPr>
            <p:spPr>
              <a:xfrm>
                <a:off x="5231904" y="2960868"/>
                <a:ext cx="1656024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5">
                <a:extLst>
                  <a:ext uri="{FF2B5EF4-FFF2-40B4-BE49-F238E27FC236}">
                    <a16:creationId xmlns:a16="http://schemas.microsoft.com/office/drawing/2014/main" id="{4FBD7013-04DE-A7D5-2A6D-E394557E68FA}"/>
                  </a:ext>
                </a:extLst>
              </p:cNvPr>
              <p:cNvSpPr/>
              <p:nvPr/>
            </p:nvSpPr>
            <p:spPr>
              <a:xfrm>
                <a:off x="5475530" y="1880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6">
                <a:extLst>
                  <a:ext uri="{FF2B5EF4-FFF2-40B4-BE49-F238E27FC236}">
                    <a16:creationId xmlns:a16="http://schemas.microsoft.com/office/drawing/2014/main" id="{B07CF2A5-DCF6-D5B3-8235-3AB788271E6E}"/>
                  </a:ext>
                </a:extLst>
              </p:cNvPr>
              <p:cNvSpPr/>
              <p:nvPr/>
            </p:nvSpPr>
            <p:spPr>
              <a:xfrm>
                <a:off x="6167928" y="2456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7">
                <a:extLst>
                  <a:ext uri="{FF2B5EF4-FFF2-40B4-BE49-F238E27FC236}">
                    <a16:creationId xmlns:a16="http://schemas.microsoft.com/office/drawing/2014/main" id="{F116ABC6-0571-9C62-61CE-91B100C08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1890" y="2600972"/>
                <a:ext cx="1296000" cy="129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8">
                <a:extLst>
                  <a:ext uri="{FF2B5EF4-FFF2-40B4-BE49-F238E27FC236}">
                    <a16:creationId xmlns:a16="http://schemas.microsoft.com/office/drawing/2014/main" id="{D5621A47-688A-1717-BE3F-0988C1E0C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3530" y="2168972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03C6140-1978-958F-2AB8-77A75763A9F1}"/>
                </a:ext>
              </a:extLst>
            </p:cNvPr>
            <p:cNvGrpSpPr/>
            <p:nvPr/>
          </p:nvGrpSpPr>
          <p:grpSpPr>
            <a:xfrm>
              <a:off x="3974400" y="836712"/>
              <a:ext cx="3036038" cy="2016000"/>
              <a:chOff x="4571890" y="1880972"/>
              <a:chExt cx="3036038" cy="20160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407065DD-C4BE-0FA3-2AA6-7E4224B82842}"/>
                  </a:ext>
                </a:extLst>
              </p:cNvPr>
              <p:cNvSpPr/>
              <p:nvPr/>
            </p:nvSpPr>
            <p:spPr>
              <a:xfrm>
                <a:off x="5231904" y="2960868"/>
                <a:ext cx="1656024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0">
                <a:extLst>
                  <a:ext uri="{FF2B5EF4-FFF2-40B4-BE49-F238E27FC236}">
                    <a16:creationId xmlns:a16="http://schemas.microsoft.com/office/drawing/2014/main" id="{1716E5BD-5BAF-6008-ADAA-E88DF4D933D0}"/>
                  </a:ext>
                </a:extLst>
              </p:cNvPr>
              <p:cNvSpPr/>
              <p:nvPr/>
            </p:nvSpPr>
            <p:spPr>
              <a:xfrm>
                <a:off x="5475530" y="1880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1">
                <a:extLst>
                  <a:ext uri="{FF2B5EF4-FFF2-40B4-BE49-F238E27FC236}">
                    <a16:creationId xmlns:a16="http://schemas.microsoft.com/office/drawing/2014/main" id="{3FECA19A-7917-1451-7FC9-F48A0C31B080}"/>
                  </a:ext>
                </a:extLst>
              </p:cNvPr>
              <p:cNvSpPr/>
              <p:nvPr/>
            </p:nvSpPr>
            <p:spPr>
              <a:xfrm>
                <a:off x="6167928" y="2456972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2">
                <a:extLst>
                  <a:ext uri="{FF2B5EF4-FFF2-40B4-BE49-F238E27FC236}">
                    <a16:creationId xmlns:a16="http://schemas.microsoft.com/office/drawing/2014/main" id="{DD2D3F4F-F913-E12D-2D1F-B8D73CBFE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1890" y="2600972"/>
                <a:ext cx="1296000" cy="129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3">
                <a:extLst>
                  <a:ext uri="{FF2B5EF4-FFF2-40B4-BE49-F238E27FC236}">
                    <a16:creationId xmlns:a16="http://schemas.microsoft.com/office/drawing/2014/main" id="{BE9BB101-192B-598D-A800-AA1D60BE1B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3530" y="2168972"/>
                <a:ext cx="864000" cy="86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68435AE-7841-CDE5-FB37-9F723DFDEA15}"/>
              </a:ext>
            </a:extLst>
          </p:cNvPr>
          <p:cNvGrpSpPr/>
          <p:nvPr/>
        </p:nvGrpSpPr>
        <p:grpSpPr>
          <a:xfrm>
            <a:off x="1687281" y="1437281"/>
            <a:ext cx="8486906" cy="1856897"/>
            <a:chOff x="983432" y="1156460"/>
            <a:chExt cx="10351980" cy="2753888"/>
          </a:xfrm>
        </p:grpSpPr>
        <p:pic>
          <p:nvPicPr>
            <p:cNvPr id="32" name="図 31" descr="BL00152_.WMF">
              <a:extLst>
                <a:ext uri="{FF2B5EF4-FFF2-40B4-BE49-F238E27FC236}">
                  <a16:creationId xmlns:a16="http://schemas.microsoft.com/office/drawing/2014/main" id="{20DDE949-404A-EC95-24E9-9BAC741F4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432" y="1546276"/>
              <a:ext cx="2742687" cy="1724625"/>
            </a:xfrm>
            <a:prstGeom prst="rect">
              <a:avLst/>
            </a:prstGeom>
          </p:spPr>
        </p:pic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5E43F74C-93C6-8C17-3F5F-B512CB794C34}"/>
                </a:ext>
              </a:extLst>
            </p:cNvPr>
            <p:cNvGrpSpPr/>
            <p:nvPr/>
          </p:nvGrpSpPr>
          <p:grpSpPr>
            <a:xfrm>
              <a:off x="7520697" y="1985087"/>
              <a:ext cx="3247309" cy="1925261"/>
              <a:chOff x="7425546" y="1754100"/>
              <a:chExt cx="3643241" cy="2160001"/>
            </a:xfrm>
          </p:grpSpPr>
          <p:pic>
            <p:nvPicPr>
              <p:cNvPr id="102" name="図 101">
                <a:extLst>
                  <a:ext uri="{FF2B5EF4-FFF2-40B4-BE49-F238E27FC236}">
                    <a16:creationId xmlns:a16="http://schemas.microsoft.com/office/drawing/2014/main" id="{78E078A5-4CA1-57FF-2375-BCF9BFAEBF9A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5546" y="1754102"/>
                <a:ext cx="3528000" cy="2159999"/>
              </a:xfrm>
              <a:prstGeom prst="rect">
                <a:avLst/>
              </a:prstGeom>
            </p:spPr>
          </p:pic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F06C0CB3-53F8-C00A-69AB-2E663122855D}"/>
                  </a:ext>
                </a:extLst>
              </p:cNvPr>
              <p:cNvSpPr/>
              <p:nvPr/>
            </p:nvSpPr>
            <p:spPr>
              <a:xfrm>
                <a:off x="8307750" y="2911131"/>
                <a:ext cx="1924367" cy="1002969"/>
              </a:xfrm>
              <a:prstGeom prst="rect">
                <a:avLst/>
              </a:prstGeom>
              <a:solidFill>
                <a:srgbClr val="FFFD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04" name="円/楕円 7">
                <a:extLst>
                  <a:ext uri="{FF2B5EF4-FFF2-40B4-BE49-F238E27FC236}">
                    <a16:creationId xmlns:a16="http://schemas.microsoft.com/office/drawing/2014/main" id="{3DE3FEE5-1367-D367-406C-72FE14DA112C}"/>
                  </a:ext>
                </a:extLst>
              </p:cNvPr>
              <p:cNvSpPr/>
              <p:nvPr/>
            </p:nvSpPr>
            <p:spPr>
              <a:xfrm>
                <a:off x="8590854" y="1754100"/>
                <a:ext cx="1673339" cy="1542857"/>
              </a:xfrm>
              <a:prstGeom prst="ellipse">
                <a:avLst/>
              </a:prstGeom>
              <a:solidFill>
                <a:srgbClr val="FFFD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05" name="円/楕円 8">
                <a:extLst>
                  <a:ext uri="{FF2B5EF4-FFF2-40B4-BE49-F238E27FC236}">
                    <a16:creationId xmlns:a16="http://schemas.microsoft.com/office/drawing/2014/main" id="{5064EE36-74FF-B07B-007E-333072A9CBE9}"/>
                  </a:ext>
                </a:extLst>
              </p:cNvPr>
              <p:cNvSpPr/>
              <p:nvPr/>
            </p:nvSpPr>
            <p:spPr>
              <a:xfrm>
                <a:off x="9395448" y="2371243"/>
                <a:ext cx="1673339" cy="1542857"/>
              </a:xfrm>
              <a:prstGeom prst="ellipse">
                <a:avLst/>
              </a:prstGeom>
              <a:solidFill>
                <a:srgbClr val="FFFD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06" name="円/楕円 9">
                <a:extLst>
                  <a:ext uri="{FF2B5EF4-FFF2-40B4-BE49-F238E27FC236}">
                    <a16:creationId xmlns:a16="http://schemas.microsoft.com/office/drawing/2014/main" id="{9F4DE4E1-C969-4B80-5872-D08E96B96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0787" y="2525529"/>
                <a:ext cx="1506005" cy="1388571"/>
              </a:xfrm>
              <a:prstGeom prst="ellipse">
                <a:avLst/>
              </a:prstGeom>
              <a:solidFill>
                <a:srgbClr val="FFFD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sp>
            <p:nvSpPr>
              <p:cNvPr id="107" name="円/楕円 10">
                <a:extLst>
                  <a:ext uri="{FF2B5EF4-FFF2-40B4-BE49-F238E27FC236}">
                    <a16:creationId xmlns:a16="http://schemas.microsoft.com/office/drawing/2014/main" id="{10C9509A-16B8-3BC6-AB25-2049AE4909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8852" y="2062671"/>
                <a:ext cx="1004003" cy="925714"/>
              </a:xfrm>
              <a:prstGeom prst="ellipse">
                <a:avLst/>
              </a:prstGeom>
              <a:solidFill>
                <a:srgbClr val="FFFD9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</p:grp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F908FCD-F684-0475-6177-D304C0D793AF}"/>
                </a:ext>
              </a:extLst>
            </p:cNvPr>
            <p:cNvSpPr/>
            <p:nvPr/>
          </p:nvSpPr>
          <p:spPr>
            <a:xfrm>
              <a:off x="4684067" y="1156460"/>
              <a:ext cx="2232000" cy="1696148"/>
            </a:xfrm>
            <a:prstGeom prst="rect">
              <a:avLst/>
            </a:prstGeom>
            <a:solidFill>
              <a:srgbClr val="A5A5A5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kern="1200" dirty="0">
                  <a:solidFill>
                    <a:prstClr val="black"/>
                  </a:solidFill>
                  <a:latin typeface="メイリオ"/>
                  <a:ea typeface="メイリオ"/>
                  <a:cs typeface="+mn-cs"/>
                </a:rPr>
                <a:t>NII Datacenter</a:t>
              </a:r>
              <a:endPara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4FEA1C62-87EE-3407-30D2-F8217A35874D}"/>
                </a:ext>
              </a:extLst>
            </p:cNvPr>
            <p:cNvSpPr/>
            <p:nvPr/>
          </p:nvSpPr>
          <p:spPr>
            <a:xfrm>
              <a:off x="3676067" y="3139428"/>
              <a:ext cx="4320000" cy="216024"/>
            </a:xfrm>
            <a:prstGeom prst="rect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563C19B8-4470-ACB2-9BD5-940735CD7DAC}"/>
                </a:ext>
              </a:extLst>
            </p:cNvPr>
            <p:cNvSpPr/>
            <p:nvPr/>
          </p:nvSpPr>
          <p:spPr>
            <a:xfrm rot="5400000">
              <a:off x="5332067" y="2717188"/>
              <a:ext cx="936000" cy="216024"/>
            </a:xfrm>
            <a:prstGeom prst="rect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rgbClr val="44546A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D1A9C5A2-251F-9294-1E66-3E9A436026B3}"/>
                </a:ext>
              </a:extLst>
            </p:cNvPr>
            <p:cNvSpPr txBox="1"/>
            <p:nvPr/>
          </p:nvSpPr>
          <p:spPr>
            <a:xfrm>
              <a:off x="9596809" y="2884245"/>
              <a:ext cx="1738603" cy="958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b="1" kern="1200" dirty="0">
                  <a:solidFill>
                    <a:prstClr val="black"/>
                  </a:solidFill>
                  <a:latin typeface="メイリオ"/>
                  <a:ea typeface="メイリオ"/>
                  <a:cs typeface="+mn-cs"/>
                </a:rPr>
                <a:t>Virtual Segment</a:t>
              </a:r>
              <a:endPara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B3ABA7B-1C0E-507F-C48B-5E6A2A41DF50}"/>
                </a:ext>
              </a:extLst>
            </p:cNvPr>
            <p:cNvSpPr/>
            <p:nvPr/>
          </p:nvSpPr>
          <p:spPr>
            <a:xfrm>
              <a:off x="5014352" y="1844825"/>
              <a:ext cx="1614349" cy="773276"/>
            </a:xfrm>
            <a:prstGeom prst="rect">
              <a:avLst/>
            </a:prstGeom>
            <a:solidFill>
              <a:srgbClr val="FFC000"/>
            </a:solidFill>
            <a:ln w="3810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400" b="1" kern="1200" dirty="0">
                  <a:solidFill>
                    <a:srgbClr val="FF0000"/>
                  </a:solidFill>
                  <a:latin typeface="メイリオ"/>
                  <a:ea typeface="メイリオ"/>
                </a:rPr>
                <a:t>VC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400" b="1" dirty="0">
                  <a:solidFill>
                    <a:srgbClr val="FF0000"/>
                  </a:solidFill>
                  <a:latin typeface="メイリオ"/>
                  <a:ea typeface="メイリオ"/>
                </a:rPr>
                <a:t>コントローラ</a:t>
              </a:r>
              <a:endPara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39" name="フリーフォーム 133">
              <a:extLst>
                <a:ext uri="{FF2B5EF4-FFF2-40B4-BE49-F238E27FC236}">
                  <a16:creationId xmlns:a16="http://schemas.microsoft.com/office/drawing/2014/main" id="{69EFE0E9-96A8-A15A-C76B-CB953F1D69DE}"/>
                </a:ext>
              </a:extLst>
            </p:cNvPr>
            <p:cNvSpPr/>
            <p:nvPr/>
          </p:nvSpPr>
          <p:spPr>
            <a:xfrm>
              <a:off x="2369745" y="1634141"/>
              <a:ext cx="7004111" cy="2150903"/>
            </a:xfrm>
            <a:custGeom>
              <a:avLst/>
              <a:gdLst>
                <a:gd name="connsiteX0" fmla="*/ 2447365 w 6911789"/>
                <a:gd name="connsiteY0" fmla="*/ 0 h 1949824"/>
                <a:gd name="connsiteX1" fmla="*/ 4383742 w 6911789"/>
                <a:gd name="connsiteY1" fmla="*/ 26894 h 1949824"/>
                <a:gd name="connsiteX2" fmla="*/ 4383742 w 6911789"/>
                <a:gd name="connsiteY2" fmla="*/ 1008530 h 1949824"/>
                <a:gd name="connsiteX3" fmla="*/ 6911789 w 6911789"/>
                <a:gd name="connsiteY3" fmla="*/ 1008530 h 1949824"/>
                <a:gd name="connsiteX4" fmla="*/ 6911789 w 6911789"/>
                <a:gd name="connsiteY4" fmla="*/ 1949824 h 1949824"/>
                <a:gd name="connsiteX5" fmla="*/ 0 w 6911789"/>
                <a:gd name="connsiteY5" fmla="*/ 1949824 h 1949824"/>
                <a:gd name="connsiteX6" fmla="*/ 0 w 6911789"/>
                <a:gd name="connsiteY6" fmla="*/ 1008530 h 1949824"/>
                <a:gd name="connsiteX7" fmla="*/ 2433918 w 6911789"/>
                <a:gd name="connsiteY7" fmla="*/ 1008530 h 1949824"/>
                <a:gd name="connsiteX8" fmla="*/ 2447365 w 6911789"/>
                <a:gd name="connsiteY8" fmla="*/ 0 h 194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11789" h="1949824">
                  <a:moveTo>
                    <a:pt x="2447365" y="0"/>
                  </a:moveTo>
                  <a:lnTo>
                    <a:pt x="4383742" y="26894"/>
                  </a:lnTo>
                  <a:lnTo>
                    <a:pt x="4383742" y="1008530"/>
                  </a:lnTo>
                  <a:lnTo>
                    <a:pt x="6911789" y="1008530"/>
                  </a:lnTo>
                  <a:lnTo>
                    <a:pt x="6911789" y="1949824"/>
                  </a:lnTo>
                  <a:lnTo>
                    <a:pt x="0" y="1949824"/>
                  </a:lnTo>
                  <a:lnTo>
                    <a:pt x="0" y="1008530"/>
                  </a:lnTo>
                  <a:lnTo>
                    <a:pt x="2433918" y="1008530"/>
                  </a:lnTo>
                  <a:lnTo>
                    <a:pt x="2447365" y="0"/>
                  </a:lnTo>
                  <a:close/>
                </a:path>
              </a:pathLst>
            </a:custGeom>
            <a:noFill/>
            <a:ln w="57150" cap="flat" cmpd="sng" algn="ctr">
              <a:solidFill>
                <a:srgbClr val="0432FF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1398B96-AE8F-86BE-EFCF-1D8E3CA168FE}"/>
                </a:ext>
              </a:extLst>
            </p:cNvPr>
            <p:cNvSpPr txBox="1"/>
            <p:nvPr/>
          </p:nvSpPr>
          <p:spPr>
            <a:xfrm>
              <a:off x="4877981" y="3297695"/>
              <a:ext cx="1693426" cy="50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kern="1200" dirty="0">
                  <a:solidFill>
                    <a:prstClr val="black"/>
                  </a:solidFill>
                  <a:latin typeface="メイリオ"/>
                  <a:ea typeface="メイリオ"/>
                  <a:cs typeface="+mn-cs"/>
                </a:rPr>
                <a:t>SINET VPN</a:t>
              </a:r>
              <a:endPara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59818B95-F4FB-675D-0571-C4C46F102CF4}"/>
                </a:ext>
              </a:extLst>
            </p:cNvPr>
            <p:cNvGrpSpPr/>
            <p:nvPr/>
          </p:nvGrpSpPr>
          <p:grpSpPr>
            <a:xfrm>
              <a:off x="2495600" y="2852481"/>
              <a:ext cx="1134198" cy="792543"/>
              <a:chOff x="2087927" y="1675025"/>
              <a:chExt cx="1134198" cy="792543"/>
            </a:xfrm>
          </p:grpSpPr>
          <p:sp>
            <p:nvSpPr>
              <p:cNvPr id="73" name="角丸四角形 167">
                <a:extLst>
                  <a:ext uri="{FF2B5EF4-FFF2-40B4-BE49-F238E27FC236}">
                    <a16:creationId xmlns:a16="http://schemas.microsoft.com/office/drawing/2014/main" id="{21571863-5C63-10EC-7190-43AC5A76816A}"/>
                  </a:ext>
                </a:extLst>
              </p:cNvPr>
              <p:cNvSpPr/>
              <p:nvPr/>
            </p:nvSpPr>
            <p:spPr>
              <a:xfrm>
                <a:off x="2087927" y="1675025"/>
                <a:ext cx="1134198" cy="792543"/>
              </a:xfrm>
              <a:prstGeom prst="roundRect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F17E2B4A-EBD5-29D0-1FB2-374AE16D9F0F}"/>
                  </a:ext>
                </a:extLst>
              </p:cNvPr>
              <p:cNvGrpSpPr/>
              <p:nvPr/>
            </p:nvGrpSpPr>
            <p:grpSpPr>
              <a:xfrm>
                <a:off x="2149407" y="1742400"/>
                <a:ext cx="633455" cy="580413"/>
                <a:chOff x="2149407" y="1742400"/>
                <a:chExt cx="633455" cy="580413"/>
              </a:xfrm>
            </p:grpSpPr>
            <p:grpSp>
              <p:nvGrpSpPr>
                <p:cNvPr id="90" name="グループ化 89">
                  <a:extLst>
                    <a:ext uri="{FF2B5EF4-FFF2-40B4-BE49-F238E27FC236}">
                      <a16:creationId xmlns:a16="http://schemas.microsoft.com/office/drawing/2014/main" id="{D76359EF-E81F-7067-6DCF-A6CA82A8D126}"/>
                    </a:ext>
                  </a:extLst>
                </p:cNvPr>
                <p:cNvGrpSpPr/>
                <p:nvPr/>
              </p:nvGrpSpPr>
              <p:grpSpPr>
                <a:xfrm>
                  <a:off x="2149407" y="1742400"/>
                  <a:ext cx="468062" cy="486813"/>
                  <a:chOff x="2149407" y="1742400"/>
                  <a:chExt cx="468062" cy="486813"/>
                </a:xfrm>
              </p:grpSpPr>
              <p:pic>
                <p:nvPicPr>
                  <p:cNvPr id="99" name="Picture 29">
                    <a:extLst>
                      <a:ext uri="{FF2B5EF4-FFF2-40B4-BE49-F238E27FC236}">
                        <a16:creationId xmlns:a16="http://schemas.microsoft.com/office/drawing/2014/main" id="{D58C3140-C1C5-58FF-17FA-D3724D2F82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84" y="1742400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0" name="Picture 29">
                    <a:extLst>
                      <a:ext uri="{FF2B5EF4-FFF2-40B4-BE49-F238E27FC236}">
                        <a16:creationId xmlns:a16="http://schemas.microsoft.com/office/drawing/2014/main" id="{03E540F6-7AC3-C94A-78B4-649B5919045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6238" y="1820449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101" name="Picture 29">
                    <a:extLst>
                      <a:ext uri="{FF2B5EF4-FFF2-40B4-BE49-F238E27FC236}">
                        <a16:creationId xmlns:a16="http://schemas.microsoft.com/office/drawing/2014/main" id="{8BF66ED7-FC40-1BA9-7CFF-1D0FF3919B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9407" y="1899621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AAE420CE-548D-293D-0AB4-C474E060CF49}"/>
                    </a:ext>
                  </a:extLst>
                </p:cNvPr>
                <p:cNvGrpSpPr/>
                <p:nvPr/>
              </p:nvGrpSpPr>
              <p:grpSpPr>
                <a:xfrm>
                  <a:off x="2232000" y="1789200"/>
                  <a:ext cx="468062" cy="486813"/>
                  <a:chOff x="2149407" y="1742400"/>
                  <a:chExt cx="468062" cy="486813"/>
                </a:xfrm>
              </p:grpSpPr>
              <p:pic>
                <p:nvPicPr>
                  <p:cNvPr id="96" name="Picture 29">
                    <a:extLst>
                      <a:ext uri="{FF2B5EF4-FFF2-40B4-BE49-F238E27FC236}">
                        <a16:creationId xmlns:a16="http://schemas.microsoft.com/office/drawing/2014/main" id="{B1A4CFF1-897B-DA57-D3D9-3BA73329F1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84" y="1742400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7" name="Picture 29">
                    <a:extLst>
                      <a:ext uri="{FF2B5EF4-FFF2-40B4-BE49-F238E27FC236}">
                        <a16:creationId xmlns:a16="http://schemas.microsoft.com/office/drawing/2014/main" id="{6F39DA5C-E736-A6E3-F1BE-3630C8B426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6238" y="1820449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8" name="Picture 29">
                    <a:extLst>
                      <a:ext uri="{FF2B5EF4-FFF2-40B4-BE49-F238E27FC236}">
                        <a16:creationId xmlns:a16="http://schemas.microsoft.com/office/drawing/2014/main" id="{F177DFD0-4FE3-CF18-0FC9-67E9050459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9407" y="1899621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92" name="グループ化 91">
                  <a:extLst>
                    <a:ext uri="{FF2B5EF4-FFF2-40B4-BE49-F238E27FC236}">
                      <a16:creationId xmlns:a16="http://schemas.microsoft.com/office/drawing/2014/main" id="{77EA4096-69F0-D914-937B-0B44C7958DDE}"/>
                    </a:ext>
                  </a:extLst>
                </p:cNvPr>
                <p:cNvGrpSpPr/>
                <p:nvPr/>
              </p:nvGrpSpPr>
              <p:grpSpPr>
                <a:xfrm>
                  <a:off x="2314800" y="1836000"/>
                  <a:ext cx="468062" cy="486813"/>
                  <a:chOff x="2149407" y="1742400"/>
                  <a:chExt cx="468062" cy="486813"/>
                </a:xfrm>
              </p:grpSpPr>
              <p:pic>
                <p:nvPicPr>
                  <p:cNvPr id="93" name="Picture 29">
                    <a:extLst>
                      <a:ext uri="{FF2B5EF4-FFF2-40B4-BE49-F238E27FC236}">
                        <a16:creationId xmlns:a16="http://schemas.microsoft.com/office/drawing/2014/main" id="{CBAE351F-3853-5458-804F-7FA85777DA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84" y="1742400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4" name="Picture 29">
                    <a:extLst>
                      <a:ext uri="{FF2B5EF4-FFF2-40B4-BE49-F238E27FC236}">
                        <a16:creationId xmlns:a16="http://schemas.microsoft.com/office/drawing/2014/main" id="{8C066BE0-9DCF-3608-8ED4-34B5667C86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6238" y="1820449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95" name="Picture 29">
                    <a:extLst>
                      <a:ext uri="{FF2B5EF4-FFF2-40B4-BE49-F238E27FC236}">
                        <a16:creationId xmlns:a16="http://schemas.microsoft.com/office/drawing/2014/main" id="{EF2DE019-85CC-F42D-521E-1B7145D181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9407" y="1899621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9FA1DFC7-6C06-EFC8-17C5-9E0B68367503}"/>
                  </a:ext>
                </a:extLst>
              </p:cNvPr>
              <p:cNvGrpSpPr/>
              <p:nvPr/>
            </p:nvGrpSpPr>
            <p:grpSpPr>
              <a:xfrm>
                <a:off x="2661098" y="1833365"/>
                <a:ext cx="523869" cy="403062"/>
                <a:chOff x="2661098" y="1833365"/>
                <a:chExt cx="523869" cy="403062"/>
              </a:xfrm>
              <a:solidFill>
                <a:srgbClr val="44546A">
                  <a:lumMod val="60000"/>
                  <a:lumOff val="40000"/>
                </a:srgbClr>
              </a:solidFill>
            </p:grpSpPr>
            <p:sp>
              <p:nvSpPr>
                <p:cNvPr id="76" name="フローチャート : 磁気ディスク 86">
                  <a:extLst>
                    <a:ext uri="{FF2B5EF4-FFF2-40B4-BE49-F238E27FC236}">
                      <a16:creationId xmlns:a16="http://schemas.microsoft.com/office/drawing/2014/main" id="{81C4F5AB-1702-D148-2F1F-31BAA4869D2D}"/>
                    </a:ext>
                  </a:extLst>
                </p:cNvPr>
                <p:cNvSpPr/>
                <p:nvPr/>
              </p:nvSpPr>
              <p:spPr>
                <a:xfrm>
                  <a:off x="2928114" y="1942501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77" name="フローチャート : 磁気ディスク 87">
                  <a:extLst>
                    <a:ext uri="{FF2B5EF4-FFF2-40B4-BE49-F238E27FC236}">
                      <a16:creationId xmlns:a16="http://schemas.microsoft.com/office/drawing/2014/main" id="{4CFE31F6-65EB-4332-CEF1-CA86D7513F32}"/>
                    </a:ext>
                  </a:extLst>
                </p:cNvPr>
                <p:cNvSpPr/>
                <p:nvPr/>
              </p:nvSpPr>
              <p:spPr>
                <a:xfrm>
                  <a:off x="2753492" y="1942501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78" name="フローチャート : 磁気ディスク 108">
                  <a:extLst>
                    <a:ext uri="{FF2B5EF4-FFF2-40B4-BE49-F238E27FC236}">
                      <a16:creationId xmlns:a16="http://schemas.microsoft.com/office/drawing/2014/main" id="{A5A03B88-E8F7-2B39-153E-9EA5956DB575}"/>
                    </a:ext>
                  </a:extLst>
                </p:cNvPr>
                <p:cNvSpPr/>
                <p:nvPr/>
              </p:nvSpPr>
              <p:spPr>
                <a:xfrm>
                  <a:off x="3010343" y="2001167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79" name="フローチャート : 磁気ディスク 109">
                  <a:extLst>
                    <a:ext uri="{FF2B5EF4-FFF2-40B4-BE49-F238E27FC236}">
                      <a16:creationId xmlns:a16="http://schemas.microsoft.com/office/drawing/2014/main" id="{5B5B845C-D7E2-759D-3DF8-B5C874D7C0CD}"/>
                    </a:ext>
                  </a:extLst>
                </p:cNvPr>
                <p:cNvSpPr/>
                <p:nvPr/>
              </p:nvSpPr>
              <p:spPr>
                <a:xfrm>
                  <a:off x="2835720" y="2003444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0" name="フローチャート : 磁気ディスク 110">
                  <a:extLst>
                    <a:ext uri="{FF2B5EF4-FFF2-40B4-BE49-F238E27FC236}">
                      <a16:creationId xmlns:a16="http://schemas.microsoft.com/office/drawing/2014/main" id="{A1294713-FB73-AA15-4AC8-68064F2EBA97}"/>
                    </a:ext>
                  </a:extLst>
                </p:cNvPr>
                <p:cNvSpPr/>
                <p:nvPr/>
              </p:nvSpPr>
              <p:spPr>
                <a:xfrm>
                  <a:off x="2661098" y="2003444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1" name="フローチャート : 磁気ディスク 113">
                  <a:extLst>
                    <a:ext uri="{FF2B5EF4-FFF2-40B4-BE49-F238E27FC236}">
                      <a16:creationId xmlns:a16="http://schemas.microsoft.com/office/drawing/2014/main" id="{6F8E3301-7B41-26B4-CC6E-861FBE1F4F3C}"/>
                    </a:ext>
                  </a:extLst>
                </p:cNvPr>
                <p:cNvSpPr/>
                <p:nvPr/>
              </p:nvSpPr>
              <p:spPr>
                <a:xfrm>
                  <a:off x="2928115" y="2065563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2" name="フローチャート : 磁気ディスク 114">
                  <a:extLst>
                    <a:ext uri="{FF2B5EF4-FFF2-40B4-BE49-F238E27FC236}">
                      <a16:creationId xmlns:a16="http://schemas.microsoft.com/office/drawing/2014/main" id="{A1CAEEDD-AF2C-27C6-03A7-907D1AC0FA2B}"/>
                    </a:ext>
                  </a:extLst>
                </p:cNvPr>
                <p:cNvSpPr/>
                <p:nvPr/>
              </p:nvSpPr>
              <p:spPr>
                <a:xfrm>
                  <a:off x="2753492" y="2065565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3" name="フローチャート : 磁気ディスク 117">
                  <a:extLst>
                    <a:ext uri="{FF2B5EF4-FFF2-40B4-BE49-F238E27FC236}">
                      <a16:creationId xmlns:a16="http://schemas.microsoft.com/office/drawing/2014/main" id="{C384C1A8-FD0E-DE83-D82E-6E03BCA94C60}"/>
                    </a:ext>
                  </a:extLst>
                </p:cNvPr>
                <p:cNvSpPr/>
                <p:nvPr/>
              </p:nvSpPr>
              <p:spPr>
                <a:xfrm>
                  <a:off x="2924815" y="1833367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4" name="フローチャート : 磁気ディスク 118">
                  <a:extLst>
                    <a:ext uri="{FF2B5EF4-FFF2-40B4-BE49-F238E27FC236}">
                      <a16:creationId xmlns:a16="http://schemas.microsoft.com/office/drawing/2014/main" id="{CD0DA263-C98B-FCE3-0D27-4B81DF405885}"/>
                    </a:ext>
                  </a:extLst>
                </p:cNvPr>
                <p:cNvSpPr/>
                <p:nvPr/>
              </p:nvSpPr>
              <p:spPr>
                <a:xfrm>
                  <a:off x="2750193" y="1833365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5" name="フローチャート : 磁気ディスク 119">
                  <a:extLst>
                    <a:ext uri="{FF2B5EF4-FFF2-40B4-BE49-F238E27FC236}">
                      <a16:creationId xmlns:a16="http://schemas.microsoft.com/office/drawing/2014/main" id="{6D626152-EA4D-5181-8779-829AE11F8AB4}"/>
                    </a:ext>
                  </a:extLst>
                </p:cNvPr>
                <p:cNvSpPr/>
                <p:nvPr/>
              </p:nvSpPr>
              <p:spPr>
                <a:xfrm>
                  <a:off x="3010345" y="1892028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6" name="フローチャート : 磁気ディスク 120">
                  <a:extLst>
                    <a:ext uri="{FF2B5EF4-FFF2-40B4-BE49-F238E27FC236}">
                      <a16:creationId xmlns:a16="http://schemas.microsoft.com/office/drawing/2014/main" id="{F046D961-A98F-2605-E2B2-47CF7C231B78}"/>
                    </a:ext>
                  </a:extLst>
                </p:cNvPr>
                <p:cNvSpPr/>
                <p:nvPr/>
              </p:nvSpPr>
              <p:spPr>
                <a:xfrm>
                  <a:off x="2835722" y="1894305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7" name="フローチャート : 磁気ディスク 121">
                  <a:extLst>
                    <a:ext uri="{FF2B5EF4-FFF2-40B4-BE49-F238E27FC236}">
                      <a16:creationId xmlns:a16="http://schemas.microsoft.com/office/drawing/2014/main" id="{67C14C6E-6E05-32F8-991F-2C529712F5D0}"/>
                    </a:ext>
                  </a:extLst>
                </p:cNvPr>
                <p:cNvSpPr/>
                <p:nvPr/>
              </p:nvSpPr>
              <p:spPr>
                <a:xfrm>
                  <a:off x="2661099" y="1894304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8" name="フローチャート : 磁気ディスク 141">
                  <a:extLst>
                    <a:ext uri="{FF2B5EF4-FFF2-40B4-BE49-F238E27FC236}">
                      <a16:creationId xmlns:a16="http://schemas.microsoft.com/office/drawing/2014/main" id="{DD3830F2-0FEA-1C83-B618-B81E6555742E}"/>
                    </a:ext>
                  </a:extLst>
                </p:cNvPr>
                <p:cNvSpPr/>
                <p:nvPr/>
              </p:nvSpPr>
              <p:spPr>
                <a:xfrm>
                  <a:off x="2928116" y="1956422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89" name="フローチャート : 磁気ディスク 144">
                  <a:extLst>
                    <a:ext uri="{FF2B5EF4-FFF2-40B4-BE49-F238E27FC236}">
                      <a16:creationId xmlns:a16="http://schemas.microsoft.com/office/drawing/2014/main" id="{3090092A-EB3F-8BA7-BE31-3B31E12F8A98}"/>
                    </a:ext>
                  </a:extLst>
                </p:cNvPr>
                <p:cNvSpPr/>
                <p:nvPr/>
              </p:nvSpPr>
              <p:spPr>
                <a:xfrm>
                  <a:off x="2753493" y="1956413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2E3286E-84F7-0653-2679-8897E39F348A}"/>
                </a:ext>
              </a:extLst>
            </p:cNvPr>
            <p:cNvGrpSpPr/>
            <p:nvPr/>
          </p:nvGrpSpPr>
          <p:grpSpPr>
            <a:xfrm>
              <a:off x="8023754" y="2896882"/>
              <a:ext cx="1134198" cy="720000"/>
              <a:chOff x="2087927" y="1691564"/>
              <a:chExt cx="1134198" cy="720000"/>
            </a:xfrm>
          </p:grpSpPr>
          <p:sp>
            <p:nvSpPr>
              <p:cNvPr id="44" name="角丸四角形 138">
                <a:extLst>
                  <a:ext uri="{FF2B5EF4-FFF2-40B4-BE49-F238E27FC236}">
                    <a16:creationId xmlns:a16="http://schemas.microsoft.com/office/drawing/2014/main" id="{4E2974D1-24D9-19DD-5DE7-DEAC45ECC0F7}"/>
                  </a:ext>
                </a:extLst>
              </p:cNvPr>
              <p:cNvSpPr/>
              <p:nvPr/>
            </p:nvSpPr>
            <p:spPr>
              <a:xfrm>
                <a:off x="2087927" y="1691564"/>
                <a:ext cx="1134198" cy="720000"/>
              </a:xfrm>
              <a:prstGeom prst="roundRect">
                <a:avLst/>
              </a:prstGeom>
              <a:solidFill>
                <a:srgbClr val="44546A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endParaRPr>
              </a:p>
            </p:txBody>
          </p: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F97782B7-4E9D-F56F-B9E4-A57D4928D70D}"/>
                  </a:ext>
                </a:extLst>
              </p:cNvPr>
              <p:cNvGrpSpPr/>
              <p:nvPr/>
            </p:nvGrpSpPr>
            <p:grpSpPr>
              <a:xfrm>
                <a:off x="2149407" y="1742400"/>
                <a:ext cx="633455" cy="580413"/>
                <a:chOff x="2149407" y="1742400"/>
                <a:chExt cx="633455" cy="580413"/>
              </a:xfrm>
            </p:grpSpPr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AD231151-1654-5978-3808-16DF487CE4BE}"/>
                    </a:ext>
                  </a:extLst>
                </p:cNvPr>
                <p:cNvGrpSpPr/>
                <p:nvPr/>
              </p:nvGrpSpPr>
              <p:grpSpPr>
                <a:xfrm>
                  <a:off x="2149407" y="1742400"/>
                  <a:ext cx="468062" cy="486813"/>
                  <a:chOff x="2149407" y="1742400"/>
                  <a:chExt cx="468062" cy="486813"/>
                </a:xfrm>
              </p:grpSpPr>
              <p:pic>
                <p:nvPicPr>
                  <p:cNvPr id="70" name="Picture 29">
                    <a:extLst>
                      <a:ext uri="{FF2B5EF4-FFF2-40B4-BE49-F238E27FC236}">
                        <a16:creationId xmlns:a16="http://schemas.microsoft.com/office/drawing/2014/main" id="{1B1CC1F4-E71D-43AB-9837-0A123527918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84" y="1742400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71" name="Picture 29">
                    <a:extLst>
                      <a:ext uri="{FF2B5EF4-FFF2-40B4-BE49-F238E27FC236}">
                        <a16:creationId xmlns:a16="http://schemas.microsoft.com/office/drawing/2014/main" id="{9F5C7DE4-5BE9-AEE4-63D0-50B2E750142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6238" y="1820449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72" name="Picture 29">
                    <a:extLst>
                      <a:ext uri="{FF2B5EF4-FFF2-40B4-BE49-F238E27FC236}">
                        <a16:creationId xmlns:a16="http://schemas.microsoft.com/office/drawing/2014/main" id="{B885A519-62CE-D980-2D63-D84B978A79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9407" y="1899621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62" name="グループ化 61">
                  <a:extLst>
                    <a:ext uri="{FF2B5EF4-FFF2-40B4-BE49-F238E27FC236}">
                      <a16:creationId xmlns:a16="http://schemas.microsoft.com/office/drawing/2014/main" id="{EEF4981C-41E9-850F-5D18-DD68119E8E6D}"/>
                    </a:ext>
                  </a:extLst>
                </p:cNvPr>
                <p:cNvGrpSpPr/>
                <p:nvPr/>
              </p:nvGrpSpPr>
              <p:grpSpPr>
                <a:xfrm>
                  <a:off x="2232000" y="1789200"/>
                  <a:ext cx="468062" cy="486813"/>
                  <a:chOff x="2149407" y="1742400"/>
                  <a:chExt cx="468062" cy="486813"/>
                </a:xfrm>
              </p:grpSpPr>
              <p:pic>
                <p:nvPicPr>
                  <p:cNvPr id="67" name="Picture 29">
                    <a:extLst>
                      <a:ext uri="{FF2B5EF4-FFF2-40B4-BE49-F238E27FC236}">
                        <a16:creationId xmlns:a16="http://schemas.microsoft.com/office/drawing/2014/main" id="{ECADCCC2-F201-E361-6F9F-D6F36EFD9F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84" y="1742400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8" name="Picture 29">
                    <a:extLst>
                      <a:ext uri="{FF2B5EF4-FFF2-40B4-BE49-F238E27FC236}">
                        <a16:creationId xmlns:a16="http://schemas.microsoft.com/office/drawing/2014/main" id="{F8230A38-0D61-4611-DFDA-A1465ADBEF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6238" y="1820449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9" name="Picture 29">
                    <a:extLst>
                      <a:ext uri="{FF2B5EF4-FFF2-40B4-BE49-F238E27FC236}">
                        <a16:creationId xmlns:a16="http://schemas.microsoft.com/office/drawing/2014/main" id="{B01367D8-21BB-5499-EEF1-E3CDDCF6C5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9407" y="1899621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63" name="グループ化 62">
                  <a:extLst>
                    <a:ext uri="{FF2B5EF4-FFF2-40B4-BE49-F238E27FC236}">
                      <a16:creationId xmlns:a16="http://schemas.microsoft.com/office/drawing/2014/main" id="{5B1C84AD-3945-2D93-6AD1-79A152787A69}"/>
                    </a:ext>
                  </a:extLst>
                </p:cNvPr>
                <p:cNvGrpSpPr/>
                <p:nvPr/>
              </p:nvGrpSpPr>
              <p:grpSpPr>
                <a:xfrm>
                  <a:off x="2314800" y="1836000"/>
                  <a:ext cx="468062" cy="486813"/>
                  <a:chOff x="2149407" y="1742400"/>
                  <a:chExt cx="468062" cy="486813"/>
                </a:xfrm>
              </p:grpSpPr>
              <p:pic>
                <p:nvPicPr>
                  <p:cNvPr id="64" name="Picture 29">
                    <a:extLst>
                      <a:ext uri="{FF2B5EF4-FFF2-40B4-BE49-F238E27FC236}">
                        <a16:creationId xmlns:a16="http://schemas.microsoft.com/office/drawing/2014/main" id="{6B328E56-6F28-180D-552E-CE2FC32834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02284" y="1742400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5" name="Picture 29">
                    <a:extLst>
                      <a:ext uri="{FF2B5EF4-FFF2-40B4-BE49-F238E27FC236}">
                        <a16:creationId xmlns:a16="http://schemas.microsoft.com/office/drawing/2014/main" id="{477F9466-6423-F905-6781-C1D024743B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6238" y="1820449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66" name="Picture 29">
                    <a:extLst>
                      <a:ext uri="{FF2B5EF4-FFF2-40B4-BE49-F238E27FC236}">
                        <a16:creationId xmlns:a16="http://schemas.microsoft.com/office/drawing/2014/main" id="{F7C705DC-FC8F-593E-F63A-5A813732FA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49407" y="1899621"/>
                    <a:ext cx="215185" cy="329592"/>
                  </a:xfrm>
                  <a:prstGeom prst="rect">
                    <a:avLst/>
                  </a:prstGeom>
                  <a:noFill/>
                  <a:ln>
                    <a:prstDash val="sysDash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A4EEE3AD-7491-C01D-E300-A8BE5E477D8A}"/>
                  </a:ext>
                </a:extLst>
              </p:cNvPr>
              <p:cNvGrpSpPr/>
              <p:nvPr/>
            </p:nvGrpSpPr>
            <p:grpSpPr>
              <a:xfrm>
                <a:off x="2661098" y="1833365"/>
                <a:ext cx="523869" cy="403062"/>
                <a:chOff x="2661098" y="1833365"/>
                <a:chExt cx="523869" cy="403062"/>
              </a:xfrm>
              <a:solidFill>
                <a:srgbClr val="44546A">
                  <a:lumMod val="60000"/>
                  <a:lumOff val="40000"/>
                </a:srgbClr>
              </a:solidFill>
            </p:grpSpPr>
            <p:sp>
              <p:nvSpPr>
                <p:cNvPr id="47" name="フローチャート : 磁気ディスク 86">
                  <a:extLst>
                    <a:ext uri="{FF2B5EF4-FFF2-40B4-BE49-F238E27FC236}">
                      <a16:creationId xmlns:a16="http://schemas.microsoft.com/office/drawing/2014/main" id="{45F3D01A-FA13-3D5A-785F-E4265668C386}"/>
                    </a:ext>
                  </a:extLst>
                </p:cNvPr>
                <p:cNvSpPr/>
                <p:nvPr/>
              </p:nvSpPr>
              <p:spPr>
                <a:xfrm>
                  <a:off x="2928114" y="1942501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8" name="フローチャート : 磁気ディスク 87">
                  <a:extLst>
                    <a:ext uri="{FF2B5EF4-FFF2-40B4-BE49-F238E27FC236}">
                      <a16:creationId xmlns:a16="http://schemas.microsoft.com/office/drawing/2014/main" id="{0B6B0D54-4D4D-6DE9-F9CE-E1094D05F2CD}"/>
                    </a:ext>
                  </a:extLst>
                </p:cNvPr>
                <p:cNvSpPr/>
                <p:nvPr/>
              </p:nvSpPr>
              <p:spPr>
                <a:xfrm>
                  <a:off x="2753492" y="1942501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49" name="フローチャート : 磁気ディスク 108">
                  <a:extLst>
                    <a:ext uri="{FF2B5EF4-FFF2-40B4-BE49-F238E27FC236}">
                      <a16:creationId xmlns:a16="http://schemas.microsoft.com/office/drawing/2014/main" id="{4EED8FE8-860B-2FC2-B0A7-BDDB6C889EE0}"/>
                    </a:ext>
                  </a:extLst>
                </p:cNvPr>
                <p:cNvSpPr/>
                <p:nvPr/>
              </p:nvSpPr>
              <p:spPr>
                <a:xfrm>
                  <a:off x="3010343" y="2001167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0" name="フローチャート : 磁気ディスク 109">
                  <a:extLst>
                    <a:ext uri="{FF2B5EF4-FFF2-40B4-BE49-F238E27FC236}">
                      <a16:creationId xmlns:a16="http://schemas.microsoft.com/office/drawing/2014/main" id="{F4613D84-6D3E-2D79-BEB3-F28AD89F5D41}"/>
                    </a:ext>
                  </a:extLst>
                </p:cNvPr>
                <p:cNvSpPr/>
                <p:nvPr/>
              </p:nvSpPr>
              <p:spPr>
                <a:xfrm>
                  <a:off x="2835720" y="2003444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1" name="フローチャート : 磁気ディスク 110">
                  <a:extLst>
                    <a:ext uri="{FF2B5EF4-FFF2-40B4-BE49-F238E27FC236}">
                      <a16:creationId xmlns:a16="http://schemas.microsoft.com/office/drawing/2014/main" id="{C3051265-797B-F669-657E-9D9D48FA2CC4}"/>
                    </a:ext>
                  </a:extLst>
                </p:cNvPr>
                <p:cNvSpPr/>
                <p:nvPr/>
              </p:nvSpPr>
              <p:spPr>
                <a:xfrm>
                  <a:off x="2661098" y="2003444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2" name="フローチャート : 磁気ディスク 113">
                  <a:extLst>
                    <a:ext uri="{FF2B5EF4-FFF2-40B4-BE49-F238E27FC236}">
                      <a16:creationId xmlns:a16="http://schemas.microsoft.com/office/drawing/2014/main" id="{38AF8084-8065-3B74-AFCE-D8A7EAAD8623}"/>
                    </a:ext>
                  </a:extLst>
                </p:cNvPr>
                <p:cNvSpPr/>
                <p:nvPr/>
              </p:nvSpPr>
              <p:spPr>
                <a:xfrm>
                  <a:off x="2928115" y="2065563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3" name="フローチャート : 磁気ディスク 114">
                  <a:extLst>
                    <a:ext uri="{FF2B5EF4-FFF2-40B4-BE49-F238E27FC236}">
                      <a16:creationId xmlns:a16="http://schemas.microsoft.com/office/drawing/2014/main" id="{91F8379C-A518-5F23-CBC8-8457360DA94E}"/>
                    </a:ext>
                  </a:extLst>
                </p:cNvPr>
                <p:cNvSpPr/>
                <p:nvPr/>
              </p:nvSpPr>
              <p:spPr>
                <a:xfrm>
                  <a:off x="2753492" y="2065565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4" name="フローチャート : 磁気ディスク 117">
                  <a:extLst>
                    <a:ext uri="{FF2B5EF4-FFF2-40B4-BE49-F238E27FC236}">
                      <a16:creationId xmlns:a16="http://schemas.microsoft.com/office/drawing/2014/main" id="{6B8FEF9F-9DDE-D56C-649C-CCF14F961F84}"/>
                    </a:ext>
                  </a:extLst>
                </p:cNvPr>
                <p:cNvSpPr/>
                <p:nvPr/>
              </p:nvSpPr>
              <p:spPr>
                <a:xfrm>
                  <a:off x="2924815" y="1833367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5" name="フローチャート : 磁気ディスク 118">
                  <a:extLst>
                    <a:ext uri="{FF2B5EF4-FFF2-40B4-BE49-F238E27FC236}">
                      <a16:creationId xmlns:a16="http://schemas.microsoft.com/office/drawing/2014/main" id="{D3049B5F-D498-ACD8-8757-308FD9D5B486}"/>
                    </a:ext>
                  </a:extLst>
                </p:cNvPr>
                <p:cNvSpPr/>
                <p:nvPr/>
              </p:nvSpPr>
              <p:spPr>
                <a:xfrm>
                  <a:off x="2750193" y="1833365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6" name="フローチャート : 磁気ディスク 119">
                  <a:extLst>
                    <a:ext uri="{FF2B5EF4-FFF2-40B4-BE49-F238E27FC236}">
                      <a16:creationId xmlns:a16="http://schemas.microsoft.com/office/drawing/2014/main" id="{7256247E-842E-F0C9-D044-C16CE135B9E1}"/>
                    </a:ext>
                  </a:extLst>
                </p:cNvPr>
                <p:cNvSpPr/>
                <p:nvPr/>
              </p:nvSpPr>
              <p:spPr>
                <a:xfrm>
                  <a:off x="3010345" y="1892028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7" name="フローチャート : 磁気ディスク 120">
                  <a:extLst>
                    <a:ext uri="{FF2B5EF4-FFF2-40B4-BE49-F238E27FC236}">
                      <a16:creationId xmlns:a16="http://schemas.microsoft.com/office/drawing/2014/main" id="{4C1E62A6-D71E-591B-88F1-38B7024B9A31}"/>
                    </a:ext>
                  </a:extLst>
                </p:cNvPr>
                <p:cNvSpPr/>
                <p:nvPr/>
              </p:nvSpPr>
              <p:spPr>
                <a:xfrm>
                  <a:off x="2835722" y="1894305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8" name="フローチャート : 磁気ディスク 121">
                  <a:extLst>
                    <a:ext uri="{FF2B5EF4-FFF2-40B4-BE49-F238E27FC236}">
                      <a16:creationId xmlns:a16="http://schemas.microsoft.com/office/drawing/2014/main" id="{30BD97D3-7F5B-F72D-2A7A-21B851EC3D90}"/>
                    </a:ext>
                  </a:extLst>
                </p:cNvPr>
                <p:cNvSpPr/>
                <p:nvPr/>
              </p:nvSpPr>
              <p:spPr>
                <a:xfrm>
                  <a:off x="2661099" y="1894304"/>
                  <a:ext cx="174622" cy="170862"/>
                </a:xfrm>
                <a:prstGeom prst="flowChartMagneticDisk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59" name="フローチャート : 磁気ディスク 141">
                  <a:extLst>
                    <a:ext uri="{FF2B5EF4-FFF2-40B4-BE49-F238E27FC236}">
                      <a16:creationId xmlns:a16="http://schemas.microsoft.com/office/drawing/2014/main" id="{490E8723-D9DD-3FB7-5CC3-487F446A4109}"/>
                    </a:ext>
                  </a:extLst>
                </p:cNvPr>
                <p:cNvSpPr/>
                <p:nvPr/>
              </p:nvSpPr>
              <p:spPr>
                <a:xfrm>
                  <a:off x="2928116" y="1956422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  <p:sp>
              <p:nvSpPr>
                <p:cNvPr id="60" name="フローチャート : 磁気ディスク 144">
                  <a:extLst>
                    <a:ext uri="{FF2B5EF4-FFF2-40B4-BE49-F238E27FC236}">
                      <a16:creationId xmlns:a16="http://schemas.microsoft.com/office/drawing/2014/main" id="{8D875C34-4BF5-E821-7238-E5579C2DC099}"/>
                    </a:ext>
                  </a:extLst>
                </p:cNvPr>
                <p:cNvSpPr/>
                <p:nvPr/>
              </p:nvSpPr>
              <p:spPr>
                <a:xfrm>
                  <a:off x="2753493" y="1956413"/>
                  <a:ext cx="174622" cy="170862"/>
                </a:xfrm>
                <a:prstGeom prst="flowChartMagneticDisk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endParaRPr>
                </a:p>
              </p:txBody>
            </p:sp>
          </p:grpSp>
        </p:grp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8C82BCA-0F25-96D1-09DF-656FDC60727E}"/>
                </a:ext>
              </a:extLst>
            </p:cNvPr>
            <p:cNvSpPr txBox="1"/>
            <p:nvPr/>
          </p:nvSpPr>
          <p:spPr>
            <a:xfrm>
              <a:off x="2619612" y="3345785"/>
              <a:ext cx="1909288" cy="502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1" kern="1200" dirty="0" err="1">
                  <a:solidFill>
                    <a:prstClr val="black"/>
                  </a:solidFill>
                  <a:latin typeface="メイリオ"/>
                  <a:ea typeface="メイリオ"/>
                  <a:cs typeface="+mn-cs"/>
                </a:rPr>
                <a:t>on-premise</a:t>
              </a:r>
              <a:endPara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B5E7951-C591-60AA-6E34-6BB795177393}"/>
              </a:ext>
            </a:extLst>
          </p:cNvPr>
          <p:cNvSpPr txBox="1"/>
          <p:nvPr/>
        </p:nvSpPr>
        <p:spPr>
          <a:xfrm>
            <a:off x="7938524" y="2027327"/>
            <a:ext cx="10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Cloud A</a:t>
            </a:r>
            <a:endParaRPr kumimoji="1" lang="ja-JP" altLang="en-US" b="1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123110F8-4700-8417-4AD3-966213753F34}"/>
              </a:ext>
            </a:extLst>
          </p:cNvPr>
          <p:cNvCxnSpPr>
            <a:cxnSpLocks/>
          </p:cNvCxnSpPr>
          <p:nvPr/>
        </p:nvCxnSpPr>
        <p:spPr>
          <a:xfrm>
            <a:off x="3332425" y="1266013"/>
            <a:ext cx="1807030" cy="86574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2CA08F6-0225-79DD-53E8-A3BFCA270A57}"/>
              </a:ext>
            </a:extLst>
          </p:cNvPr>
          <p:cNvSpPr txBox="1"/>
          <p:nvPr/>
        </p:nvSpPr>
        <p:spPr>
          <a:xfrm>
            <a:off x="967940" y="2888692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or</a:t>
            </a:r>
          </a:p>
          <a:p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Institute</a:t>
            </a:r>
            <a:endParaRPr lang="ja-JP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7BD5B4A2-694D-A864-E77C-6BAF0165493F}"/>
              </a:ext>
            </a:extLst>
          </p:cNvPr>
          <p:cNvSpPr txBox="1"/>
          <p:nvPr/>
        </p:nvSpPr>
        <p:spPr>
          <a:xfrm>
            <a:off x="6702988" y="1192627"/>
            <a:ext cx="2324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メイリオ" panose="020B0604030504040204" pitchFamily="34" charset="-128"/>
                <a:cs typeface="Arial" panose="020B0604020202020204" pitchFamily="34" charset="0"/>
              </a:rPr>
              <a:t>Public/Academic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メイリオ" panose="020B0604030504040204" pitchFamily="34" charset="-128"/>
                <a:cs typeface="Arial" panose="020B0604020202020204" pitchFamily="34" charset="0"/>
              </a:rPr>
              <a:t> Cloud</a:t>
            </a:r>
            <a:endParaRPr kumimoji="0" lang="ja-JP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メイリオ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12" name="オブジェクト 111">
            <a:extLst>
              <a:ext uri="{FF2B5EF4-FFF2-40B4-BE49-F238E27FC236}">
                <a16:creationId xmlns:a16="http://schemas.microsoft.com/office/drawing/2014/main" id="{C05CD0BB-19EC-78A4-F75E-BE02D8282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3485" y="801665"/>
          <a:ext cx="1385120" cy="84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ビットマップ イメージ" r:id="rId5" imgW="1005840" imgH="617400" progId="Paint.Picture">
                  <p:embed/>
                </p:oleObj>
              </mc:Choice>
              <mc:Fallback>
                <p:oleObj name="ビットマップ イメージ" r:id="rId5" imgW="1005840" imgH="617400" progId="Paint.Picture">
                  <p:embed/>
                  <p:pic>
                    <p:nvPicPr>
                      <p:cNvPr id="207" name="オブジェクト 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3485" y="801665"/>
                        <a:ext cx="1385120" cy="84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2E3CF09-A980-B0A1-56D5-27564BC57EF8}"/>
              </a:ext>
            </a:extLst>
          </p:cNvPr>
          <p:cNvSpPr/>
          <p:nvPr/>
        </p:nvSpPr>
        <p:spPr>
          <a:xfrm>
            <a:off x="3291915" y="954762"/>
            <a:ext cx="911274" cy="603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テンプレート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D5CA5B1E-4EC6-555C-DD0E-901136883B45}"/>
              </a:ext>
            </a:extLst>
          </p:cNvPr>
          <p:cNvSpPr txBox="1"/>
          <p:nvPr/>
        </p:nvSpPr>
        <p:spPr>
          <a:xfrm>
            <a:off x="8522735" y="1701142"/>
            <a:ext cx="10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Cloud B</a:t>
            </a:r>
            <a:endParaRPr kumimoji="1" lang="ja-JP" altLang="en-US" b="1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41FDC45-F5FD-8835-4DF2-F9D8B38BF81E}"/>
              </a:ext>
            </a:extLst>
          </p:cNvPr>
          <p:cNvSpPr txBox="1"/>
          <p:nvPr/>
        </p:nvSpPr>
        <p:spPr>
          <a:xfrm>
            <a:off x="9357085" y="1272378"/>
            <a:ext cx="10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Cloud 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7468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9C302D6-19E4-65CE-FDF5-1E6683414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13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3DB2201-DB48-5A74-859E-79D95CEE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利用例（講義演習環境）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6497557D-4F81-46DB-D8DD-90914CC41372}"/>
              </a:ext>
            </a:extLst>
          </p:cNvPr>
          <p:cNvSpPr txBox="1">
            <a:spLocks/>
          </p:cNvSpPr>
          <p:nvPr/>
        </p:nvSpPr>
        <p:spPr>
          <a:xfrm>
            <a:off x="179999" y="972000"/>
            <a:ext cx="9309441" cy="532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800" b="0" kern="1200" baseline="0">
                <a:solidFill>
                  <a:srgbClr val="0432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4A8714"/>
              </a:buClr>
              <a:buFont typeface="Wingdings" panose="05000000000000000000" pitchFamily="2" charset="2"/>
              <a:buChar char="n"/>
              <a:defRPr kumimoji="1" sz="24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B68A02"/>
              </a:buClr>
              <a:buFont typeface="Wingdings" pitchFamily="2" charset="2"/>
              <a:buChar char="n"/>
              <a:defRPr kumimoji="1" sz="20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3B6AA2"/>
              </a:buClr>
              <a:buFont typeface="Wingdings" pitchFamily="2" charset="2"/>
              <a:buChar char="n"/>
              <a:defRPr kumimoji="1" sz="18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AE6209"/>
              </a:buClr>
              <a:buFont typeface="Wingdings" pitchFamily="2" charset="2"/>
              <a:buChar char="n"/>
              <a:defRPr kumimoji="1" sz="16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MCJ-</a:t>
            </a:r>
            <a:r>
              <a:rPr kumimoji="1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CloudHub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とは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4A8714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山口大学と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NII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で共同開発した講義・演習システム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B68A0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山口大学で運用していたオンプレミスシステムを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OCS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テンプレートから構築・運用出来るように拡張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B68A0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山口大学固有設定等の一般化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OCS+MCJ-</a:t>
            </a:r>
            <a:r>
              <a:rPr kumimoji="1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CloudHub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の特徴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4A8714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システム管理者と利用者（教員・学生）を分離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B68A0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利用者は、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GUI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操作のみで演習可能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B68A0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システム管理者は、障害等が発生しない限り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特別なサポートは不要（年度初めに構築するのみ）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4A8714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特定クラウドにロックインされない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4A8714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オンプレとクラウドを跨った環境を作れる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B68A02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例、オンプレ資源が枯渇したときのみクラウドを利用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E6603-966B-6736-EC54-8D194CC7E450}"/>
              </a:ext>
            </a:extLst>
          </p:cNvPr>
          <p:cNvSpPr txBox="1"/>
          <p:nvPr/>
        </p:nvSpPr>
        <p:spPr>
          <a:xfrm>
            <a:off x="7157156" y="4843327"/>
            <a:ext cx="4775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prstClr val="black"/>
                </a:solidFill>
                <a:latin typeface="Calibri"/>
              </a:rPr>
              <a:t>MCJ-</a:t>
            </a:r>
            <a:r>
              <a:rPr lang="en-US" altLang="ja-JP" b="1" dirty="0" err="1">
                <a:solidFill>
                  <a:prstClr val="black"/>
                </a:solidFill>
                <a:latin typeface="Calibri"/>
              </a:rPr>
              <a:t>CloudHub</a:t>
            </a:r>
            <a:r>
              <a:rPr lang="ja-JP" altLang="en-US" b="1" dirty="0">
                <a:solidFill>
                  <a:prstClr val="black"/>
                </a:solidFill>
                <a:latin typeface="Calibri"/>
              </a:rPr>
              <a:t>の概要</a:t>
            </a:r>
            <a:endParaRPr lang="en-US" altLang="ja-JP" b="1" dirty="0">
              <a:solidFill>
                <a:prstClr val="black"/>
              </a:solidFill>
              <a:latin typeface="Calibri"/>
            </a:endParaRPr>
          </a:p>
          <a:p>
            <a:pPr algn="ctr"/>
            <a:r>
              <a:rPr lang="ja-JP" altLang="en-US" b="1" dirty="0">
                <a:solidFill>
                  <a:prstClr val="black"/>
                </a:solidFill>
                <a:latin typeface="Calibri"/>
              </a:rPr>
              <a:t>（「複数科目で共同・同時利用可能な</a:t>
            </a:r>
            <a:r>
              <a:rPr lang="en-US" altLang="ja-JP" b="1" dirty="0">
                <a:solidFill>
                  <a:prstClr val="black"/>
                </a:solidFill>
                <a:latin typeface="Calibri"/>
              </a:rPr>
              <a:t>Web</a:t>
            </a:r>
            <a:r>
              <a:rPr lang="ja-JP" altLang="en-US" b="1" dirty="0">
                <a:solidFill>
                  <a:prstClr val="black"/>
                </a:solidFill>
                <a:latin typeface="Calibri"/>
              </a:rPr>
              <a:t>型プログラミング教育支援システムのアプリケーションテンプレート開発」より引用）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662FEC4-2D7A-5B15-293F-5669D65E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66" y="2583168"/>
            <a:ext cx="5096046" cy="22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25D0CC8-CF7C-D6BB-F407-0F0B78239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14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152833A-A034-B4A6-8D03-E9A49E1C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" y="180000"/>
            <a:ext cx="11683666" cy="7200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利用例（</a:t>
            </a:r>
            <a:r>
              <a:rPr kumimoji="1" lang="en-US" altLang="ja-JP" dirty="0"/>
              <a:t>HPC</a:t>
            </a:r>
            <a:r>
              <a:rPr lang="ja-JP" altLang="en-US" dirty="0"/>
              <a:t>クラスタ</a:t>
            </a:r>
            <a:r>
              <a:rPr kumimoji="1" lang="ja-JP" altLang="en-US" dirty="0"/>
              <a:t>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B4C486-9779-0F95-25EC-F15E82184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794" y="1269884"/>
            <a:ext cx="6050810" cy="4441598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E68ADAD-56FA-2F9B-DA60-C1D7D5C49BB6}"/>
              </a:ext>
            </a:extLst>
          </p:cNvPr>
          <p:cNvSpPr txBox="1">
            <a:spLocks/>
          </p:cNvSpPr>
          <p:nvPr/>
        </p:nvSpPr>
        <p:spPr>
          <a:xfrm>
            <a:off x="179999" y="972000"/>
            <a:ext cx="6220801" cy="532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 kumimoji="1" sz="2800" b="0" kern="1200" baseline="0">
                <a:solidFill>
                  <a:srgbClr val="0432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4A8714"/>
              </a:buClr>
              <a:buFont typeface="Wingdings" panose="05000000000000000000" pitchFamily="2" charset="2"/>
              <a:buChar char="n"/>
              <a:defRPr kumimoji="1" sz="24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B68A02"/>
              </a:buClr>
              <a:buFont typeface="Wingdings" pitchFamily="2" charset="2"/>
              <a:buChar char="n"/>
              <a:defRPr kumimoji="1" sz="20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3B6AA2"/>
              </a:buClr>
              <a:buFont typeface="Wingdings" pitchFamily="2" charset="2"/>
              <a:buChar char="n"/>
              <a:defRPr kumimoji="1" sz="18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AE6209"/>
              </a:buClr>
              <a:buFont typeface="Wingdings" pitchFamily="2" charset="2"/>
              <a:buChar char="n"/>
              <a:defRPr kumimoji="1" sz="1600" b="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OnDemand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とは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概要：　初心者が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HPC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クラスタの前提知識なしに機械学習などのアプリケーション実行を可能とするシステム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課題：　構築・運用が容易でない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OCS + Open OnDemand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の特徴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OCS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テンプレート化することで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 OnDemand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環境を容易に構築できる手段を提供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従来から提供していた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 HPC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テンプレートを用いて構築した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HPC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クラスタが前提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2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5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E79069A-B285-0AE3-CCAA-9FF01EF72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MCJ-</a:t>
            </a:r>
            <a:r>
              <a:rPr lang="en-US" altLang="ja-JP" dirty="0" err="1"/>
              <a:t>CloudHub</a:t>
            </a:r>
            <a:r>
              <a:rPr lang="ja-JP" altLang="en-US" dirty="0"/>
              <a:t>の概要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A3B412D-52A7-2C01-CE52-C24020E3B4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15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4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4D7B8F3-66FF-1DE2-D55F-C890E91D85B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山口大学で運用中の講義演習システム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dirty="0"/>
              <a:t>特徴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ja-JP" altLang="en-US" dirty="0"/>
              <a:t>コンピュータシステムに詳しくない文系学部の教員・学生でも容易に利用可能で、且つ、管理者の負担も少ない</a:t>
            </a:r>
            <a:endParaRPr lang="en-US" altLang="ja-JP" dirty="0"/>
          </a:p>
          <a:p>
            <a:pPr lvl="3">
              <a:buFont typeface="Wingdings" panose="05000000000000000000" pitchFamily="2" charset="2"/>
              <a:buChar char="n"/>
            </a:pPr>
            <a:r>
              <a:rPr lang="ja-JP" altLang="en-US" dirty="0"/>
              <a:t>利用者（教員・学生）は、</a:t>
            </a:r>
            <a:r>
              <a:rPr lang="en-US" altLang="ja-JP" dirty="0"/>
              <a:t>GUI</a:t>
            </a:r>
            <a:r>
              <a:rPr lang="ja-JP" altLang="en-US" dirty="0"/>
              <a:t>からの操作のみで演習を行える</a:t>
            </a:r>
          </a:p>
          <a:p>
            <a:pPr lvl="4">
              <a:buFont typeface="Wingdings" panose="05000000000000000000" pitchFamily="2" charset="2"/>
              <a:buChar char="n"/>
            </a:pPr>
            <a:r>
              <a:rPr lang="ja-JP" altLang="en-US" dirty="0"/>
              <a:t>課題の配布・回収・採点は、</a:t>
            </a:r>
            <a:r>
              <a:rPr lang="en-US" altLang="ja-JP" dirty="0"/>
              <a:t>GUI</a:t>
            </a:r>
            <a:r>
              <a:rPr lang="ja-JP" altLang="en-US" dirty="0"/>
              <a:t>から全ての操作が可能な</a:t>
            </a:r>
            <a:r>
              <a:rPr lang="en-US" altLang="ja-JP" b="1" dirty="0">
                <a:solidFill>
                  <a:srgbClr val="FF0000"/>
                </a:solidFill>
              </a:rPr>
              <a:t>nbgrader</a:t>
            </a:r>
            <a:r>
              <a:rPr lang="ja-JP" altLang="en-US" dirty="0"/>
              <a:t>を採用</a:t>
            </a:r>
          </a:p>
          <a:p>
            <a:pPr lvl="3">
              <a:buFont typeface="Wingdings" panose="05000000000000000000" pitchFamily="2" charset="2"/>
              <a:buChar char="n"/>
            </a:pPr>
            <a:r>
              <a:rPr lang="ja-JP" altLang="en-US" dirty="0"/>
              <a:t>システム管理者は情シス教員等スキルのある方を想定し、年度ごとに構築すれば運用可能な設計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ja-JP" altLang="en-US" dirty="0"/>
              <a:t>課題</a:t>
            </a:r>
            <a:endParaRPr kumimoji="1" lang="en-US" altLang="ja-JP" dirty="0"/>
          </a:p>
          <a:p>
            <a:pPr lvl="2">
              <a:buFont typeface="Wingdings" panose="05000000000000000000" pitchFamily="2" charset="2"/>
              <a:buChar char="n"/>
            </a:pPr>
            <a:r>
              <a:rPr kumimoji="1" lang="ja-JP" altLang="en-US" dirty="0"/>
              <a:t>山口大学オンプレミス環境に依存しており、他大学のオンプレミス環境やクラウド環境での運用が難しい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b="1" dirty="0">
                <a:solidFill>
                  <a:srgbClr val="FF0000"/>
                </a:solidFill>
              </a:rPr>
              <a:t>そこで</a:t>
            </a:r>
            <a:r>
              <a:rPr lang="en-US" altLang="ja-JP" b="1" dirty="0">
                <a:solidFill>
                  <a:srgbClr val="FF0000"/>
                </a:solidFill>
              </a:rPr>
              <a:t>OCS</a:t>
            </a:r>
            <a:r>
              <a:rPr lang="ja-JP" altLang="en-US" b="1" dirty="0">
                <a:solidFill>
                  <a:srgbClr val="FF0000"/>
                </a:solidFill>
              </a:rPr>
              <a:t>から運用・構築を可能にした</a:t>
            </a:r>
            <a:r>
              <a:rPr lang="en-US" altLang="ja-JP" b="1" dirty="0">
                <a:solidFill>
                  <a:srgbClr val="FF0000"/>
                </a:solidFill>
              </a:rPr>
              <a:t>MCJ-</a:t>
            </a:r>
            <a:r>
              <a:rPr lang="en-US" altLang="ja-JP" b="1" dirty="0" err="1">
                <a:solidFill>
                  <a:srgbClr val="FF0000"/>
                </a:solidFill>
              </a:rPr>
              <a:t>CloudHub</a:t>
            </a:r>
            <a:r>
              <a:rPr lang="ja-JP" altLang="en-US" b="1">
                <a:solidFill>
                  <a:srgbClr val="FF0000"/>
                </a:solidFill>
              </a:rPr>
              <a:t>を山口大学と共同</a:t>
            </a:r>
            <a:r>
              <a:rPr lang="ja-JP" altLang="en-US" b="1" dirty="0">
                <a:solidFill>
                  <a:srgbClr val="FF0000"/>
                </a:solidFill>
              </a:rPr>
              <a:t>開発しました！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ja-JP" dirty="0"/>
              <a:t>OCS</a:t>
            </a:r>
            <a:r>
              <a:rPr kumimoji="1" lang="ja-JP" altLang="en-US" dirty="0"/>
              <a:t>アプリケーションテンプレート化することで、各機関のオンプレミス環境やクラウド環境での構築が可能に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ja-JP" dirty="0"/>
              <a:t>OSS</a:t>
            </a:r>
            <a:r>
              <a:rPr lang="ja-JP" altLang="en-US" dirty="0"/>
              <a:t>の最新化、及び</a:t>
            </a:r>
            <a:r>
              <a:rPr lang="en-US" altLang="ja-JP" dirty="0"/>
              <a:t>Moodle</a:t>
            </a:r>
            <a:r>
              <a:rPr lang="ja-JP" altLang="en-US" dirty="0"/>
              <a:t>との連携方法の汎用化等も併せて実施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3B926A-9906-09E9-F327-87C34BA579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16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EFABCB5-CFE0-53A6-7190-2238EA2B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MCJ-</a:t>
            </a:r>
            <a:r>
              <a:rPr kumimoji="1" lang="en-US" altLang="ja-JP" dirty="0" err="1"/>
              <a:t>CloudHub</a:t>
            </a:r>
            <a:r>
              <a:rPr kumimoji="1" lang="ja-JP" altLang="en-US" dirty="0"/>
              <a:t>開発の背景</a:t>
            </a:r>
          </a:p>
        </p:txBody>
      </p:sp>
    </p:spTree>
    <p:extLst>
      <p:ext uri="{BB962C8B-B14F-4D97-AF65-F5344CB8AC3E}">
        <p14:creationId xmlns:p14="http://schemas.microsoft.com/office/powerpoint/2010/main" val="400914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A25D-6B5E-923B-54B2-5D61E393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67144C2C-F6BB-D7D6-72D5-D9FF93E3445C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957782" y="3185578"/>
            <a:ext cx="10584001" cy="3098918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F22DF-0CC6-5E78-43F2-25C922F21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17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026C4A-275C-8CBB-3E6F-A4FA952C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MCJ-</a:t>
            </a:r>
            <a:r>
              <a:rPr kumimoji="1" lang="en-US" altLang="ja-JP" dirty="0" err="1"/>
              <a:t>CloudHub</a:t>
            </a:r>
            <a:r>
              <a:rPr kumimoji="1" lang="ja-JP" altLang="en-US" dirty="0"/>
              <a:t>の概要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1F8605-19DD-C048-2417-EEC6F9751DB7}"/>
              </a:ext>
            </a:extLst>
          </p:cNvPr>
          <p:cNvSpPr txBox="1"/>
          <p:nvPr/>
        </p:nvSpPr>
        <p:spPr>
          <a:xfrm>
            <a:off x="3724280" y="6331388"/>
            <a:ext cx="669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新たに開発した</a:t>
            </a:r>
            <a:r>
              <a:rPr kumimoji="1" lang="en-US" altLang="ja-JP" b="1" dirty="0">
                <a:solidFill>
                  <a:srgbClr val="FF0000"/>
                </a:solidFill>
              </a:rPr>
              <a:t>MCJ-</a:t>
            </a:r>
            <a:r>
              <a:rPr kumimoji="1" lang="en-US" altLang="ja-JP" b="1" dirty="0" err="1">
                <a:solidFill>
                  <a:srgbClr val="FF0000"/>
                </a:solidFill>
              </a:rPr>
              <a:t>CloudHub</a:t>
            </a:r>
            <a:r>
              <a:rPr kumimoji="1" lang="ja-JP" altLang="en-US" b="1" dirty="0">
                <a:solidFill>
                  <a:srgbClr val="FF0000"/>
                </a:solidFill>
              </a:rPr>
              <a:t>テンプレートから構築・運用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B627F2A-C012-76C4-97FE-E7BB0FE8EACD}"/>
              </a:ext>
            </a:extLst>
          </p:cNvPr>
          <p:cNvSpPr txBox="1"/>
          <p:nvPr/>
        </p:nvSpPr>
        <p:spPr>
          <a:xfrm>
            <a:off x="401956" y="5488006"/>
            <a:ext cx="3205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既存の</a:t>
            </a:r>
            <a:r>
              <a:rPr lang="en-US" altLang="ja-JP" b="1" dirty="0">
                <a:solidFill>
                  <a:srgbClr val="FF0000"/>
                </a:solidFill>
              </a:rPr>
              <a:t>Moodle</a:t>
            </a:r>
            <a:r>
              <a:rPr kumimoji="1" lang="ja-JP" altLang="en-US" b="1" dirty="0">
                <a:solidFill>
                  <a:srgbClr val="FF0000"/>
                </a:solidFill>
              </a:rPr>
              <a:t>テンプレート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から構築・</a:t>
            </a:r>
            <a:r>
              <a:rPr lang="ja-JP" altLang="en-US" b="1" dirty="0">
                <a:solidFill>
                  <a:srgbClr val="FF0000"/>
                </a:solidFill>
              </a:rPr>
              <a:t>運用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A8A596-754D-EFF5-DFBF-11C3D635E8B0}"/>
              </a:ext>
            </a:extLst>
          </p:cNvPr>
          <p:cNvSpPr txBox="1"/>
          <p:nvPr/>
        </p:nvSpPr>
        <p:spPr>
          <a:xfrm>
            <a:off x="4029081" y="1957739"/>
            <a:ext cx="585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両テンプレートは上記からダウンロードできます！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559618B-2212-1E17-5234-4FB5998862EA}"/>
              </a:ext>
            </a:extLst>
          </p:cNvPr>
          <p:cNvSpPr txBox="1"/>
          <p:nvPr/>
        </p:nvSpPr>
        <p:spPr>
          <a:xfrm>
            <a:off x="8135270" y="2695245"/>
            <a:ext cx="385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ユーザごとに立ち上がる</a:t>
            </a:r>
            <a:r>
              <a:rPr kumimoji="1" lang="en-US" altLang="ja-JP" sz="1400" b="1" dirty="0" err="1"/>
              <a:t>JupyterNotebook</a:t>
            </a:r>
            <a:r>
              <a:rPr kumimoji="1" lang="ja-JP" altLang="en-US" sz="1400" b="1" dirty="0"/>
              <a:t>（</a:t>
            </a:r>
            <a:r>
              <a:rPr kumimoji="1" lang="en-US" altLang="ja-JP" sz="1400" b="1" dirty="0"/>
              <a:t>Docker</a:t>
            </a:r>
            <a:r>
              <a:rPr kumimoji="1" lang="ja-JP" altLang="en-US" sz="1400" b="1" dirty="0"/>
              <a:t>コンテナ）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272B3FA-C472-8B88-C598-7E3818BDD25D}"/>
              </a:ext>
            </a:extLst>
          </p:cNvPr>
          <p:cNvCxnSpPr>
            <a:stCxn id="27" idx="2"/>
          </p:cNvCxnSpPr>
          <p:nvPr/>
        </p:nvCxnSpPr>
        <p:spPr>
          <a:xfrm flipH="1">
            <a:off x="9179169" y="3218465"/>
            <a:ext cx="882095" cy="11190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54AFCA-0E28-B0F1-C4FB-FCF310CC1386}"/>
              </a:ext>
            </a:extLst>
          </p:cNvPr>
          <p:cNvSpPr txBox="1"/>
          <p:nvPr/>
        </p:nvSpPr>
        <p:spPr>
          <a:xfrm>
            <a:off x="2712816" y="1319434"/>
            <a:ext cx="926711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b="1" dirty="0">
                <a:hlinkClick r:id="rId3"/>
              </a:rPr>
              <a:t>https://github.com/nii-gakunin-cloud/ocs-templates/tree/master/Moodle-Simple</a:t>
            </a:r>
            <a:endParaRPr lang="en-US" altLang="ja-JP" sz="1600" b="1" dirty="0"/>
          </a:p>
          <a:p>
            <a:r>
              <a:rPr lang="en-US" altLang="ja-JP" sz="1600" b="1" dirty="0">
                <a:hlinkClick r:id="rId4"/>
              </a:rPr>
              <a:t>https://github.com/nii-gakunin-cloud/mcj-cloudhub</a:t>
            </a:r>
            <a:r>
              <a:rPr lang="ja-JP" altLang="en-US" sz="1600" b="1" dirty="0"/>
              <a:t> 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2113182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6CB9AF3-FF9A-D1D2-9E96-7B815E0E45B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957782" y="3185578"/>
            <a:ext cx="10584001" cy="3098918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18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MCJ-</a:t>
            </a:r>
            <a:r>
              <a:rPr kumimoji="1" lang="en-US" altLang="ja-JP" dirty="0" err="1"/>
              <a:t>CloudHub</a:t>
            </a:r>
            <a:r>
              <a:rPr kumimoji="1" lang="ja-JP" altLang="en-US" dirty="0"/>
              <a:t>の動作フロー</a:t>
            </a:r>
          </a:p>
        </p:txBody>
      </p:sp>
      <p:pic>
        <p:nvPicPr>
          <p:cNvPr id="7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79CA8179-9E78-66EF-29EE-1776041DFB8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88205" y="1491970"/>
            <a:ext cx="720000" cy="720000"/>
          </a:xfrm>
          <a:prstGeom prst="rect">
            <a:avLst/>
          </a:prstGeom>
          <a:noFill/>
        </p:spPr>
      </p:pic>
      <p:pic>
        <p:nvPicPr>
          <p:cNvPr id="8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80FC7D74-0001-CCCA-B1F7-4287667056F6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64777" y="1743675"/>
            <a:ext cx="720000" cy="720000"/>
          </a:xfrm>
          <a:prstGeom prst="rect">
            <a:avLst/>
          </a:prstGeom>
          <a:noFill/>
        </p:spPr>
      </p:pic>
      <p:pic>
        <p:nvPicPr>
          <p:cNvPr id="9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9A887C79-511A-D143-A402-F2D0CCC3C00C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79212" y="1743675"/>
            <a:ext cx="720000" cy="720000"/>
          </a:xfrm>
          <a:prstGeom prst="rect">
            <a:avLst/>
          </a:prstGeom>
          <a:noFill/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659A08-AE23-0334-CE7A-6207887A8A93}"/>
              </a:ext>
            </a:extLst>
          </p:cNvPr>
          <p:cNvSpPr txBox="1"/>
          <p:nvPr/>
        </p:nvSpPr>
        <p:spPr>
          <a:xfrm>
            <a:off x="283517" y="1279188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利用者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C5D3E2-7640-20B1-6789-DFBC8717FE27}"/>
              </a:ext>
            </a:extLst>
          </p:cNvPr>
          <p:cNvSpPr txBox="1"/>
          <p:nvPr/>
        </p:nvSpPr>
        <p:spPr>
          <a:xfrm>
            <a:off x="8135270" y="2695245"/>
            <a:ext cx="385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ユーザごとに立ち上がる</a:t>
            </a:r>
            <a:r>
              <a:rPr kumimoji="1" lang="en-US" altLang="ja-JP" sz="1400" b="1" dirty="0" err="1"/>
              <a:t>JupyterNotebook</a:t>
            </a:r>
            <a:r>
              <a:rPr kumimoji="1" lang="ja-JP" altLang="en-US" sz="1400" b="1" dirty="0"/>
              <a:t>（</a:t>
            </a:r>
            <a:r>
              <a:rPr kumimoji="1" lang="en-US" altLang="ja-JP" sz="1400" b="1" dirty="0"/>
              <a:t>Docker</a:t>
            </a:r>
            <a:r>
              <a:rPr kumimoji="1" lang="ja-JP" altLang="en-US" sz="1400" b="1" dirty="0"/>
              <a:t>コンテナ）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05B7A3C-9406-B600-FAEC-F3D815D28913}"/>
              </a:ext>
            </a:extLst>
          </p:cNvPr>
          <p:cNvCxnSpPr>
            <a:stCxn id="27" idx="2"/>
          </p:cNvCxnSpPr>
          <p:nvPr/>
        </p:nvCxnSpPr>
        <p:spPr>
          <a:xfrm flipH="1">
            <a:off x="9179169" y="3218465"/>
            <a:ext cx="882095" cy="11190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FFEDCF-ADEE-E2B0-F34C-A3131987C59A}"/>
              </a:ext>
            </a:extLst>
          </p:cNvPr>
          <p:cNvSpPr txBox="1"/>
          <p:nvPr/>
        </p:nvSpPr>
        <p:spPr>
          <a:xfrm>
            <a:off x="1131384" y="2617246"/>
            <a:ext cx="11034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ログイン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9A0A58B-67BB-6C63-306B-7884AC1B8A42}"/>
              </a:ext>
            </a:extLst>
          </p:cNvPr>
          <p:cNvSpPr/>
          <p:nvPr/>
        </p:nvSpPr>
        <p:spPr>
          <a:xfrm rot="3961452">
            <a:off x="337970" y="3265273"/>
            <a:ext cx="1773612" cy="2696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00E0793-8AC5-6335-1E65-81FA59C7F178}"/>
              </a:ext>
            </a:extLst>
          </p:cNvPr>
          <p:cNvSpPr/>
          <p:nvPr/>
        </p:nvSpPr>
        <p:spPr>
          <a:xfrm>
            <a:off x="1892200" y="4410320"/>
            <a:ext cx="3994250" cy="26963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01AEED-01A1-9281-15ED-3F7CC1D5B3B2}"/>
              </a:ext>
            </a:extLst>
          </p:cNvPr>
          <p:cNvSpPr txBox="1"/>
          <p:nvPr/>
        </p:nvSpPr>
        <p:spPr>
          <a:xfrm>
            <a:off x="1773848" y="4679951"/>
            <a:ext cx="204567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②利用者の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コース情報添付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(from Moodle)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DCBF8E2-F546-08D8-FBDE-27B938625E3A}"/>
              </a:ext>
            </a:extLst>
          </p:cNvPr>
          <p:cNvSpPr/>
          <p:nvPr/>
        </p:nvSpPr>
        <p:spPr>
          <a:xfrm rot="593242">
            <a:off x="6592981" y="4674779"/>
            <a:ext cx="1806093" cy="2790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172BE8-47BE-ACA0-97EE-D896FB121461}"/>
              </a:ext>
            </a:extLst>
          </p:cNvPr>
          <p:cNvSpPr txBox="1"/>
          <p:nvPr/>
        </p:nvSpPr>
        <p:spPr>
          <a:xfrm>
            <a:off x="4575628" y="4860192"/>
            <a:ext cx="331763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③ユーザが利用する</a:t>
            </a:r>
            <a:r>
              <a:rPr lang="en-US" altLang="ja-JP" b="1" dirty="0">
                <a:solidFill>
                  <a:srgbClr val="FF0000"/>
                </a:solidFill>
              </a:rPr>
              <a:t>JupyterNotebook</a:t>
            </a:r>
            <a:r>
              <a:rPr lang="ja-JP" altLang="en-US" b="1" dirty="0">
                <a:solidFill>
                  <a:srgbClr val="FF0000"/>
                </a:solidFill>
              </a:rPr>
              <a:t>（</a:t>
            </a:r>
            <a:r>
              <a:rPr lang="en-US" altLang="ja-JP" b="1" dirty="0">
                <a:solidFill>
                  <a:srgbClr val="FF0000"/>
                </a:solidFill>
              </a:rPr>
              <a:t>Docker</a:t>
            </a:r>
            <a:r>
              <a:rPr lang="ja-JP" altLang="en-US" b="1" dirty="0">
                <a:solidFill>
                  <a:srgbClr val="FF0000"/>
                </a:solidFill>
              </a:rPr>
              <a:t>コンテナ）を起動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34736E1B-9F9A-89FC-E24E-84D7D5DAF2A2}"/>
              </a:ext>
            </a:extLst>
          </p:cNvPr>
          <p:cNvSpPr/>
          <p:nvPr/>
        </p:nvSpPr>
        <p:spPr>
          <a:xfrm rot="1051773">
            <a:off x="1511106" y="3134522"/>
            <a:ext cx="6665636" cy="25123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F63AC5-54BA-6273-1682-A42A67B8513B}"/>
              </a:ext>
            </a:extLst>
          </p:cNvPr>
          <p:cNvSpPr txBox="1"/>
          <p:nvPr/>
        </p:nvSpPr>
        <p:spPr>
          <a:xfrm>
            <a:off x="2234847" y="2049968"/>
            <a:ext cx="25746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④演習環境にアクセス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4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5E4B314-ABE3-ECBA-A8F7-3EC39B28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0" y="3584245"/>
            <a:ext cx="6493740" cy="3138641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19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MCJ-</a:t>
            </a:r>
            <a:r>
              <a:rPr kumimoji="1" lang="en-US" altLang="ja-JP" dirty="0" err="1"/>
              <a:t>CloudHub</a:t>
            </a:r>
            <a:r>
              <a:rPr kumimoji="1" lang="ja-JP" altLang="en-US" dirty="0"/>
              <a:t>へのログイン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20A351E-DDD0-3E34-6753-5F3A72D02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850" y="1259479"/>
            <a:ext cx="2177770" cy="2208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C95D3DA-26F2-7B49-32EE-4D5891BB9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81" y="1241539"/>
            <a:ext cx="6398913" cy="3084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1CA0D7E-7C1C-A560-BE1C-AAA132FBB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80" y="4487534"/>
            <a:ext cx="6418757" cy="18898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5B3F95D9-0237-0031-040E-8768122EF5B0}"/>
              </a:ext>
            </a:extLst>
          </p:cNvPr>
          <p:cNvSpPr/>
          <p:nvPr/>
        </p:nvSpPr>
        <p:spPr>
          <a:xfrm>
            <a:off x="4724400" y="2086708"/>
            <a:ext cx="703385" cy="719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7BD59E12-96F2-637D-5AA4-6CFA92C4E8D0}"/>
              </a:ext>
            </a:extLst>
          </p:cNvPr>
          <p:cNvSpPr/>
          <p:nvPr/>
        </p:nvSpPr>
        <p:spPr>
          <a:xfrm>
            <a:off x="9577754" y="4154913"/>
            <a:ext cx="1148861" cy="5460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左 14">
            <a:extLst>
              <a:ext uri="{FF2B5EF4-FFF2-40B4-BE49-F238E27FC236}">
                <a16:creationId xmlns:a16="http://schemas.microsoft.com/office/drawing/2014/main" id="{6F7978FD-60C3-724F-BFD7-BFF93D8233E9}"/>
              </a:ext>
            </a:extLst>
          </p:cNvPr>
          <p:cNvSpPr/>
          <p:nvPr/>
        </p:nvSpPr>
        <p:spPr>
          <a:xfrm>
            <a:off x="5017476" y="5022136"/>
            <a:ext cx="726831" cy="8909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1CABB1-DFD0-A8DB-80E6-1FE40CBFBC5B}"/>
              </a:ext>
            </a:extLst>
          </p:cNvPr>
          <p:cNvSpPr txBox="1"/>
          <p:nvPr/>
        </p:nvSpPr>
        <p:spPr>
          <a:xfrm>
            <a:off x="1873945" y="1143593"/>
            <a:ext cx="25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　</a:t>
            </a:r>
            <a:r>
              <a:rPr kumimoji="1" lang="en-US" altLang="ja-JP" b="1" dirty="0">
                <a:solidFill>
                  <a:srgbClr val="FF0000"/>
                </a:solidFill>
              </a:rPr>
              <a:t>Moodle</a:t>
            </a:r>
            <a:r>
              <a:rPr kumimoji="1" lang="ja-JP" altLang="en-US" b="1" dirty="0">
                <a:solidFill>
                  <a:srgbClr val="FF0000"/>
                </a:solidFill>
              </a:rPr>
              <a:t>ログイン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979D59-C9CD-9A80-EDB4-321FACC1D07D}"/>
              </a:ext>
            </a:extLst>
          </p:cNvPr>
          <p:cNvSpPr txBox="1"/>
          <p:nvPr/>
        </p:nvSpPr>
        <p:spPr>
          <a:xfrm>
            <a:off x="8696786" y="1295993"/>
            <a:ext cx="247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  <a:r>
              <a:rPr kumimoji="1" lang="ja-JP" altLang="en-US" b="1" dirty="0">
                <a:solidFill>
                  <a:srgbClr val="FF0000"/>
                </a:solidFill>
              </a:rPr>
              <a:t>　</a:t>
            </a:r>
            <a:r>
              <a:rPr kumimoji="1" lang="en-US" altLang="ja-JP" b="1" dirty="0">
                <a:solidFill>
                  <a:srgbClr val="FF0000"/>
                </a:solidFill>
              </a:rPr>
              <a:t>Moodle</a:t>
            </a:r>
            <a:r>
              <a:rPr lang="ja-JP" altLang="en-US" b="1" dirty="0">
                <a:solidFill>
                  <a:srgbClr val="FF0000"/>
                </a:solidFill>
              </a:rPr>
              <a:t>で受講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しているコースを選択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70194FE-5CD2-3835-7726-5E46A37D9416}"/>
              </a:ext>
            </a:extLst>
          </p:cNvPr>
          <p:cNvSpPr txBox="1"/>
          <p:nvPr/>
        </p:nvSpPr>
        <p:spPr>
          <a:xfrm>
            <a:off x="6878883" y="5936536"/>
            <a:ext cx="484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　ユーザ用の</a:t>
            </a:r>
            <a:r>
              <a:rPr lang="en-US" altLang="ja-JP" b="1" dirty="0">
                <a:solidFill>
                  <a:srgbClr val="FF0000"/>
                </a:solidFill>
              </a:rPr>
              <a:t>Docker</a:t>
            </a:r>
            <a:r>
              <a:rPr lang="ja-JP" altLang="en-US" b="1" dirty="0">
                <a:solidFill>
                  <a:srgbClr val="FF0000"/>
                </a:solidFill>
              </a:rPr>
              <a:t>コンテナ起動を待つ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BECD45-4B8A-B0A4-96EC-C3604168C57B}"/>
              </a:ext>
            </a:extLst>
          </p:cNvPr>
          <p:cNvSpPr txBox="1"/>
          <p:nvPr/>
        </p:nvSpPr>
        <p:spPr>
          <a:xfrm>
            <a:off x="2659387" y="4121255"/>
            <a:ext cx="25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　ログイン後の画面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1682BAA-13C2-175E-BC1D-B59718E300D5}"/>
              </a:ext>
            </a:extLst>
          </p:cNvPr>
          <p:cNvSpPr/>
          <p:nvPr/>
        </p:nvSpPr>
        <p:spPr>
          <a:xfrm>
            <a:off x="7608277" y="3115998"/>
            <a:ext cx="3563816" cy="468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4910855-C4E5-7C3A-9A27-D650CFE1AC09}"/>
              </a:ext>
            </a:extLst>
          </p:cNvPr>
          <p:cNvSpPr txBox="1"/>
          <p:nvPr/>
        </p:nvSpPr>
        <p:spPr>
          <a:xfrm>
            <a:off x="8942288" y="2616511"/>
            <a:ext cx="2820572" cy="738664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教師・もしくは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Moodle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管理者が設定した外部ツールリンクから、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MCJ-</a:t>
            </a:r>
            <a:r>
              <a:rPr kumimoji="0" lang="en-US" altLang="ja-JP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CloudHub</a:t>
            </a: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にログイン</a:t>
            </a:r>
          </a:p>
        </p:txBody>
      </p:sp>
    </p:spTree>
    <p:extLst>
      <p:ext uri="{BB962C8B-B14F-4D97-AF65-F5344CB8AC3E}">
        <p14:creationId xmlns:p14="http://schemas.microsoft.com/office/powerpoint/2010/main" val="38859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B5AC8D6-A46E-472E-EE09-ED740CDE0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OCS</a:t>
            </a:r>
            <a:r>
              <a:rPr lang="ja-JP" altLang="en-US" dirty="0"/>
              <a:t>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29FF0B-4975-9518-451C-655443170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4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20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課題の配布（教師側）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8EB9AB3-E286-CDBD-8D30-BDEE9610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5" y="1262269"/>
            <a:ext cx="5738192" cy="43036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79020F-ABD2-744E-83AC-5D341847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55" y="1262269"/>
            <a:ext cx="5738192" cy="43036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077715-A34E-78F2-9BBD-2D3A374DDBCA}"/>
              </a:ext>
            </a:extLst>
          </p:cNvPr>
          <p:cNvSpPr/>
          <p:nvPr/>
        </p:nvSpPr>
        <p:spPr>
          <a:xfrm>
            <a:off x="327991" y="5257800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7535E-FB28-A0D2-0FF9-37F0A461EDAE}"/>
              </a:ext>
            </a:extLst>
          </p:cNvPr>
          <p:cNvSpPr/>
          <p:nvPr/>
        </p:nvSpPr>
        <p:spPr>
          <a:xfrm>
            <a:off x="6394157" y="5280993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560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21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課題の配布（教師側）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9077715-A34E-78F2-9BBD-2D3A374DDBCA}"/>
              </a:ext>
            </a:extLst>
          </p:cNvPr>
          <p:cNvSpPr/>
          <p:nvPr/>
        </p:nvSpPr>
        <p:spPr>
          <a:xfrm>
            <a:off x="327991" y="5257800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7535E-FB28-A0D2-0FF9-37F0A461EDAE}"/>
              </a:ext>
            </a:extLst>
          </p:cNvPr>
          <p:cNvSpPr/>
          <p:nvPr/>
        </p:nvSpPr>
        <p:spPr>
          <a:xfrm>
            <a:off x="6394157" y="5280993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213F82E-5192-6CF8-6F68-392CC3EF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62269"/>
            <a:ext cx="5738192" cy="4303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229D800-1FC3-C1D1-E76B-686470BC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16" y="1255644"/>
            <a:ext cx="5747025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F956DE-E7EC-01EE-A42C-8BE14719D7F5}"/>
              </a:ext>
            </a:extLst>
          </p:cNvPr>
          <p:cNvSpPr/>
          <p:nvPr/>
        </p:nvSpPr>
        <p:spPr>
          <a:xfrm>
            <a:off x="251793" y="526111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176321A-194C-0331-CDBA-A3B91DA1B6EB}"/>
              </a:ext>
            </a:extLst>
          </p:cNvPr>
          <p:cNvSpPr/>
          <p:nvPr/>
        </p:nvSpPr>
        <p:spPr>
          <a:xfrm>
            <a:off x="6317959" y="5284308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5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22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課題の配布（教師側）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7535E-FB28-A0D2-0FF9-37F0A461EDAE}"/>
              </a:ext>
            </a:extLst>
          </p:cNvPr>
          <p:cNvSpPr/>
          <p:nvPr/>
        </p:nvSpPr>
        <p:spPr>
          <a:xfrm>
            <a:off x="6394157" y="5280993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F956DE-E7EC-01EE-A42C-8BE14719D7F5}"/>
              </a:ext>
            </a:extLst>
          </p:cNvPr>
          <p:cNvSpPr/>
          <p:nvPr/>
        </p:nvSpPr>
        <p:spPr>
          <a:xfrm>
            <a:off x="251793" y="526111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467D06-9F96-1E79-5F84-F2839863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0" y="1255643"/>
            <a:ext cx="5747025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EE67D13-E3D6-B1B4-5FE1-6C39C72B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52" y="1255643"/>
            <a:ext cx="5747026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2186CA-7A95-0F49-86C5-8E05E5649C18}"/>
              </a:ext>
            </a:extLst>
          </p:cNvPr>
          <p:cNvSpPr/>
          <p:nvPr/>
        </p:nvSpPr>
        <p:spPr>
          <a:xfrm>
            <a:off x="251793" y="526111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4D74D9-446C-BF3B-7DB0-B271ED8A4F7C}"/>
              </a:ext>
            </a:extLst>
          </p:cNvPr>
          <p:cNvSpPr/>
          <p:nvPr/>
        </p:nvSpPr>
        <p:spPr>
          <a:xfrm>
            <a:off x="6317959" y="5284308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1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23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課題の配布（教師側）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277535E-FB28-A0D2-0FF9-37F0A461EDAE}"/>
              </a:ext>
            </a:extLst>
          </p:cNvPr>
          <p:cNvSpPr/>
          <p:nvPr/>
        </p:nvSpPr>
        <p:spPr>
          <a:xfrm>
            <a:off x="6394157" y="5280993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F956DE-E7EC-01EE-A42C-8BE14719D7F5}"/>
              </a:ext>
            </a:extLst>
          </p:cNvPr>
          <p:cNvSpPr/>
          <p:nvPr/>
        </p:nvSpPr>
        <p:spPr>
          <a:xfrm>
            <a:off x="251793" y="526111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2186CA-7A95-0F49-86C5-8E05E5649C18}"/>
              </a:ext>
            </a:extLst>
          </p:cNvPr>
          <p:cNvSpPr/>
          <p:nvPr/>
        </p:nvSpPr>
        <p:spPr>
          <a:xfrm>
            <a:off x="251793" y="526111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4D74D9-446C-BF3B-7DB0-B271ED8A4F7C}"/>
              </a:ext>
            </a:extLst>
          </p:cNvPr>
          <p:cNvSpPr/>
          <p:nvPr/>
        </p:nvSpPr>
        <p:spPr>
          <a:xfrm>
            <a:off x="6317959" y="5284308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F23C4D-60F3-3848-3C60-36E40F05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3" y="1255643"/>
            <a:ext cx="5747026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1BA781-527F-2DF3-6748-25E16D9B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51" y="1255643"/>
            <a:ext cx="5747025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2DF0C5-9269-7152-1704-52617F2C337B}"/>
              </a:ext>
            </a:extLst>
          </p:cNvPr>
          <p:cNvSpPr/>
          <p:nvPr/>
        </p:nvSpPr>
        <p:spPr>
          <a:xfrm>
            <a:off x="344559" y="531412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4658131-EC24-C46D-F082-4A6CE95B644C}"/>
              </a:ext>
            </a:extLst>
          </p:cNvPr>
          <p:cNvSpPr/>
          <p:nvPr/>
        </p:nvSpPr>
        <p:spPr>
          <a:xfrm>
            <a:off x="6410725" y="5337318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3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24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課題の配布（教師側）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F956DE-E7EC-01EE-A42C-8BE14719D7F5}"/>
              </a:ext>
            </a:extLst>
          </p:cNvPr>
          <p:cNvSpPr/>
          <p:nvPr/>
        </p:nvSpPr>
        <p:spPr>
          <a:xfrm>
            <a:off x="251793" y="526111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A2186CA-7A95-0F49-86C5-8E05E5649C18}"/>
              </a:ext>
            </a:extLst>
          </p:cNvPr>
          <p:cNvSpPr/>
          <p:nvPr/>
        </p:nvSpPr>
        <p:spPr>
          <a:xfrm>
            <a:off x="251793" y="526111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B4D74D9-446C-BF3B-7DB0-B271ED8A4F7C}"/>
              </a:ext>
            </a:extLst>
          </p:cNvPr>
          <p:cNvSpPr/>
          <p:nvPr/>
        </p:nvSpPr>
        <p:spPr>
          <a:xfrm>
            <a:off x="6317959" y="5284308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2DF0C5-9269-7152-1704-52617F2C337B}"/>
              </a:ext>
            </a:extLst>
          </p:cNvPr>
          <p:cNvSpPr/>
          <p:nvPr/>
        </p:nvSpPr>
        <p:spPr>
          <a:xfrm>
            <a:off x="344559" y="531412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ABCFADE-D8A4-CFB4-50D0-D4B32DC1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9" y="1255643"/>
            <a:ext cx="5747025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701EFA1-BFF5-D9FE-8ACA-13D4B3F322C3}"/>
              </a:ext>
            </a:extLst>
          </p:cNvPr>
          <p:cNvSpPr/>
          <p:nvPr/>
        </p:nvSpPr>
        <p:spPr>
          <a:xfrm>
            <a:off x="327996" y="5297562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B7A4E3-C2A3-C046-D326-DC24894879AD}"/>
              </a:ext>
            </a:extLst>
          </p:cNvPr>
          <p:cNvSpPr txBox="1"/>
          <p:nvPr/>
        </p:nvSpPr>
        <p:spPr>
          <a:xfrm>
            <a:off x="6609835" y="2991678"/>
            <a:ext cx="5198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課題の回収・採点（自動・手動）も</a:t>
            </a:r>
            <a:r>
              <a:rPr kumimoji="1" lang="en-US" altLang="ja-JP" sz="3200" b="1" dirty="0"/>
              <a:t>GUI</a:t>
            </a:r>
            <a:r>
              <a:rPr kumimoji="1" lang="ja-JP" altLang="en-US" sz="3200" b="1" dirty="0"/>
              <a:t>からの操作で行えます！</a:t>
            </a:r>
          </a:p>
        </p:txBody>
      </p:sp>
    </p:spTree>
    <p:extLst>
      <p:ext uri="{BB962C8B-B14F-4D97-AF65-F5344CB8AC3E}">
        <p14:creationId xmlns:p14="http://schemas.microsoft.com/office/powerpoint/2010/main" val="188778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25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課題の取得と</a:t>
            </a:r>
            <a:r>
              <a:rPr lang="ja-JP" altLang="en-US" dirty="0"/>
              <a:t>提出</a:t>
            </a:r>
            <a:r>
              <a:rPr kumimoji="1" lang="ja-JP" altLang="en-US" dirty="0"/>
              <a:t>（</a:t>
            </a:r>
            <a:r>
              <a:rPr lang="ja-JP" altLang="en-US" dirty="0"/>
              <a:t>学生側</a:t>
            </a:r>
            <a:r>
              <a:rPr kumimoji="1" lang="ja-JP" altLang="en-US" dirty="0"/>
              <a:t>）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ED2686D-972D-9B6A-A6BB-96FB67BD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8" y="1255643"/>
            <a:ext cx="5747025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E0E53A4-C234-36F2-39FB-027553DB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140" y="1255642"/>
            <a:ext cx="5747025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EAFBBAF-9E13-130D-E7AF-20BEAD37BE2B}"/>
              </a:ext>
            </a:extLst>
          </p:cNvPr>
          <p:cNvSpPr/>
          <p:nvPr/>
        </p:nvSpPr>
        <p:spPr>
          <a:xfrm>
            <a:off x="344559" y="5294247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EEAD47-103E-FCED-A62B-E9D0C9444450}"/>
              </a:ext>
            </a:extLst>
          </p:cNvPr>
          <p:cNvSpPr/>
          <p:nvPr/>
        </p:nvSpPr>
        <p:spPr>
          <a:xfrm>
            <a:off x="6410725" y="5317440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44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26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課題の取得と</a:t>
            </a:r>
            <a:r>
              <a:rPr lang="ja-JP" altLang="en-US" dirty="0"/>
              <a:t>提出</a:t>
            </a:r>
            <a:r>
              <a:rPr kumimoji="1" lang="ja-JP" altLang="en-US" dirty="0"/>
              <a:t>（</a:t>
            </a:r>
            <a:r>
              <a:rPr lang="ja-JP" altLang="en-US" dirty="0"/>
              <a:t>学生側</a:t>
            </a:r>
            <a:r>
              <a:rPr kumimoji="1" lang="ja-JP" altLang="en-US" dirty="0"/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EAFBBAF-9E13-130D-E7AF-20BEAD37BE2B}"/>
              </a:ext>
            </a:extLst>
          </p:cNvPr>
          <p:cNvSpPr/>
          <p:nvPr/>
        </p:nvSpPr>
        <p:spPr>
          <a:xfrm>
            <a:off x="344559" y="5294247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9EEAD47-103E-FCED-A62B-E9D0C9444450}"/>
              </a:ext>
            </a:extLst>
          </p:cNvPr>
          <p:cNvSpPr/>
          <p:nvPr/>
        </p:nvSpPr>
        <p:spPr>
          <a:xfrm>
            <a:off x="6410725" y="5317440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AF3EC36-2B80-9CA7-02BA-15AD6C3E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7" y="1255642"/>
            <a:ext cx="5747025" cy="4310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C8FAA53-C0F5-C825-FE5A-A212BFA3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38" y="1255643"/>
            <a:ext cx="5747025" cy="431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1B6C03-D171-2C9A-B7BB-60265D358B29}"/>
              </a:ext>
            </a:extLst>
          </p:cNvPr>
          <p:cNvSpPr/>
          <p:nvPr/>
        </p:nvSpPr>
        <p:spPr>
          <a:xfrm>
            <a:off x="308118" y="526774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FD15A-1F15-3BEA-4046-BC991C8011EE}"/>
              </a:ext>
            </a:extLst>
          </p:cNvPr>
          <p:cNvSpPr/>
          <p:nvPr/>
        </p:nvSpPr>
        <p:spPr>
          <a:xfrm>
            <a:off x="6374284" y="5290938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891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C5BEF-8ED4-A614-11EB-7EAD0F4C9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27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11E0FFC-8C31-1261-0761-9C5AE44C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課題の取得と</a:t>
            </a:r>
            <a:r>
              <a:rPr lang="ja-JP" altLang="en-US" dirty="0"/>
              <a:t>提出</a:t>
            </a:r>
            <a:r>
              <a:rPr kumimoji="1" lang="ja-JP" altLang="en-US" dirty="0"/>
              <a:t>（</a:t>
            </a:r>
            <a:r>
              <a:rPr lang="ja-JP" altLang="en-US" dirty="0"/>
              <a:t>学生側</a:t>
            </a:r>
            <a:r>
              <a:rPr kumimoji="1" lang="ja-JP" altLang="en-US" dirty="0"/>
              <a:t>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3FC50A-86C3-F541-933F-EBEF4836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9" y="1255643"/>
            <a:ext cx="5747024" cy="431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EFCB74-D7AC-D312-1B2A-BD08EFA29EF7}"/>
              </a:ext>
            </a:extLst>
          </p:cNvPr>
          <p:cNvSpPr/>
          <p:nvPr/>
        </p:nvSpPr>
        <p:spPr>
          <a:xfrm>
            <a:off x="308118" y="5267745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0471AD3-0E0D-C333-C754-C971E530B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90" y="1255643"/>
            <a:ext cx="5795618" cy="4346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BBEB71-71FF-D179-F4C9-C6DA6A45A027}"/>
              </a:ext>
            </a:extLst>
          </p:cNvPr>
          <p:cNvSpPr/>
          <p:nvPr/>
        </p:nvSpPr>
        <p:spPr>
          <a:xfrm>
            <a:off x="6374284" y="5370450"/>
            <a:ext cx="1411356" cy="218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6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42D49A9-8DB0-8500-FE8C-D625AED85E11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kumimoji="1" lang="en-US" altLang="ja-JP" dirty="0"/>
              <a:t>MCJ-</a:t>
            </a:r>
            <a:r>
              <a:rPr kumimoji="1" lang="en-US" altLang="ja-JP" dirty="0" err="1"/>
              <a:t>CloudHub</a:t>
            </a:r>
            <a:r>
              <a:rPr kumimoji="1" lang="ja-JP" altLang="en-US" dirty="0"/>
              <a:t>の特徴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dirty="0"/>
              <a:t>受講生が選択した科目ごとに統一した実行環境を提供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ja-JP" dirty="0"/>
              <a:t>nbgrader</a:t>
            </a:r>
            <a:r>
              <a:rPr lang="ja-JP" altLang="en-US" dirty="0"/>
              <a:t>からの課題の配布・回収が可能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ja-JP" dirty="0"/>
              <a:t>Web </a:t>
            </a:r>
            <a:r>
              <a:rPr lang="ja-JP" altLang="en-US" dirty="0"/>
              <a:t>型であるため授業時間以外でも課題への取り組みが可能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dirty="0"/>
              <a:t>利用者（教員・学生）は全ての機能を</a:t>
            </a:r>
            <a:r>
              <a:rPr lang="en-US" altLang="ja-JP" dirty="0"/>
              <a:t>GUI </a:t>
            </a:r>
            <a:r>
              <a:rPr lang="ja-JP" altLang="en-US" dirty="0"/>
              <a:t>からのみで操作可能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ja-JP" dirty="0"/>
              <a:t>OCS</a:t>
            </a:r>
            <a:r>
              <a:rPr lang="ja-JP" altLang="en-US" dirty="0"/>
              <a:t>から他機関のオンプレミス環境やクラウド環境での利用も可能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kumimoji="1" lang="ja-JP" altLang="en-US" dirty="0"/>
              <a:t>今後の予定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ja-JP" dirty="0"/>
              <a:t>MCJ-</a:t>
            </a:r>
            <a:r>
              <a:rPr kumimoji="1" lang="en-US" altLang="ja-JP" dirty="0" err="1"/>
              <a:t>CloudHub</a:t>
            </a:r>
            <a:r>
              <a:rPr kumimoji="1" lang="ja-JP" altLang="en-US" dirty="0"/>
              <a:t>の機能強化と試運用による品質向上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ja-JP" altLang="en-US" dirty="0"/>
              <a:t>ハンスオンセミナー等による他機関への利用促進活動の実施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n"/>
            </a:pPr>
            <a:r>
              <a:rPr kumimoji="1" lang="en-US" altLang="ja-JP" dirty="0"/>
              <a:t>NII </a:t>
            </a:r>
            <a:r>
              <a:rPr kumimoji="1" lang="ja-JP" altLang="en-US" dirty="0"/>
              <a:t>オープンフォーラム</a:t>
            </a:r>
            <a:r>
              <a:rPr kumimoji="1" lang="en-US" altLang="ja-JP" dirty="0"/>
              <a:t>2025</a:t>
            </a:r>
            <a:r>
              <a:rPr kumimoji="1" lang="ja-JP" altLang="en-US" dirty="0"/>
              <a:t>（</a:t>
            </a:r>
            <a:r>
              <a:rPr kumimoji="1" lang="en-US" altLang="ja-JP" dirty="0"/>
              <a:t>6/16-18</a:t>
            </a:r>
            <a:r>
              <a:rPr kumimoji="1" lang="ja-JP" altLang="en-US" dirty="0"/>
              <a:t>）</a:t>
            </a:r>
            <a:r>
              <a:rPr lang="ja-JP" altLang="en-US" dirty="0"/>
              <a:t>の以下のトラックにて</a:t>
            </a:r>
            <a:r>
              <a:rPr lang="en-US" altLang="ja-JP" dirty="0"/>
              <a:t>MCJ-</a:t>
            </a:r>
            <a:r>
              <a:rPr lang="en-US" altLang="ja-JP" dirty="0" err="1"/>
              <a:t>CloudHub</a:t>
            </a:r>
            <a:r>
              <a:rPr lang="ja-JP" altLang="en-US" dirty="0"/>
              <a:t>も取り上げる予定です。ご参加をご検討頂けると幸いです。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n"/>
            </a:pPr>
            <a:r>
              <a:rPr kumimoji="1" lang="en-US" altLang="ja-JP" dirty="0"/>
              <a:t>6/18 12:30-14:00 </a:t>
            </a:r>
            <a:r>
              <a:rPr lang="ja-JP" altLang="en-US" dirty="0"/>
              <a:t>大学の教育研究</a:t>
            </a:r>
            <a:r>
              <a:rPr lang="en-US" altLang="ja-JP" dirty="0"/>
              <a:t>DX</a:t>
            </a:r>
            <a:r>
              <a:rPr lang="ja-JP" altLang="en-US" dirty="0"/>
              <a:t>を支える基盤サービス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n"/>
            </a:pP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FEC4E8-A9BB-2446-097A-BFA3010A9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28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CF042CF-1D71-6DB5-CBD9-5D51B092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488154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29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66487" y="6015113"/>
            <a:ext cx="3477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/>
              <a:t>Thank You.</a:t>
            </a:r>
            <a:endParaRPr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547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3E0FD3-3777-6470-D74A-8B515A08D3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3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23F8253-664B-FA60-CED8-4BA882EA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OCS</a:t>
            </a:r>
            <a:r>
              <a:rPr lang="ja-JP" altLang="en-US" dirty="0"/>
              <a:t>提供の背景（１）</a:t>
            </a:r>
          </a:p>
        </p:txBody>
      </p:sp>
      <p:pic>
        <p:nvPicPr>
          <p:cNvPr id="6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9936A95B-1060-4874-5771-EAD99217913E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85824" y="2270376"/>
            <a:ext cx="1395048" cy="1356992"/>
          </a:xfrm>
          <a:prstGeom prst="rect">
            <a:avLst/>
          </a:prstGeom>
          <a:noFill/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9759EAA-128A-DD3F-3D33-C418604FEAE7}"/>
              </a:ext>
            </a:extLst>
          </p:cNvPr>
          <p:cNvGrpSpPr/>
          <p:nvPr/>
        </p:nvGrpSpPr>
        <p:grpSpPr>
          <a:xfrm>
            <a:off x="7459047" y="986192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4031420-9804-549E-5C52-F94BF91981D1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B14C9A36-0D45-1569-6E62-60F20C1FE7FD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99609630-C9B2-D546-0B9F-894DADCC9830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5">
              <a:extLst>
                <a:ext uri="{FF2B5EF4-FFF2-40B4-BE49-F238E27FC236}">
                  <a16:creationId xmlns:a16="http://schemas.microsoft.com/office/drawing/2014/main" id="{3C06C0C3-F8D9-1F34-2605-DE536C053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6">
              <a:extLst>
                <a:ext uri="{FF2B5EF4-FFF2-40B4-BE49-F238E27FC236}">
                  <a16:creationId xmlns:a16="http://schemas.microsoft.com/office/drawing/2014/main" id="{FA861AB7-3202-0A18-B807-3DD452843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 descr="BL00152_.WMF">
            <a:extLst>
              <a:ext uri="{FF2B5EF4-FFF2-40B4-BE49-F238E27FC236}">
                <a16:creationId xmlns:a16="http://schemas.microsoft.com/office/drawing/2014/main" id="{3AAD4622-9EFE-A125-3392-E18E169718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EF006D2-A489-C300-70EC-F8937FED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97FCE18-F432-4FFE-01D5-E631B53C38E3}"/>
              </a:ext>
            </a:extLst>
          </p:cNvPr>
          <p:cNvGrpSpPr/>
          <p:nvPr/>
        </p:nvGrpSpPr>
        <p:grpSpPr>
          <a:xfrm>
            <a:off x="7459047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C778AB9C-D404-9E61-E8EB-D7B9BC0A3987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1">
              <a:extLst>
                <a:ext uri="{FF2B5EF4-FFF2-40B4-BE49-F238E27FC236}">
                  <a16:creationId xmlns:a16="http://schemas.microsoft.com/office/drawing/2014/main" id="{0B80462C-C3C2-A790-2C0F-1886F5D2EFA5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2">
              <a:extLst>
                <a:ext uri="{FF2B5EF4-FFF2-40B4-BE49-F238E27FC236}">
                  <a16:creationId xmlns:a16="http://schemas.microsoft.com/office/drawing/2014/main" id="{526F34BF-FFD2-FECD-F8CF-203F830C3362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33">
              <a:extLst>
                <a:ext uri="{FF2B5EF4-FFF2-40B4-BE49-F238E27FC236}">
                  <a16:creationId xmlns:a16="http://schemas.microsoft.com/office/drawing/2014/main" id="{FDB0CA94-8EEA-EDBD-6451-B85F284B9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34">
              <a:extLst>
                <a:ext uri="{FF2B5EF4-FFF2-40B4-BE49-F238E27FC236}">
                  <a16:creationId xmlns:a16="http://schemas.microsoft.com/office/drawing/2014/main" id="{D8294861-F63C-895A-B211-54D6AA8E6D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角丸四角形 26">
            <a:extLst>
              <a:ext uri="{FF2B5EF4-FFF2-40B4-BE49-F238E27FC236}">
                <a16:creationId xmlns:a16="http://schemas.microsoft.com/office/drawing/2014/main" id="{8660C335-9FEA-554F-A894-4646D54F6542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84F9622-3F96-8BB4-4CA5-4D9DD71A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BC5AD9D-D9DC-798F-BD4C-152F4468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220223F-5B7C-4FDD-6EEE-774377F35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405EC302-F7D1-73ED-032C-C338ED78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6349" y="159552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F4F097D-F172-6518-D1D2-0BC8AA0F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8900" y="162497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E0AD5583-1EAA-FB32-7CFA-3D624A13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6349" y="202811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6D545A84-1CC7-F5C5-78E0-2D139D4A8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6133" y="203091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00E3F947-A07E-126D-43AF-7F53BACDA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86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234F12E-CA41-3C3C-EFCD-5588D7BC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3627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E594082-0F5D-D231-C4A3-F84D1951276B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E6DD68C-9AD2-9F00-012E-A7342ACAD5D8}"/>
              </a:ext>
            </a:extLst>
          </p:cNvPr>
          <p:cNvSpPr txBox="1"/>
          <p:nvPr/>
        </p:nvSpPr>
        <p:spPr>
          <a:xfrm>
            <a:off x="7966284" y="2843727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63BBFDD-151B-AA60-C0AA-1E0002F19581}"/>
              </a:ext>
            </a:extLst>
          </p:cNvPr>
          <p:cNvSpPr txBox="1"/>
          <p:nvPr/>
        </p:nvSpPr>
        <p:spPr>
          <a:xfrm>
            <a:off x="8148948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4" name="雲形吹き出し 49">
            <a:extLst>
              <a:ext uri="{FF2B5EF4-FFF2-40B4-BE49-F238E27FC236}">
                <a16:creationId xmlns:a16="http://schemas.microsoft.com/office/drawing/2014/main" id="{4E00DA0E-D297-DA32-A624-E7783D3F24CD}"/>
              </a:ext>
            </a:extLst>
          </p:cNvPr>
          <p:cNvSpPr/>
          <p:nvPr/>
        </p:nvSpPr>
        <p:spPr>
          <a:xfrm>
            <a:off x="3454264" y="864000"/>
            <a:ext cx="3393103" cy="1398355"/>
          </a:xfrm>
          <a:prstGeom prst="cloudCallou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JupyterHub</a:t>
            </a:r>
            <a:r>
              <a:rPr lang="ja-JP" altLang="en-US" b="1" dirty="0">
                <a:solidFill>
                  <a:schemeClr val="tx1"/>
                </a:solidFill>
              </a:rPr>
              <a:t>を用いて</a:t>
            </a:r>
            <a:r>
              <a:rPr lang="en-US" altLang="ja-JP" b="1" dirty="0">
                <a:solidFill>
                  <a:schemeClr val="tx1"/>
                </a:solidFill>
              </a:rPr>
              <a:t>Python</a:t>
            </a:r>
            <a:r>
              <a:rPr lang="ja-JP" altLang="en-US" b="1" dirty="0">
                <a:solidFill>
                  <a:schemeClr val="tx1"/>
                </a:solidFill>
              </a:rPr>
              <a:t>演習環境を立ち上げたい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5" name="フローチャート: 磁気ディスク 34">
            <a:extLst>
              <a:ext uri="{FF2B5EF4-FFF2-40B4-BE49-F238E27FC236}">
                <a16:creationId xmlns:a16="http://schemas.microsoft.com/office/drawing/2014/main" id="{7EBC25BC-7722-960E-A2FB-1408111CBDAB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4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24F4-5FE8-C8CA-9D1E-8D631E694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AC1D87F-5AAA-3055-1685-A215BA259D6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9C895F-060C-7A7E-78C1-F2AF94F83E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30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9A05AD1-D268-B857-9516-747B748A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415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E9D952-07BD-8A4B-5CDE-D7353F52A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31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517C7E-C1FC-703E-58F5-821ACBA8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の特徴（テンプレート）</a:t>
            </a:r>
          </a:p>
        </p:txBody>
      </p:sp>
      <p:pic>
        <p:nvPicPr>
          <p:cNvPr id="4" name="コンテンツ プレースホルダー 7">
            <a:extLst>
              <a:ext uri="{FF2B5EF4-FFF2-40B4-BE49-F238E27FC236}">
                <a16:creationId xmlns:a16="http://schemas.microsoft.com/office/drawing/2014/main" id="{526D1A3D-9BBC-85AB-B691-3275733F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52" y="864000"/>
            <a:ext cx="5319148" cy="4882706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69CA1A7-E0DB-8811-1275-389093E6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046" y="1187435"/>
            <a:ext cx="5802948" cy="5396562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B537C7-A46F-6669-2782-B2B79969A3B5}"/>
              </a:ext>
            </a:extLst>
          </p:cNvPr>
          <p:cNvSpPr txBox="1"/>
          <p:nvPr/>
        </p:nvSpPr>
        <p:spPr>
          <a:xfrm>
            <a:off x="108880" y="5935124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432FF"/>
                </a:solidFill>
              </a:rPr>
              <a:t>図表を組み合わせた説明を挿入できる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D8ACFB6-7513-B53E-556B-CA1BDF73F2CE}"/>
              </a:ext>
            </a:extLst>
          </p:cNvPr>
          <p:cNvSpPr/>
          <p:nvPr/>
        </p:nvSpPr>
        <p:spPr>
          <a:xfrm>
            <a:off x="558800" y="934719"/>
            <a:ext cx="4947920" cy="4175761"/>
          </a:xfrm>
          <a:prstGeom prst="rect">
            <a:avLst/>
          </a:prstGeom>
          <a:noFill/>
          <a:ln w="38100">
            <a:solidFill>
              <a:srgbClr val="0432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CEB38D-79BA-1A0A-1AB8-5F15ECC41BAF}"/>
              </a:ext>
            </a:extLst>
          </p:cNvPr>
          <p:cNvCxnSpPr>
            <a:stCxn id="6" idx="0"/>
          </p:cNvCxnSpPr>
          <p:nvPr/>
        </p:nvCxnSpPr>
        <p:spPr>
          <a:xfrm flipV="1">
            <a:off x="2354240" y="4795520"/>
            <a:ext cx="988400" cy="1139604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7E840A-322C-D4A1-5FAC-1EABCA0E29E4}"/>
              </a:ext>
            </a:extLst>
          </p:cNvPr>
          <p:cNvSpPr/>
          <p:nvPr/>
        </p:nvSpPr>
        <p:spPr>
          <a:xfrm>
            <a:off x="6167120" y="1686560"/>
            <a:ext cx="5212080" cy="143256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09C02E-52AF-456C-09E0-AD2287074556}"/>
              </a:ext>
            </a:extLst>
          </p:cNvPr>
          <p:cNvSpPr/>
          <p:nvPr/>
        </p:nvSpPr>
        <p:spPr>
          <a:xfrm>
            <a:off x="6167120" y="3521475"/>
            <a:ext cx="5212080" cy="34381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EF1EB-D912-B5CC-D96F-6C4C3E044CF6}"/>
              </a:ext>
            </a:extLst>
          </p:cNvPr>
          <p:cNvSpPr/>
          <p:nvPr/>
        </p:nvSpPr>
        <p:spPr>
          <a:xfrm>
            <a:off x="6167120" y="4611458"/>
            <a:ext cx="5212080" cy="9765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15E82C-B9F1-BFAC-6DEB-C621A023C9E1}"/>
              </a:ext>
            </a:extLst>
          </p:cNvPr>
          <p:cNvSpPr txBox="1"/>
          <p:nvPr/>
        </p:nvSpPr>
        <p:spPr>
          <a:xfrm>
            <a:off x="7162800" y="933681"/>
            <a:ext cx="485669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スクリプトを組み込むことができ、ここから実行できる。実行結果を残すことも出来る。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6B0E87-4954-8A38-6F69-1DA82F2BC089}"/>
              </a:ext>
            </a:extLst>
          </p:cNvPr>
          <p:cNvSpPr txBox="1"/>
          <p:nvPr/>
        </p:nvSpPr>
        <p:spPr>
          <a:xfrm>
            <a:off x="5831840" y="436591"/>
            <a:ext cx="576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00B050"/>
                </a:solidFill>
              </a:rPr>
              <a:t>他者が作ったテンプレートの流用も可能</a:t>
            </a:r>
          </a:p>
        </p:txBody>
      </p:sp>
    </p:spTree>
    <p:extLst>
      <p:ext uri="{BB962C8B-B14F-4D97-AF65-F5344CB8AC3E}">
        <p14:creationId xmlns:p14="http://schemas.microsoft.com/office/powerpoint/2010/main" val="3827077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2C8B7E8-A62E-90EB-E505-2124BB515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32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1FB9A07-D255-6091-C6C8-FC9CA014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を利用したアプリケーション配備例</a:t>
            </a:r>
          </a:p>
        </p:txBody>
      </p:sp>
      <p:sp>
        <p:nvSpPr>
          <p:cNvPr id="4" name="コンテンツ プレースホルダー 6">
            <a:extLst>
              <a:ext uri="{FF2B5EF4-FFF2-40B4-BE49-F238E27FC236}">
                <a16:creationId xmlns:a16="http://schemas.microsoft.com/office/drawing/2014/main" id="{89C2B3C8-AA9C-1033-E73F-B2E42C54E8A7}"/>
              </a:ext>
            </a:extLst>
          </p:cNvPr>
          <p:cNvSpPr txBox="1">
            <a:spLocks/>
          </p:cNvSpPr>
          <p:nvPr/>
        </p:nvSpPr>
        <p:spPr>
          <a:xfrm>
            <a:off x="179999" y="972000"/>
            <a:ext cx="11844000" cy="5400000"/>
          </a:xfrm>
          <a:prstGeom prst="rect">
            <a:avLst/>
          </a:prstGeom>
        </p:spPr>
        <p:txBody>
          <a:bodyPr/>
          <a:lstStyle>
            <a:lvl1pPr marL="268288" indent="-268288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26352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indent="-2698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メイリオ" panose="020B0604030504040204" pitchFamily="50" charset="-128"/>
              <a:buChar char="•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オンプレ・複数の実クラウドを跨ってのアプリケーション配備が可能！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endParaRPr lang="ja-JP" altLang="en-US" dirty="0"/>
          </a:p>
          <a:p>
            <a:pPr lvl="1">
              <a:buFont typeface="Wingdings" panose="05000000000000000000" pitchFamily="2" charset="2"/>
              <a:buChar char="n"/>
            </a:pPr>
            <a:endParaRPr lang="en-US" altLang="ja-JP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9F337A9-CB40-E71C-29F0-4A56C3A33584}"/>
              </a:ext>
            </a:extLst>
          </p:cNvPr>
          <p:cNvGrpSpPr/>
          <p:nvPr/>
        </p:nvGrpSpPr>
        <p:grpSpPr>
          <a:xfrm>
            <a:off x="1318236" y="1794934"/>
            <a:ext cx="8017451" cy="4542912"/>
            <a:chOff x="216000" y="792000"/>
            <a:chExt cx="8712000" cy="4992688"/>
          </a:xfrm>
        </p:grpSpPr>
        <p:sp>
          <p:nvSpPr>
            <p:cNvPr id="6" name="円柱 5">
              <a:extLst>
                <a:ext uri="{FF2B5EF4-FFF2-40B4-BE49-F238E27FC236}">
                  <a16:creationId xmlns:a16="http://schemas.microsoft.com/office/drawing/2014/main" id="{8C4A9E13-9E88-6F1C-BC0C-26685EF8F009}"/>
                </a:ext>
              </a:extLst>
            </p:cNvPr>
            <p:cNvSpPr/>
            <p:nvPr/>
          </p:nvSpPr>
          <p:spPr>
            <a:xfrm rot="16200000">
              <a:off x="4134383" y="5203069"/>
              <a:ext cx="227236" cy="936001"/>
            </a:xfrm>
            <a:prstGeom prst="ca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角丸四角形 10">
              <a:extLst>
                <a:ext uri="{FF2B5EF4-FFF2-40B4-BE49-F238E27FC236}">
                  <a16:creationId xmlns:a16="http://schemas.microsoft.com/office/drawing/2014/main" id="{0198D862-F2EA-215A-911E-877E071E16BC}"/>
                </a:ext>
              </a:extLst>
            </p:cNvPr>
            <p:cNvSpPr/>
            <p:nvPr/>
          </p:nvSpPr>
          <p:spPr>
            <a:xfrm>
              <a:off x="3780000" y="792000"/>
              <a:ext cx="1296144" cy="4248000"/>
            </a:xfrm>
            <a:prstGeom prst="roundRect">
              <a:avLst>
                <a:gd name="adj" fmla="val 7849"/>
              </a:avLst>
            </a:prstGeom>
            <a:solidFill>
              <a:srgbClr val="FFFF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</a:rPr>
                <a:t>Real Cloud Provider </a:t>
              </a:r>
              <a:r>
                <a:rPr kumimoji="1" lang="en-US" altLang="ja-JP" sz="1200" b="1" i="1" dirty="0">
                  <a:solidFill>
                    <a:srgbClr val="0432FF"/>
                  </a:solidFill>
                </a:rPr>
                <a:t>A</a:t>
              </a:r>
              <a:endParaRPr kumimoji="1" lang="ja-JP" altLang="en-US" sz="1200" b="1" i="1">
                <a:solidFill>
                  <a:srgbClr val="0432FF"/>
                </a:solidFill>
              </a:endParaRPr>
            </a:p>
          </p:txBody>
        </p:sp>
        <p:sp>
          <p:nvSpPr>
            <p:cNvPr id="8" name="角丸四角形 11">
              <a:extLst>
                <a:ext uri="{FF2B5EF4-FFF2-40B4-BE49-F238E27FC236}">
                  <a16:creationId xmlns:a16="http://schemas.microsoft.com/office/drawing/2014/main" id="{38F642A8-19CF-58A6-FCFC-BEEDF88C3FCC}"/>
                </a:ext>
              </a:extLst>
            </p:cNvPr>
            <p:cNvSpPr/>
            <p:nvPr/>
          </p:nvSpPr>
          <p:spPr>
            <a:xfrm>
              <a:off x="5220000" y="792000"/>
              <a:ext cx="1296144" cy="4248000"/>
            </a:xfrm>
            <a:prstGeom prst="roundRect">
              <a:avLst>
                <a:gd name="adj" fmla="val 7849"/>
              </a:avLst>
            </a:prstGeom>
            <a:solidFill>
              <a:srgbClr val="FFFF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</a:rPr>
                <a:t>Real Cloud Provider </a:t>
              </a:r>
              <a:r>
                <a:rPr lang="en-US" altLang="ja-JP" sz="1200" b="1" i="1" dirty="0">
                  <a:solidFill>
                    <a:srgbClr val="0432FF"/>
                  </a:solidFill>
                </a:rPr>
                <a:t>B</a:t>
              </a:r>
              <a:endParaRPr lang="ja-JP" altLang="en-US" sz="1200" b="1" i="1">
                <a:solidFill>
                  <a:srgbClr val="0432FF"/>
                </a:solidFill>
              </a:endParaRPr>
            </a:p>
          </p:txBody>
        </p:sp>
        <p:sp>
          <p:nvSpPr>
            <p:cNvPr id="9" name="角丸四角形 12">
              <a:extLst>
                <a:ext uri="{FF2B5EF4-FFF2-40B4-BE49-F238E27FC236}">
                  <a16:creationId xmlns:a16="http://schemas.microsoft.com/office/drawing/2014/main" id="{889FA2EB-B4BA-CC65-030A-15B21D7778E5}"/>
                </a:ext>
              </a:extLst>
            </p:cNvPr>
            <p:cNvSpPr/>
            <p:nvPr/>
          </p:nvSpPr>
          <p:spPr>
            <a:xfrm>
              <a:off x="6660000" y="792000"/>
              <a:ext cx="1296144" cy="4248000"/>
            </a:xfrm>
            <a:prstGeom prst="roundRect">
              <a:avLst>
                <a:gd name="adj" fmla="val 7849"/>
              </a:avLst>
            </a:prstGeom>
            <a:solidFill>
              <a:srgbClr val="FFFF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</a:rPr>
                <a:t>Real Cloud Provider </a:t>
              </a:r>
              <a:r>
                <a:rPr lang="en-US" altLang="ja-JP" sz="1200" b="1" i="1" dirty="0">
                  <a:solidFill>
                    <a:srgbClr val="0432FF"/>
                  </a:solidFill>
                </a:rPr>
                <a:t>C</a:t>
              </a:r>
              <a:endParaRPr lang="ja-JP" altLang="en-US" sz="1200" b="1" i="1">
                <a:solidFill>
                  <a:srgbClr val="0432FF"/>
                </a:solidFill>
              </a:endParaRP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01991D60-F465-3F0F-20C9-08AE1BE93C54}"/>
                </a:ext>
              </a:extLst>
            </p:cNvPr>
            <p:cNvSpPr/>
            <p:nvPr/>
          </p:nvSpPr>
          <p:spPr>
            <a:xfrm rot="16200000">
              <a:off x="4126548" y="1296000"/>
              <a:ext cx="350904" cy="8172000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ja-JP" dirty="0"/>
                <a:t>Academic Hi-Speed Backbone Network, SINET (L2VPN)</a:t>
              </a:r>
              <a:endParaRPr kumimoji="1" lang="ja-JP" altLang="en-US" dirty="0"/>
            </a:p>
          </p:txBody>
        </p:sp>
        <p:sp>
          <p:nvSpPr>
            <p:cNvPr id="11" name="角丸四角形 14">
              <a:extLst>
                <a:ext uri="{FF2B5EF4-FFF2-40B4-BE49-F238E27FC236}">
                  <a16:creationId xmlns:a16="http://schemas.microsoft.com/office/drawing/2014/main" id="{0B67795A-97AD-DBE3-1793-9EA6545FF840}"/>
                </a:ext>
              </a:extLst>
            </p:cNvPr>
            <p:cNvSpPr/>
            <p:nvPr/>
          </p:nvSpPr>
          <p:spPr>
            <a:xfrm>
              <a:off x="2340000" y="792000"/>
              <a:ext cx="1296144" cy="4248000"/>
            </a:xfrm>
            <a:prstGeom prst="roundRect">
              <a:avLst>
                <a:gd name="adj" fmla="val 784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sz="1200" b="1" dirty="0">
                  <a:solidFill>
                    <a:schemeClr val="tx1"/>
                  </a:solidFill>
                </a:rPr>
                <a:t>On-premise Provider</a:t>
              </a:r>
              <a:endParaRPr lang="ja-JP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角丸四角形 15">
              <a:extLst>
                <a:ext uri="{FF2B5EF4-FFF2-40B4-BE49-F238E27FC236}">
                  <a16:creationId xmlns:a16="http://schemas.microsoft.com/office/drawing/2014/main" id="{CBC84EC1-B3D7-F1B5-4082-EAF5D00A6540}"/>
                </a:ext>
              </a:extLst>
            </p:cNvPr>
            <p:cNvSpPr/>
            <p:nvPr/>
          </p:nvSpPr>
          <p:spPr>
            <a:xfrm>
              <a:off x="251999" y="1368480"/>
              <a:ext cx="8100000" cy="3708000"/>
            </a:xfrm>
            <a:prstGeom prst="roundRect">
              <a:avLst>
                <a:gd name="adj" fmla="val 7849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5556A88-980D-B8A6-28C1-C5937F855235}"/>
                </a:ext>
              </a:extLst>
            </p:cNvPr>
            <p:cNvSpPr/>
            <p:nvPr/>
          </p:nvSpPr>
          <p:spPr>
            <a:xfrm>
              <a:off x="2340000" y="1368480"/>
              <a:ext cx="1296000" cy="37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CA9412B-8E7F-CE94-FAC6-C648933042DA}"/>
                </a:ext>
              </a:extLst>
            </p:cNvPr>
            <p:cNvSpPr/>
            <p:nvPr/>
          </p:nvSpPr>
          <p:spPr>
            <a:xfrm>
              <a:off x="3780000" y="1368480"/>
              <a:ext cx="1296000" cy="3708000"/>
            </a:xfrm>
            <a:prstGeom prst="rect">
              <a:avLst/>
            </a:prstGeom>
            <a:solidFill>
              <a:srgbClr val="FFFFE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29E2151-59EA-F067-7E9B-9DB91AF5CB14}"/>
                </a:ext>
              </a:extLst>
            </p:cNvPr>
            <p:cNvSpPr/>
            <p:nvPr/>
          </p:nvSpPr>
          <p:spPr>
            <a:xfrm>
              <a:off x="5220000" y="1368480"/>
              <a:ext cx="1296000" cy="3708000"/>
            </a:xfrm>
            <a:prstGeom prst="rect">
              <a:avLst/>
            </a:prstGeom>
            <a:solidFill>
              <a:srgbClr val="FFFFE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BB9C817-0150-EF43-1B61-E066A3563A70}"/>
                </a:ext>
              </a:extLst>
            </p:cNvPr>
            <p:cNvSpPr/>
            <p:nvPr/>
          </p:nvSpPr>
          <p:spPr>
            <a:xfrm>
              <a:off x="6660000" y="1368480"/>
              <a:ext cx="1296000" cy="3708000"/>
            </a:xfrm>
            <a:prstGeom prst="rect">
              <a:avLst/>
            </a:prstGeom>
            <a:solidFill>
              <a:srgbClr val="FFFFE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20">
              <a:extLst>
                <a:ext uri="{FF2B5EF4-FFF2-40B4-BE49-F238E27FC236}">
                  <a16:creationId xmlns:a16="http://schemas.microsoft.com/office/drawing/2014/main" id="{8837B91C-E22A-537A-88C6-1305CC90037A}"/>
                </a:ext>
              </a:extLst>
            </p:cNvPr>
            <p:cNvSpPr/>
            <p:nvPr/>
          </p:nvSpPr>
          <p:spPr>
            <a:xfrm>
              <a:off x="251999" y="1368480"/>
              <a:ext cx="8100000" cy="3708000"/>
            </a:xfrm>
            <a:prstGeom prst="roundRect">
              <a:avLst>
                <a:gd name="adj" fmla="val 784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7E04761-2D84-05F0-32FA-DD5D7AAF33D4}"/>
                </a:ext>
              </a:extLst>
            </p:cNvPr>
            <p:cNvSpPr txBox="1"/>
            <p:nvPr/>
          </p:nvSpPr>
          <p:spPr>
            <a:xfrm>
              <a:off x="396000" y="1501632"/>
              <a:ext cx="16546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Virtual</a:t>
              </a:r>
            </a:p>
            <a:p>
              <a:r>
                <a:rPr lang="en-US" altLang="ja-JP" sz="1600" b="1" dirty="0"/>
                <a:t>Cloud Provider</a:t>
              </a:r>
            </a:p>
            <a:p>
              <a:r>
                <a:rPr kumimoji="1" lang="en-US" altLang="ja-JP" sz="1600" dirty="0"/>
                <a:t>(overlay cloud)</a:t>
              </a:r>
              <a:endParaRPr kumimoji="1" lang="ja-JP" altLang="en-US" sz="160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AB049C3A-D2DC-A16A-52D1-45ADC1954C81}"/>
                </a:ext>
              </a:extLst>
            </p:cNvPr>
            <p:cNvGrpSpPr/>
            <p:nvPr/>
          </p:nvGrpSpPr>
          <p:grpSpPr>
            <a:xfrm>
              <a:off x="2412000" y="1564807"/>
              <a:ext cx="5472000" cy="972000"/>
              <a:chOff x="2412000" y="1564807"/>
              <a:chExt cx="5472000" cy="972000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8BDD7B6-55EF-9FE8-4BB1-7FDAE510461E}"/>
                  </a:ext>
                </a:extLst>
              </p:cNvPr>
              <p:cNvSpPr/>
              <p:nvPr/>
            </p:nvSpPr>
            <p:spPr>
              <a:xfrm>
                <a:off x="2412000" y="1564807"/>
                <a:ext cx="5472000" cy="972000"/>
              </a:xfrm>
              <a:prstGeom prst="rect">
                <a:avLst/>
              </a:prstGeom>
              <a:solidFill>
                <a:srgbClr val="93CDDD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</a:rPr>
                  <a:t>Application-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</a:rPr>
                  <a:t>1</a:t>
                </a:r>
                <a:endParaRPr kumimoji="1" lang="ja-JP" altLang="en-US" sz="1200" b="1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0BEA51F4-C60E-805B-89B9-5DC87DC1132C}"/>
                  </a:ext>
                </a:extLst>
              </p:cNvPr>
              <p:cNvGrpSpPr/>
              <p:nvPr/>
            </p:nvGrpSpPr>
            <p:grpSpPr>
              <a:xfrm>
                <a:off x="2484878" y="1879983"/>
                <a:ext cx="5291174" cy="504000"/>
                <a:chOff x="3456878" y="2008322"/>
                <a:chExt cx="5291174" cy="504000"/>
              </a:xfrm>
            </p:grpSpPr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FB99400C-B143-5B2B-0B79-95E8941B5EC6}"/>
                    </a:ext>
                  </a:extLst>
                </p:cNvPr>
                <p:cNvSpPr/>
                <p:nvPr/>
              </p:nvSpPr>
              <p:spPr>
                <a:xfrm>
                  <a:off x="3456878" y="2008322"/>
                  <a:ext cx="1044000" cy="504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VM, BM, or Server</a:t>
                  </a:r>
                  <a:endParaRPr kumimoji="1" lang="ja-JP" altLang="en-US" sz="1200" dirty="0"/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14BC33AA-B8B4-D1BA-76E2-F16C107A9123}"/>
                    </a:ext>
                  </a:extLst>
                </p:cNvPr>
                <p:cNvSpPr/>
                <p:nvPr/>
              </p:nvSpPr>
              <p:spPr>
                <a:xfrm>
                  <a:off x="4931949" y="2008322"/>
                  <a:ext cx="1045169" cy="504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VM or BM</a:t>
                  </a:r>
                  <a:endParaRPr kumimoji="1" lang="ja-JP" altLang="en-US" sz="1200" dirty="0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A6501E91-24C4-F257-92F9-F12C52F18D20}"/>
                    </a:ext>
                  </a:extLst>
                </p:cNvPr>
                <p:cNvSpPr/>
                <p:nvPr/>
              </p:nvSpPr>
              <p:spPr>
                <a:xfrm>
                  <a:off x="6306290" y="2008322"/>
                  <a:ext cx="1021761" cy="504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VM or BM</a:t>
                  </a:r>
                  <a:endParaRPr kumimoji="1" lang="ja-JP" altLang="en-US" sz="1200" dirty="0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EEC26FE8-7CF2-B761-2955-9849318D050C}"/>
                    </a:ext>
                  </a:extLst>
                </p:cNvPr>
                <p:cNvSpPr/>
                <p:nvPr/>
              </p:nvSpPr>
              <p:spPr>
                <a:xfrm>
                  <a:off x="7704000" y="2008322"/>
                  <a:ext cx="1044052" cy="504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VM or BM</a:t>
                  </a:r>
                  <a:endParaRPr kumimoji="1" lang="ja-JP" altLang="en-US" sz="1200" dirty="0"/>
                </a:p>
              </p:txBody>
            </p:sp>
          </p:grp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1CC0A38-73FA-556B-74E9-69C2B1162199}"/>
                </a:ext>
              </a:extLst>
            </p:cNvPr>
            <p:cNvGrpSpPr/>
            <p:nvPr/>
          </p:nvGrpSpPr>
          <p:grpSpPr>
            <a:xfrm>
              <a:off x="3852000" y="2736000"/>
              <a:ext cx="2592000" cy="972000"/>
              <a:chOff x="3852000" y="2968807"/>
              <a:chExt cx="2592000" cy="972000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770F8AEE-568E-A2F7-1472-5FE940C9C293}"/>
                  </a:ext>
                </a:extLst>
              </p:cNvPr>
              <p:cNvSpPr/>
              <p:nvPr/>
            </p:nvSpPr>
            <p:spPr>
              <a:xfrm>
                <a:off x="3852000" y="2968807"/>
                <a:ext cx="2592000" cy="972000"/>
              </a:xfrm>
              <a:prstGeom prst="rect">
                <a:avLst/>
              </a:prstGeom>
              <a:solidFill>
                <a:srgbClr val="93CDDD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</a:rPr>
                  <a:t>Application-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</a:rPr>
                  <a:t>2</a:t>
                </a:r>
                <a:endParaRPr kumimoji="1" lang="ja-JP" altLang="en-US" sz="1200" b="1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35A8C5FE-1296-FFD9-B654-84B31BED17B5}"/>
                  </a:ext>
                </a:extLst>
              </p:cNvPr>
              <p:cNvGrpSpPr/>
              <p:nvPr/>
            </p:nvGrpSpPr>
            <p:grpSpPr>
              <a:xfrm>
                <a:off x="3959948" y="3283983"/>
                <a:ext cx="2376105" cy="504000"/>
                <a:chOff x="3491948" y="2008322"/>
                <a:chExt cx="2376105" cy="504000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344478E-A74A-65FE-75AD-1AEED2D7C0C2}"/>
                    </a:ext>
                  </a:extLst>
                </p:cNvPr>
                <p:cNvSpPr/>
                <p:nvPr/>
              </p:nvSpPr>
              <p:spPr>
                <a:xfrm>
                  <a:off x="3491948" y="2008322"/>
                  <a:ext cx="936104" cy="504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VM or BM</a:t>
                  </a:r>
                  <a:endParaRPr kumimoji="1" lang="ja-JP" altLang="en-US" sz="1200"/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1401063-78CE-C0EE-01C9-6A5B240E7EFD}"/>
                    </a:ext>
                  </a:extLst>
                </p:cNvPr>
                <p:cNvSpPr/>
                <p:nvPr/>
              </p:nvSpPr>
              <p:spPr>
                <a:xfrm>
                  <a:off x="4866291" y="2008322"/>
                  <a:ext cx="1001762" cy="504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200" dirty="0"/>
                    <a:t>VM or BM</a:t>
                  </a:r>
                </a:p>
                <a:p>
                  <a:pPr algn="ctr"/>
                  <a:r>
                    <a:rPr lang="en-US" altLang="ja-JP" sz="1200" dirty="0"/>
                    <a:t>w/ GPU</a:t>
                  </a:r>
                  <a:endParaRPr kumimoji="1" lang="ja-JP" altLang="en-US" sz="1200" dirty="0"/>
                </a:p>
              </p:txBody>
            </p:sp>
          </p:grp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88B7F61-36FA-7F25-74F6-85014904AC85}"/>
                </a:ext>
              </a:extLst>
            </p:cNvPr>
            <p:cNvGrpSpPr/>
            <p:nvPr/>
          </p:nvGrpSpPr>
          <p:grpSpPr>
            <a:xfrm>
              <a:off x="6732000" y="3924000"/>
              <a:ext cx="1152000" cy="972000"/>
              <a:chOff x="6732000" y="4372807"/>
              <a:chExt cx="1152000" cy="972000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9BEFB14F-45FC-2E84-B7D4-14A1B490253E}"/>
                  </a:ext>
                </a:extLst>
              </p:cNvPr>
              <p:cNvSpPr/>
              <p:nvPr/>
            </p:nvSpPr>
            <p:spPr>
              <a:xfrm>
                <a:off x="6732000" y="4372807"/>
                <a:ext cx="1152000" cy="972000"/>
              </a:xfrm>
              <a:prstGeom prst="rect">
                <a:avLst/>
              </a:prstGeom>
              <a:solidFill>
                <a:srgbClr val="93CDDD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kumimoji="1" lang="en-US" altLang="ja-JP" sz="1200" b="1" dirty="0">
                    <a:solidFill>
                      <a:schemeClr val="tx1"/>
                    </a:solidFill>
                  </a:rPr>
                  <a:t>Application-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</a:rPr>
                  <a:t>3</a:t>
                </a:r>
                <a:endParaRPr kumimoji="1" lang="ja-JP" altLang="en-US" sz="1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6CC91478-25A6-7895-98AC-44B9475E71A4}"/>
                  </a:ext>
                </a:extLst>
              </p:cNvPr>
              <p:cNvSpPr/>
              <p:nvPr/>
            </p:nvSpPr>
            <p:spPr>
              <a:xfrm>
                <a:off x="6793188" y="4829861"/>
                <a:ext cx="1044052" cy="504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VM or BM</a:t>
                </a:r>
                <a:endParaRPr kumimoji="1" lang="ja-JP" altLang="en-US" sz="1200"/>
              </a:p>
            </p:txBody>
          </p:sp>
        </p:grp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2D41D12A-9D52-4CFB-AFB0-2C6ABEDCA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5956" y="1548000"/>
              <a:ext cx="1152044" cy="344057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304CB34-3942-E60F-7755-C1E542000EA5}"/>
                </a:ext>
              </a:extLst>
            </p:cNvPr>
            <p:cNvCxnSpPr>
              <a:cxnSpLocks/>
            </p:cNvCxnSpPr>
            <p:nvPr/>
          </p:nvCxnSpPr>
          <p:spPr>
            <a:xfrm>
              <a:off x="7758608" y="2382540"/>
              <a:ext cx="1168871" cy="1591865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図形グループ 73">
            <a:extLst>
              <a:ext uri="{FF2B5EF4-FFF2-40B4-BE49-F238E27FC236}">
                <a16:creationId xmlns:a16="http://schemas.microsoft.com/office/drawing/2014/main" id="{1422FAA1-9D52-7F47-7D00-C0451BC8F545}"/>
              </a:ext>
            </a:extLst>
          </p:cNvPr>
          <p:cNvGrpSpPr/>
          <p:nvPr/>
        </p:nvGrpSpPr>
        <p:grpSpPr>
          <a:xfrm>
            <a:off x="9401908" y="2486749"/>
            <a:ext cx="2630768" cy="2158033"/>
            <a:chOff x="5388466" y="821953"/>
            <a:chExt cx="2880321" cy="260025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E7643B2-5BAD-B0C3-3748-C4D7EA376D92}"/>
                </a:ext>
              </a:extLst>
            </p:cNvPr>
            <p:cNvSpPr/>
            <p:nvPr/>
          </p:nvSpPr>
          <p:spPr>
            <a:xfrm>
              <a:off x="5388467" y="2880398"/>
              <a:ext cx="2880320" cy="541805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lumMod val="110000"/>
                    <a:satMod val="105000"/>
                    <a:tint val="67000"/>
                  </a:sysClr>
                </a:gs>
                <a:gs pos="50000">
                  <a:sysClr val="windowText" lastClr="000000">
                    <a:lumMod val="105000"/>
                    <a:satMod val="103000"/>
                    <a:tint val="73000"/>
                  </a:sysClr>
                </a:gs>
                <a:gs pos="100000">
                  <a:sysClr val="windowText" lastClr="000000">
                    <a:lumMod val="105000"/>
                    <a:satMod val="109000"/>
                    <a:tint val="81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Hardware / VM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メイリオ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38" name="角丸四角形 48">
              <a:extLst>
                <a:ext uri="{FF2B5EF4-FFF2-40B4-BE49-F238E27FC236}">
                  <a16:creationId xmlns:a16="http://schemas.microsoft.com/office/drawing/2014/main" id="{1B9379D8-6714-7DBC-CEC5-64415E657433}"/>
                </a:ext>
              </a:extLst>
            </p:cNvPr>
            <p:cNvSpPr/>
            <p:nvPr/>
          </p:nvSpPr>
          <p:spPr>
            <a:xfrm>
              <a:off x="5388467" y="2403431"/>
              <a:ext cx="2880320" cy="486657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79646">
                    <a:lumMod val="110000"/>
                    <a:satMod val="105000"/>
                    <a:tint val="67000"/>
                  </a:srgbClr>
                </a:gs>
                <a:gs pos="50000">
                  <a:srgbClr val="F79646">
                    <a:lumMod val="105000"/>
                    <a:satMod val="103000"/>
                    <a:tint val="73000"/>
                  </a:srgbClr>
                </a:gs>
                <a:gs pos="100000">
                  <a:srgbClr val="F79646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OS (kernel)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メイリオ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39" name="角丸四角形 49">
              <a:extLst>
                <a:ext uri="{FF2B5EF4-FFF2-40B4-BE49-F238E27FC236}">
                  <a16:creationId xmlns:a16="http://schemas.microsoft.com/office/drawing/2014/main" id="{1BDCD425-41EE-6E2A-AF26-97AA8F9D59DE}"/>
                </a:ext>
              </a:extLst>
            </p:cNvPr>
            <p:cNvSpPr/>
            <p:nvPr/>
          </p:nvSpPr>
          <p:spPr>
            <a:xfrm>
              <a:off x="6824472" y="821953"/>
              <a:ext cx="1440160" cy="1021995"/>
            </a:xfrm>
            <a:prstGeom prst="roundRect">
              <a:avLst>
                <a:gd name="adj" fmla="val 3532"/>
              </a:avLst>
            </a:prstGeom>
            <a:solidFill>
              <a:srgbClr val="FFFF00"/>
            </a:solidFill>
            <a:ln w="381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Container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メイリオ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40" name="角丸四角形 50">
              <a:extLst>
                <a:ext uri="{FF2B5EF4-FFF2-40B4-BE49-F238E27FC236}">
                  <a16:creationId xmlns:a16="http://schemas.microsoft.com/office/drawing/2014/main" id="{942E6E51-373E-6990-C7DB-326CF318C195}"/>
                </a:ext>
              </a:extLst>
            </p:cNvPr>
            <p:cNvSpPr/>
            <p:nvPr/>
          </p:nvSpPr>
          <p:spPr>
            <a:xfrm>
              <a:off x="6901655" y="930358"/>
              <a:ext cx="1283606" cy="516677"/>
            </a:xfrm>
            <a:prstGeom prst="roundRect">
              <a:avLst>
                <a:gd name="adj" fmla="val 14825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app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bins/libs</a:t>
              </a: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メイリオ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41" name="角丸四角形 51">
              <a:extLst>
                <a:ext uri="{FF2B5EF4-FFF2-40B4-BE49-F238E27FC236}">
                  <a16:creationId xmlns:a16="http://schemas.microsoft.com/office/drawing/2014/main" id="{012296D0-BECF-7A8F-7DAD-07742C2278F6}"/>
                </a:ext>
              </a:extLst>
            </p:cNvPr>
            <p:cNvSpPr/>
            <p:nvPr/>
          </p:nvSpPr>
          <p:spPr>
            <a:xfrm>
              <a:off x="5388467" y="822700"/>
              <a:ext cx="1440160" cy="1021995"/>
            </a:xfrm>
            <a:prstGeom prst="roundRect">
              <a:avLst>
                <a:gd name="adj" fmla="val 3532"/>
              </a:avLst>
            </a:prstGeom>
            <a:solidFill>
              <a:srgbClr val="FFFF00"/>
            </a:solidFill>
            <a:ln w="381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Container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メイリオ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42" name="角丸四角形 52">
              <a:extLst>
                <a:ext uri="{FF2B5EF4-FFF2-40B4-BE49-F238E27FC236}">
                  <a16:creationId xmlns:a16="http://schemas.microsoft.com/office/drawing/2014/main" id="{B9C882FD-1779-EB3F-BBA2-047C5DE8A86F}"/>
                </a:ext>
              </a:extLst>
            </p:cNvPr>
            <p:cNvSpPr/>
            <p:nvPr/>
          </p:nvSpPr>
          <p:spPr>
            <a:xfrm>
              <a:off x="5388466" y="1847870"/>
              <a:ext cx="2875723" cy="541805"/>
            </a:xfrm>
            <a:prstGeom prst="roundRect">
              <a:avLst>
                <a:gd name="adj" fmla="val 0"/>
              </a:avLst>
            </a:prstGeom>
            <a:solidFill>
              <a:srgbClr val="9BBB59">
                <a:lumMod val="40000"/>
                <a:lumOff val="60000"/>
              </a:srgbClr>
            </a:solidFill>
            <a:ln w="381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VCP Base Container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メイリオ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43" name="角丸四角形 53">
              <a:extLst>
                <a:ext uri="{FF2B5EF4-FFF2-40B4-BE49-F238E27FC236}">
                  <a16:creationId xmlns:a16="http://schemas.microsoft.com/office/drawing/2014/main" id="{1B8A8FC5-C799-B9A1-2A76-1925C93CF8F5}"/>
                </a:ext>
              </a:extLst>
            </p:cNvPr>
            <p:cNvSpPr/>
            <p:nvPr/>
          </p:nvSpPr>
          <p:spPr>
            <a:xfrm>
              <a:off x="5473194" y="934149"/>
              <a:ext cx="1283606" cy="516677"/>
            </a:xfrm>
            <a:prstGeom prst="roundRect">
              <a:avLst>
                <a:gd name="adj" fmla="val 14825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4F81B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app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ial" pitchFamily="34" charset="0"/>
                  <a:ea typeface="メイリオ" panose="020B0604030504040204" pitchFamily="34" charset="-128"/>
                  <a:cs typeface="Arial" pitchFamily="34" charset="0"/>
                </a:rPr>
                <a:t>bins/libs</a:t>
              </a: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itchFamily="34" charset="0"/>
                <a:ea typeface="メイリオ" panose="020B0604030504040204" pitchFamily="34" charset="-128"/>
                <a:cs typeface="Arial" pitchFamily="34" charset="0"/>
              </a:endParaRPr>
            </a:p>
          </p:txBody>
        </p:sp>
      </p:grpSp>
      <p:pic>
        <p:nvPicPr>
          <p:cNvPr id="44" name="図 43">
            <a:extLst>
              <a:ext uri="{FF2B5EF4-FFF2-40B4-BE49-F238E27FC236}">
                <a16:creationId xmlns:a16="http://schemas.microsoft.com/office/drawing/2014/main" id="{428B0BFE-2E88-7BA8-6A14-6E975F54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01" y="4291181"/>
            <a:ext cx="1767284" cy="100788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7E183D-E2C2-516D-1FEC-E1B85E2525CB}"/>
              </a:ext>
            </a:extLst>
          </p:cNvPr>
          <p:cNvSpPr txBox="1"/>
          <p:nvPr/>
        </p:nvSpPr>
        <p:spPr>
          <a:xfrm>
            <a:off x="1431523" y="3982525"/>
            <a:ext cx="18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VC</a:t>
            </a:r>
            <a:r>
              <a:rPr kumimoji="1" lang="ja-JP" altLang="en-US" b="1" dirty="0">
                <a:solidFill>
                  <a:srgbClr val="FF0000"/>
                </a:solidFill>
              </a:rPr>
              <a:t>コントローラ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E9FA9DF-7E85-BB7D-B969-00AC44455236}"/>
              </a:ext>
            </a:extLst>
          </p:cNvPr>
          <p:cNvSpPr/>
          <p:nvPr/>
        </p:nvSpPr>
        <p:spPr>
          <a:xfrm>
            <a:off x="160811" y="2947158"/>
            <a:ext cx="952856" cy="434309"/>
          </a:xfrm>
          <a:prstGeom prst="rect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Jupyter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Notebook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508364-E9EA-484E-AC4F-2B90E9159117}"/>
              </a:ext>
            </a:extLst>
          </p:cNvPr>
          <p:cNvSpPr/>
          <p:nvPr/>
        </p:nvSpPr>
        <p:spPr>
          <a:xfrm>
            <a:off x="160811" y="3376146"/>
            <a:ext cx="952856" cy="434309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VCP SDK (Python)</a:t>
            </a:r>
            <a:endParaRPr kumimoji="0" lang="ja-JP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B5818B-61FC-4F05-FFD6-50449458EDE3}"/>
              </a:ext>
            </a:extLst>
          </p:cNvPr>
          <p:cNvSpPr/>
          <p:nvPr/>
        </p:nvSpPr>
        <p:spPr>
          <a:xfrm>
            <a:off x="333993" y="2388527"/>
            <a:ext cx="911274" cy="60350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テンプレート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EFB649B-DF62-0431-38FE-CAE0DC21B6EE}"/>
              </a:ext>
            </a:extLst>
          </p:cNvPr>
          <p:cNvCxnSpPr>
            <a:stCxn id="47" idx="2"/>
          </p:cNvCxnSpPr>
          <p:nvPr/>
        </p:nvCxnSpPr>
        <p:spPr>
          <a:xfrm>
            <a:off x="637239" y="3810455"/>
            <a:ext cx="1056479" cy="637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オブジェクト 49">
            <a:extLst>
              <a:ext uri="{FF2B5EF4-FFF2-40B4-BE49-F238E27FC236}">
                <a16:creationId xmlns:a16="http://schemas.microsoft.com/office/drawing/2014/main" id="{A2640A05-8CE0-1DEC-241F-D118FADE5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3" y="1490403"/>
          <a:ext cx="1385120" cy="84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ビットマップ イメージ" r:id="rId3" imgW="1005840" imgH="617400" progId="Paint.Picture">
                  <p:embed/>
                </p:oleObj>
              </mc:Choice>
              <mc:Fallback>
                <p:oleObj name="ビットマップ イメージ" r:id="rId3" imgW="1005840" imgH="617400" progId="Paint.Picture">
                  <p:embed/>
                  <p:pic>
                    <p:nvPicPr>
                      <p:cNvPr id="59" name="オブジェクト 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03" y="1490403"/>
                        <a:ext cx="1385120" cy="84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64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5C4F6D8-E0DD-FBCA-0697-E4BB420D0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4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A68761D-6BC3-9D94-DEE1-199BC521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提供の背景（２）</a:t>
            </a:r>
          </a:p>
        </p:txBody>
      </p:sp>
      <p:pic>
        <p:nvPicPr>
          <p:cNvPr id="4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5EA14B1F-72F9-36A0-0D41-4CBADF00C4DE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85824" y="2270376"/>
            <a:ext cx="1395048" cy="1356992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67381ED-89A9-AEF7-3DDE-CFCE1E04607E}"/>
              </a:ext>
            </a:extLst>
          </p:cNvPr>
          <p:cNvGrpSpPr/>
          <p:nvPr/>
        </p:nvGrpSpPr>
        <p:grpSpPr>
          <a:xfrm>
            <a:off x="7459047" y="986192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2BC8D77-B0FE-7A11-5B79-64DDF95756AA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13">
              <a:extLst>
                <a:ext uri="{FF2B5EF4-FFF2-40B4-BE49-F238E27FC236}">
                  <a16:creationId xmlns:a16="http://schemas.microsoft.com/office/drawing/2014/main" id="{B8A2E9FF-94FF-0DF5-4384-F09966938FE1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14">
              <a:extLst>
                <a:ext uri="{FF2B5EF4-FFF2-40B4-BE49-F238E27FC236}">
                  <a16:creationId xmlns:a16="http://schemas.microsoft.com/office/drawing/2014/main" id="{40E376D6-376C-2929-0F80-3E1A2294A5BE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5">
              <a:extLst>
                <a:ext uri="{FF2B5EF4-FFF2-40B4-BE49-F238E27FC236}">
                  <a16:creationId xmlns:a16="http://schemas.microsoft.com/office/drawing/2014/main" id="{5AAED578-60BC-340A-DEEF-8B6A73EBA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6">
              <a:extLst>
                <a:ext uri="{FF2B5EF4-FFF2-40B4-BE49-F238E27FC236}">
                  <a16:creationId xmlns:a16="http://schemas.microsoft.com/office/drawing/2014/main" id="{198A4382-ACED-428A-7683-3D04A545E5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 descr="BL00152_.WMF">
            <a:extLst>
              <a:ext uri="{FF2B5EF4-FFF2-40B4-BE49-F238E27FC236}">
                <a16:creationId xmlns:a16="http://schemas.microsoft.com/office/drawing/2014/main" id="{12411448-331F-1F74-C40A-F471D0DC48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5BF636C-7DFF-5899-CB3C-4827908F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AB7ED81-2292-45F0-DF92-1E76B842A295}"/>
              </a:ext>
            </a:extLst>
          </p:cNvPr>
          <p:cNvGrpSpPr/>
          <p:nvPr/>
        </p:nvGrpSpPr>
        <p:grpSpPr>
          <a:xfrm>
            <a:off x="7459047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9E9698E0-7F79-601C-3122-701B10F78C65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31">
              <a:extLst>
                <a:ext uri="{FF2B5EF4-FFF2-40B4-BE49-F238E27FC236}">
                  <a16:creationId xmlns:a16="http://schemas.microsoft.com/office/drawing/2014/main" id="{74FBFAF4-8889-06D8-A005-EA0A4E16159B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32">
              <a:extLst>
                <a:ext uri="{FF2B5EF4-FFF2-40B4-BE49-F238E27FC236}">
                  <a16:creationId xmlns:a16="http://schemas.microsoft.com/office/drawing/2014/main" id="{67AC95D3-AD6E-5E37-3B72-A94C6BA3C70A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3">
              <a:extLst>
                <a:ext uri="{FF2B5EF4-FFF2-40B4-BE49-F238E27FC236}">
                  <a16:creationId xmlns:a16="http://schemas.microsoft.com/office/drawing/2014/main" id="{F29EFFF0-A268-882A-B98E-50D121AE1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4">
              <a:extLst>
                <a:ext uri="{FF2B5EF4-FFF2-40B4-BE49-F238E27FC236}">
                  <a16:creationId xmlns:a16="http://schemas.microsoft.com/office/drawing/2014/main" id="{17420E8A-D1D0-7618-52E1-5D7F5FD82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角丸四角形 26">
            <a:extLst>
              <a:ext uri="{FF2B5EF4-FFF2-40B4-BE49-F238E27FC236}">
                <a16:creationId xmlns:a16="http://schemas.microsoft.com/office/drawing/2014/main" id="{22F7E757-BCFE-1161-AF85-80CFC05B26A9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F3EBF91-B18C-D5DF-DE84-56322CF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CDEE1BCF-C57F-2013-455A-193C35FD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93CEC4F-982E-5A99-5E33-564838EF3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C5DA497-E713-4D36-9DD4-77175AE3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6349" y="159552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E6F0EC2A-7AC9-40D2-735E-108EAC4F5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8900" y="162497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5CE299D-10F5-2B60-8703-03E0B4E8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6349" y="202811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9543FE67-BC61-0714-3806-AC9C07B8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6133" y="203091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383B145-2747-982B-248B-7BE68604F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86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E2E0DFA6-2A62-48A3-9BA3-1AC67FE3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3627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FE1FE94-8DF6-3BE0-0767-41D7E8BF6286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BAB779-7C0E-198E-6914-F60EBED21754}"/>
              </a:ext>
            </a:extLst>
          </p:cNvPr>
          <p:cNvSpPr txBox="1"/>
          <p:nvPr/>
        </p:nvSpPr>
        <p:spPr>
          <a:xfrm>
            <a:off x="7966284" y="2843727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AA7F3D3-69F1-5EB1-7547-C6BC44A8A130}"/>
              </a:ext>
            </a:extLst>
          </p:cNvPr>
          <p:cNvSpPr txBox="1"/>
          <p:nvPr/>
        </p:nvSpPr>
        <p:spPr>
          <a:xfrm>
            <a:off x="8148948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2" name="フローチャート: 磁気ディスク 31">
            <a:extLst>
              <a:ext uri="{FF2B5EF4-FFF2-40B4-BE49-F238E27FC236}">
                <a16:creationId xmlns:a16="http://schemas.microsoft.com/office/drawing/2014/main" id="{0CCEDDC5-C2C3-C32D-2825-FA091DBE15C6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6A4FFA3-6592-E312-4B71-2A344AAF1D2B}"/>
              </a:ext>
            </a:extLst>
          </p:cNvPr>
          <p:cNvSpPr txBox="1"/>
          <p:nvPr/>
        </p:nvSpPr>
        <p:spPr>
          <a:xfrm>
            <a:off x="9579226" y="1741888"/>
            <a:ext cx="21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高速、だけど単価も高い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..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826D99-08ED-8C45-8573-28918477BB8F}"/>
              </a:ext>
            </a:extLst>
          </p:cNvPr>
          <p:cNvSpPr txBox="1"/>
          <p:nvPr/>
        </p:nvSpPr>
        <p:spPr>
          <a:xfrm>
            <a:off x="9480347" y="4664055"/>
            <a:ext cx="244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単価は安い、が</a:t>
            </a:r>
            <a:r>
              <a:rPr lang="en-US" altLang="ja-JP" sz="2400" b="1" dirty="0">
                <a:solidFill>
                  <a:srgbClr val="FF0000"/>
                </a:solidFill>
              </a:rPr>
              <a:t>CPU</a:t>
            </a:r>
            <a:r>
              <a:rPr lang="ja-JP" altLang="en-US" sz="2400" b="1" dirty="0">
                <a:solidFill>
                  <a:srgbClr val="FF0000"/>
                </a:solidFill>
              </a:rPr>
              <a:t>が旧世代 </a:t>
            </a:r>
            <a:r>
              <a:rPr lang="en-US" altLang="ja-JP" sz="2400" b="1" dirty="0">
                <a:solidFill>
                  <a:srgbClr val="FF0000"/>
                </a:solidFill>
              </a:rPr>
              <a:t>..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16C8EAF-3691-225D-96E4-743DE74CFD99}"/>
              </a:ext>
            </a:extLst>
          </p:cNvPr>
          <p:cNvSpPr txBox="1"/>
          <p:nvPr/>
        </p:nvSpPr>
        <p:spPr>
          <a:xfrm>
            <a:off x="3488247" y="5298913"/>
            <a:ext cx="262586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サーバの空きが余りない </a:t>
            </a:r>
            <a:r>
              <a:rPr lang="en-US" altLang="ja-JP" sz="2400" b="1" dirty="0">
                <a:solidFill>
                  <a:srgbClr val="FF0000"/>
                </a:solidFill>
              </a:rPr>
              <a:t>..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B74271-F25C-932E-E460-7E6C1CC656F7}"/>
              </a:ext>
            </a:extLst>
          </p:cNvPr>
          <p:cNvSpPr txBox="1"/>
          <p:nvPr/>
        </p:nvSpPr>
        <p:spPr>
          <a:xfrm>
            <a:off x="180000" y="2262379"/>
            <a:ext cx="3582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</a:rPr>
              <a:t>どの環境を選ぶべきか？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37" name="雲形吹き出し 52">
            <a:extLst>
              <a:ext uri="{FF2B5EF4-FFF2-40B4-BE49-F238E27FC236}">
                <a16:creationId xmlns:a16="http://schemas.microsoft.com/office/drawing/2014/main" id="{EA68FA7F-AEC5-CD48-6A3E-592242E58430}"/>
              </a:ext>
            </a:extLst>
          </p:cNvPr>
          <p:cNvSpPr/>
          <p:nvPr/>
        </p:nvSpPr>
        <p:spPr>
          <a:xfrm>
            <a:off x="3454264" y="864000"/>
            <a:ext cx="3393103" cy="1398355"/>
          </a:xfrm>
          <a:prstGeom prst="cloudCallou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JupyterHub</a:t>
            </a:r>
            <a:r>
              <a:rPr lang="ja-JP" altLang="en-US" b="1" dirty="0">
                <a:solidFill>
                  <a:schemeClr val="tx1"/>
                </a:solidFill>
              </a:rPr>
              <a:t>を用いて</a:t>
            </a:r>
            <a:r>
              <a:rPr lang="en-US" altLang="ja-JP" b="1" dirty="0">
                <a:solidFill>
                  <a:schemeClr val="tx1"/>
                </a:solidFill>
              </a:rPr>
              <a:t>Python</a:t>
            </a:r>
            <a:r>
              <a:rPr lang="ja-JP" altLang="en-US" b="1" dirty="0">
                <a:solidFill>
                  <a:schemeClr val="tx1"/>
                </a:solidFill>
              </a:rPr>
              <a:t>演習環境を立ち上げたい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E12CEA7-3FAF-CAA9-9C71-B6D203E53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5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05C5085-0B02-D0A1-62B0-BD2BDDC2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提供の背景（３）</a:t>
            </a:r>
          </a:p>
        </p:txBody>
      </p:sp>
      <p:pic>
        <p:nvPicPr>
          <p:cNvPr id="4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3A70EF2B-6FEF-6ED0-366C-5516276FF8D9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3885824" y="2270376"/>
            <a:ext cx="1395048" cy="1356992"/>
          </a:xfrm>
          <a:prstGeom prst="rect">
            <a:avLst/>
          </a:prstGeom>
          <a:noFill/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382D041-2537-F68D-2C95-0A79DC33012F}"/>
              </a:ext>
            </a:extLst>
          </p:cNvPr>
          <p:cNvGrpSpPr/>
          <p:nvPr/>
        </p:nvGrpSpPr>
        <p:grpSpPr>
          <a:xfrm>
            <a:off x="7459047" y="986192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F250EB2-095C-50A8-B9AA-648CA5BDA612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13">
              <a:extLst>
                <a:ext uri="{FF2B5EF4-FFF2-40B4-BE49-F238E27FC236}">
                  <a16:creationId xmlns:a16="http://schemas.microsoft.com/office/drawing/2014/main" id="{A954B04B-A5EB-4A51-A99A-93434B84D9AF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14">
              <a:extLst>
                <a:ext uri="{FF2B5EF4-FFF2-40B4-BE49-F238E27FC236}">
                  <a16:creationId xmlns:a16="http://schemas.microsoft.com/office/drawing/2014/main" id="{3DB4ECD7-ABEE-7CB0-A1BA-A0B2635009FC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5">
              <a:extLst>
                <a:ext uri="{FF2B5EF4-FFF2-40B4-BE49-F238E27FC236}">
                  <a16:creationId xmlns:a16="http://schemas.microsoft.com/office/drawing/2014/main" id="{1275F5CA-AEDD-7ED6-D4C6-6C1191277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6">
              <a:extLst>
                <a:ext uri="{FF2B5EF4-FFF2-40B4-BE49-F238E27FC236}">
                  <a16:creationId xmlns:a16="http://schemas.microsoft.com/office/drawing/2014/main" id="{FDA26646-901D-C1CC-1FE2-A47A51898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 descr="BL00152_.WMF">
            <a:extLst>
              <a:ext uri="{FF2B5EF4-FFF2-40B4-BE49-F238E27FC236}">
                <a16:creationId xmlns:a16="http://schemas.microsoft.com/office/drawing/2014/main" id="{543D3A23-2BF5-1E7B-7C81-6E0987CB6C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4E470F8-ACA6-C60E-1597-F1C2B570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182D1FE-A10B-DD66-8A7B-168DC53CAF68}"/>
              </a:ext>
            </a:extLst>
          </p:cNvPr>
          <p:cNvGrpSpPr/>
          <p:nvPr/>
        </p:nvGrpSpPr>
        <p:grpSpPr>
          <a:xfrm>
            <a:off x="7459047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EBDEC05-1380-9CF1-CB60-CF66437E9906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31">
              <a:extLst>
                <a:ext uri="{FF2B5EF4-FFF2-40B4-BE49-F238E27FC236}">
                  <a16:creationId xmlns:a16="http://schemas.microsoft.com/office/drawing/2014/main" id="{099A0FF6-2FFD-26A8-D7A2-114F0F4B7119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32">
              <a:extLst>
                <a:ext uri="{FF2B5EF4-FFF2-40B4-BE49-F238E27FC236}">
                  <a16:creationId xmlns:a16="http://schemas.microsoft.com/office/drawing/2014/main" id="{A74E0A81-6324-9EB4-9F95-17098687E7A9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3">
              <a:extLst>
                <a:ext uri="{FF2B5EF4-FFF2-40B4-BE49-F238E27FC236}">
                  <a16:creationId xmlns:a16="http://schemas.microsoft.com/office/drawing/2014/main" id="{C964BCDC-C1F8-7030-71B7-A4A97FC8F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4">
              <a:extLst>
                <a:ext uri="{FF2B5EF4-FFF2-40B4-BE49-F238E27FC236}">
                  <a16:creationId xmlns:a16="http://schemas.microsoft.com/office/drawing/2014/main" id="{FE9F28E7-B681-5152-39BD-A74856738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角丸四角形 26">
            <a:extLst>
              <a:ext uri="{FF2B5EF4-FFF2-40B4-BE49-F238E27FC236}">
                <a16:creationId xmlns:a16="http://schemas.microsoft.com/office/drawing/2014/main" id="{90CB0FCD-7299-5A6E-905C-6DC952EED537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DD270F4A-5F0D-BD2E-33B8-A01E8637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46FE65D-4C18-550D-CCE9-F211EB344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62772FDC-5A56-F89C-D184-7FA4BB3B7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F0A8C2B-D197-1924-C7DE-84190413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6349" y="159552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265BF80C-406A-11E3-8CAF-CB2485CE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8900" y="162497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8B347110-2A4C-AFCD-8C4A-D8D87699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6349" y="202811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DEDBF26-FBD6-452F-E29A-96CA40CE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6133" y="203091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53C0203B-34F5-C640-F768-9F249C8D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86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EFFEEEE-2F67-E50B-1A8B-C50BB45E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3627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E9941A-759C-80AF-62B0-BDCD2B593A36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429DF8-F37E-AD81-5831-1A319BE9BECD}"/>
              </a:ext>
            </a:extLst>
          </p:cNvPr>
          <p:cNvSpPr txBox="1"/>
          <p:nvPr/>
        </p:nvSpPr>
        <p:spPr>
          <a:xfrm>
            <a:off x="7966284" y="2843727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DF180-26EF-41E3-7F74-CC479A21E1C4}"/>
              </a:ext>
            </a:extLst>
          </p:cNvPr>
          <p:cNvSpPr txBox="1"/>
          <p:nvPr/>
        </p:nvSpPr>
        <p:spPr>
          <a:xfrm>
            <a:off x="8148948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2" name="フローチャート: 磁気ディスク 31">
            <a:extLst>
              <a:ext uri="{FF2B5EF4-FFF2-40B4-BE49-F238E27FC236}">
                <a16:creationId xmlns:a16="http://schemas.microsoft.com/office/drawing/2014/main" id="{4911E9A6-1590-D403-CF5B-4C8E30DB20E2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87763D-495B-A32D-14E7-907696BCDBB9}"/>
              </a:ext>
            </a:extLst>
          </p:cNvPr>
          <p:cNvSpPr txBox="1"/>
          <p:nvPr/>
        </p:nvSpPr>
        <p:spPr>
          <a:xfrm>
            <a:off x="9579226" y="1741888"/>
            <a:ext cx="21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高速、だけど単価も高い </a:t>
            </a:r>
            <a:r>
              <a:rPr kumimoji="1" lang="en-US" altLang="ja-JP" sz="2400" b="1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kumimoji="1" lang="ja-JP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E83C59-0932-A41D-63EC-E77DF010E4AE}"/>
              </a:ext>
            </a:extLst>
          </p:cNvPr>
          <p:cNvSpPr txBox="1"/>
          <p:nvPr/>
        </p:nvSpPr>
        <p:spPr>
          <a:xfrm>
            <a:off x="9480347" y="4664055"/>
            <a:ext cx="244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75000"/>
                  </a:schemeClr>
                </a:solidFill>
              </a:rPr>
              <a:t>単価は安い、が</a:t>
            </a:r>
            <a:r>
              <a:rPr lang="en-US" altLang="ja-JP" sz="2400" b="1" dirty="0">
                <a:solidFill>
                  <a:schemeClr val="bg1">
                    <a:lumMod val="75000"/>
                  </a:schemeClr>
                </a:solidFill>
              </a:rPr>
              <a:t>CPU</a:t>
            </a:r>
            <a:r>
              <a:rPr lang="ja-JP" altLang="en-US" sz="2400" b="1" dirty="0">
                <a:solidFill>
                  <a:schemeClr val="bg1">
                    <a:lumMod val="75000"/>
                  </a:schemeClr>
                </a:solidFill>
              </a:rPr>
              <a:t>が旧世代 </a:t>
            </a:r>
            <a:r>
              <a:rPr lang="en-US" altLang="ja-JP" sz="2400" b="1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kumimoji="1" lang="ja-JP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B44738C-9D80-291A-F6BA-DE714E6FE156}"/>
              </a:ext>
            </a:extLst>
          </p:cNvPr>
          <p:cNvSpPr txBox="1"/>
          <p:nvPr/>
        </p:nvSpPr>
        <p:spPr>
          <a:xfrm>
            <a:off x="3488247" y="5298913"/>
            <a:ext cx="262586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75000"/>
                  </a:schemeClr>
                </a:solidFill>
              </a:rPr>
              <a:t>サーバの空きが余りない </a:t>
            </a:r>
            <a:r>
              <a:rPr lang="en-US" altLang="ja-JP" sz="2400" b="1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kumimoji="1" lang="ja-JP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128C13-8323-0366-5B65-DD9D272B4747}"/>
              </a:ext>
            </a:extLst>
          </p:cNvPr>
          <p:cNvSpPr txBox="1"/>
          <p:nvPr/>
        </p:nvSpPr>
        <p:spPr>
          <a:xfrm>
            <a:off x="1657511" y="3433803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オンプレミス </a:t>
            </a:r>
            <a:r>
              <a:rPr kumimoji="1" lang="en-US" altLang="ja-JP" b="1" dirty="0">
                <a:solidFill>
                  <a:srgbClr val="FF0000"/>
                </a:solidFill>
              </a:rPr>
              <a:t>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F565AC2-FEA5-3C34-A7C1-0D0721B7B149}"/>
              </a:ext>
            </a:extLst>
          </p:cNvPr>
          <p:cNvSpPr txBox="1"/>
          <p:nvPr/>
        </p:nvSpPr>
        <p:spPr>
          <a:xfrm>
            <a:off x="5423126" y="2940626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C697EA-8062-A6D3-FA43-4D926A3B3A09}"/>
              </a:ext>
            </a:extLst>
          </p:cNvPr>
          <p:cNvSpPr txBox="1"/>
          <p:nvPr/>
        </p:nvSpPr>
        <p:spPr>
          <a:xfrm>
            <a:off x="4480207" y="4379772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B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上矢印 7">
            <a:extLst>
              <a:ext uri="{FF2B5EF4-FFF2-40B4-BE49-F238E27FC236}">
                <a16:creationId xmlns:a16="http://schemas.microsoft.com/office/drawing/2014/main" id="{192B6E53-8F4B-AED0-40B1-B3399D9E1A47}"/>
              </a:ext>
            </a:extLst>
          </p:cNvPr>
          <p:cNvSpPr/>
          <p:nvPr/>
        </p:nvSpPr>
        <p:spPr>
          <a:xfrm rot="13700987">
            <a:off x="3730689" y="3339551"/>
            <a:ext cx="394091" cy="9233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上矢印 53">
            <a:extLst>
              <a:ext uri="{FF2B5EF4-FFF2-40B4-BE49-F238E27FC236}">
                <a16:creationId xmlns:a16="http://schemas.microsoft.com/office/drawing/2014/main" id="{481DECEB-D07E-2258-70F2-7A92CE20C2D2}"/>
              </a:ext>
            </a:extLst>
          </p:cNvPr>
          <p:cNvSpPr/>
          <p:nvPr/>
        </p:nvSpPr>
        <p:spPr>
          <a:xfrm rot="4251922">
            <a:off x="6209608" y="1681615"/>
            <a:ext cx="394091" cy="2125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上矢印 54">
            <a:extLst>
              <a:ext uri="{FF2B5EF4-FFF2-40B4-BE49-F238E27FC236}">
                <a16:creationId xmlns:a16="http://schemas.microsoft.com/office/drawing/2014/main" id="{A7072F0C-128D-252D-6692-22F27314BC49}"/>
              </a:ext>
            </a:extLst>
          </p:cNvPr>
          <p:cNvSpPr/>
          <p:nvPr/>
        </p:nvSpPr>
        <p:spPr>
          <a:xfrm rot="6992960">
            <a:off x="6136298" y="2971348"/>
            <a:ext cx="394091" cy="24979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36F91FD-C0CF-B9E6-34B8-D669BDF6D029}"/>
              </a:ext>
            </a:extLst>
          </p:cNvPr>
          <p:cNvSpPr txBox="1"/>
          <p:nvPr/>
        </p:nvSpPr>
        <p:spPr>
          <a:xfrm>
            <a:off x="180000" y="1160413"/>
            <a:ext cx="3414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構築方法もバラバラ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↓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</a:rPr>
              <a:t>一度構築すると、容易に移動できない！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43" name="雲形吹き出し 55">
            <a:extLst>
              <a:ext uri="{FF2B5EF4-FFF2-40B4-BE49-F238E27FC236}">
                <a16:creationId xmlns:a16="http://schemas.microsoft.com/office/drawing/2014/main" id="{17BC552A-78F8-F506-FABB-F2350152C0D6}"/>
              </a:ext>
            </a:extLst>
          </p:cNvPr>
          <p:cNvSpPr/>
          <p:nvPr/>
        </p:nvSpPr>
        <p:spPr>
          <a:xfrm>
            <a:off x="3454264" y="864000"/>
            <a:ext cx="3393103" cy="1398355"/>
          </a:xfrm>
          <a:prstGeom prst="cloudCallou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JupyterHub</a:t>
            </a:r>
            <a:r>
              <a:rPr lang="ja-JP" altLang="en-US" b="1" dirty="0">
                <a:solidFill>
                  <a:schemeClr val="tx1"/>
                </a:solidFill>
              </a:rPr>
              <a:t>を用いて</a:t>
            </a:r>
            <a:r>
              <a:rPr lang="en-US" altLang="ja-JP" b="1" dirty="0">
                <a:solidFill>
                  <a:schemeClr val="tx1"/>
                </a:solidFill>
              </a:rPr>
              <a:t>Python</a:t>
            </a:r>
            <a:r>
              <a:rPr lang="ja-JP" altLang="en-US" b="1" dirty="0">
                <a:solidFill>
                  <a:schemeClr val="tx1"/>
                </a:solidFill>
              </a:rPr>
              <a:t>演習環境を立ち上げたい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2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7ADF4DB-D9FE-F21B-AF93-7136715AA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6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17AFD3C-BE69-1C08-EF2F-6200CFAF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の特徴（１）</a:t>
            </a:r>
          </a:p>
        </p:txBody>
      </p:sp>
      <p:sp>
        <p:nvSpPr>
          <p:cNvPr id="4" name="角丸四角形 43">
            <a:extLst>
              <a:ext uri="{FF2B5EF4-FFF2-40B4-BE49-F238E27FC236}">
                <a16:creationId xmlns:a16="http://schemas.microsoft.com/office/drawing/2014/main" id="{35577681-72B0-3849-FE52-98F414447C11}"/>
              </a:ext>
            </a:extLst>
          </p:cNvPr>
          <p:cNvSpPr/>
          <p:nvPr/>
        </p:nvSpPr>
        <p:spPr>
          <a:xfrm>
            <a:off x="462388" y="3261088"/>
            <a:ext cx="10908997" cy="2966689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26">
            <a:extLst>
              <a:ext uri="{FF2B5EF4-FFF2-40B4-BE49-F238E27FC236}">
                <a16:creationId xmlns:a16="http://schemas.microsoft.com/office/drawing/2014/main" id="{AF4302A1-2F7F-718B-72FA-88A17D6CF3C1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E88C5435-6C90-5C96-82BC-9258EBE23E1B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162427" y="929357"/>
            <a:ext cx="1395048" cy="1356992"/>
          </a:xfrm>
          <a:prstGeom prst="rect">
            <a:avLst/>
          </a:prstGeom>
          <a:noFill/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E591542D-3DF4-3BBD-6E3E-95AC4E40BBB2}"/>
              </a:ext>
            </a:extLst>
          </p:cNvPr>
          <p:cNvGrpSpPr/>
          <p:nvPr/>
        </p:nvGrpSpPr>
        <p:grpSpPr>
          <a:xfrm>
            <a:off x="4794736" y="3973313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47733BB-7FE8-2B53-96C3-D5C6AF090AB5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9FC63700-D0B9-9100-75C4-085A73818C50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269C2F57-937B-B551-2587-209A7030BA9F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5">
              <a:extLst>
                <a:ext uri="{FF2B5EF4-FFF2-40B4-BE49-F238E27FC236}">
                  <a16:creationId xmlns:a16="http://schemas.microsoft.com/office/drawing/2014/main" id="{DFD85083-BE31-58F1-9587-554200B84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6">
              <a:extLst>
                <a:ext uri="{FF2B5EF4-FFF2-40B4-BE49-F238E27FC236}">
                  <a16:creationId xmlns:a16="http://schemas.microsoft.com/office/drawing/2014/main" id="{3DA1DF2A-E082-156B-42E3-A2697121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 descr="BL00152_.WMF">
            <a:extLst>
              <a:ext uri="{FF2B5EF4-FFF2-40B4-BE49-F238E27FC236}">
                <a16:creationId xmlns:a16="http://schemas.microsoft.com/office/drawing/2014/main" id="{59F92080-10D5-BC80-D621-C32129B5F9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C86C879-4088-EB66-0ADC-CEBC624E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B1B0C8C-6020-EF17-17E9-3C1C53E8FF39}"/>
              </a:ext>
            </a:extLst>
          </p:cNvPr>
          <p:cNvGrpSpPr/>
          <p:nvPr/>
        </p:nvGrpSpPr>
        <p:grpSpPr>
          <a:xfrm>
            <a:off x="8115535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F2AAC51F-890C-BDFC-1560-B63869CCA661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1">
              <a:extLst>
                <a:ext uri="{FF2B5EF4-FFF2-40B4-BE49-F238E27FC236}">
                  <a16:creationId xmlns:a16="http://schemas.microsoft.com/office/drawing/2014/main" id="{B70D40AB-92C6-736D-F302-3AC94077232E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2">
              <a:extLst>
                <a:ext uri="{FF2B5EF4-FFF2-40B4-BE49-F238E27FC236}">
                  <a16:creationId xmlns:a16="http://schemas.microsoft.com/office/drawing/2014/main" id="{12A77A31-8760-600D-E35A-316D1DD29A04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33">
              <a:extLst>
                <a:ext uri="{FF2B5EF4-FFF2-40B4-BE49-F238E27FC236}">
                  <a16:creationId xmlns:a16="http://schemas.microsoft.com/office/drawing/2014/main" id="{DEAB16C7-3C4D-F466-4388-37DDE8939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34">
              <a:extLst>
                <a:ext uri="{FF2B5EF4-FFF2-40B4-BE49-F238E27FC236}">
                  <a16:creationId xmlns:a16="http://schemas.microsoft.com/office/drawing/2014/main" id="{607C9368-3C68-FC33-1C4A-7DDD89895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D6801142-9BD1-2957-6BDF-5C9CB9A2C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1F821E0D-5B1B-9315-4EE5-9BD18049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99ED05C6-17D7-F855-FA22-A966D421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295D372-04A9-BD99-CB1F-B707FB41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458264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F2F5173-F522-6A82-0099-E7A41BFD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4589" y="461209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8AB6121-7996-9931-1725-F317840B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5015237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81FB72AF-520F-C762-A04C-21B2D64B7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22" y="5018033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7E32A886-21B1-9D13-E66B-3AC0DC6EC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174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3F6030A-D263-4BFB-60FA-9E5C8BA9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0115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83EED9-FC60-EB05-8242-E2342E5DD63B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273BD6-8B69-3F42-D6CE-A342C5295835}"/>
              </a:ext>
            </a:extLst>
          </p:cNvPr>
          <p:cNvSpPr txBox="1"/>
          <p:nvPr/>
        </p:nvSpPr>
        <p:spPr>
          <a:xfrm>
            <a:off x="5301973" y="5830848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3C557D3-4603-B651-6B61-3F133B34826B}"/>
              </a:ext>
            </a:extLst>
          </p:cNvPr>
          <p:cNvSpPr txBox="1"/>
          <p:nvPr/>
        </p:nvSpPr>
        <p:spPr>
          <a:xfrm>
            <a:off x="8805436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3" name="フローチャート: 磁気ディスク 32">
            <a:extLst>
              <a:ext uri="{FF2B5EF4-FFF2-40B4-BE49-F238E27FC236}">
                <a16:creationId xmlns:a16="http://schemas.microsoft.com/office/drawing/2014/main" id="{BD38C234-8F4A-B0CE-7BED-08B4E716DD2E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32B76FA-EED1-6B8F-C495-73E56DE78EB8}"/>
              </a:ext>
            </a:extLst>
          </p:cNvPr>
          <p:cNvSpPr txBox="1"/>
          <p:nvPr/>
        </p:nvSpPr>
        <p:spPr>
          <a:xfrm>
            <a:off x="6615288" y="3303562"/>
            <a:ext cx="463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仮想プライベートネットワーク</a:t>
            </a:r>
            <a:endParaRPr kumimoji="1" lang="ja-JP" altLang="en-US" sz="2400" b="1" dirty="0"/>
          </a:p>
        </p:txBody>
      </p:sp>
      <p:sp>
        <p:nvSpPr>
          <p:cNvPr id="35" name="角丸四角形 2">
            <a:extLst>
              <a:ext uri="{FF2B5EF4-FFF2-40B4-BE49-F238E27FC236}">
                <a16:creationId xmlns:a16="http://schemas.microsoft.com/office/drawing/2014/main" id="{EBA2CF1E-F35E-7D87-EDDD-17CB7468BAF3}"/>
              </a:ext>
            </a:extLst>
          </p:cNvPr>
          <p:cNvSpPr/>
          <p:nvPr/>
        </p:nvSpPr>
        <p:spPr>
          <a:xfrm>
            <a:off x="3716215" y="2288903"/>
            <a:ext cx="2338374" cy="1295326"/>
          </a:xfrm>
          <a:prstGeom prst="roundRect">
            <a:avLst/>
          </a:prstGeom>
          <a:solidFill>
            <a:srgbClr val="FFC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コントローラ</a:t>
            </a:r>
          </a:p>
        </p:txBody>
      </p:sp>
      <p:sp>
        <p:nvSpPr>
          <p:cNvPr id="36" name="上矢印 45">
            <a:extLst>
              <a:ext uri="{FF2B5EF4-FFF2-40B4-BE49-F238E27FC236}">
                <a16:creationId xmlns:a16="http://schemas.microsoft.com/office/drawing/2014/main" id="{7B54FA55-585F-F0FE-25FF-960AD12ACCA1}"/>
              </a:ext>
            </a:extLst>
          </p:cNvPr>
          <p:cNvSpPr/>
          <p:nvPr/>
        </p:nvSpPr>
        <p:spPr>
          <a:xfrm rot="15288671">
            <a:off x="6533213" y="1968806"/>
            <a:ext cx="394091" cy="11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上矢印 51">
            <a:extLst>
              <a:ext uri="{FF2B5EF4-FFF2-40B4-BE49-F238E27FC236}">
                <a16:creationId xmlns:a16="http://schemas.microsoft.com/office/drawing/2014/main" id="{440744D2-6943-DDB6-AC68-1B19996E041E}"/>
              </a:ext>
            </a:extLst>
          </p:cNvPr>
          <p:cNvSpPr/>
          <p:nvPr/>
        </p:nvSpPr>
        <p:spPr>
          <a:xfrm rot="12994874">
            <a:off x="3346487" y="3546130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上矢印 52">
            <a:extLst>
              <a:ext uri="{FF2B5EF4-FFF2-40B4-BE49-F238E27FC236}">
                <a16:creationId xmlns:a16="http://schemas.microsoft.com/office/drawing/2014/main" id="{576C2B29-8078-BCF0-F710-6D6DB8BEA0C3}"/>
              </a:ext>
            </a:extLst>
          </p:cNvPr>
          <p:cNvSpPr/>
          <p:nvPr/>
        </p:nvSpPr>
        <p:spPr>
          <a:xfrm rot="8789703">
            <a:off x="4933756" y="3654547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上矢印 53">
            <a:extLst>
              <a:ext uri="{FF2B5EF4-FFF2-40B4-BE49-F238E27FC236}">
                <a16:creationId xmlns:a16="http://schemas.microsoft.com/office/drawing/2014/main" id="{C4553754-E80D-747A-DF5F-DE85A446B128}"/>
              </a:ext>
            </a:extLst>
          </p:cNvPr>
          <p:cNvSpPr/>
          <p:nvPr/>
        </p:nvSpPr>
        <p:spPr>
          <a:xfrm rot="7150634">
            <a:off x="6972960" y="2910406"/>
            <a:ext cx="394091" cy="23064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1B35D73-A434-6B25-30F1-E5CB48976D6C}"/>
              </a:ext>
            </a:extLst>
          </p:cNvPr>
          <p:cNvSpPr txBox="1"/>
          <p:nvPr/>
        </p:nvSpPr>
        <p:spPr>
          <a:xfrm>
            <a:off x="1213596" y="3599435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オンプレミス </a:t>
            </a:r>
            <a:r>
              <a:rPr kumimoji="1" lang="en-US" altLang="ja-JP" b="1" dirty="0">
                <a:solidFill>
                  <a:srgbClr val="FF0000"/>
                </a:solidFill>
              </a:rPr>
              <a:t>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90DA265-5BB1-DF14-E907-F6D2157B9486}"/>
              </a:ext>
            </a:extLst>
          </p:cNvPr>
          <p:cNvSpPr txBox="1"/>
          <p:nvPr/>
        </p:nvSpPr>
        <p:spPr>
          <a:xfrm>
            <a:off x="3427937" y="4382569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F6C1E4D-B257-5C5D-72F0-3357D58BFEBE}"/>
              </a:ext>
            </a:extLst>
          </p:cNvPr>
          <p:cNvSpPr txBox="1"/>
          <p:nvPr/>
        </p:nvSpPr>
        <p:spPr>
          <a:xfrm>
            <a:off x="6812859" y="3746703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B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078F6D-01DD-945A-E656-7719E9FAD8CB}"/>
              </a:ext>
            </a:extLst>
          </p:cNvPr>
          <p:cNvSpPr txBox="1"/>
          <p:nvPr/>
        </p:nvSpPr>
        <p:spPr>
          <a:xfrm>
            <a:off x="5603941" y="1970750"/>
            <a:ext cx="1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仮想</a:t>
            </a:r>
            <a:r>
              <a:rPr lang="en-US" altLang="ja-JP" b="1" dirty="0">
                <a:solidFill>
                  <a:srgbClr val="FF0000"/>
                </a:solidFill>
              </a:rPr>
              <a:t>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1A7B3B5-B17E-7C82-F3BC-3D47C87FE5D2}"/>
              </a:ext>
            </a:extLst>
          </p:cNvPr>
          <p:cNvSpPr txBox="1"/>
          <p:nvPr/>
        </p:nvSpPr>
        <p:spPr>
          <a:xfrm>
            <a:off x="367685" y="1149053"/>
            <a:ext cx="590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仮想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API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のみで全ての資源の操作が可能！</a:t>
            </a:r>
          </a:p>
        </p:txBody>
      </p:sp>
      <p:pic>
        <p:nvPicPr>
          <p:cNvPr id="45" name="Picture 9" descr="C:\Documents and Settings\kento\Local Settings\Temporary Internet Files\Content.IE5\YFF858L2\MCj04339410000[1].png">
            <a:extLst>
              <a:ext uri="{FF2B5EF4-FFF2-40B4-BE49-F238E27FC236}">
                <a16:creationId xmlns:a16="http://schemas.microsoft.com/office/drawing/2014/main" id="{79ADA24B-BC5B-1D15-D08C-98155ACF8678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35425" y="1403154"/>
            <a:ext cx="1288682" cy="123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E4CA707-E25B-A779-767A-182B47E73745}"/>
              </a:ext>
            </a:extLst>
          </p:cNvPr>
          <p:cNvSpPr txBox="1"/>
          <p:nvPr/>
        </p:nvSpPr>
        <p:spPr>
          <a:xfrm>
            <a:off x="10355591" y="2362013"/>
            <a:ext cx="16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アプリ利用者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6623E08-8B75-BC61-8007-788F76965FA3}"/>
              </a:ext>
            </a:extLst>
          </p:cNvPr>
          <p:cNvSpPr txBox="1"/>
          <p:nvPr/>
        </p:nvSpPr>
        <p:spPr>
          <a:xfrm>
            <a:off x="7329484" y="2719560"/>
            <a:ext cx="188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VC</a:t>
            </a:r>
            <a:r>
              <a:rPr kumimoji="1" lang="ja-JP" altLang="en-US" b="1" dirty="0"/>
              <a:t>利用者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C76D560-CC36-A3FB-4C88-2158910437A2}"/>
              </a:ext>
            </a:extLst>
          </p:cNvPr>
          <p:cNvCxnSpPr/>
          <p:nvPr/>
        </p:nvCxnSpPr>
        <p:spPr>
          <a:xfrm flipH="1">
            <a:off x="8732620" y="2021486"/>
            <a:ext cx="1429807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5269E6-4EB8-2C19-C0AF-98B595DA4FDC}"/>
              </a:ext>
            </a:extLst>
          </p:cNvPr>
          <p:cNvSpPr txBox="1"/>
          <p:nvPr/>
        </p:nvSpPr>
        <p:spPr>
          <a:xfrm>
            <a:off x="8740663" y="2135052"/>
            <a:ext cx="15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構築を依頼</a:t>
            </a:r>
          </a:p>
        </p:txBody>
      </p:sp>
      <p:sp>
        <p:nvSpPr>
          <p:cNvPr id="50" name="雲形吹き出し 61">
            <a:extLst>
              <a:ext uri="{FF2B5EF4-FFF2-40B4-BE49-F238E27FC236}">
                <a16:creationId xmlns:a16="http://schemas.microsoft.com/office/drawing/2014/main" id="{51D7DEE8-4722-4306-C880-B21498C10F61}"/>
              </a:ext>
            </a:extLst>
          </p:cNvPr>
          <p:cNvSpPr/>
          <p:nvPr/>
        </p:nvSpPr>
        <p:spPr>
          <a:xfrm>
            <a:off x="7139098" y="142152"/>
            <a:ext cx="3393103" cy="1398355"/>
          </a:xfrm>
          <a:prstGeom prst="cloudCallout">
            <a:avLst>
              <a:gd name="adj1" fmla="val 43046"/>
              <a:gd name="adj2" fmla="val 44739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JupyterHub</a:t>
            </a:r>
            <a:r>
              <a:rPr lang="ja-JP" altLang="en-US" b="1" dirty="0">
                <a:solidFill>
                  <a:schemeClr val="tx1"/>
                </a:solidFill>
              </a:rPr>
              <a:t>を用いて</a:t>
            </a:r>
            <a:r>
              <a:rPr lang="en-US" altLang="ja-JP" b="1" dirty="0">
                <a:solidFill>
                  <a:schemeClr val="tx1"/>
                </a:solidFill>
              </a:rPr>
              <a:t>Python</a:t>
            </a:r>
            <a:r>
              <a:rPr lang="ja-JP" altLang="en-US" b="1" dirty="0">
                <a:solidFill>
                  <a:schemeClr val="tx1"/>
                </a:solidFill>
              </a:rPr>
              <a:t>演習環境を立ち上げたい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8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59598FC-5CBF-3590-AD2A-51AFA6EB6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7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FD6ED5-4CD7-0E8D-1619-449CA65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lang="ja-JP" altLang="en-US" dirty="0"/>
              <a:t>の特徴（１）</a:t>
            </a:r>
            <a:endParaRPr kumimoji="1" lang="ja-JP" altLang="en-US" dirty="0"/>
          </a:p>
        </p:txBody>
      </p:sp>
      <p:sp>
        <p:nvSpPr>
          <p:cNvPr id="4" name="角丸四角形 43">
            <a:extLst>
              <a:ext uri="{FF2B5EF4-FFF2-40B4-BE49-F238E27FC236}">
                <a16:creationId xmlns:a16="http://schemas.microsoft.com/office/drawing/2014/main" id="{B3A50D56-D9A6-9FF5-8930-3685EB9D065C}"/>
              </a:ext>
            </a:extLst>
          </p:cNvPr>
          <p:cNvSpPr/>
          <p:nvPr/>
        </p:nvSpPr>
        <p:spPr>
          <a:xfrm>
            <a:off x="462388" y="3261088"/>
            <a:ext cx="10908997" cy="2966689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26">
            <a:extLst>
              <a:ext uri="{FF2B5EF4-FFF2-40B4-BE49-F238E27FC236}">
                <a16:creationId xmlns:a16="http://schemas.microsoft.com/office/drawing/2014/main" id="{1A30CD6B-F6B6-126A-6FA6-661EAC4B450F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B47EB146-651D-76AE-03C4-4378DDE5ADF4}"/>
              </a:ext>
            </a:extLst>
          </p:cNvPr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0162427" y="929357"/>
            <a:ext cx="1395048" cy="1356992"/>
          </a:xfrm>
          <a:prstGeom prst="rect">
            <a:avLst/>
          </a:prstGeom>
          <a:noFill/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C52C4-69DE-5C93-EBC6-5AABEFA88245}"/>
              </a:ext>
            </a:extLst>
          </p:cNvPr>
          <p:cNvGrpSpPr/>
          <p:nvPr/>
        </p:nvGrpSpPr>
        <p:grpSpPr>
          <a:xfrm>
            <a:off x="4794736" y="3973313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D566D39-937B-D0D5-28B7-597F35BA54A1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313FE33E-0172-F2FF-3A01-4D72826943AC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EF7887C9-1BCC-B609-9DF9-1CF2EA9A5C15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5">
              <a:extLst>
                <a:ext uri="{FF2B5EF4-FFF2-40B4-BE49-F238E27FC236}">
                  <a16:creationId xmlns:a16="http://schemas.microsoft.com/office/drawing/2014/main" id="{1D01399E-E9D5-11BE-14F3-F67C8A989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6">
              <a:extLst>
                <a:ext uri="{FF2B5EF4-FFF2-40B4-BE49-F238E27FC236}">
                  <a16:creationId xmlns:a16="http://schemas.microsoft.com/office/drawing/2014/main" id="{AC9C97D4-09FF-E35E-7AF2-E847E3408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 descr="BL00152_.WMF">
            <a:extLst>
              <a:ext uri="{FF2B5EF4-FFF2-40B4-BE49-F238E27FC236}">
                <a16:creationId xmlns:a16="http://schemas.microsoft.com/office/drawing/2014/main" id="{94EC8BD6-6C96-A7F5-1368-D498890AF6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1374F11-06BC-892A-F775-56122825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AFDB251-4443-169D-344E-B4CA75663875}"/>
              </a:ext>
            </a:extLst>
          </p:cNvPr>
          <p:cNvGrpSpPr/>
          <p:nvPr/>
        </p:nvGrpSpPr>
        <p:grpSpPr>
          <a:xfrm>
            <a:off x="8115535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69E848C-8BC3-C54D-BC65-7CCFA9C72AE3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1">
              <a:extLst>
                <a:ext uri="{FF2B5EF4-FFF2-40B4-BE49-F238E27FC236}">
                  <a16:creationId xmlns:a16="http://schemas.microsoft.com/office/drawing/2014/main" id="{1C19A589-65C6-9E84-03B9-98E67D2D2AD4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2">
              <a:extLst>
                <a:ext uri="{FF2B5EF4-FFF2-40B4-BE49-F238E27FC236}">
                  <a16:creationId xmlns:a16="http://schemas.microsoft.com/office/drawing/2014/main" id="{00064D7C-23FB-4119-E913-B3069E0869B2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33">
              <a:extLst>
                <a:ext uri="{FF2B5EF4-FFF2-40B4-BE49-F238E27FC236}">
                  <a16:creationId xmlns:a16="http://schemas.microsoft.com/office/drawing/2014/main" id="{25CB35CA-C095-7AF1-F515-F716F86D0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34">
              <a:extLst>
                <a:ext uri="{FF2B5EF4-FFF2-40B4-BE49-F238E27FC236}">
                  <a16:creationId xmlns:a16="http://schemas.microsoft.com/office/drawing/2014/main" id="{8BBBA81A-9B77-CFB8-E1BE-E112C1BF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27476AD8-6E07-ADCC-1021-F671250C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AE5D0E7A-8BB9-1982-4531-69095E96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B8E9FF9F-655E-181C-9AC0-9C309535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0FF1C051-2AE8-DDE0-B201-D1FE8F5D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458264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5166F210-5695-B006-34D0-DF6CF6A6D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4589" y="461209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DA4B2C55-EFB0-2864-26E2-0BB7D790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5015237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997D281-5C7F-F56A-7939-EE9BF579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22" y="5018033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C3FD45D-7D02-A322-77CC-0B2E1F10E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174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C861FFD5-1E26-08FB-ACF0-85EAA7F0B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0115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2297E-A511-A795-DDDF-2D4880CBD659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015CC6-4068-ABD4-B581-83C897F71EF7}"/>
              </a:ext>
            </a:extLst>
          </p:cNvPr>
          <p:cNvSpPr txBox="1"/>
          <p:nvPr/>
        </p:nvSpPr>
        <p:spPr>
          <a:xfrm>
            <a:off x="5301973" y="5830848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70D6559-DA90-3DD6-0C58-C0947F19DAE8}"/>
              </a:ext>
            </a:extLst>
          </p:cNvPr>
          <p:cNvSpPr txBox="1"/>
          <p:nvPr/>
        </p:nvSpPr>
        <p:spPr>
          <a:xfrm>
            <a:off x="8805436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3" name="フローチャート: 磁気ディスク 32">
            <a:extLst>
              <a:ext uri="{FF2B5EF4-FFF2-40B4-BE49-F238E27FC236}">
                <a16:creationId xmlns:a16="http://schemas.microsoft.com/office/drawing/2014/main" id="{418D96E2-71BA-6336-DCC0-78D1734C7A54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BA3CA-AACA-3CE0-2C2B-4575F88829F5}"/>
              </a:ext>
            </a:extLst>
          </p:cNvPr>
          <p:cNvSpPr txBox="1"/>
          <p:nvPr/>
        </p:nvSpPr>
        <p:spPr>
          <a:xfrm>
            <a:off x="6615288" y="3303562"/>
            <a:ext cx="463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仮想プライベートネットワーク</a:t>
            </a:r>
            <a:endParaRPr kumimoji="1" lang="ja-JP" altLang="en-US" sz="2400" b="1" dirty="0"/>
          </a:p>
        </p:txBody>
      </p:sp>
      <p:sp>
        <p:nvSpPr>
          <p:cNvPr id="35" name="角丸四角形 2">
            <a:extLst>
              <a:ext uri="{FF2B5EF4-FFF2-40B4-BE49-F238E27FC236}">
                <a16:creationId xmlns:a16="http://schemas.microsoft.com/office/drawing/2014/main" id="{2DFDD7FB-0086-4FE8-FCCF-78055C5D8529}"/>
              </a:ext>
            </a:extLst>
          </p:cNvPr>
          <p:cNvSpPr/>
          <p:nvPr/>
        </p:nvSpPr>
        <p:spPr>
          <a:xfrm>
            <a:off x="3716215" y="2288903"/>
            <a:ext cx="2338374" cy="1295326"/>
          </a:xfrm>
          <a:prstGeom prst="roundRect">
            <a:avLst/>
          </a:prstGeom>
          <a:solidFill>
            <a:srgbClr val="FFC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コントローラ</a:t>
            </a:r>
          </a:p>
        </p:txBody>
      </p:sp>
      <p:sp>
        <p:nvSpPr>
          <p:cNvPr id="36" name="上矢印 45">
            <a:extLst>
              <a:ext uri="{FF2B5EF4-FFF2-40B4-BE49-F238E27FC236}">
                <a16:creationId xmlns:a16="http://schemas.microsoft.com/office/drawing/2014/main" id="{144E926E-71C2-F5B1-BC09-3E54E12B52C3}"/>
              </a:ext>
            </a:extLst>
          </p:cNvPr>
          <p:cNvSpPr/>
          <p:nvPr/>
        </p:nvSpPr>
        <p:spPr>
          <a:xfrm rot="15288671">
            <a:off x="6533213" y="1968806"/>
            <a:ext cx="394091" cy="11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上矢印 51">
            <a:extLst>
              <a:ext uri="{FF2B5EF4-FFF2-40B4-BE49-F238E27FC236}">
                <a16:creationId xmlns:a16="http://schemas.microsoft.com/office/drawing/2014/main" id="{0727C65E-F8D5-889B-75DE-6FD166C59E05}"/>
              </a:ext>
            </a:extLst>
          </p:cNvPr>
          <p:cNvSpPr/>
          <p:nvPr/>
        </p:nvSpPr>
        <p:spPr>
          <a:xfrm rot="12994874">
            <a:off x="3346487" y="3546130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上矢印 52">
            <a:extLst>
              <a:ext uri="{FF2B5EF4-FFF2-40B4-BE49-F238E27FC236}">
                <a16:creationId xmlns:a16="http://schemas.microsoft.com/office/drawing/2014/main" id="{0C10FD1F-7EED-19CE-5C84-A5E8070DDA46}"/>
              </a:ext>
            </a:extLst>
          </p:cNvPr>
          <p:cNvSpPr/>
          <p:nvPr/>
        </p:nvSpPr>
        <p:spPr>
          <a:xfrm rot="8789703">
            <a:off x="4933756" y="3654547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上矢印 53">
            <a:extLst>
              <a:ext uri="{FF2B5EF4-FFF2-40B4-BE49-F238E27FC236}">
                <a16:creationId xmlns:a16="http://schemas.microsoft.com/office/drawing/2014/main" id="{1EC4FAAF-D7B5-B248-9929-BA1CF68DDE40}"/>
              </a:ext>
            </a:extLst>
          </p:cNvPr>
          <p:cNvSpPr/>
          <p:nvPr/>
        </p:nvSpPr>
        <p:spPr>
          <a:xfrm rot="7150634">
            <a:off x="6972960" y="2910406"/>
            <a:ext cx="394091" cy="23064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9ADC4D1-3119-6DD0-583E-3268E6B3D334}"/>
              </a:ext>
            </a:extLst>
          </p:cNvPr>
          <p:cNvSpPr txBox="1"/>
          <p:nvPr/>
        </p:nvSpPr>
        <p:spPr>
          <a:xfrm>
            <a:off x="1213596" y="3599435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オンプレミス </a:t>
            </a:r>
            <a:r>
              <a:rPr kumimoji="1" lang="en-US" altLang="ja-JP" b="1" dirty="0">
                <a:solidFill>
                  <a:srgbClr val="FF0000"/>
                </a:solidFill>
              </a:rPr>
              <a:t>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36C773-AED4-21F8-3B69-2372A20CD8BA}"/>
              </a:ext>
            </a:extLst>
          </p:cNvPr>
          <p:cNvSpPr txBox="1"/>
          <p:nvPr/>
        </p:nvSpPr>
        <p:spPr>
          <a:xfrm>
            <a:off x="3427937" y="4382569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1517D01-0017-5C7A-E582-A401E9773C22}"/>
              </a:ext>
            </a:extLst>
          </p:cNvPr>
          <p:cNvSpPr txBox="1"/>
          <p:nvPr/>
        </p:nvSpPr>
        <p:spPr>
          <a:xfrm>
            <a:off x="6812859" y="3746703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B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B204B4E-92BC-B35F-522F-5BEE7E3A0A0F}"/>
              </a:ext>
            </a:extLst>
          </p:cNvPr>
          <p:cNvSpPr txBox="1"/>
          <p:nvPr/>
        </p:nvSpPr>
        <p:spPr>
          <a:xfrm>
            <a:off x="5603941" y="1970750"/>
            <a:ext cx="1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仮想</a:t>
            </a:r>
            <a:r>
              <a:rPr lang="en-US" altLang="ja-JP" b="1" dirty="0">
                <a:solidFill>
                  <a:srgbClr val="FF0000"/>
                </a:solidFill>
              </a:rPr>
              <a:t>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44" name="Picture 9" descr="C:\Documents and Settings\kento\Local Settings\Temporary Internet Files\Content.IE5\YFF858L2\MCj04339410000[1].png">
            <a:extLst>
              <a:ext uri="{FF2B5EF4-FFF2-40B4-BE49-F238E27FC236}">
                <a16:creationId xmlns:a16="http://schemas.microsoft.com/office/drawing/2014/main" id="{13F19CA9-9F9E-84D2-C8A5-E8FB278FC7F0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35425" y="1403154"/>
            <a:ext cx="1288682" cy="123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EF471-7C00-161E-0971-BE848D2BE6B9}"/>
              </a:ext>
            </a:extLst>
          </p:cNvPr>
          <p:cNvSpPr txBox="1"/>
          <p:nvPr/>
        </p:nvSpPr>
        <p:spPr>
          <a:xfrm>
            <a:off x="10355591" y="2362013"/>
            <a:ext cx="16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アプリ利用者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2DEBAC7-CE80-F95F-4F54-CEA99B5C4BBE}"/>
              </a:ext>
            </a:extLst>
          </p:cNvPr>
          <p:cNvSpPr txBox="1"/>
          <p:nvPr/>
        </p:nvSpPr>
        <p:spPr>
          <a:xfrm>
            <a:off x="7329484" y="2719560"/>
            <a:ext cx="188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VC</a:t>
            </a:r>
            <a:r>
              <a:rPr kumimoji="1" lang="ja-JP" altLang="en-US" b="1" dirty="0"/>
              <a:t>利用者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20FB2AB-D73C-65BD-9921-87D82580AC97}"/>
              </a:ext>
            </a:extLst>
          </p:cNvPr>
          <p:cNvCxnSpPr/>
          <p:nvPr/>
        </p:nvCxnSpPr>
        <p:spPr>
          <a:xfrm flipH="1">
            <a:off x="8732620" y="2021486"/>
            <a:ext cx="1429807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D4DDDDC-7408-5EF2-E765-0295CF7B5596}"/>
              </a:ext>
            </a:extLst>
          </p:cNvPr>
          <p:cNvSpPr txBox="1"/>
          <p:nvPr/>
        </p:nvSpPr>
        <p:spPr>
          <a:xfrm>
            <a:off x="8740663" y="2135052"/>
            <a:ext cx="15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構築を依頼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C64E93-EAFF-D724-1E90-5B49CC9EFACA}"/>
              </a:ext>
            </a:extLst>
          </p:cNvPr>
          <p:cNvSpPr txBox="1"/>
          <p:nvPr/>
        </p:nvSpPr>
        <p:spPr>
          <a:xfrm>
            <a:off x="60677" y="1773600"/>
            <a:ext cx="3684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</a:rPr>
              <a:t>オンプレミスに</a:t>
            </a:r>
            <a:r>
              <a:rPr lang="en-US" altLang="ja-JP" sz="2800" b="1" dirty="0">
                <a:solidFill>
                  <a:srgbClr val="FF0000"/>
                </a:solidFill>
              </a:rPr>
              <a:t>JupyterHub</a:t>
            </a:r>
            <a:r>
              <a:rPr lang="ja-JP" altLang="en-US" sz="2800" b="1" dirty="0">
                <a:solidFill>
                  <a:srgbClr val="FF0000"/>
                </a:solidFill>
              </a:rPr>
              <a:t>環境構築！</a:t>
            </a:r>
            <a:endParaRPr lang="en-US" altLang="ja-JP" sz="2800" b="1" dirty="0">
              <a:solidFill>
                <a:srgbClr val="FF0000"/>
              </a:solidFill>
            </a:endParaRPr>
          </a:p>
          <a:p>
            <a:pPr algn="ctr"/>
            <a:r>
              <a:rPr lang="ja-JP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ja-JP" sz="2800" b="1" dirty="0">
                <a:solidFill>
                  <a:srgbClr val="FF0000"/>
                </a:solidFill>
              </a:rPr>
              <a:t>20 user</a:t>
            </a:r>
            <a:r>
              <a:rPr lang="ja-JP" altLang="en-US" sz="2800" b="1" dirty="0">
                <a:solidFill>
                  <a:srgbClr val="FF0000"/>
                </a:solidFill>
              </a:rPr>
              <a:t>）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BDAAA92B-8C02-46F1-F3C9-8598412BD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63" y="4250659"/>
            <a:ext cx="2005121" cy="1112655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73BDCED-0918-7FC6-6B37-0821033F7299}"/>
              </a:ext>
            </a:extLst>
          </p:cNvPr>
          <p:cNvSpPr txBox="1"/>
          <p:nvPr/>
        </p:nvSpPr>
        <p:spPr>
          <a:xfrm>
            <a:off x="678577" y="4211771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~20 user</a:t>
            </a:r>
            <a:endParaRPr kumimoji="1" lang="ja-JP" altLang="en-US" sz="2000" b="1" dirty="0"/>
          </a:p>
        </p:txBody>
      </p:sp>
      <p:sp>
        <p:nvSpPr>
          <p:cNvPr id="52" name="雲形吹き出し 63">
            <a:extLst>
              <a:ext uri="{FF2B5EF4-FFF2-40B4-BE49-F238E27FC236}">
                <a16:creationId xmlns:a16="http://schemas.microsoft.com/office/drawing/2014/main" id="{332D11AE-22D5-3F2D-0F36-F1854B680349}"/>
              </a:ext>
            </a:extLst>
          </p:cNvPr>
          <p:cNvSpPr/>
          <p:nvPr/>
        </p:nvSpPr>
        <p:spPr>
          <a:xfrm>
            <a:off x="7139098" y="142152"/>
            <a:ext cx="3393103" cy="1398355"/>
          </a:xfrm>
          <a:prstGeom prst="cloudCallout">
            <a:avLst>
              <a:gd name="adj1" fmla="val 43046"/>
              <a:gd name="adj2" fmla="val 44739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JupyterHub</a:t>
            </a:r>
            <a:r>
              <a:rPr lang="ja-JP" altLang="en-US" b="1" dirty="0">
                <a:solidFill>
                  <a:schemeClr val="tx1"/>
                </a:solidFill>
              </a:rPr>
              <a:t>を用いて</a:t>
            </a:r>
            <a:r>
              <a:rPr lang="en-US" altLang="ja-JP" b="1" dirty="0">
                <a:solidFill>
                  <a:schemeClr val="tx1"/>
                </a:solidFill>
              </a:rPr>
              <a:t>Python</a:t>
            </a:r>
            <a:r>
              <a:rPr lang="ja-JP" altLang="en-US" b="1" dirty="0">
                <a:solidFill>
                  <a:schemeClr val="tx1"/>
                </a:solidFill>
              </a:rPr>
              <a:t>演習環境を立ち上げたい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3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1CDF6A-E5F4-7C3B-E6D3-F62E09874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8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29AA50A-2C88-D022-48F3-A9272B3E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の特徴（２）</a:t>
            </a:r>
          </a:p>
        </p:txBody>
      </p:sp>
      <p:sp>
        <p:nvSpPr>
          <p:cNvPr id="4" name="角丸四角形 43">
            <a:extLst>
              <a:ext uri="{FF2B5EF4-FFF2-40B4-BE49-F238E27FC236}">
                <a16:creationId xmlns:a16="http://schemas.microsoft.com/office/drawing/2014/main" id="{38B73387-CECA-CD40-4EB4-D757E221183B}"/>
              </a:ext>
            </a:extLst>
          </p:cNvPr>
          <p:cNvSpPr/>
          <p:nvPr/>
        </p:nvSpPr>
        <p:spPr>
          <a:xfrm>
            <a:off x="462388" y="3261088"/>
            <a:ext cx="10908997" cy="2966689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26">
            <a:extLst>
              <a:ext uri="{FF2B5EF4-FFF2-40B4-BE49-F238E27FC236}">
                <a16:creationId xmlns:a16="http://schemas.microsoft.com/office/drawing/2014/main" id="{B5D5B39A-95C7-3536-CF1B-E2EB5BD725F9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54B5237-2781-6466-8BEE-F1FA3F33AA2A}"/>
              </a:ext>
            </a:extLst>
          </p:cNvPr>
          <p:cNvGrpSpPr/>
          <p:nvPr/>
        </p:nvGrpSpPr>
        <p:grpSpPr>
          <a:xfrm>
            <a:off x="4794736" y="3973313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E45E4C5-1847-E88E-3647-F5642BB0043F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13">
              <a:extLst>
                <a:ext uri="{FF2B5EF4-FFF2-40B4-BE49-F238E27FC236}">
                  <a16:creationId xmlns:a16="http://schemas.microsoft.com/office/drawing/2014/main" id="{2B78752B-CBC9-D99F-5A87-EAD461433AA1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4">
              <a:extLst>
                <a:ext uri="{FF2B5EF4-FFF2-40B4-BE49-F238E27FC236}">
                  <a16:creationId xmlns:a16="http://schemas.microsoft.com/office/drawing/2014/main" id="{D89B657E-0BFE-E49B-AE65-D2406697B176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5">
              <a:extLst>
                <a:ext uri="{FF2B5EF4-FFF2-40B4-BE49-F238E27FC236}">
                  <a16:creationId xmlns:a16="http://schemas.microsoft.com/office/drawing/2014/main" id="{D6B68A95-1398-E325-8399-6757C3DFE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6">
              <a:extLst>
                <a:ext uri="{FF2B5EF4-FFF2-40B4-BE49-F238E27FC236}">
                  <a16:creationId xmlns:a16="http://schemas.microsoft.com/office/drawing/2014/main" id="{3DCAAC3F-E074-3B95-8352-BE122ECAB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BL00152_.WMF">
            <a:extLst>
              <a:ext uri="{FF2B5EF4-FFF2-40B4-BE49-F238E27FC236}">
                <a16:creationId xmlns:a16="http://schemas.microsoft.com/office/drawing/2014/main" id="{CD05E9B9-9B94-E02E-6614-40D00C1CA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1541080-6D6F-4828-0D03-4B39F0134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44FF0DB-1EE5-FD05-105C-608AC029D804}"/>
              </a:ext>
            </a:extLst>
          </p:cNvPr>
          <p:cNvGrpSpPr/>
          <p:nvPr/>
        </p:nvGrpSpPr>
        <p:grpSpPr>
          <a:xfrm>
            <a:off x="8115535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F4B3434-3BB9-ED77-2699-E0FC387287D6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31">
              <a:extLst>
                <a:ext uri="{FF2B5EF4-FFF2-40B4-BE49-F238E27FC236}">
                  <a16:creationId xmlns:a16="http://schemas.microsoft.com/office/drawing/2014/main" id="{A3A0BF42-0DE1-65C1-BC68-DBA5A92C91FE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2">
              <a:extLst>
                <a:ext uri="{FF2B5EF4-FFF2-40B4-BE49-F238E27FC236}">
                  <a16:creationId xmlns:a16="http://schemas.microsoft.com/office/drawing/2014/main" id="{FF43005E-9FEB-7862-3EE0-430A2E59C037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3">
              <a:extLst>
                <a:ext uri="{FF2B5EF4-FFF2-40B4-BE49-F238E27FC236}">
                  <a16:creationId xmlns:a16="http://schemas.microsoft.com/office/drawing/2014/main" id="{46031D4F-3B7D-E32F-FA17-E21061D8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34">
              <a:extLst>
                <a:ext uri="{FF2B5EF4-FFF2-40B4-BE49-F238E27FC236}">
                  <a16:creationId xmlns:a16="http://schemas.microsoft.com/office/drawing/2014/main" id="{424C7A43-2CFF-BA1D-BC9E-4116F9BE2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BFA6E7AA-504A-A6D4-1AE1-880CC961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C734B3B-0AAD-A915-FC8A-6C510607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D4B8D9B-8F79-FA6E-D13E-C6F8024A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37412A07-B061-504B-7175-C9CBEE10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458264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0ABA0AC-2AAD-D5DF-6A44-A772649A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4589" y="461209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5CD8E7CB-A707-1BD4-0398-F3B4C050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5015237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C53D69E-60B9-87C7-8961-B5AF891F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22" y="5018033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6661848B-0868-3932-13CB-BEDC861C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174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0E10CAC-62F5-EFF1-280B-E325A6BF3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0115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B9EBD6-257F-A71E-2C93-BC0D65A21FFE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D73F5AD-8547-B4E0-DE9D-BD22D6691875}"/>
              </a:ext>
            </a:extLst>
          </p:cNvPr>
          <p:cNvSpPr txBox="1"/>
          <p:nvPr/>
        </p:nvSpPr>
        <p:spPr>
          <a:xfrm>
            <a:off x="5301973" y="5830848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386AAE9-8E4E-4D35-9DB4-052334AFB975}"/>
              </a:ext>
            </a:extLst>
          </p:cNvPr>
          <p:cNvSpPr txBox="1"/>
          <p:nvPr/>
        </p:nvSpPr>
        <p:spPr>
          <a:xfrm>
            <a:off x="8805436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2" name="フローチャート: 磁気ディスク 31">
            <a:extLst>
              <a:ext uri="{FF2B5EF4-FFF2-40B4-BE49-F238E27FC236}">
                <a16:creationId xmlns:a16="http://schemas.microsoft.com/office/drawing/2014/main" id="{13AF3FFA-A6C1-7D07-DAF4-75F4E0CE7B55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2">
            <a:extLst>
              <a:ext uri="{FF2B5EF4-FFF2-40B4-BE49-F238E27FC236}">
                <a16:creationId xmlns:a16="http://schemas.microsoft.com/office/drawing/2014/main" id="{7F7504BA-A84A-A3C9-1D12-2BE01A09A09B}"/>
              </a:ext>
            </a:extLst>
          </p:cNvPr>
          <p:cNvSpPr/>
          <p:nvPr/>
        </p:nvSpPr>
        <p:spPr>
          <a:xfrm>
            <a:off x="3716215" y="2288903"/>
            <a:ext cx="2338374" cy="1295326"/>
          </a:xfrm>
          <a:prstGeom prst="roundRect">
            <a:avLst/>
          </a:prstGeom>
          <a:solidFill>
            <a:srgbClr val="FFC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コントローラ</a:t>
            </a:r>
          </a:p>
        </p:txBody>
      </p:sp>
      <p:sp>
        <p:nvSpPr>
          <p:cNvPr id="34" name="上矢印 45">
            <a:extLst>
              <a:ext uri="{FF2B5EF4-FFF2-40B4-BE49-F238E27FC236}">
                <a16:creationId xmlns:a16="http://schemas.microsoft.com/office/drawing/2014/main" id="{CF621027-1C49-849F-C012-C749EB10DABB}"/>
              </a:ext>
            </a:extLst>
          </p:cNvPr>
          <p:cNvSpPr/>
          <p:nvPr/>
        </p:nvSpPr>
        <p:spPr>
          <a:xfrm rot="15288671">
            <a:off x="6476201" y="2043358"/>
            <a:ext cx="394091" cy="1029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上矢印 51">
            <a:extLst>
              <a:ext uri="{FF2B5EF4-FFF2-40B4-BE49-F238E27FC236}">
                <a16:creationId xmlns:a16="http://schemas.microsoft.com/office/drawing/2014/main" id="{5E46CD73-5BDD-EB92-1AB3-9926458F1D3E}"/>
              </a:ext>
            </a:extLst>
          </p:cNvPr>
          <p:cNvSpPr/>
          <p:nvPr/>
        </p:nvSpPr>
        <p:spPr>
          <a:xfrm rot="12994874">
            <a:off x="3346487" y="3546130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上矢印 52">
            <a:extLst>
              <a:ext uri="{FF2B5EF4-FFF2-40B4-BE49-F238E27FC236}">
                <a16:creationId xmlns:a16="http://schemas.microsoft.com/office/drawing/2014/main" id="{C9588DDC-F57D-6BDE-C2E1-0DFE636460B6}"/>
              </a:ext>
            </a:extLst>
          </p:cNvPr>
          <p:cNvSpPr/>
          <p:nvPr/>
        </p:nvSpPr>
        <p:spPr>
          <a:xfrm rot="8789703">
            <a:off x="4933756" y="3654547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上矢印 53">
            <a:extLst>
              <a:ext uri="{FF2B5EF4-FFF2-40B4-BE49-F238E27FC236}">
                <a16:creationId xmlns:a16="http://schemas.microsoft.com/office/drawing/2014/main" id="{06D06D11-25F1-7792-6135-EC4C2934F8DC}"/>
              </a:ext>
            </a:extLst>
          </p:cNvPr>
          <p:cNvSpPr/>
          <p:nvPr/>
        </p:nvSpPr>
        <p:spPr>
          <a:xfrm rot="7150634">
            <a:off x="6972960" y="2910406"/>
            <a:ext cx="394091" cy="23064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D0AD13-BE76-B713-2E11-0CD927658DD7}"/>
              </a:ext>
            </a:extLst>
          </p:cNvPr>
          <p:cNvSpPr txBox="1"/>
          <p:nvPr/>
        </p:nvSpPr>
        <p:spPr>
          <a:xfrm>
            <a:off x="1213596" y="3599435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オンプレミス </a:t>
            </a:r>
            <a:r>
              <a:rPr kumimoji="1" lang="en-US" altLang="ja-JP" b="1" dirty="0">
                <a:solidFill>
                  <a:srgbClr val="FF0000"/>
                </a:solidFill>
              </a:rPr>
              <a:t>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8FFACF5-9B9C-9F1B-855E-8954414C8F9B}"/>
              </a:ext>
            </a:extLst>
          </p:cNvPr>
          <p:cNvSpPr txBox="1"/>
          <p:nvPr/>
        </p:nvSpPr>
        <p:spPr>
          <a:xfrm>
            <a:off x="3427937" y="4382569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326019-CF2F-B87F-616C-ED9A23374174}"/>
              </a:ext>
            </a:extLst>
          </p:cNvPr>
          <p:cNvSpPr txBox="1"/>
          <p:nvPr/>
        </p:nvSpPr>
        <p:spPr>
          <a:xfrm>
            <a:off x="6812859" y="3746703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B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F1F9279-3494-8325-B0EC-A8BA1E708872}"/>
              </a:ext>
            </a:extLst>
          </p:cNvPr>
          <p:cNvSpPr txBox="1"/>
          <p:nvPr/>
        </p:nvSpPr>
        <p:spPr>
          <a:xfrm>
            <a:off x="5622380" y="2008653"/>
            <a:ext cx="1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仮想</a:t>
            </a:r>
            <a:r>
              <a:rPr lang="en-US" altLang="ja-JP" b="1" dirty="0">
                <a:solidFill>
                  <a:srgbClr val="FF0000"/>
                </a:solidFill>
              </a:rPr>
              <a:t>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ACF46AC-FBD6-7CEA-6A05-7B14B11DBA36}"/>
              </a:ext>
            </a:extLst>
          </p:cNvPr>
          <p:cNvSpPr txBox="1"/>
          <p:nvPr/>
        </p:nvSpPr>
        <p:spPr>
          <a:xfrm>
            <a:off x="367685" y="1149053"/>
            <a:ext cx="613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インスタンスの追加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も仮想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API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からの操作でクラウド・オンプレ環境を跨いて可能！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3E69B5-8BC4-90D9-D238-60657EF26DF0}"/>
              </a:ext>
            </a:extLst>
          </p:cNvPr>
          <p:cNvSpPr txBox="1"/>
          <p:nvPr/>
        </p:nvSpPr>
        <p:spPr>
          <a:xfrm>
            <a:off x="6615288" y="3303562"/>
            <a:ext cx="463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仮想プライベートネットワーク</a:t>
            </a:r>
            <a:endParaRPr kumimoji="1" lang="ja-JP" altLang="en-US" sz="2400" b="1" dirty="0"/>
          </a:p>
        </p:txBody>
      </p:sp>
      <p:pic>
        <p:nvPicPr>
          <p:cNvPr id="44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1873D08F-3693-B4EC-FD67-144B305E18D7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0162427" y="929357"/>
            <a:ext cx="1395048" cy="1356992"/>
          </a:xfrm>
          <a:prstGeom prst="rect">
            <a:avLst/>
          </a:prstGeom>
          <a:noFill/>
        </p:spPr>
      </p:pic>
      <p:pic>
        <p:nvPicPr>
          <p:cNvPr id="45" name="Picture 9" descr="C:\Documents and Settings\kento\Local Settings\Temporary Internet Files\Content.IE5\YFF858L2\MCj04339410000[1].png">
            <a:extLst>
              <a:ext uri="{FF2B5EF4-FFF2-40B4-BE49-F238E27FC236}">
                <a16:creationId xmlns:a16="http://schemas.microsoft.com/office/drawing/2014/main" id="{73F40AD6-207E-3F1D-2D03-AAFA116CDCFF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35425" y="1403154"/>
            <a:ext cx="1288682" cy="123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588339-AA21-9B78-69FD-1593C6B7D9E4}"/>
              </a:ext>
            </a:extLst>
          </p:cNvPr>
          <p:cNvSpPr txBox="1"/>
          <p:nvPr/>
        </p:nvSpPr>
        <p:spPr>
          <a:xfrm>
            <a:off x="10355591" y="2362013"/>
            <a:ext cx="16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アプリ利用者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0F5CE3D-EA67-113A-1F92-7183DCBD4D81}"/>
              </a:ext>
            </a:extLst>
          </p:cNvPr>
          <p:cNvSpPr txBox="1"/>
          <p:nvPr/>
        </p:nvSpPr>
        <p:spPr>
          <a:xfrm>
            <a:off x="7329484" y="2719560"/>
            <a:ext cx="188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VC</a:t>
            </a:r>
            <a:r>
              <a:rPr kumimoji="1" lang="ja-JP" altLang="en-US" b="1" dirty="0"/>
              <a:t>利用者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84424E6-28C9-1580-267C-AFE28C390EAE}"/>
              </a:ext>
            </a:extLst>
          </p:cNvPr>
          <p:cNvCxnSpPr/>
          <p:nvPr/>
        </p:nvCxnSpPr>
        <p:spPr>
          <a:xfrm flipH="1">
            <a:off x="8732620" y="2021486"/>
            <a:ext cx="1429807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D7E7EDF-FADB-7387-184B-20BFA6597FBB}"/>
              </a:ext>
            </a:extLst>
          </p:cNvPr>
          <p:cNvSpPr txBox="1"/>
          <p:nvPr/>
        </p:nvSpPr>
        <p:spPr>
          <a:xfrm>
            <a:off x="8651209" y="2135052"/>
            <a:ext cx="182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インスタンス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追加</a:t>
            </a:r>
            <a:r>
              <a:rPr kumimoji="1" lang="ja-JP" altLang="en-US" b="1" dirty="0">
                <a:solidFill>
                  <a:srgbClr val="FF0000"/>
                </a:solidFill>
              </a:rPr>
              <a:t>を依頼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9392F638-CA37-D043-1C31-BC9890DF3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63" y="4250659"/>
            <a:ext cx="2005121" cy="1112655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DD8B276-61B4-362E-22DE-2423F282014E}"/>
              </a:ext>
            </a:extLst>
          </p:cNvPr>
          <p:cNvSpPr txBox="1"/>
          <p:nvPr/>
        </p:nvSpPr>
        <p:spPr>
          <a:xfrm>
            <a:off x="678577" y="4211771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~20 user</a:t>
            </a:r>
            <a:endParaRPr kumimoji="1" lang="ja-JP" altLang="en-US" sz="2000" b="1" dirty="0"/>
          </a:p>
        </p:txBody>
      </p:sp>
      <p:sp>
        <p:nvSpPr>
          <p:cNvPr id="52" name="雲形吹き出し 63">
            <a:extLst>
              <a:ext uri="{FF2B5EF4-FFF2-40B4-BE49-F238E27FC236}">
                <a16:creationId xmlns:a16="http://schemas.microsoft.com/office/drawing/2014/main" id="{7C19D62B-420A-F2D4-F17C-75B284090542}"/>
              </a:ext>
            </a:extLst>
          </p:cNvPr>
          <p:cNvSpPr/>
          <p:nvPr/>
        </p:nvSpPr>
        <p:spPr>
          <a:xfrm>
            <a:off x="6615288" y="116832"/>
            <a:ext cx="4008651" cy="1250499"/>
          </a:xfrm>
          <a:prstGeom prst="cloudCallout">
            <a:avLst>
              <a:gd name="adj1" fmla="val 40080"/>
              <a:gd name="adj2" fmla="val 65355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Python</a:t>
            </a:r>
            <a:r>
              <a:rPr lang="ja-JP" altLang="en-US" b="1" dirty="0">
                <a:solidFill>
                  <a:srgbClr val="FF0000"/>
                </a:solidFill>
              </a:rPr>
              <a:t>演習環境のユーザ数を</a:t>
            </a:r>
            <a:r>
              <a:rPr lang="en-US" altLang="ja-JP" b="1" dirty="0">
                <a:solidFill>
                  <a:srgbClr val="FF0000"/>
                </a:solidFill>
              </a:rPr>
              <a:t>100</a:t>
            </a:r>
            <a:r>
              <a:rPr lang="ja-JP" altLang="en-US" b="1" dirty="0">
                <a:solidFill>
                  <a:srgbClr val="FF0000"/>
                </a:solidFill>
              </a:rPr>
              <a:t>に増やしたい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2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B861D6-3703-26FD-67CF-30405E6FBC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031CD-630A-419B-9D5E-2F6416F02156}" type="slidenum">
              <a:rPr lang="en-US" altLang="ja-JP" smtClean="0">
                <a:solidFill>
                  <a:prstClr val="black"/>
                </a:solidFill>
              </a:rPr>
              <a:pPr/>
              <a:t>9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16A258-E206-9264-C95E-0F9758A3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OCS</a:t>
            </a:r>
            <a:r>
              <a:rPr kumimoji="1" lang="ja-JP" altLang="en-US" dirty="0"/>
              <a:t>の特徴（２）</a:t>
            </a:r>
          </a:p>
        </p:txBody>
      </p:sp>
      <p:sp>
        <p:nvSpPr>
          <p:cNvPr id="4" name="角丸四角形 43">
            <a:extLst>
              <a:ext uri="{FF2B5EF4-FFF2-40B4-BE49-F238E27FC236}">
                <a16:creationId xmlns:a16="http://schemas.microsoft.com/office/drawing/2014/main" id="{BB047AA7-3E7D-6548-40C6-204D89384072}"/>
              </a:ext>
            </a:extLst>
          </p:cNvPr>
          <p:cNvSpPr/>
          <p:nvPr/>
        </p:nvSpPr>
        <p:spPr>
          <a:xfrm>
            <a:off x="462388" y="3261088"/>
            <a:ext cx="10908997" cy="2966689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26">
            <a:extLst>
              <a:ext uri="{FF2B5EF4-FFF2-40B4-BE49-F238E27FC236}">
                <a16:creationId xmlns:a16="http://schemas.microsoft.com/office/drawing/2014/main" id="{F183C05B-9C64-F4B1-85CC-549FD73D6F79}"/>
              </a:ext>
            </a:extLst>
          </p:cNvPr>
          <p:cNvSpPr/>
          <p:nvPr/>
        </p:nvSpPr>
        <p:spPr>
          <a:xfrm>
            <a:off x="835241" y="4163313"/>
            <a:ext cx="3059723" cy="17099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D900602-C5CB-C1BA-6685-744B17C1EB55}"/>
              </a:ext>
            </a:extLst>
          </p:cNvPr>
          <p:cNvGrpSpPr/>
          <p:nvPr/>
        </p:nvGrpSpPr>
        <p:grpSpPr>
          <a:xfrm>
            <a:off x="4794736" y="3973313"/>
            <a:ext cx="2693138" cy="1786628"/>
            <a:chOff x="4571890" y="1880972"/>
            <a:chExt cx="3036038" cy="2016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8D414BB-A222-5A05-20AF-EA755AA57A66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13">
              <a:extLst>
                <a:ext uri="{FF2B5EF4-FFF2-40B4-BE49-F238E27FC236}">
                  <a16:creationId xmlns:a16="http://schemas.microsoft.com/office/drawing/2014/main" id="{700F06F1-B9F5-C28D-2CCE-7E344CE88AE9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4">
              <a:extLst>
                <a:ext uri="{FF2B5EF4-FFF2-40B4-BE49-F238E27FC236}">
                  <a16:creationId xmlns:a16="http://schemas.microsoft.com/office/drawing/2014/main" id="{ED5CB1C7-E0E5-4C4B-48DD-1C129B02226B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5">
              <a:extLst>
                <a:ext uri="{FF2B5EF4-FFF2-40B4-BE49-F238E27FC236}">
                  <a16:creationId xmlns:a16="http://schemas.microsoft.com/office/drawing/2014/main" id="{9EEA9F26-B387-8392-202D-86819FFA9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6">
              <a:extLst>
                <a:ext uri="{FF2B5EF4-FFF2-40B4-BE49-F238E27FC236}">
                  <a16:creationId xmlns:a16="http://schemas.microsoft.com/office/drawing/2014/main" id="{4F524810-5848-9E10-65A1-3599A7ED0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BL00152_.WMF">
            <a:extLst>
              <a:ext uri="{FF2B5EF4-FFF2-40B4-BE49-F238E27FC236}">
                <a16:creationId xmlns:a16="http://schemas.microsoft.com/office/drawing/2014/main" id="{C16E18B9-26A3-C0A9-4D5C-9D5E43D94B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84" y="4271104"/>
            <a:ext cx="2043047" cy="128468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190582E3-9E32-E4AF-2B3B-CAC02A88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469060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0156FAF-A697-3153-B10A-2387352AF78D}"/>
              </a:ext>
            </a:extLst>
          </p:cNvPr>
          <p:cNvGrpSpPr/>
          <p:nvPr/>
        </p:nvGrpSpPr>
        <p:grpSpPr>
          <a:xfrm>
            <a:off x="8115535" y="3851070"/>
            <a:ext cx="2891194" cy="1895889"/>
            <a:chOff x="4571890" y="1880972"/>
            <a:chExt cx="3036038" cy="2016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A93DAB3-E398-6492-7AA6-BE2CFAC8DBA4}"/>
                </a:ext>
              </a:extLst>
            </p:cNvPr>
            <p:cNvSpPr/>
            <p:nvPr/>
          </p:nvSpPr>
          <p:spPr>
            <a:xfrm>
              <a:off x="5231904" y="2960868"/>
              <a:ext cx="1656024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31">
              <a:extLst>
                <a:ext uri="{FF2B5EF4-FFF2-40B4-BE49-F238E27FC236}">
                  <a16:creationId xmlns:a16="http://schemas.microsoft.com/office/drawing/2014/main" id="{8EA55FD6-3FC4-2260-D979-76AB6E9E8406}"/>
                </a:ext>
              </a:extLst>
            </p:cNvPr>
            <p:cNvSpPr/>
            <p:nvPr/>
          </p:nvSpPr>
          <p:spPr>
            <a:xfrm>
              <a:off x="5475530" y="1880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32">
              <a:extLst>
                <a:ext uri="{FF2B5EF4-FFF2-40B4-BE49-F238E27FC236}">
                  <a16:creationId xmlns:a16="http://schemas.microsoft.com/office/drawing/2014/main" id="{4808C293-9FFB-0149-93CC-4BAABF81A0D1}"/>
                </a:ext>
              </a:extLst>
            </p:cNvPr>
            <p:cNvSpPr/>
            <p:nvPr/>
          </p:nvSpPr>
          <p:spPr>
            <a:xfrm>
              <a:off x="6167928" y="2456972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33">
              <a:extLst>
                <a:ext uri="{FF2B5EF4-FFF2-40B4-BE49-F238E27FC236}">
                  <a16:creationId xmlns:a16="http://schemas.microsoft.com/office/drawing/2014/main" id="{E9FBC41A-5418-AC45-0309-FB748F816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1890" y="2600972"/>
              <a:ext cx="1296000" cy="12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34">
              <a:extLst>
                <a:ext uri="{FF2B5EF4-FFF2-40B4-BE49-F238E27FC236}">
                  <a16:creationId xmlns:a16="http://schemas.microsoft.com/office/drawing/2014/main" id="{4938751F-F8F4-A6C1-8E4C-DCE322BC8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3530" y="2168972"/>
              <a:ext cx="864000" cy="86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41601FAF-7ABF-1515-799F-612FA5CE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512" y="4720054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83580A40-0D4A-31AC-CB10-26AFEFCF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8961" y="5123199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538A8D-087C-F38E-C39D-D805306A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8745" y="5125995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62E890CD-2518-FAB9-431C-C55BE454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4582646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10D463F-5B82-D547-5ECA-0259B249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4589" y="4612092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E75D7B0-E97F-9506-23F3-5842A749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038" y="5015237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3B3968AE-B98D-BE87-15D6-7B2401B1A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1822" y="5018033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115A8486-E4A0-56DD-E52F-515B5062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3174" y="4576851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8EE6B026-E085-D98A-E9A0-67ACA597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0115" y="4564438"/>
            <a:ext cx="562708" cy="64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75E5CCC-26EE-F338-6549-C6C27A3C359F}"/>
              </a:ext>
            </a:extLst>
          </p:cNvPr>
          <p:cNvSpPr txBox="1"/>
          <p:nvPr/>
        </p:nvSpPr>
        <p:spPr>
          <a:xfrm>
            <a:off x="1456563" y="5936521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オンプレミス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EB8603-4830-D485-E015-99458BCC660F}"/>
              </a:ext>
            </a:extLst>
          </p:cNvPr>
          <p:cNvSpPr txBox="1"/>
          <p:nvPr/>
        </p:nvSpPr>
        <p:spPr>
          <a:xfrm>
            <a:off x="5301973" y="5830848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161CAB9-5FDF-627E-93CA-6E9E5845E8F7}"/>
              </a:ext>
            </a:extLst>
          </p:cNvPr>
          <p:cNvSpPr txBox="1"/>
          <p:nvPr/>
        </p:nvSpPr>
        <p:spPr>
          <a:xfrm>
            <a:off x="8805436" y="5822623"/>
            <a:ext cx="181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クラウド</a:t>
            </a:r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2" name="フローチャート: 磁気ディスク 31">
            <a:extLst>
              <a:ext uri="{FF2B5EF4-FFF2-40B4-BE49-F238E27FC236}">
                <a16:creationId xmlns:a16="http://schemas.microsoft.com/office/drawing/2014/main" id="{047760EB-1164-382A-CE9A-0828DB647A1A}"/>
              </a:ext>
            </a:extLst>
          </p:cNvPr>
          <p:cNvSpPr/>
          <p:nvPr/>
        </p:nvSpPr>
        <p:spPr>
          <a:xfrm>
            <a:off x="2775123" y="5411906"/>
            <a:ext cx="266603" cy="377794"/>
          </a:xfrm>
          <a:prstGeom prst="flowChartMagneticDisk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2">
            <a:extLst>
              <a:ext uri="{FF2B5EF4-FFF2-40B4-BE49-F238E27FC236}">
                <a16:creationId xmlns:a16="http://schemas.microsoft.com/office/drawing/2014/main" id="{82F3EEBE-1BF0-952C-B61E-6C3401A72DD1}"/>
              </a:ext>
            </a:extLst>
          </p:cNvPr>
          <p:cNvSpPr/>
          <p:nvPr/>
        </p:nvSpPr>
        <p:spPr>
          <a:xfrm>
            <a:off x="3716215" y="2288903"/>
            <a:ext cx="2338374" cy="1295326"/>
          </a:xfrm>
          <a:prstGeom prst="roundRect">
            <a:avLst/>
          </a:prstGeom>
          <a:solidFill>
            <a:srgbClr val="FFC3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コントローラ</a:t>
            </a:r>
          </a:p>
        </p:txBody>
      </p:sp>
      <p:sp>
        <p:nvSpPr>
          <p:cNvPr id="34" name="上矢印 45">
            <a:extLst>
              <a:ext uri="{FF2B5EF4-FFF2-40B4-BE49-F238E27FC236}">
                <a16:creationId xmlns:a16="http://schemas.microsoft.com/office/drawing/2014/main" id="{E63A0B15-494D-6CE0-5CBD-5D422E16FFAA}"/>
              </a:ext>
            </a:extLst>
          </p:cNvPr>
          <p:cNvSpPr/>
          <p:nvPr/>
        </p:nvSpPr>
        <p:spPr>
          <a:xfrm rot="15288671">
            <a:off x="6476201" y="2043358"/>
            <a:ext cx="394091" cy="1029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上矢印 51">
            <a:extLst>
              <a:ext uri="{FF2B5EF4-FFF2-40B4-BE49-F238E27FC236}">
                <a16:creationId xmlns:a16="http://schemas.microsoft.com/office/drawing/2014/main" id="{9AE1BE03-E48C-B150-98AE-BC10840E2104}"/>
              </a:ext>
            </a:extLst>
          </p:cNvPr>
          <p:cNvSpPr/>
          <p:nvPr/>
        </p:nvSpPr>
        <p:spPr>
          <a:xfrm rot="12994874">
            <a:off x="3346487" y="3546130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上矢印 52">
            <a:extLst>
              <a:ext uri="{FF2B5EF4-FFF2-40B4-BE49-F238E27FC236}">
                <a16:creationId xmlns:a16="http://schemas.microsoft.com/office/drawing/2014/main" id="{2B94093C-E668-2DAA-CCB6-C5910A6B6F3A}"/>
              </a:ext>
            </a:extLst>
          </p:cNvPr>
          <p:cNvSpPr/>
          <p:nvPr/>
        </p:nvSpPr>
        <p:spPr>
          <a:xfrm rot="8789703">
            <a:off x="4933756" y="3654547"/>
            <a:ext cx="394091" cy="808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上矢印 53">
            <a:extLst>
              <a:ext uri="{FF2B5EF4-FFF2-40B4-BE49-F238E27FC236}">
                <a16:creationId xmlns:a16="http://schemas.microsoft.com/office/drawing/2014/main" id="{4540B285-3F2C-0702-8F25-DD6AC6C38250}"/>
              </a:ext>
            </a:extLst>
          </p:cNvPr>
          <p:cNvSpPr/>
          <p:nvPr/>
        </p:nvSpPr>
        <p:spPr>
          <a:xfrm rot="7150634">
            <a:off x="6972960" y="2910406"/>
            <a:ext cx="394091" cy="23064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CB4BE63-5E78-1AB6-AD40-D01442AC583D}"/>
              </a:ext>
            </a:extLst>
          </p:cNvPr>
          <p:cNvSpPr txBox="1"/>
          <p:nvPr/>
        </p:nvSpPr>
        <p:spPr>
          <a:xfrm>
            <a:off x="1213596" y="3599435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オンプレミス </a:t>
            </a:r>
            <a:r>
              <a:rPr kumimoji="1" lang="en-US" altLang="ja-JP" b="1" dirty="0">
                <a:solidFill>
                  <a:srgbClr val="FF0000"/>
                </a:solidFill>
              </a:rPr>
              <a:t>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F412EA-82F7-6DC3-50F2-B8473C269D05}"/>
              </a:ext>
            </a:extLst>
          </p:cNvPr>
          <p:cNvSpPr txBox="1"/>
          <p:nvPr/>
        </p:nvSpPr>
        <p:spPr>
          <a:xfrm>
            <a:off x="3427937" y="4382569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86E09F7-96D4-8525-BEFF-885D2D4A1D36}"/>
              </a:ext>
            </a:extLst>
          </p:cNvPr>
          <p:cNvSpPr txBox="1"/>
          <p:nvPr/>
        </p:nvSpPr>
        <p:spPr>
          <a:xfrm>
            <a:off x="6812859" y="3746703"/>
            <a:ext cx="26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B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8CC746-C5FA-DB35-290A-93D938EBAE6D}"/>
              </a:ext>
            </a:extLst>
          </p:cNvPr>
          <p:cNvSpPr txBox="1"/>
          <p:nvPr/>
        </p:nvSpPr>
        <p:spPr>
          <a:xfrm>
            <a:off x="5622380" y="2008653"/>
            <a:ext cx="1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仮想</a:t>
            </a:r>
            <a:r>
              <a:rPr lang="en-US" altLang="ja-JP" b="1" dirty="0">
                <a:solidFill>
                  <a:srgbClr val="FF0000"/>
                </a:solidFill>
              </a:rPr>
              <a:t> API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D3A9627-3AE5-2EB8-4E9D-AD40C6C27FB0}"/>
              </a:ext>
            </a:extLst>
          </p:cNvPr>
          <p:cNvSpPr txBox="1"/>
          <p:nvPr/>
        </p:nvSpPr>
        <p:spPr>
          <a:xfrm>
            <a:off x="3183146" y="5078939"/>
            <a:ext cx="236796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インスタンス</a:t>
            </a:r>
            <a:r>
              <a:rPr kumimoji="1" lang="ja-JP" altLang="en-US" b="1" dirty="0">
                <a:solidFill>
                  <a:srgbClr val="FF0000"/>
                </a:solidFill>
              </a:rPr>
              <a:t>が足らなくなったので</a:t>
            </a:r>
            <a:r>
              <a:rPr lang="ja-JP" altLang="en-US" b="1" dirty="0">
                <a:solidFill>
                  <a:srgbClr val="FF0000"/>
                </a:solidFill>
              </a:rPr>
              <a:t>クラウド</a:t>
            </a:r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ja-JP" altLang="en-US" b="1" dirty="0">
                <a:solidFill>
                  <a:srgbClr val="FF0000"/>
                </a:solidFill>
              </a:rPr>
              <a:t>から補填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08FE0F2-4DAD-B572-3EB1-A26123BEA0E0}"/>
              </a:ext>
            </a:extLst>
          </p:cNvPr>
          <p:cNvSpPr txBox="1"/>
          <p:nvPr/>
        </p:nvSpPr>
        <p:spPr>
          <a:xfrm>
            <a:off x="6615288" y="3303562"/>
            <a:ext cx="463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/>
              <a:t>仮想プライベートネットワーク</a:t>
            </a:r>
            <a:endParaRPr kumimoji="1" lang="ja-JP" altLang="en-US" sz="2400" b="1" dirty="0"/>
          </a:p>
        </p:txBody>
      </p:sp>
      <p:pic>
        <p:nvPicPr>
          <p:cNvPr id="44" name="Picture 7" descr="E:\Pictures\Microsoft クリップ オーガナイザ\j0433942.png">
            <a:extLst>
              <a:ext uri="{FF2B5EF4-FFF2-40B4-BE49-F238E27FC236}">
                <a16:creationId xmlns:a16="http://schemas.microsoft.com/office/drawing/2014/main" id="{B2AF13ED-C553-FE90-5F6B-0D14B2DE76A5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0162427" y="929357"/>
            <a:ext cx="1395048" cy="1356992"/>
          </a:xfrm>
          <a:prstGeom prst="rect">
            <a:avLst/>
          </a:prstGeom>
          <a:noFill/>
        </p:spPr>
      </p:pic>
      <p:pic>
        <p:nvPicPr>
          <p:cNvPr id="45" name="Picture 9" descr="C:\Documents and Settings\kento\Local Settings\Temporary Internet Files\Content.IE5\YFF858L2\MCj04339410000[1].png">
            <a:extLst>
              <a:ext uri="{FF2B5EF4-FFF2-40B4-BE49-F238E27FC236}">
                <a16:creationId xmlns:a16="http://schemas.microsoft.com/office/drawing/2014/main" id="{C1074A75-F7AA-805C-428C-3C89983E407B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35425" y="1403154"/>
            <a:ext cx="1288682" cy="123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D34EA0-2E21-8D2F-0FF1-4FB9820D84D6}"/>
              </a:ext>
            </a:extLst>
          </p:cNvPr>
          <p:cNvSpPr txBox="1"/>
          <p:nvPr/>
        </p:nvSpPr>
        <p:spPr>
          <a:xfrm>
            <a:off x="10355591" y="2362013"/>
            <a:ext cx="16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アプリ利用者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C10A238-A3D5-244E-133F-DD3A3938155B}"/>
              </a:ext>
            </a:extLst>
          </p:cNvPr>
          <p:cNvSpPr txBox="1"/>
          <p:nvPr/>
        </p:nvSpPr>
        <p:spPr>
          <a:xfrm>
            <a:off x="7329484" y="2719560"/>
            <a:ext cx="188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VC</a:t>
            </a:r>
            <a:r>
              <a:rPr kumimoji="1" lang="ja-JP" altLang="en-US" b="1" dirty="0"/>
              <a:t>利用者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2038A2-C5C8-5D81-3BB8-EA06EFAA68D3}"/>
              </a:ext>
            </a:extLst>
          </p:cNvPr>
          <p:cNvCxnSpPr/>
          <p:nvPr/>
        </p:nvCxnSpPr>
        <p:spPr>
          <a:xfrm flipH="1">
            <a:off x="8732620" y="2021486"/>
            <a:ext cx="1429807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97ED106-2CF4-2730-9F3B-3BD17307E7E6}"/>
              </a:ext>
            </a:extLst>
          </p:cNvPr>
          <p:cNvSpPr txBox="1"/>
          <p:nvPr/>
        </p:nvSpPr>
        <p:spPr>
          <a:xfrm>
            <a:off x="180000" y="1202247"/>
            <a:ext cx="4784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</a:rPr>
              <a:t>クラウド</a:t>
            </a:r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</a:rPr>
              <a:t>のインスタンスを追加して</a:t>
            </a:r>
            <a:r>
              <a:rPr lang="en-US" altLang="ja-JP" sz="2800" b="1" dirty="0">
                <a:solidFill>
                  <a:srgbClr val="FF0000"/>
                </a:solidFill>
              </a:rPr>
              <a:t>JupyterHub</a:t>
            </a:r>
            <a:r>
              <a:rPr lang="ja-JP" altLang="en-US" sz="2800" b="1" dirty="0">
                <a:solidFill>
                  <a:srgbClr val="FF0000"/>
                </a:solidFill>
              </a:rPr>
              <a:t>を運用！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C709A04F-E4E9-6ECC-FE7B-D27DBC9A3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63" y="4250659"/>
            <a:ext cx="2005121" cy="11126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F0A8544-AE38-1CA0-029D-AEACBC3ECF29}"/>
              </a:ext>
            </a:extLst>
          </p:cNvPr>
          <p:cNvSpPr txBox="1"/>
          <p:nvPr/>
        </p:nvSpPr>
        <p:spPr>
          <a:xfrm>
            <a:off x="678577" y="4211771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~20 user</a:t>
            </a:r>
            <a:endParaRPr kumimoji="1" lang="ja-JP" altLang="en-US" sz="2000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D0FF1AD-E546-528E-79CF-166C70425E45}"/>
              </a:ext>
            </a:extLst>
          </p:cNvPr>
          <p:cNvSpPr txBox="1"/>
          <p:nvPr/>
        </p:nvSpPr>
        <p:spPr>
          <a:xfrm>
            <a:off x="8651209" y="2135052"/>
            <a:ext cx="182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インスタンス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追加</a:t>
            </a:r>
            <a:r>
              <a:rPr kumimoji="1" lang="ja-JP" altLang="en-US" b="1" dirty="0">
                <a:solidFill>
                  <a:srgbClr val="FF0000"/>
                </a:solidFill>
              </a:rPr>
              <a:t>を依頼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6CB1E7D7-84B0-DFD8-376D-BB9B42474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818" y="4121911"/>
            <a:ext cx="2896469" cy="1607270"/>
          </a:xfrm>
          <a:prstGeom prst="rect">
            <a:avLst/>
          </a:prstGeom>
          <a:ln w="28575">
            <a:solidFill>
              <a:schemeClr val="bg1">
                <a:lumMod val="85000"/>
              </a:schemeClr>
            </a:solidFill>
          </a:ln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73348C4-5F35-6258-8633-01F6E926C67B}"/>
              </a:ext>
            </a:extLst>
          </p:cNvPr>
          <p:cNvSpPr txBox="1"/>
          <p:nvPr/>
        </p:nvSpPr>
        <p:spPr>
          <a:xfrm>
            <a:off x="5911931" y="4083022"/>
            <a:ext cx="153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~80 user</a:t>
            </a:r>
            <a:endParaRPr kumimoji="1" lang="ja-JP" altLang="en-US" sz="2000" b="1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635A7B-6056-CD58-755B-0303D1641014}"/>
              </a:ext>
            </a:extLst>
          </p:cNvPr>
          <p:cNvCxnSpPr/>
          <p:nvPr/>
        </p:nvCxnSpPr>
        <p:spPr>
          <a:xfrm>
            <a:off x="2299733" y="4797923"/>
            <a:ext cx="3935264" cy="29124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雲形吹き出し 71">
            <a:extLst>
              <a:ext uri="{FF2B5EF4-FFF2-40B4-BE49-F238E27FC236}">
                <a16:creationId xmlns:a16="http://schemas.microsoft.com/office/drawing/2014/main" id="{7509B23B-02A7-572E-55B1-7EC209643771}"/>
              </a:ext>
            </a:extLst>
          </p:cNvPr>
          <p:cNvSpPr/>
          <p:nvPr/>
        </p:nvSpPr>
        <p:spPr>
          <a:xfrm>
            <a:off x="6615288" y="116832"/>
            <a:ext cx="4008651" cy="1250499"/>
          </a:xfrm>
          <a:prstGeom prst="cloudCallout">
            <a:avLst>
              <a:gd name="adj1" fmla="val 40080"/>
              <a:gd name="adj2" fmla="val 65355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Python</a:t>
            </a:r>
            <a:r>
              <a:rPr lang="ja-JP" altLang="en-US" b="1" dirty="0">
                <a:solidFill>
                  <a:srgbClr val="FF0000"/>
                </a:solidFill>
              </a:rPr>
              <a:t>演習環境のユーザ数を</a:t>
            </a:r>
            <a:r>
              <a:rPr lang="en-US" altLang="ja-JP" b="1" dirty="0">
                <a:solidFill>
                  <a:srgbClr val="FF0000"/>
                </a:solidFill>
              </a:rPr>
              <a:t>100</a:t>
            </a:r>
            <a:r>
              <a:rPr lang="ja-JP" altLang="en-US" b="1" dirty="0">
                <a:solidFill>
                  <a:srgbClr val="FF0000"/>
                </a:solidFill>
              </a:rPr>
              <a:t>に増やしたい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717726"/>
      </p:ext>
    </p:extLst>
  </p:cSld>
  <p:clrMapOvr>
    <a:masterClrMapping/>
  </p:clrMapOvr>
</p:sld>
</file>

<file path=ppt/theme/theme1.xml><?xml version="1.0" encoding="utf-8"?>
<a:theme xmlns:a="http://schemas.openxmlformats.org/drawingml/2006/main" name="GakuNinClou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I" id="{4C24CDA6-A8BF-485A-953F-6D6167433CC2}" vid="{8DC4F8C0-3714-4068-A07C-905C575ED60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1673</Words>
  <Application>Microsoft Office PowerPoint</Application>
  <PresentationFormat>ワイド画面</PresentationFormat>
  <Paragraphs>321</Paragraphs>
  <Slides>32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1" baseType="lpstr">
      <vt:lpstr>HGPｺﾞｼｯｸE</vt:lpstr>
      <vt:lpstr>ＭＳ Ｐゴシック</vt:lpstr>
      <vt:lpstr>メイリオ</vt:lpstr>
      <vt:lpstr>游ゴシック</vt:lpstr>
      <vt:lpstr>Arial</vt:lpstr>
      <vt:lpstr>Calibri</vt:lpstr>
      <vt:lpstr>Wingdings</vt:lpstr>
      <vt:lpstr>GakuNinCloud</vt:lpstr>
      <vt:lpstr>ビットマップ イメージ</vt:lpstr>
      <vt:lpstr>学認クラウドオンデマンド構築サービス（OCS）とMCJ-CloudHubの概要</vt:lpstr>
      <vt:lpstr>OCSとは</vt:lpstr>
      <vt:lpstr>OCS提供の背景（１）</vt:lpstr>
      <vt:lpstr>OCS提供の背景（２）</vt:lpstr>
      <vt:lpstr>OCS提供の背景（３）</vt:lpstr>
      <vt:lpstr>OCSの特徴（１）</vt:lpstr>
      <vt:lpstr>OCSの特徴（１）</vt:lpstr>
      <vt:lpstr>OCSの特徴（２）</vt:lpstr>
      <vt:lpstr>OCSの特徴（２）</vt:lpstr>
      <vt:lpstr>OCSの特徴（３）</vt:lpstr>
      <vt:lpstr>OCSの特徴（３）</vt:lpstr>
      <vt:lpstr>OCSの特徴（まとめ）</vt:lpstr>
      <vt:lpstr>利用例（講義演習環境）</vt:lpstr>
      <vt:lpstr>利用例（HPCクラスタ）</vt:lpstr>
      <vt:lpstr>MCJ-CloudHubの概要</vt:lpstr>
      <vt:lpstr>MCJ-CloudHub開発の背景</vt:lpstr>
      <vt:lpstr>MCJ-CloudHubの概要</vt:lpstr>
      <vt:lpstr>MCJ-CloudHubの動作フロー</vt:lpstr>
      <vt:lpstr>MCJ-CloudHubへのログイン</vt:lpstr>
      <vt:lpstr>課題の配布（教師側）</vt:lpstr>
      <vt:lpstr>課題の配布（教師側）</vt:lpstr>
      <vt:lpstr>課題の配布（教師側）</vt:lpstr>
      <vt:lpstr>課題の配布（教師側）</vt:lpstr>
      <vt:lpstr>課題の配布（教師側）</vt:lpstr>
      <vt:lpstr>課題の取得と提出（学生側）</vt:lpstr>
      <vt:lpstr>課題の取得と提出（学生側）</vt:lpstr>
      <vt:lpstr>課題の取得と提出（学生側）</vt:lpstr>
      <vt:lpstr>まとめ</vt:lpstr>
      <vt:lpstr>PowerPoint プレゼンテーション</vt:lpstr>
      <vt:lpstr>PowerPoint プレゼンテーション</vt:lpstr>
      <vt:lpstr>OCSの特徴（テンプレート）</vt:lpstr>
      <vt:lpstr>OCSを利用したアプリケーション配備例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学認Cloudテンプレ</dc:title>
  <dc:subject/>
  <dc:creator/>
  <cp:keywords/>
  <dc:description/>
  <cp:lastModifiedBy>和一 大江</cp:lastModifiedBy>
  <cp:revision>346</cp:revision>
  <dcterms:created xsi:type="dcterms:W3CDTF">2021-08-30T07:09:07Z</dcterms:created>
  <dcterms:modified xsi:type="dcterms:W3CDTF">2025-04-21T00:47:30Z</dcterms:modified>
  <cp:category/>
</cp:coreProperties>
</file>