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62" r:id="rId6"/>
    <p:sldId id="257" r:id="rId7"/>
    <p:sldId id="265" r:id="rId8"/>
    <p:sldId id="264" r:id="rId9"/>
    <p:sldId id="266" r:id="rId10"/>
    <p:sldId id="267" r:id="rId11"/>
    <p:sldId id="26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5"/>
            <p14:sldId id="264"/>
            <p14:sldId id="266"/>
            <p14:sldId id="267"/>
            <p14:sldId id="268"/>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2B4A6"/>
    <a:srgbClr val="734F29"/>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napToGrid="0">
      <p:cViewPr varScale="1">
        <p:scale>
          <a:sx n="62" d="100"/>
          <a:sy n="62" d="100"/>
        </p:scale>
        <p:origin x="148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4/10/2020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o15.officeredir.microsoft.com/r/rlid2013GettingStartedCntrPPT?clid=1033" TargetMode="External"/><Relationship Id="rId1" Type="http://schemas.openxmlformats.org/officeDocument/2006/relationships/slideLayout" Target="../slideLayouts/slideLayout2.xml"/><Relationship Id="rId4" Type="http://schemas.openxmlformats.org/officeDocument/2006/relationships/hyperlink" Target="http://cocl.us/Geospatial_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15.officeredir.microsoft.com/r/rlid2013GettingStartedCntrPPT?clid=1033"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o15.officeredir.microsoft.com/r/rlid2013GettingStartedCntrPPT?clid=10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o15.officeredir.microsoft.com/r/rlid2013GettingStartedCntrPPT?clid=103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o15.officeredir.microsoft.com/r/rlid2013GettingStartedCntrPPT?clid=103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niiarmahgh/coursera-capstone-project/blob/master/Capstone_Project-Analyzing_Location_for_a_Restaurant.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Analyzing the Business Viability of a Location for </a:t>
            </a:r>
            <a:r>
              <a:rPr lang="en-US" b="1" dirty="0" smtClean="0"/>
              <a:t>an African </a:t>
            </a:r>
            <a:r>
              <a:rPr lang="en-US" b="1" dirty="0"/>
              <a:t>Restaurant</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The objective of this project is to find a most suitable neighborhood in Toronto for starting an </a:t>
            </a:r>
            <a:r>
              <a:rPr lang="en-US" dirty="0" smtClean="0"/>
              <a:t>African Restaurant</a:t>
            </a:r>
            <a:r>
              <a:rPr lang="en-US" dirty="0"/>
              <a:t>.</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8" name="Content Placeholder 2"/>
          <p:cNvSpPr>
            <a:spLocks noGrp="1"/>
          </p:cNvSpPr>
          <p:nvPr>
            <p:ph idx="1"/>
          </p:nvPr>
        </p:nvSpPr>
        <p:spPr>
          <a:xfrm>
            <a:off x="2323070" y="1454923"/>
            <a:ext cx="8007179" cy="5254796"/>
          </a:xfrm>
        </p:spPr>
        <p:txBody>
          <a:bodyPr>
            <a:normAutofit/>
          </a:bodyPr>
          <a:lstStyle/>
          <a:p>
            <a:pPr lvl="1"/>
            <a:endParaRPr lang="en-US" b="1" dirty="0" smtClean="0">
              <a:solidFill>
                <a:schemeClr val="accent2"/>
              </a:solidFill>
            </a:endParaRPr>
          </a:p>
          <a:p>
            <a:pPr lvl="1"/>
            <a:r>
              <a:rPr lang="en-US" b="1" dirty="0" smtClean="0">
                <a:solidFill>
                  <a:schemeClr val="accent2"/>
                </a:solidFill>
              </a:rPr>
              <a:t>Background </a:t>
            </a:r>
            <a:r>
              <a:rPr lang="en-US" dirty="0" smtClean="0">
                <a:solidFill>
                  <a:schemeClr val="accent2"/>
                </a:solidFill>
              </a:rPr>
              <a:t>– </a:t>
            </a:r>
            <a:r>
              <a:rPr lang="en-US" dirty="0">
                <a:solidFill>
                  <a:schemeClr val="accent2"/>
                </a:solidFill>
              </a:rPr>
              <a:t>Unless you are very familiar with the particular location under review, it might be difficult to ascertain if the location will be good for the business or not</a:t>
            </a:r>
            <a:r>
              <a:rPr lang="en-US" dirty="0" smtClean="0">
                <a:solidFill>
                  <a:schemeClr val="accent2"/>
                </a:solidFill>
              </a:rPr>
              <a:t>. </a:t>
            </a:r>
            <a:r>
              <a:rPr lang="en-US" dirty="0">
                <a:solidFill>
                  <a:schemeClr val="accent2"/>
                </a:solidFill>
              </a:rPr>
              <a:t>In order for the restaurant business to thrive, the classification of the location is very important. Having this kind of data or information before setting up a restaurant, gives the business a better chance of survival.</a:t>
            </a:r>
          </a:p>
          <a:p>
            <a:pPr lvl="1"/>
            <a:r>
              <a:rPr lang="en-US" b="1" dirty="0" smtClean="0">
                <a:solidFill>
                  <a:schemeClr val="accent2"/>
                </a:solidFill>
              </a:rPr>
              <a:t>Problem </a:t>
            </a:r>
            <a:r>
              <a:rPr lang="en-US" dirty="0" smtClean="0">
                <a:solidFill>
                  <a:schemeClr val="accent2"/>
                </a:solidFill>
              </a:rPr>
              <a:t>– </a:t>
            </a:r>
            <a:r>
              <a:rPr lang="en-US" dirty="0">
                <a:solidFill>
                  <a:schemeClr val="accent2"/>
                </a:solidFill>
              </a:rPr>
              <a:t>Unless you are very familiar with the particular location, it might be difficult to predict if the named location will be good for the running of a restaurant or not. This project seeks to produce the required result in the form of information necessary for the decision-making phase.</a:t>
            </a:r>
            <a:r>
              <a:rPr lang="en-US" dirty="0" smtClean="0">
                <a:solidFill>
                  <a:schemeClr val="accent2"/>
                </a:solidFill>
              </a:rPr>
              <a:t>. </a:t>
            </a:r>
          </a:p>
          <a:p>
            <a:pPr lvl="1"/>
            <a:r>
              <a:rPr lang="en-US" b="1" dirty="0" smtClean="0">
                <a:solidFill>
                  <a:schemeClr val="accent2"/>
                </a:solidFill>
              </a:rPr>
              <a:t>Interest</a:t>
            </a:r>
            <a:r>
              <a:rPr lang="en-US" dirty="0" smtClean="0">
                <a:solidFill>
                  <a:schemeClr val="accent2"/>
                </a:solidFill>
              </a:rPr>
              <a:t>– </a:t>
            </a:r>
            <a:r>
              <a:rPr lang="en-US" dirty="0">
                <a:solidFill>
                  <a:schemeClr val="accent2"/>
                </a:solidFill>
              </a:rPr>
              <a:t>Definitely, Investment Consultants, Investors, Business Owners would be very interested in the ability to determine the suitability of a location for the setup of a restaurant.</a:t>
            </a:r>
            <a:r>
              <a:rPr lang="en-US" dirty="0" smtClean="0">
                <a:solidFill>
                  <a:schemeClr val="accent2"/>
                </a:solidFill>
              </a:rPr>
              <a:t>. </a:t>
            </a:r>
            <a:endParaRPr lang="en-US" dirty="0" smtClean="0">
              <a:solidFill>
                <a:schemeClr val="accent2"/>
              </a:solidFill>
            </a:endParaRPr>
          </a:p>
          <a:p>
            <a:endParaRPr lang="en-US" dirty="0"/>
          </a:p>
        </p:txBody>
      </p:sp>
      <p:sp>
        <p:nvSpPr>
          <p:cNvPr id="12" name="TextBox 11"/>
          <p:cNvSpPr txBox="1"/>
          <p:nvPr/>
        </p:nvSpPr>
        <p:spPr>
          <a:xfrm>
            <a:off x="6993924" y="1680519"/>
            <a:ext cx="184731" cy="369332"/>
          </a:xfrm>
          <a:prstGeom prst="rect">
            <a:avLst/>
          </a:prstGeom>
          <a:noFill/>
        </p:spPr>
        <p:txBody>
          <a:bodyPr wrap="none" rtlCol="0">
            <a:spAutoFit/>
          </a:bodyPr>
          <a:lstStyle/>
          <a:p>
            <a:endParaRPr lang="en-US" dirty="0"/>
          </a:p>
        </p:txBody>
      </p:sp>
      <p:sp>
        <p:nvSpPr>
          <p:cNvPr id="15" name="Vertical Scroll 14"/>
          <p:cNvSpPr/>
          <p:nvPr/>
        </p:nvSpPr>
        <p:spPr>
          <a:xfrm>
            <a:off x="1416135" y="2185776"/>
            <a:ext cx="906935" cy="1003247"/>
          </a:xfrm>
          <a:prstGeom prst="verticalScroll">
            <a:avLst/>
          </a:prstGeom>
          <a:solidFill>
            <a:srgbClr val="D247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07964" y="3552882"/>
            <a:ext cx="723275" cy="1569660"/>
          </a:xfrm>
          <a:prstGeom prst="rect">
            <a:avLst/>
          </a:prstGeom>
          <a:noFill/>
        </p:spPr>
        <p:txBody>
          <a:bodyPr wrap="none" rtlCol="0">
            <a:spAutoFit/>
          </a:bodyPr>
          <a:lstStyle/>
          <a:p>
            <a:r>
              <a:rPr lang="en-US" sz="9600" b="1" dirty="0" smtClean="0">
                <a:solidFill>
                  <a:srgbClr val="D24726"/>
                </a:solidFill>
              </a:rPr>
              <a:t>?</a:t>
            </a:r>
            <a:endParaRPr lang="en-US" sz="9600" b="1" dirty="0">
              <a:solidFill>
                <a:srgbClr val="D24726"/>
              </a:solidFill>
            </a:endParaRPr>
          </a:p>
        </p:txBody>
      </p:sp>
      <p:sp>
        <p:nvSpPr>
          <p:cNvPr id="20" name="Heart 19"/>
          <p:cNvSpPr/>
          <p:nvPr/>
        </p:nvSpPr>
        <p:spPr>
          <a:xfrm>
            <a:off x="1492719" y="5486401"/>
            <a:ext cx="753763" cy="753763"/>
          </a:xfrm>
          <a:prstGeom prst="heart">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acquisition</a:t>
            </a:r>
            <a:endParaRPr lang="en-US" dirty="0"/>
          </a:p>
        </p:txBody>
      </p:sp>
      <p:sp>
        <p:nvSpPr>
          <p:cNvPr id="10" name="Freeform 9">
            <a:hlinkClick r:id="rId2" tooltip="Learn More"/>
          </p:cNvPr>
          <p:cNvSpPr/>
          <p:nvPr/>
        </p:nvSpPr>
        <p:spPr>
          <a:xfrm>
            <a:off x="794302" y="2832125"/>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2" name="Text Placeholder 2"/>
          <p:cNvSpPr txBox="1">
            <a:spLocks/>
          </p:cNvSpPr>
          <p:nvPr/>
        </p:nvSpPr>
        <p:spPr>
          <a:xfrm>
            <a:off x="1364950" y="2582322"/>
            <a:ext cx="8659850" cy="931371"/>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2000" b="1" dirty="0" smtClean="0">
                <a:solidFill>
                  <a:srgbClr val="DD462F"/>
                </a:solidFill>
              </a:rPr>
              <a:t>The </a:t>
            </a:r>
            <a:r>
              <a:rPr lang="en-US" sz="2000" b="1" dirty="0">
                <a:solidFill>
                  <a:srgbClr val="DD462F"/>
                </a:solidFill>
              </a:rPr>
              <a:t>Boroughs and Neighbourhoods data of the city of Toronto was scraped from the following Wikipedia page </a:t>
            </a:r>
            <a:r>
              <a:rPr lang="en-US" sz="2000" b="1" dirty="0" smtClean="0">
                <a:solidFill>
                  <a:srgbClr val="DD462F"/>
                </a:solidFill>
                <a:hlinkClick r:id="rId3"/>
              </a:rPr>
              <a:t>here</a:t>
            </a:r>
            <a:endParaRPr lang="en-US" sz="2000" b="1" dirty="0">
              <a:solidFill>
                <a:srgbClr val="DD462F"/>
              </a:solidFill>
            </a:endParaRPr>
          </a:p>
        </p:txBody>
      </p:sp>
      <p:sp>
        <p:nvSpPr>
          <p:cNvPr id="13" name="Freeform 12">
            <a:hlinkClick r:id="rId2" tooltip="Learn More"/>
          </p:cNvPr>
          <p:cNvSpPr/>
          <p:nvPr/>
        </p:nvSpPr>
        <p:spPr>
          <a:xfrm>
            <a:off x="794302" y="43190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4" name="Text Placeholder 2"/>
          <p:cNvSpPr txBox="1">
            <a:spLocks/>
          </p:cNvSpPr>
          <p:nvPr/>
        </p:nvSpPr>
        <p:spPr>
          <a:xfrm>
            <a:off x="1418494" y="4069250"/>
            <a:ext cx="8659850" cy="931371"/>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2000" b="1" dirty="0" smtClean="0">
                <a:solidFill>
                  <a:srgbClr val="DD462F"/>
                </a:solidFill>
              </a:rPr>
              <a:t>The </a:t>
            </a:r>
            <a:r>
              <a:rPr lang="en-US" sz="2000" b="1" dirty="0">
                <a:solidFill>
                  <a:srgbClr val="DD462F"/>
                </a:solidFill>
              </a:rPr>
              <a:t>Geospatial data which contains the coordinates of the various boroughs and neighbourhoods was downloaded from the link </a:t>
            </a:r>
            <a:r>
              <a:rPr lang="en-US" sz="2000" b="1" dirty="0" smtClean="0">
                <a:solidFill>
                  <a:srgbClr val="DD462F"/>
                </a:solidFill>
                <a:hlinkClick r:id="rId4"/>
              </a:rPr>
              <a:t>here</a:t>
            </a:r>
            <a:endParaRPr lang="en-US" sz="2000" b="1" dirty="0">
              <a:solidFill>
                <a:srgbClr val="DD462F"/>
              </a:solidFill>
            </a:endParaRPr>
          </a:p>
        </p:txBody>
      </p:sp>
      <p:sp>
        <p:nvSpPr>
          <p:cNvPr id="15" name="Freeform 14">
            <a:hlinkClick r:id="rId2" tooltip="Learn More"/>
          </p:cNvPr>
          <p:cNvSpPr/>
          <p:nvPr/>
        </p:nvSpPr>
        <p:spPr>
          <a:xfrm>
            <a:off x="794301" y="5752438"/>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6" name="Text Placeholder 2"/>
          <p:cNvSpPr txBox="1">
            <a:spLocks/>
          </p:cNvSpPr>
          <p:nvPr/>
        </p:nvSpPr>
        <p:spPr>
          <a:xfrm>
            <a:off x="1356709" y="5502635"/>
            <a:ext cx="8659850" cy="931371"/>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2000" b="1" dirty="0" smtClean="0">
                <a:solidFill>
                  <a:srgbClr val="DD462F"/>
                </a:solidFill>
              </a:rPr>
              <a:t>The </a:t>
            </a:r>
            <a:r>
              <a:rPr lang="en-US" sz="2000" b="1" dirty="0">
                <a:solidFill>
                  <a:srgbClr val="DD462F"/>
                </a:solidFill>
              </a:rPr>
              <a:t>Foursquare API was utilized as the third dataset, to explore the boroughs and neighborhoods</a:t>
            </a:r>
            <a:r>
              <a:rPr lang="en-US" sz="2000" b="1" dirty="0" smtClean="0">
                <a:solidFill>
                  <a:srgbClr val="DD462F"/>
                </a:solidFill>
              </a:rPr>
              <a:t>.</a:t>
            </a:r>
            <a:endParaRPr lang="en-US" sz="2000" b="1" dirty="0">
              <a:solidFill>
                <a:srgbClr val="DD462F"/>
              </a:solidFill>
            </a:endParaRPr>
          </a:p>
        </p:txBody>
      </p:sp>
      <p:sp>
        <p:nvSpPr>
          <p:cNvPr id="17" name="Text Placeholder 2">
            <a:hlinkClick r:id="rId2" tooltip="Learn More"/>
          </p:cNvPr>
          <p:cNvSpPr txBox="1">
            <a:spLocks/>
          </p:cNvSpPr>
          <p:nvPr/>
        </p:nvSpPr>
        <p:spPr>
          <a:xfrm>
            <a:off x="604433" y="1235440"/>
            <a:ext cx="10749367" cy="1384197"/>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solidFill>
                  <a:srgbClr val="DD462F"/>
                </a:solidFill>
              </a:rPr>
              <a:t>Below are the three(3) datasets that were utilized;</a:t>
            </a:r>
            <a:endParaRPr lang="en-US" sz="1600" dirty="0">
              <a:solidFill>
                <a:srgbClr val="DD462F"/>
              </a:solidFill>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cleaning</a:t>
            </a:r>
            <a:endParaRPr lang="en-US" dirty="0"/>
          </a:p>
        </p:txBody>
      </p:sp>
      <p:sp>
        <p:nvSpPr>
          <p:cNvPr id="12" name="Text Placeholder 2">
            <a:hlinkClick r:id="rId2" tooltip="Learn More"/>
          </p:cNvPr>
          <p:cNvSpPr txBox="1">
            <a:spLocks/>
          </p:cNvSpPr>
          <p:nvPr/>
        </p:nvSpPr>
        <p:spPr>
          <a:xfrm>
            <a:off x="604433" y="1235440"/>
            <a:ext cx="10749367" cy="1384197"/>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solidFill>
                  <a:srgbClr val="DD462F"/>
                </a:solidFill>
              </a:rPr>
              <a:t>Two </a:t>
            </a:r>
            <a:r>
              <a:rPr lang="en-US" sz="1600" dirty="0">
                <a:solidFill>
                  <a:srgbClr val="DD462F"/>
                </a:solidFill>
              </a:rPr>
              <a:t>of the data downloaded or scraped from two of the sources were merged into one </a:t>
            </a:r>
            <a:r>
              <a:rPr lang="en-US" sz="1600" dirty="0" smtClean="0">
                <a:solidFill>
                  <a:srgbClr val="DD462F"/>
                </a:solidFill>
              </a:rPr>
              <a:t>table</a:t>
            </a:r>
            <a:r>
              <a:rPr lang="en-US" sz="1600" dirty="0">
                <a:solidFill>
                  <a:srgbClr val="DD462F"/>
                </a:solidFill>
              </a:rPr>
              <a:t>. </a:t>
            </a:r>
            <a:r>
              <a:rPr lang="en-US" sz="1600" dirty="0">
                <a:solidFill>
                  <a:srgbClr val="DD462F"/>
                </a:solidFill>
              </a:rPr>
              <a:t>Both datasets were merged on the </a:t>
            </a:r>
            <a:r>
              <a:rPr lang="en-US" sz="1600" dirty="0" err="1">
                <a:solidFill>
                  <a:srgbClr val="DD462F"/>
                </a:solidFill>
              </a:rPr>
              <a:t>PostalCode</a:t>
            </a:r>
            <a:r>
              <a:rPr lang="en-US" sz="1600" dirty="0">
                <a:solidFill>
                  <a:srgbClr val="DD462F"/>
                </a:solidFill>
              </a:rPr>
              <a:t> </a:t>
            </a:r>
            <a:r>
              <a:rPr lang="en-US" sz="1600" dirty="0" smtClean="0">
                <a:solidFill>
                  <a:srgbClr val="DD462F"/>
                </a:solidFill>
              </a:rPr>
              <a:t>feature. </a:t>
            </a:r>
            <a:r>
              <a:rPr lang="en-US" sz="1600" dirty="0">
                <a:solidFill>
                  <a:srgbClr val="DD462F"/>
                </a:solidFill>
              </a:rPr>
              <a:t>T</a:t>
            </a:r>
            <a:r>
              <a:rPr lang="en-US" sz="1600" dirty="0" smtClean="0">
                <a:solidFill>
                  <a:srgbClr val="DD462F"/>
                </a:solidFill>
              </a:rPr>
              <a:t>he </a:t>
            </a:r>
            <a:r>
              <a:rPr lang="en-US" sz="1600" dirty="0">
                <a:solidFill>
                  <a:srgbClr val="DD462F"/>
                </a:solidFill>
              </a:rPr>
              <a:t>Foursquare API </a:t>
            </a:r>
            <a:r>
              <a:rPr lang="en-US" sz="1600" dirty="0" smtClean="0">
                <a:solidFill>
                  <a:srgbClr val="DD462F"/>
                </a:solidFill>
              </a:rPr>
              <a:t>was utilized as </a:t>
            </a:r>
            <a:r>
              <a:rPr lang="en-US" sz="1600" dirty="0">
                <a:solidFill>
                  <a:srgbClr val="DD462F"/>
                </a:solidFill>
              </a:rPr>
              <a:t>the third dataset. </a:t>
            </a:r>
            <a:r>
              <a:rPr lang="en-US" sz="1600" dirty="0">
                <a:solidFill>
                  <a:srgbClr val="DD462F"/>
                </a:solidFill>
              </a:rPr>
              <a:t>This API helped to explore the various Boroughs and Neighbourhoods in the City of Toronto.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619" y="2656708"/>
            <a:ext cx="5006774" cy="14326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4016" y="2656708"/>
            <a:ext cx="2461473" cy="144792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0718" y="4857035"/>
            <a:ext cx="6271803" cy="1409822"/>
          </a:xfrm>
          <a:prstGeom prst="rect">
            <a:avLst/>
          </a:prstGeom>
        </p:spPr>
      </p:pic>
      <p:cxnSp>
        <p:nvCxnSpPr>
          <p:cNvPr id="8" name="Straight Arrow Connector 7"/>
          <p:cNvCxnSpPr>
            <a:stCxn id="4" idx="2"/>
            <a:endCxn id="6" idx="0"/>
          </p:cNvCxnSpPr>
          <p:nvPr/>
        </p:nvCxnSpPr>
        <p:spPr>
          <a:xfrm>
            <a:off x="4084006" y="4089392"/>
            <a:ext cx="1922614" cy="76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flipH="1">
            <a:off x="6006620" y="4104633"/>
            <a:ext cx="3108133" cy="752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470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04433" y="1445742"/>
            <a:ext cx="5631972" cy="3719382"/>
          </a:xfrm>
        </p:spPr>
        <p:txBody>
          <a:bodyPr>
            <a:noAutofit/>
          </a:bodyPr>
          <a:lstStyle/>
          <a:p>
            <a:pPr fontAlgn="base"/>
            <a:r>
              <a:rPr lang="en-US" dirty="0">
                <a:solidFill>
                  <a:srgbClr val="DD462F"/>
                </a:solidFill>
                <a:latin typeface="+mj-lt"/>
              </a:rPr>
              <a:t>After identifying and analyzing the problem, the next step is to detail the methodology/processes needed to arrive at the expected solution.  I have already described how I acquired and cleaned the data, and from which sources</a:t>
            </a:r>
            <a:r>
              <a:rPr lang="en-US" dirty="0">
                <a:solidFill>
                  <a:srgbClr val="DD462F"/>
                </a:solidFill>
                <a:latin typeface="+mj-lt"/>
              </a:rPr>
              <a:t>. </a:t>
            </a:r>
            <a:r>
              <a:rPr lang="en-US" dirty="0">
                <a:solidFill>
                  <a:srgbClr val="DD462F"/>
                </a:solidFill>
                <a:latin typeface="+mj-lt"/>
              </a:rPr>
              <a:t>Now for the next part, I used Geocoder from </a:t>
            </a:r>
            <a:r>
              <a:rPr lang="en-US" dirty="0" err="1">
                <a:solidFill>
                  <a:srgbClr val="DD462F"/>
                </a:solidFill>
                <a:latin typeface="+mj-lt"/>
              </a:rPr>
              <a:t>Geopy</a:t>
            </a:r>
            <a:r>
              <a:rPr lang="en-US" dirty="0">
                <a:solidFill>
                  <a:srgbClr val="DD462F"/>
                </a:solidFill>
                <a:latin typeface="+mj-lt"/>
              </a:rPr>
              <a:t> library to get the latitude and longitude values of the City of </a:t>
            </a:r>
            <a:r>
              <a:rPr lang="en-US" dirty="0" smtClean="0">
                <a:solidFill>
                  <a:srgbClr val="DD462F"/>
                </a:solidFill>
                <a:latin typeface="+mj-lt"/>
              </a:rPr>
              <a:t>Toronto. </a:t>
            </a:r>
            <a:br>
              <a:rPr lang="en-US" dirty="0" smtClean="0">
                <a:solidFill>
                  <a:srgbClr val="DD462F"/>
                </a:solidFill>
                <a:latin typeface="+mj-lt"/>
              </a:rPr>
            </a:br>
            <a:r>
              <a:rPr lang="en-US" dirty="0" smtClean="0">
                <a:solidFill>
                  <a:srgbClr val="DD462F"/>
                </a:solidFill>
                <a:latin typeface="+mj-lt"/>
              </a:rPr>
              <a:t>Then </a:t>
            </a:r>
            <a:r>
              <a:rPr lang="en-US" dirty="0">
                <a:solidFill>
                  <a:srgbClr val="DD462F"/>
                </a:solidFill>
                <a:latin typeface="+mj-lt"/>
              </a:rPr>
              <a:t>a map of Toronto is created with its neighborhoods superimposed on it, using the Folium </a:t>
            </a:r>
            <a:r>
              <a:rPr lang="en-US" dirty="0" smtClean="0">
                <a:solidFill>
                  <a:srgbClr val="DD462F"/>
                </a:solidFill>
                <a:latin typeface="+mj-lt"/>
              </a:rPr>
              <a:t>Library.</a:t>
            </a:r>
            <a:br>
              <a:rPr lang="en-US" dirty="0" smtClean="0">
                <a:solidFill>
                  <a:srgbClr val="DD462F"/>
                </a:solidFill>
                <a:latin typeface="+mj-lt"/>
              </a:rPr>
            </a:br>
            <a:r>
              <a:rPr lang="en-US" dirty="0">
                <a:solidFill>
                  <a:srgbClr val="DD462F"/>
                </a:solidFill>
                <a:latin typeface="+mj-lt"/>
              </a:rPr>
              <a:t>The next step is to define the Foursquare API credentials and version.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405" y="1532844"/>
            <a:ext cx="5782600" cy="33110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649" y="5252226"/>
            <a:ext cx="8016935" cy="1325995"/>
          </a:xfrm>
          <a:prstGeom prst="rect">
            <a:avLst/>
          </a:prstGeom>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10" name="Freeform 9">
            <a:hlinkClick r:id="rId2" tooltip="Learn More"/>
          </p:cNvPr>
          <p:cNvSpPr/>
          <p:nvPr/>
        </p:nvSpPr>
        <p:spPr>
          <a:xfrm>
            <a:off x="347370" y="1635362"/>
            <a:ext cx="257064" cy="257064"/>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7" name="Text Placeholder 2">
            <a:hlinkClick r:id="rId2" tooltip="Learn More"/>
          </p:cNvPr>
          <p:cNvSpPr txBox="1">
            <a:spLocks/>
          </p:cNvSpPr>
          <p:nvPr/>
        </p:nvSpPr>
        <p:spPr>
          <a:xfrm>
            <a:off x="604434" y="1513634"/>
            <a:ext cx="11085058" cy="426378"/>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solidFill>
                  <a:srgbClr val="D24726"/>
                </a:solidFill>
              </a:rPr>
              <a:t>The first Neighbourhood is selected </a:t>
            </a:r>
            <a:r>
              <a:rPr lang="en-US" sz="1600" dirty="0">
                <a:solidFill>
                  <a:srgbClr val="D24726"/>
                </a:solidFill>
              </a:rPr>
              <a:t>and </a:t>
            </a:r>
            <a:r>
              <a:rPr lang="en-US" sz="1600" dirty="0" smtClean="0">
                <a:solidFill>
                  <a:srgbClr val="D24726"/>
                </a:solidFill>
              </a:rPr>
              <a:t>explored.</a:t>
            </a:r>
            <a:endParaRPr lang="en-US" sz="1600" dirty="0">
              <a:solidFill>
                <a:srgbClr val="D24726"/>
              </a:solidFill>
            </a:endParaRPr>
          </a:p>
        </p:txBody>
      </p:sp>
      <p:sp>
        <p:nvSpPr>
          <p:cNvPr id="18" name="Freeform 17">
            <a:hlinkClick r:id="rId2" tooltip="Learn More"/>
          </p:cNvPr>
          <p:cNvSpPr/>
          <p:nvPr/>
        </p:nvSpPr>
        <p:spPr>
          <a:xfrm>
            <a:off x="351486" y="2022539"/>
            <a:ext cx="257064" cy="257064"/>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9" name="Text Placeholder 2">
            <a:hlinkClick r:id="rId2" tooltip="Learn More"/>
          </p:cNvPr>
          <p:cNvSpPr txBox="1">
            <a:spLocks/>
          </p:cNvSpPr>
          <p:nvPr/>
        </p:nvSpPr>
        <p:spPr>
          <a:xfrm>
            <a:off x="620906" y="1913166"/>
            <a:ext cx="11068585" cy="426378"/>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solidFill>
                  <a:srgbClr val="D24726"/>
                </a:solidFill>
              </a:rPr>
              <a:t>A request is made to </a:t>
            </a:r>
            <a:r>
              <a:rPr lang="en-US" sz="1600" dirty="0">
                <a:solidFill>
                  <a:srgbClr val="D24726"/>
                </a:solidFill>
              </a:rPr>
              <a:t>the Foursquare API and </a:t>
            </a:r>
            <a:r>
              <a:rPr lang="en-US" sz="1600" dirty="0" smtClean="0">
                <a:solidFill>
                  <a:srgbClr val="D24726"/>
                </a:solidFill>
              </a:rPr>
              <a:t>a response is received in </a:t>
            </a:r>
            <a:r>
              <a:rPr lang="en-US" sz="1600" dirty="0">
                <a:solidFill>
                  <a:srgbClr val="D24726"/>
                </a:solidFill>
              </a:rPr>
              <a:t>JSON format.</a:t>
            </a:r>
            <a:endParaRPr lang="en-US" sz="1600" dirty="0">
              <a:solidFill>
                <a:srgbClr val="D24726"/>
              </a:solidFill>
            </a:endParaRPr>
          </a:p>
        </p:txBody>
      </p:sp>
      <p:sp>
        <p:nvSpPr>
          <p:cNvPr id="20" name="Freeform 19">
            <a:hlinkClick r:id="rId2" tooltip="Learn More"/>
          </p:cNvPr>
          <p:cNvSpPr/>
          <p:nvPr/>
        </p:nvSpPr>
        <p:spPr>
          <a:xfrm>
            <a:off x="343245" y="2409718"/>
            <a:ext cx="257064" cy="257064"/>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1" name="Text Placeholder 2">
            <a:hlinkClick r:id="rId2" tooltip="Learn More"/>
          </p:cNvPr>
          <p:cNvSpPr txBox="1">
            <a:spLocks/>
          </p:cNvSpPr>
          <p:nvPr/>
        </p:nvSpPr>
        <p:spPr>
          <a:xfrm>
            <a:off x="625022" y="2312702"/>
            <a:ext cx="11068585" cy="426378"/>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solidFill>
                  <a:srgbClr val="D24726"/>
                </a:solidFill>
              </a:rPr>
              <a:t>The </a:t>
            </a:r>
            <a:r>
              <a:rPr lang="en-US" sz="1600" dirty="0">
                <a:solidFill>
                  <a:srgbClr val="D24726"/>
                </a:solidFill>
              </a:rPr>
              <a:t>returned </a:t>
            </a:r>
            <a:r>
              <a:rPr lang="en-US" sz="1600" dirty="0" smtClean="0">
                <a:solidFill>
                  <a:srgbClr val="D24726"/>
                </a:solidFill>
              </a:rPr>
              <a:t>JSON is </a:t>
            </a:r>
            <a:r>
              <a:rPr lang="en-US" sz="1600" dirty="0">
                <a:solidFill>
                  <a:srgbClr val="D24726"/>
                </a:solidFill>
              </a:rPr>
              <a:t>cleaned and structured into a Pandas </a:t>
            </a:r>
            <a:r>
              <a:rPr lang="en-US" sz="1600" dirty="0" smtClean="0">
                <a:solidFill>
                  <a:srgbClr val="D24726"/>
                </a:solidFill>
              </a:rPr>
              <a:t>Dataframe.</a:t>
            </a:r>
            <a:endParaRPr lang="en-US" sz="1600" dirty="0">
              <a:solidFill>
                <a:srgbClr val="D24726"/>
              </a:solidFill>
            </a:endParaRPr>
          </a:p>
        </p:txBody>
      </p:sp>
      <p:sp>
        <p:nvSpPr>
          <p:cNvPr id="22" name="Freeform 21">
            <a:hlinkClick r:id="rId2" tooltip="Learn More"/>
          </p:cNvPr>
          <p:cNvSpPr/>
          <p:nvPr/>
        </p:nvSpPr>
        <p:spPr>
          <a:xfrm>
            <a:off x="351486" y="2801009"/>
            <a:ext cx="257064" cy="257064"/>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3" name="Text Placeholder 2">
            <a:hlinkClick r:id="rId2" tooltip="Learn More"/>
          </p:cNvPr>
          <p:cNvSpPr txBox="1">
            <a:spLocks/>
          </p:cNvSpPr>
          <p:nvPr/>
        </p:nvSpPr>
        <p:spPr>
          <a:xfrm>
            <a:off x="620907" y="2703995"/>
            <a:ext cx="11085058" cy="426378"/>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a:solidFill>
                  <a:srgbClr val="D24726"/>
                </a:solidFill>
              </a:rPr>
              <a:t>The returned JSON contain Venues which are grouped by their </a:t>
            </a:r>
            <a:r>
              <a:rPr lang="en-US" sz="1600" dirty="0" smtClean="0">
                <a:solidFill>
                  <a:srgbClr val="D24726"/>
                </a:solidFill>
              </a:rPr>
              <a:t>Neighbourhoods, returning about 270 Unique Venues.</a:t>
            </a:r>
            <a:endParaRPr lang="en-US" sz="1600" dirty="0">
              <a:solidFill>
                <a:srgbClr val="D24726"/>
              </a:solidFill>
            </a:endParaRPr>
          </a:p>
        </p:txBody>
      </p:sp>
      <p:sp>
        <p:nvSpPr>
          <p:cNvPr id="24" name="Freeform 23">
            <a:hlinkClick r:id="rId2" tooltip="Learn More"/>
          </p:cNvPr>
          <p:cNvSpPr/>
          <p:nvPr/>
        </p:nvSpPr>
        <p:spPr>
          <a:xfrm>
            <a:off x="343245" y="3175829"/>
            <a:ext cx="257064" cy="257064"/>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5" name="Text Placeholder 2">
            <a:hlinkClick r:id="rId2" tooltip="Learn More"/>
          </p:cNvPr>
          <p:cNvSpPr txBox="1">
            <a:spLocks/>
          </p:cNvSpPr>
          <p:nvPr/>
        </p:nvSpPr>
        <p:spPr>
          <a:xfrm>
            <a:off x="637379" y="3066456"/>
            <a:ext cx="11068585" cy="426378"/>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a:solidFill>
                  <a:srgbClr val="D24726"/>
                </a:solidFill>
              </a:rPr>
              <a:t>A new dataframe displaying the top 10 venues for each neighborhood is </a:t>
            </a:r>
            <a:r>
              <a:rPr lang="en-US" sz="1600" dirty="0" smtClean="0">
                <a:solidFill>
                  <a:srgbClr val="D24726"/>
                </a:solidFill>
              </a:rPr>
              <a:t>created.</a:t>
            </a:r>
            <a:endParaRPr lang="en-US" sz="1600" dirty="0">
              <a:solidFill>
                <a:srgbClr val="D24726"/>
              </a:solidFill>
            </a:endParaRPr>
          </a:p>
        </p:txBody>
      </p:sp>
      <p:sp>
        <p:nvSpPr>
          <p:cNvPr id="26" name="Freeform 25">
            <a:hlinkClick r:id="rId2" tooltip="Learn More"/>
          </p:cNvPr>
          <p:cNvSpPr/>
          <p:nvPr/>
        </p:nvSpPr>
        <p:spPr>
          <a:xfrm>
            <a:off x="347361" y="3550651"/>
            <a:ext cx="257064" cy="257064"/>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7" name="Text Placeholder 2">
            <a:hlinkClick r:id="rId2" tooltip="Learn More"/>
          </p:cNvPr>
          <p:cNvSpPr txBox="1">
            <a:spLocks/>
          </p:cNvSpPr>
          <p:nvPr/>
        </p:nvSpPr>
        <p:spPr>
          <a:xfrm>
            <a:off x="641495" y="3441278"/>
            <a:ext cx="11068585" cy="426378"/>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a:solidFill>
                  <a:srgbClr val="D24726"/>
                </a:solidFill>
              </a:rPr>
              <a:t>K-Means Clustering is run to cluster the </a:t>
            </a:r>
            <a:r>
              <a:rPr lang="en-US" sz="1600" dirty="0" smtClean="0">
                <a:solidFill>
                  <a:srgbClr val="D24726"/>
                </a:solidFill>
              </a:rPr>
              <a:t>neighborhoods </a:t>
            </a:r>
            <a:r>
              <a:rPr lang="en-US" sz="1600" dirty="0">
                <a:solidFill>
                  <a:srgbClr val="D24726"/>
                </a:solidFill>
              </a:rPr>
              <a:t>into 5 clusters.</a:t>
            </a:r>
            <a:endParaRPr lang="en-US" sz="1600" dirty="0">
              <a:solidFill>
                <a:srgbClr val="D24726"/>
              </a:solidFill>
            </a:endParaRPr>
          </a:p>
        </p:txBody>
      </p:sp>
      <p:sp>
        <p:nvSpPr>
          <p:cNvPr id="28" name="Freeform 27">
            <a:hlinkClick r:id="rId2" tooltip="Learn More"/>
          </p:cNvPr>
          <p:cNvSpPr/>
          <p:nvPr/>
        </p:nvSpPr>
        <p:spPr>
          <a:xfrm>
            <a:off x="351477" y="3925477"/>
            <a:ext cx="257064" cy="257064"/>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9" name="Text Placeholder 2">
            <a:hlinkClick r:id="rId2" tooltip="Learn More"/>
          </p:cNvPr>
          <p:cNvSpPr txBox="1">
            <a:spLocks/>
          </p:cNvSpPr>
          <p:nvPr/>
        </p:nvSpPr>
        <p:spPr>
          <a:xfrm>
            <a:off x="645611" y="3828461"/>
            <a:ext cx="11068585" cy="426378"/>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a:solidFill>
                  <a:srgbClr val="D24726"/>
                </a:solidFill>
              </a:rPr>
              <a:t>A new dataframe that includes the </a:t>
            </a:r>
            <a:r>
              <a:rPr lang="en-US" sz="1600" dirty="0" smtClean="0">
                <a:solidFill>
                  <a:srgbClr val="D24726"/>
                </a:solidFill>
              </a:rPr>
              <a:t>cluster </a:t>
            </a:r>
            <a:r>
              <a:rPr lang="en-US" sz="1600" dirty="0">
                <a:solidFill>
                  <a:srgbClr val="D24726"/>
                </a:solidFill>
              </a:rPr>
              <a:t>as well as the top 10 venues for each neighborhood is </a:t>
            </a:r>
            <a:r>
              <a:rPr lang="en-US" sz="1600" dirty="0" smtClean="0">
                <a:solidFill>
                  <a:srgbClr val="D24726"/>
                </a:solidFill>
              </a:rPr>
              <a:t>created.</a:t>
            </a:r>
            <a:endParaRPr lang="en-US" sz="1600" dirty="0">
              <a:solidFill>
                <a:srgbClr val="D24726"/>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59" y="4330825"/>
            <a:ext cx="8939035" cy="2469094"/>
          </a:xfrm>
          <a:prstGeom prst="rect">
            <a:avLst/>
          </a:prstGeom>
        </p:spPr>
      </p:pic>
    </p:spTree>
    <p:extLst>
      <p:ext uri="{BB962C8B-B14F-4D97-AF65-F5344CB8AC3E}">
        <p14:creationId xmlns:p14="http://schemas.microsoft.com/office/powerpoint/2010/main" val="2633458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17" name="Text Placeholder 2">
            <a:hlinkClick r:id="rId2" tooltip="Learn More"/>
          </p:cNvPr>
          <p:cNvSpPr txBox="1">
            <a:spLocks/>
          </p:cNvSpPr>
          <p:nvPr/>
        </p:nvSpPr>
        <p:spPr>
          <a:xfrm>
            <a:off x="604434" y="1445741"/>
            <a:ext cx="11085058" cy="5251621"/>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solidFill>
                  <a:srgbClr val="D24726"/>
                </a:solidFill>
              </a:rPr>
              <a:t>In </a:t>
            </a:r>
            <a:r>
              <a:rPr lang="en-US" sz="1600" dirty="0">
                <a:solidFill>
                  <a:srgbClr val="D24726"/>
                </a:solidFill>
              </a:rPr>
              <a:t>Cluster 2, there are no African or Caribbean Restaurants, this is not an ideal option</a:t>
            </a:r>
            <a:r>
              <a:rPr lang="en-US" sz="1600" dirty="0" smtClean="0">
                <a:solidFill>
                  <a:srgbClr val="D24726"/>
                </a:solidFill>
              </a:rPr>
              <a:t>.</a:t>
            </a:r>
          </a:p>
          <a:p>
            <a:r>
              <a:rPr lang="en-US" sz="1600" dirty="0" smtClean="0">
                <a:solidFill>
                  <a:srgbClr val="D24726"/>
                </a:solidFill>
              </a:rPr>
              <a:t/>
            </a:r>
            <a:br>
              <a:rPr lang="en-US" sz="1600" dirty="0" smtClean="0">
                <a:solidFill>
                  <a:srgbClr val="D24726"/>
                </a:solidFill>
              </a:rPr>
            </a:br>
            <a:r>
              <a:rPr lang="en-US" sz="1600" dirty="0" smtClean="0">
                <a:solidFill>
                  <a:srgbClr val="D24726"/>
                </a:solidFill>
              </a:rPr>
              <a:t>Cluster 3 is same as cluster 2, and therefore is not an ideal option either.</a:t>
            </a:r>
          </a:p>
          <a:p>
            <a:r>
              <a:rPr lang="en-US" sz="1600" dirty="0" smtClean="0">
                <a:solidFill>
                  <a:srgbClr val="D24726"/>
                </a:solidFill>
              </a:rPr>
              <a:t/>
            </a:r>
            <a:br>
              <a:rPr lang="en-US" sz="1600" dirty="0" smtClean="0">
                <a:solidFill>
                  <a:srgbClr val="D24726"/>
                </a:solidFill>
              </a:rPr>
            </a:br>
            <a:r>
              <a:rPr lang="en-US" sz="1600" dirty="0" smtClean="0">
                <a:solidFill>
                  <a:srgbClr val="D24726"/>
                </a:solidFill>
              </a:rPr>
              <a:t>Cluster </a:t>
            </a:r>
            <a:r>
              <a:rPr lang="en-US" sz="1600" dirty="0">
                <a:solidFill>
                  <a:srgbClr val="D24726"/>
                </a:solidFill>
              </a:rPr>
              <a:t>5 is same as cluster 2 and 3, therefore is not an ideal option </a:t>
            </a:r>
            <a:r>
              <a:rPr lang="en-US" sz="1600" dirty="0" smtClean="0">
                <a:solidFill>
                  <a:srgbClr val="D24726"/>
                </a:solidFill>
              </a:rPr>
              <a:t>also.</a:t>
            </a:r>
            <a:endParaRPr lang="en-US" sz="1600" dirty="0">
              <a:solidFill>
                <a:srgbClr val="D24726"/>
              </a:solidFill>
            </a:endParaRPr>
          </a:p>
          <a:p>
            <a:r>
              <a:rPr lang="en-US" sz="1600" dirty="0" smtClean="0">
                <a:solidFill>
                  <a:srgbClr val="D24726"/>
                </a:solidFill>
              </a:rPr>
              <a:t/>
            </a:r>
            <a:br>
              <a:rPr lang="en-US" sz="1600" dirty="0" smtClean="0">
                <a:solidFill>
                  <a:srgbClr val="D24726"/>
                </a:solidFill>
              </a:rPr>
            </a:br>
            <a:r>
              <a:rPr lang="en-US" sz="1600" dirty="0" smtClean="0">
                <a:solidFill>
                  <a:srgbClr val="D24726"/>
                </a:solidFill>
              </a:rPr>
              <a:t>Cluster </a:t>
            </a:r>
            <a:r>
              <a:rPr lang="en-US" sz="1600" dirty="0">
                <a:solidFill>
                  <a:srgbClr val="D24726"/>
                </a:solidFill>
              </a:rPr>
              <a:t>4 does not look like the ideal </a:t>
            </a:r>
            <a:r>
              <a:rPr lang="en-US" sz="1600" dirty="0" smtClean="0">
                <a:solidFill>
                  <a:srgbClr val="D24726"/>
                </a:solidFill>
              </a:rPr>
              <a:t>option.</a:t>
            </a:r>
            <a:br>
              <a:rPr lang="en-US" sz="1600" dirty="0" smtClean="0">
                <a:solidFill>
                  <a:srgbClr val="D24726"/>
                </a:solidFill>
              </a:rPr>
            </a:br>
            <a:r>
              <a:rPr lang="en-US" sz="1600" dirty="0" smtClean="0">
                <a:solidFill>
                  <a:srgbClr val="D24726"/>
                </a:solidFill>
              </a:rPr>
              <a:t>Though </a:t>
            </a:r>
            <a:r>
              <a:rPr lang="en-US" sz="1600" dirty="0">
                <a:solidFill>
                  <a:srgbClr val="D24726"/>
                </a:solidFill>
              </a:rPr>
              <a:t>this cluster has a high percentage of Caribbean Restaurants, there is no African Restaurant found</a:t>
            </a:r>
            <a:r>
              <a:rPr lang="en-US" sz="1600" dirty="0" smtClean="0">
                <a:solidFill>
                  <a:srgbClr val="D24726"/>
                </a:solidFill>
              </a:rPr>
              <a:t>.</a:t>
            </a:r>
            <a:br>
              <a:rPr lang="en-US" sz="1600" dirty="0" smtClean="0">
                <a:solidFill>
                  <a:srgbClr val="D24726"/>
                </a:solidFill>
              </a:rPr>
            </a:br>
            <a:r>
              <a:rPr lang="en-US" sz="1600" dirty="0" smtClean="0">
                <a:solidFill>
                  <a:srgbClr val="D24726"/>
                </a:solidFill>
              </a:rPr>
              <a:t/>
            </a:r>
            <a:br>
              <a:rPr lang="en-US" sz="1600" dirty="0" smtClean="0">
                <a:solidFill>
                  <a:srgbClr val="D24726"/>
                </a:solidFill>
              </a:rPr>
            </a:br>
            <a:r>
              <a:rPr lang="en-US" sz="1600" dirty="0" smtClean="0">
                <a:solidFill>
                  <a:srgbClr val="D24726"/>
                </a:solidFill>
              </a:rPr>
              <a:t>Cluster 1 emerged as the most ideal option to site the African Restaurant, especially since it is the only cluster which houses all the three(3) current ones. As expected, a few people in cluster 1 are inclined towards African and Caribbean Dishes, and therefore makes it the best fit. Now the neighborhoods where there are no African Restaurants in this cluster, would be the list of neighborhoods an entrepreneur can invest and start an African Restaurant.</a:t>
            </a:r>
            <a:endParaRPr lang="en-US" sz="1600" dirty="0">
              <a:solidFill>
                <a:srgbClr val="D24726"/>
              </a:solidFill>
            </a:endParaRPr>
          </a:p>
        </p:txBody>
      </p:sp>
    </p:spTree>
    <p:extLst>
      <p:ext uri="{BB962C8B-B14F-4D97-AF65-F5344CB8AC3E}">
        <p14:creationId xmlns:p14="http://schemas.microsoft.com/office/powerpoint/2010/main" val="1496281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17" name="Text Placeholder 2">
            <a:hlinkClick r:id="rId2" tooltip="Learn More"/>
          </p:cNvPr>
          <p:cNvSpPr txBox="1">
            <a:spLocks/>
          </p:cNvSpPr>
          <p:nvPr/>
        </p:nvSpPr>
        <p:spPr>
          <a:xfrm>
            <a:off x="604434" y="1754663"/>
            <a:ext cx="4838735" cy="343518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rgbClr val="D24726"/>
                </a:solidFill>
              </a:rPr>
              <a:t>I observed that all the three (3) African Restaurants are scattered in three (3) different Neighbourhoods, but belong to the same Borough. My recommendation will therefore be that, the neighbourhoods from Cluster 1 that belong to the borough Scarborough, but do not </a:t>
            </a:r>
            <a:r>
              <a:rPr lang="en-US" sz="1800" dirty="0" smtClean="0">
                <a:solidFill>
                  <a:srgbClr val="D24726"/>
                </a:solidFill>
              </a:rPr>
              <a:t>contain any of </a:t>
            </a:r>
            <a:r>
              <a:rPr lang="en-US" sz="1800" dirty="0">
                <a:solidFill>
                  <a:srgbClr val="D24726"/>
                </a:solidFill>
              </a:rPr>
              <a:t>the three African Restaurants should be considered</a:t>
            </a:r>
            <a:r>
              <a:rPr lang="en-US" sz="1800" dirty="0" smtClean="0">
                <a:solidFill>
                  <a:srgbClr val="D24726"/>
                </a:solidFill>
              </a:rPr>
              <a:t>. This list of recommended Neighbourhoods is on the right. </a:t>
            </a:r>
            <a:endParaRPr lang="en-US" sz="1800" dirty="0">
              <a:solidFill>
                <a:srgbClr val="D24726"/>
              </a:solidFill>
            </a:endParaRPr>
          </a:p>
        </p:txBody>
      </p:sp>
      <p:sp>
        <p:nvSpPr>
          <p:cNvPr id="5" name="5-Point Star 4"/>
          <p:cNvSpPr/>
          <p:nvPr/>
        </p:nvSpPr>
        <p:spPr>
          <a:xfrm>
            <a:off x="5867906" y="1754662"/>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6" name="Rectangle 5"/>
          <p:cNvSpPr/>
          <p:nvPr/>
        </p:nvSpPr>
        <p:spPr>
          <a:xfrm>
            <a:off x="6102685" y="1705234"/>
            <a:ext cx="914033" cy="338554"/>
          </a:xfrm>
          <a:prstGeom prst="rect">
            <a:avLst/>
          </a:prstGeom>
        </p:spPr>
        <p:txBody>
          <a:bodyPr wrap="none">
            <a:spAutoFit/>
          </a:bodyPr>
          <a:lstStyle/>
          <a:p>
            <a:r>
              <a:rPr lang="en-US" sz="1600" dirty="0">
                <a:solidFill>
                  <a:srgbClr val="D24726"/>
                </a:solidFill>
              </a:rPr>
              <a:t>Malvern</a:t>
            </a:r>
          </a:p>
        </p:txBody>
      </p:sp>
      <p:sp>
        <p:nvSpPr>
          <p:cNvPr id="8" name="5-Point Star 7"/>
          <p:cNvSpPr/>
          <p:nvPr/>
        </p:nvSpPr>
        <p:spPr>
          <a:xfrm>
            <a:off x="5872022" y="2092417"/>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9" name="Rectangle 8"/>
          <p:cNvSpPr/>
          <p:nvPr/>
        </p:nvSpPr>
        <p:spPr>
          <a:xfrm>
            <a:off x="6106801" y="2042989"/>
            <a:ext cx="765466" cy="338554"/>
          </a:xfrm>
          <a:prstGeom prst="rect">
            <a:avLst/>
          </a:prstGeom>
        </p:spPr>
        <p:txBody>
          <a:bodyPr wrap="none">
            <a:spAutoFit/>
          </a:bodyPr>
          <a:lstStyle/>
          <a:p>
            <a:r>
              <a:rPr lang="en-US" sz="1600" dirty="0">
                <a:solidFill>
                  <a:srgbClr val="D24726"/>
                </a:solidFill>
              </a:rPr>
              <a:t>Rouge</a:t>
            </a:r>
          </a:p>
        </p:txBody>
      </p:sp>
      <p:sp>
        <p:nvSpPr>
          <p:cNvPr id="10" name="5-Point Star 9"/>
          <p:cNvSpPr/>
          <p:nvPr/>
        </p:nvSpPr>
        <p:spPr>
          <a:xfrm>
            <a:off x="5872022" y="2438403"/>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11" name="Rectangle 10"/>
          <p:cNvSpPr/>
          <p:nvPr/>
        </p:nvSpPr>
        <p:spPr>
          <a:xfrm>
            <a:off x="6106800" y="2388975"/>
            <a:ext cx="1529675" cy="338554"/>
          </a:xfrm>
          <a:prstGeom prst="rect">
            <a:avLst/>
          </a:prstGeom>
        </p:spPr>
        <p:txBody>
          <a:bodyPr wrap="square">
            <a:spAutoFit/>
          </a:bodyPr>
          <a:lstStyle/>
          <a:p>
            <a:r>
              <a:rPr lang="en-US" sz="1600" dirty="0">
                <a:solidFill>
                  <a:srgbClr val="D24726"/>
                </a:solidFill>
              </a:rPr>
              <a:t>Rouge </a:t>
            </a:r>
            <a:r>
              <a:rPr lang="en-US" sz="1600" dirty="0" smtClean="0">
                <a:solidFill>
                  <a:srgbClr val="D24726"/>
                </a:solidFill>
              </a:rPr>
              <a:t>Hill</a:t>
            </a:r>
            <a:endParaRPr lang="en-US" sz="1600" dirty="0">
              <a:solidFill>
                <a:srgbClr val="D24726"/>
              </a:solidFill>
            </a:endParaRPr>
          </a:p>
        </p:txBody>
      </p:sp>
      <p:sp>
        <p:nvSpPr>
          <p:cNvPr id="12" name="5-Point Star 11"/>
          <p:cNvSpPr/>
          <p:nvPr/>
        </p:nvSpPr>
        <p:spPr>
          <a:xfrm>
            <a:off x="5876138" y="2776158"/>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13" name="Rectangle 12"/>
          <p:cNvSpPr/>
          <p:nvPr/>
        </p:nvSpPr>
        <p:spPr>
          <a:xfrm>
            <a:off x="6110917" y="2726730"/>
            <a:ext cx="1157561" cy="338554"/>
          </a:xfrm>
          <a:prstGeom prst="rect">
            <a:avLst/>
          </a:prstGeom>
        </p:spPr>
        <p:txBody>
          <a:bodyPr wrap="none">
            <a:spAutoFit/>
          </a:bodyPr>
          <a:lstStyle/>
          <a:p>
            <a:r>
              <a:rPr lang="en-US" sz="1600" dirty="0">
                <a:solidFill>
                  <a:srgbClr val="D24726"/>
                </a:solidFill>
              </a:rPr>
              <a:t>Port Union</a:t>
            </a:r>
          </a:p>
        </p:txBody>
      </p:sp>
      <p:sp>
        <p:nvSpPr>
          <p:cNvPr id="14" name="5-Point Star 13"/>
          <p:cNvSpPr/>
          <p:nvPr/>
        </p:nvSpPr>
        <p:spPr>
          <a:xfrm>
            <a:off x="5884379" y="3130381"/>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15" name="Rectangle 14"/>
          <p:cNvSpPr/>
          <p:nvPr/>
        </p:nvSpPr>
        <p:spPr>
          <a:xfrm>
            <a:off x="6119158" y="3080953"/>
            <a:ext cx="1574983" cy="338554"/>
          </a:xfrm>
          <a:prstGeom prst="rect">
            <a:avLst/>
          </a:prstGeom>
        </p:spPr>
        <p:txBody>
          <a:bodyPr wrap="none">
            <a:spAutoFit/>
          </a:bodyPr>
          <a:lstStyle/>
          <a:p>
            <a:r>
              <a:rPr lang="en-US" sz="1600" dirty="0">
                <a:solidFill>
                  <a:srgbClr val="D24726"/>
                </a:solidFill>
              </a:rPr>
              <a:t>Highland Creek</a:t>
            </a:r>
          </a:p>
        </p:txBody>
      </p:sp>
      <p:sp>
        <p:nvSpPr>
          <p:cNvPr id="16" name="5-Point Star 15"/>
          <p:cNvSpPr/>
          <p:nvPr/>
        </p:nvSpPr>
        <p:spPr>
          <a:xfrm>
            <a:off x="5888495" y="3468136"/>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18" name="Rectangle 17"/>
          <p:cNvSpPr/>
          <p:nvPr/>
        </p:nvSpPr>
        <p:spPr>
          <a:xfrm>
            <a:off x="6123274" y="3418708"/>
            <a:ext cx="1169936" cy="338554"/>
          </a:xfrm>
          <a:prstGeom prst="rect">
            <a:avLst/>
          </a:prstGeom>
        </p:spPr>
        <p:txBody>
          <a:bodyPr wrap="none">
            <a:spAutoFit/>
          </a:bodyPr>
          <a:lstStyle/>
          <a:p>
            <a:r>
              <a:rPr lang="en-US" sz="1600" dirty="0">
                <a:solidFill>
                  <a:srgbClr val="D24726"/>
                </a:solidFill>
              </a:rPr>
              <a:t>Guildwood</a:t>
            </a:r>
          </a:p>
        </p:txBody>
      </p:sp>
      <p:sp>
        <p:nvSpPr>
          <p:cNvPr id="19" name="5-Point Star 18"/>
          <p:cNvSpPr/>
          <p:nvPr/>
        </p:nvSpPr>
        <p:spPr>
          <a:xfrm>
            <a:off x="5888495" y="3814122"/>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20" name="Rectangle 19"/>
          <p:cNvSpPr/>
          <p:nvPr/>
        </p:nvSpPr>
        <p:spPr>
          <a:xfrm>
            <a:off x="6123273" y="3764694"/>
            <a:ext cx="1529675" cy="338554"/>
          </a:xfrm>
          <a:prstGeom prst="rect">
            <a:avLst/>
          </a:prstGeom>
        </p:spPr>
        <p:txBody>
          <a:bodyPr wrap="square">
            <a:spAutoFit/>
          </a:bodyPr>
          <a:lstStyle/>
          <a:p>
            <a:r>
              <a:rPr lang="en-US" sz="1600" dirty="0">
                <a:solidFill>
                  <a:srgbClr val="D24726"/>
                </a:solidFill>
              </a:rPr>
              <a:t>Morningside</a:t>
            </a:r>
          </a:p>
        </p:txBody>
      </p:sp>
      <p:sp>
        <p:nvSpPr>
          <p:cNvPr id="21" name="5-Point Star 20"/>
          <p:cNvSpPr/>
          <p:nvPr/>
        </p:nvSpPr>
        <p:spPr>
          <a:xfrm>
            <a:off x="5892611" y="4151877"/>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22" name="Rectangle 21"/>
          <p:cNvSpPr/>
          <p:nvPr/>
        </p:nvSpPr>
        <p:spPr>
          <a:xfrm>
            <a:off x="6127390" y="4102449"/>
            <a:ext cx="986039" cy="338554"/>
          </a:xfrm>
          <a:prstGeom prst="rect">
            <a:avLst/>
          </a:prstGeom>
        </p:spPr>
        <p:txBody>
          <a:bodyPr wrap="none">
            <a:spAutoFit/>
          </a:bodyPr>
          <a:lstStyle/>
          <a:p>
            <a:r>
              <a:rPr lang="en-US" sz="1600" dirty="0">
                <a:solidFill>
                  <a:srgbClr val="D24726"/>
                </a:solidFill>
              </a:rPr>
              <a:t>West </a:t>
            </a:r>
            <a:r>
              <a:rPr lang="en-US" sz="1600" dirty="0" smtClean="0">
                <a:solidFill>
                  <a:srgbClr val="D24726"/>
                </a:solidFill>
              </a:rPr>
              <a:t>Hill</a:t>
            </a:r>
            <a:endParaRPr lang="en-US" sz="1600" dirty="0">
              <a:solidFill>
                <a:srgbClr val="D24726"/>
              </a:solidFill>
            </a:endParaRPr>
          </a:p>
        </p:txBody>
      </p:sp>
      <p:sp>
        <p:nvSpPr>
          <p:cNvPr id="23" name="5-Point Star 22"/>
          <p:cNvSpPr/>
          <p:nvPr/>
        </p:nvSpPr>
        <p:spPr>
          <a:xfrm>
            <a:off x="5904968" y="4497869"/>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24" name="Rectangle 23"/>
          <p:cNvSpPr/>
          <p:nvPr/>
        </p:nvSpPr>
        <p:spPr>
          <a:xfrm>
            <a:off x="6139747" y="4448441"/>
            <a:ext cx="914033" cy="338554"/>
          </a:xfrm>
          <a:prstGeom prst="rect">
            <a:avLst/>
          </a:prstGeom>
        </p:spPr>
        <p:txBody>
          <a:bodyPr wrap="none">
            <a:spAutoFit/>
          </a:bodyPr>
          <a:lstStyle/>
          <a:p>
            <a:r>
              <a:rPr lang="en-US" sz="1600" dirty="0">
                <a:solidFill>
                  <a:srgbClr val="D24726"/>
                </a:solidFill>
              </a:rPr>
              <a:t>Woburn</a:t>
            </a:r>
          </a:p>
        </p:txBody>
      </p:sp>
      <p:sp>
        <p:nvSpPr>
          <p:cNvPr id="25" name="5-Point Star 24"/>
          <p:cNvSpPr/>
          <p:nvPr/>
        </p:nvSpPr>
        <p:spPr>
          <a:xfrm>
            <a:off x="5913209" y="4852092"/>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26" name="Rectangle 25"/>
          <p:cNvSpPr/>
          <p:nvPr/>
        </p:nvSpPr>
        <p:spPr>
          <a:xfrm>
            <a:off x="6147988" y="4802664"/>
            <a:ext cx="1409681" cy="338554"/>
          </a:xfrm>
          <a:prstGeom prst="rect">
            <a:avLst/>
          </a:prstGeom>
        </p:spPr>
        <p:txBody>
          <a:bodyPr wrap="none">
            <a:spAutoFit/>
          </a:bodyPr>
          <a:lstStyle/>
          <a:p>
            <a:r>
              <a:rPr lang="en-US" sz="1600" dirty="0">
                <a:solidFill>
                  <a:srgbClr val="D24726"/>
                </a:solidFill>
              </a:rPr>
              <a:t>Kennedy </a:t>
            </a:r>
            <a:r>
              <a:rPr lang="en-US" sz="1600" dirty="0" smtClean="0">
                <a:solidFill>
                  <a:srgbClr val="D24726"/>
                </a:solidFill>
              </a:rPr>
              <a:t>Park</a:t>
            </a:r>
            <a:endParaRPr lang="en-US" sz="1600" dirty="0">
              <a:solidFill>
                <a:srgbClr val="D24726"/>
              </a:solidFill>
            </a:endParaRPr>
          </a:p>
        </p:txBody>
      </p:sp>
      <p:sp>
        <p:nvSpPr>
          <p:cNvPr id="27" name="5-Point Star 26"/>
          <p:cNvSpPr/>
          <p:nvPr/>
        </p:nvSpPr>
        <p:spPr>
          <a:xfrm>
            <a:off x="5917325" y="5189847"/>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28" name="Rectangle 27"/>
          <p:cNvSpPr/>
          <p:nvPr/>
        </p:nvSpPr>
        <p:spPr>
          <a:xfrm>
            <a:off x="6152104" y="5140419"/>
            <a:ext cx="878767" cy="338554"/>
          </a:xfrm>
          <a:prstGeom prst="rect">
            <a:avLst/>
          </a:prstGeom>
        </p:spPr>
        <p:txBody>
          <a:bodyPr wrap="none">
            <a:spAutoFit/>
          </a:bodyPr>
          <a:lstStyle/>
          <a:p>
            <a:r>
              <a:rPr lang="en-US" sz="1600" dirty="0">
                <a:solidFill>
                  <a:srgbClr val="D24726"/>
                </a:solidFill>
              </a:rPr>
              <a:t>Ionview</a:t>
            </a:r>
          </a:p>
        </p:txBody>
      </p:sp>
      <p:sp>
        <p:nvSpPr>
          <p:cNvPr id="29" name="5-Point Star 28"/>
          <p:cNvSpPr/>
          <p:nvPr/>
        </p:nvSpPr>
        <p:spPr>
          <a:xfrm>
            <a:off x="5917325" y="5535833"/>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30" name="Rectangle 29"/>
          <p:cNvSpPr/>
          <p:nvPr/>
        </p:nvSpPr>
        <p:spPr>
          <a:xfrm>
            <a:off x="6152103" y="5486405"/>
            <a:ext cx="2102211" cy="338554"/>
          </a:xfrm>
          <a:prstGeom prst="rect">
            <a:avLst/>
          </a:prstGeom>
        </p:spPr>
        <p:txBody>
          <a:bodyPr wrap="square">
            <a:spAutoFit/>
          </a:bodyPr>
          <a:lstStyle/>
          <a:p>
            <a:r>
              <a:rPr lang="en-US" sz="1600" dirty="0">
                <a:solidFill>
                  <a:srgbClr val="D24726"/>
                </a:solidFill>
              </a:rPr>
              <a:t>East Birchmount Park</a:t>
            </a:r>
          </a:p>
        </p:txBody>
      </p:sp>
      <p:sp>
        <p:nvSpPr>
          <p:cNvPr id="31" name="5-Point Star 30"/>
          <p:cNvSpPr/>
          <p:nvPr/>
        </p:nvSpPr>
        <p:spPr>
          <a:xfrm>
            <a:off x="5921441" y="5873588"/>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32" name="Rectangle 31"/>
          <p:cNvSpPr/>
          <p:nvPr/>
        </p:nvSpPr>
        <p:spPr>
          <a:xfrm>
            <a:off x="6156220" y="5824160"/>
            <a:ext cx="1041182" cy="338554"/>
          </a:xfrm>
          <a:prstGeom prst="rect">
            <a:avLst/>
          </a:prstGeom>
        </p:spPr>
        <p:txBody>
          <a:bodyPr wrap="none">
            <a:spAutoFit/>
          </a:bodyPr>
          <a:lstStyle/>
          <a:p>
            <a:r>
              <a:rPr lang="en-US" sz="1600" dirty="0">
                <a:solidFill>
                  <a:srgbClr val="D24726"/>
                </a:solidFill>
              </a:rPr>
              <a:t>Birch </a:t>
            </a:r>
            <a:r>
              <a:rPr lang="en-US" sz="1600" dirty="0" smtClean="0">
                <a:solidFill>
                  <a:srgbClr val="D24726"/>
                </a:solidFill>
              </a:rPr>
              <a:t>Cliff</a:t>
            </a:r>
            <a:endParaRPr lang="en-US" sz="1600" dirty="0">
              <a:solidFill>
                <a:srgbClr val="D24726"/>
              </a:solidFill>
            </a:endParaRPr>
          </a:p>
        </p:txBody>
      </p:sp>
      <p:sp>
        <p:nvSpPr>
          <p:cNvPr id="59" name="5-Point Star 58"/>
          <p:cNvSpPr/>
          <p:nvPr/>
        </p:nvSpPr>
        <p:spPr>
          <a:xfrm>
            <a:off x="8590512" y="1758777"/>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60" name="Rectangle 59"/>
          <p:cNvSpPr/>
          <p:nvPr/>
        </p:nvSpPr>
        <p:spPr>
          <a:xfrm>
            <a:off x="8825291" y="1709349"/>
            <a:ext cx="1409232" cy="338554"/>
          </a:xfrm>
          <a:prstGeom prst="rect">
            <a:avLst/>
          </a:prstGeom>
        </p:spPr>
        <p:txBody>
          <a:bodyPr wrap="none">
            <a:spAutoFit/>
          </a:bodyPr>
          <a:lstStyle/>
          <a:p>
            <a:r>
              <a:rPr lang="en-US" sz="1600" dirty="0">
                <a:solidFill>
                  <a:srgbClr val="D24726"/>
                </a:solidFill>
              </a:rPr>
              <a:t>Cliffside West</a:t>
            </a:r>
          </a:p>
        </p:txBody>
      </p:sp>
      <p:sp>
        <p:nvSpPr>
          <p:cNvPr id="61" name="5-Point Star 60"/>
          <p:cNvSpPr/>
          <p:nvPr/>
        </p:nvSpPr>
        <p:spPr>
          <a:xfrm>
            <a:off x="8594628" y="2096532"/>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62" name="Rectangle 61"/>
          <p:cNvSpPr/>
          <p:nvPr/>
        </p:nvSpPr>
        <p:spPr>
          <a:xfrm>
            <a:off x="8829407" y="2047104"/>
            <a:ext cx="948080" cy="338554"/>
          </a:xfrm>
          <a:prstGeom prst="rect">
            <a:avLst/>
          </a:prstGeom>
        </p:spPr>
        <p:txBody>
          <a:bodyPr wrap="none">
            <a:spAutoFit/>
          </a:bodyPr>
          <a:lstStyle/>
          <a:p>
            <a:r>
              <a:rPr lang="en-US" sz="1600" dirty="0">
                <a:solidFill>
                  <a:srgbClr val="D24726"/>
                </a:solidFill>
              </a:rPr>
              <a:t>Wexford</a:t>
            </a:r>
          </a:p>
        </p:txBody>
      </p:sp>
      <p:sp>
        <p:nvSpPr>
          <p:cNvPr id="63" name="5-Point Star 62"/>
          <p:cNvSpPr/>
          <p:nvPr/>
        </p:nvSpPr>
        <p:spPr>
          <a:xfrm>
            <a:off x="8594628" y="2442518"/>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64" name="Rectangle 63"/>
          <p:cNvSpPr/>
          <p:nvPr/>
        </p:nvSpPr>
        <p:spPr>
          <a:xfrm>
            <a:off x="8829406" y="2393090"/>
            <a:ext cx="1529675" cy="338554"/>
          </a:xfrm>
          <a:prstGeom prst="rect">
            <a:avLst/>
          </a:prstGeom>
        </p:spPr>
        <p:txBody>
          <a:bodyPr wrap="square">
            <a:spAutoFit/>
          </a:bodyPr>
          <a:lstStyle/>
          <a:p>
            <a:r>
              <a:rPr lang="en-US" sz="1600" dirty="0">
                <a:solidFill>
                  <a:srgbClr val="D24726"/>
                </a:solidFill>
              </a:rPr>
              <a:t>Maryvale</a:t>
            </a:r>
          </a:p>
        </p:txBody>
      </p:sp>
      <p:sp>
        <p:nvSpPr>
          <p:cNvPr id="65" name="5-Point Star 64"/>
          <p:cNvSpPr/>
          <p:nvPr/>
        </p:nvSpPr>
        <p:spPr>
          <a:xfrm>
            <a:off x="8598744" y="2780273"/>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66" name="Rectangle 65"/>
          <p:cNvSpPr/>
          <p:nvPr/>
        </p:nvSpPr>
        <p:spPr>
          <a:xfrm>
            <a:off x="8833523" y="2730845"/>
            <a:ext cx="1080232" cy="338554"/>
          </a:xfrm>
          <a:prstGeom prst="rect">
            <a:avLst/>
          </a:prstGeom>
        </p:spPr>
        <p:txBody>
          <a:bodyPr wrap="none">
            <a:spAutoFit/>
          </a:bodyPr>
          <a:lstStyle/>
          <a:p>
            <a:r>
              <a:rPr lang="en-US" sz="1600" dirty="0">
                <a:solidFill>
                  <a:srgbClr val="D24726"/>
                </a:solidFill>
              </a:rPr>
              <a:t>Agincourt</a:t>
            </a:r>
          </a:p>
        </p:txBody>
      </p:sp>
      <p:sp>
        <p:nvSpPr>
          <p:cNvPr id="67" name="5-Point Star 66"/>
          <p:cNvSpPr/>
          <p:nvPr/>
        </p:nvSpPr>
        <p:spPr>
          <a:xfrm>
            <a:off x="8606985" y="3134496"/>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68" name="Rectangle 67"/>
          <p:cNvSpPr/>
          <p:nvPr/>
        </p:nvSpPr>
        <p:spPr>
          <a:xfrm>
            <a:off x="8841764" y="3085068"/>
            <a:ext cx="1484124" cy="338554"/>
          </a:xfrm>
          <a:prstGeom prst="rect">
            <a:avLst/>
          </a:prstGeom>
        </p:spPr>
        <p:txBody>
          <a:bodyPr wrap="none">
            <a:spAutoFit/>
          </a:bodyPr>
          <a:lstStyle/>
          <a:p>
            <a:r>
              <a:rPr lang="en-US" sz="1600" dirty="0">
                <a:solidFill>
                  <a:srgbClr val="D24726"/>
                </a:solidFill>
              </a:rPr>
              <a:t>Clarks </a:t>
            </a:r>
            <a:r>
              <a:rPr lang="en-US" sz="1600" dirty="0" smtClean="0">
                <a:solidFill>
                  <a:srgbClr val="D24726"/>
                </a:solidFill>
              </a:rPr>
              <a:t>Corners</a:t>
            </a:r>
            <a:endParaRPr lang="en-US" sz="1600" dirty="0">
              <a:solidFill>
                <a:srgbClr val="D24726"/>
              </a:solidFill>
            </a:endParaRPr>
          </a:p>
        </p:txBody>
      </p:sp>
      <p:sp>
        <p:nvSpPr>
          <p:cNvPr id="69" name="5-Point Star 68"/>
          <p:cNvSpPr/>
          <p:nvPr/>
        </p:nvSpPr>
        <p:spPr>
          <a:xfrm>
            <a:off x="8611101" y="3472251"/>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70" name="Rectangle 69"/>
          <p:cNvSpPr/>
          <p:nvPr/>
        </p:nvSpPr>
        <p:spPr>
          <a:xfrm>
            <a:off x="8845880" y="3422823"/>
            <a:ext cx="1499834" cy="338554"/>
          </a:xfrm>
          <a:prstGeom prst="rect">
            <a:avLst/>
          </a:prstGeom>
        </p:spPr>
        <p:txBody>
          <a:bodyPr wrap="none">
            <a:spAutoFit/>
          </a:bodyPr>
          <a:lstStyle/>
          <a:p>
            <a:r>
              <a:rPr lang="en-US" sz="1600" dirty="0">
                <a:solidFill>
                  <a:srgbClr val="D24726"/>
                </a:solidFill>
              </a:rPr>
              <a:t>Tam </a:t>
            </a:r>
            <a:r>
              <a:rPr lang="en-US" sz="1600" dirty="0" smtClean="0">
                <a:solidFill>
                  <a:srgbClr val="D24726"/>
                </a:solidFill>
              </a:rPr>
              <a:t>O'Shanter</a:t>
            </a:r>
            <a:endParaRPr lang="en-US" sz="1600" dirty="0">
              <a:solidFill>
                <a:srgbClr val="D24726"/>
              </a:solidFill>
            </a:endParaRPr>
          </a:p>
        </p:txBody>
      </p:sp>
      <p:sp>
        <p:nvSpPr>
          <p:cNvPr id="71" name="5-Point Star 70"/>
          <p:cNvSpPr/>
          <p:nvPr/>
        </p:nvSpPr>
        <p:spPr>
          <a:xfrm>
            <a:off x="8611101" y="3818237"/>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72" name="Rectangle 71"/>
          <p:cNvSpPr/>
          <p:nvPr/>
        </p:nvSpPr>
        <p:spPr>
          <a:xfrm>
            <a:off x="8845879" y="3768809"/>
            <a:ext cx="1529675" cy="338554"/>
          </a:xfrm>
          <a:prstGeom prst="rect">
            <a:avLst/>
          </a:prstGeom>
        </p:spPr>
        <p:txBody>
          <a:bodyPr wrap="square">
            <a:spAutoFit/>
          </a:bodyPr>
          <a:lstStyle/>
          <a:p>
            <a:r>
              <a:rPr lang="en-US" sz="1600" dirty="0">
                <a:solidFill>
                  <a:srgbClr val="D24726"/>
                </a:solidFill>
              </a:rPr>
              <a:t>Sullivan</a:t>
            </a:r>
          </a:p>
        </p:txBody>
      </p:sp>
      <p:sp>
        <p:nvSpPr>
          <p:cNvPr id="73" name="5-Point Star 72"/>
          <p:cNvSpPr/>
          <p:nvPr/>
        </p:nvSpPr>
        <p:spPr>
          <a:xfrm>
            <a:off x="8615217" y="4155992"/>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74" name="Rectangle 73"/>
          <p:cNvSpPr/>
          <p:nvPr/>
        </p:nvSpPr>
        <p:spPr>
          <a:xfrm>
            <a:off x="8849996" y="4106564"/>
            <a:ext cx="889090" cy="338554"/>
          </a:xfrm>
          <a:prstGeom prst="rect">
            <a:avLst/>
          </a:prstGeom>
        </p:spPr>
        <p:txBody>
          <a:bodyPr wrap="none">
            <a:spAutoFit/>
          </a:bodyPr>
          <a:lstStyle/>
          <a:p>
            <a:r>
              <a:rPr lang="en-US" sz="1600" dirty="0">
                <a:solidFill>
                  <a:srgbClr val="D24726"/>
                </a:solidFill>
              </a:rPr>
              <a:t>Milliken</a:t>
            </a:r>
          </a:p>
        </p:txBody>
      </p:sp>
      <p:sp>
        <p:nvSpPr>
          <p:cNvPr id="75" name="5-Point Star 74"/>
          <p:cNvSpPr/>
          <p:nvPr/>
        </p:nvSpPr>
        <p:spPr>
          <a:xfrm>
            <a:off x="8627574" y="4501984"/>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76" name="Rectangle 75"/>
          <p:cNvSpPr/>
          <p:nvPr/>
        </p:nvSpPr>
        <p:spPr>
          <a:xfrm>
            <a:off x="8862353" y="4452556"/>
            <a:ext cx="1672830" cy="338554"/>
          </a:xfrm>
          <a:prstGeom prst="rect">
            <a:avLst/>
          </a:prstGeom>
        </p:spPr>
        <p:txBody>
          <a:bodyPr wrap="none">
            <a:spAutoFit/>
          </a:bodyPr>
          <a:lstStyle/>
          <a:p>
            <a:r>
              <a:rPr lang="en-US" sz="1600" dirty="0">
                <a:solidFill>
                  <a:srgbClr val="D24726"/>
                </a:solidFill>
              </a:rPr>
              <a:t>Agincourt North</a:t>
            </a:r>
          </a:p>
        </p:txBody>
      </p:sp>
      <p:sp>
        <p:nvSpPr>
          <p:cNvPr id="77" name="5-Point Star 76"/>
          <p:cNvSpPr/>
          <p:nvPr/>
        </p:nvSpPr>
        <p:spPr>
          <a:xfrm>
            <a:off x="8635815" y="4856207"/>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78" name="Rectangle 77"/>
          <p:cNvSpPr/>
          <p:nvPr/>
        </p:nvSpPr>
        <p:spPr>
          <a:xfrm>
            <a:off x="8870594" y="4806779"/>
            <a:ext cx="1232838" cy="338554"/>
          </a:xfrm>
          <a:prstGeom prst="rect">
            <a:avLst/>
          </a:prstGeom>
        </p:spPr>
        <p:txBody>
          <a:bodyPr wrap="none">
            <a:spAutoFit/>
          </a:bodyPr>
          <a:lstStyle/>
          <a:p>
            <a:r>
              <a:rPr lang="en-US" sz="1600" dirty="0">
                <a:solidFill>
                  <a:srgbClr val="D24726"/>
                </a:solidFill>
              </a:rPr>
              <a:t>Steeles </a:t>
            </a:r>
            <a:r>
              <a:rPr lang="en-US" sz="1600" dirty="0" smtClean="0">
                <a:solidFill>
                  <a:srgbClr val="D24726"/>
                </a:solidFill>
              </a:rPr>
              <a:t>East</a:t>
            </a:r>
            <a:endParaRPr lang="en-US" sz="1600" dirty="0">
              <a:solidFill>
                <a:srgbClr val="D24726"/>
              </a:solidFill>
            </a:endParaRPr>
          </a:p>
        </p:txBody>
      </p:sp>
      <p:sp>
        <p:nvSpPr>
          <p:cNvPr id="79" name="5-Point Star 78"/>
          <p:cNvSpPr/>
          <p:nvPr/>
        </p:nvSpPr>
        <p:spPr>
          <a:xfrm>
            <a:off x="8639931" y="5193962"/>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80" name="Rectangle 79"/>
          <p:cNvSpPr/>
          <p:nvPr/>
        </p:nvSpPr>
        <p:spPr>
          <a:xfrm>
            <a:off x="8874710" y="5144534"/>
            <a:ext cx="1667957" cy="338554"/>
          </a:xfrm>
          <a:prstGeom prst="rect">
            <a:avLst/>
          </a:prstGeom>
        </p:spPr>
        <p:txBody>
          <a:bodyPr wrap="none">
            <a:spAutoFit/>
          </a:bodyPr>
          <a:lstStyle/>
          <a:p>
            <a:r>
              <a:rPr lang="en-US" sz="1600" dirty="0">
                <a:solidFill>
                  <a:srgbClr val="D24726"/>
                </a:solidFill>
              </a:rPr>
              <a:t>L'Amoreaux East</a:t>
            </a:r>
          </a:p>
        </p:txBody>
      </p:sp>
      <p:sp>
        <p:nvSpPr>
          <p:cNvPr id="81" name="5-Point Star 80"/>
          <p:cNvSpPr/>
          <p:nvPr/>
        </p:nvSpPr>
        <p:spPr>
          <a:xfrm>
            <a:off x="8639931" y="5539948"/>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82" name="Rectangle 81"/>
          <p:cNvSpPr/>
          <p:nvPr/>
        </p:nvSpPr>
        <p:spPr>
          <a:xfrm>
            <a:off x="8874709" y="5490520"/>
            <a:ext cx="2102211" cy="338554"/>
          </a:xfrm>
          <a:prstGeom prst="rect">
            <a:avLst/>
          </a:prstGeom>
        </p:spPr>
        <p:txBody>
          <a:bodyPr wrap="square">
            <a:spAutoFit/>
          </a:bodyPr>
          <a:lstStyle/>
          <a:p>
            <a:r>
              <a:rPr lang="en-US" sz="1600" dirty="0">
                <a:solidFill>
                  <a:srgbClr val="DD462F"/>
                </a:solidFill>
              </a:rPr>
              <a:t>Steeles </a:t>
            </a:r>
            <a:r>
              <a:rPr lang="en-US" sz="1600" dirty="0" smtClean="0">
                <a:solidFill>
                  <a:srgbClr val="DD462F"/>
                </a:solidFill>
              </a:rPr>
              <a:t>West</a:t>
            </a:r>
            <a:endParaRPr lang="en-US" sz="1600" dirty="0">
              <a:solidFill>
                <a:srgbClr val="DD462F"/>
              </a:solidFill>
            </a:endParaRPr>
          </a:p>
        </p:txBody>
      </p:sp>
      <p:sp>
        <p:nvSpPr>
          <p:cNvPr id="83" name="5-Point Star 82"/>
          <p:cNvSpPr/>
          <p:nvPr/>
        </p:nvSpPr>
        <p:spPr>
          <a:xfrm>
            <a:off x="8644047" y="5877703"/>
            <a:ext cx="222422" cy="222422"/>
          </a:xfrm>
          <a:prstGeom prst="star5">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24726"/>
              </a:solidFill>
            </a:endParaRPr>
          </a:p>
        </p:txBody>
      </p:sp>
      <p:sp>
        <p:nvSpPr>
          <p:cNvPr id="84" name="Rectangle 83"/>
          <p:cNvSpPr/>
          <p:nvPr/>
        </p:nvSpPr>
        <p:spPr>
          <a:xfrm>
            <a:off x="8878826" y="5828275"/>
            <a:ext cx="1754391" cy="338554"/>
          </a:xfrm>
          <a:prstGeom prst="rect">
            <a:avLst/>
          </a:prstGeom>
        </p:spPr>
        <p:txBody>
          <a:bodyPr wrap="none">
            <a:spAutoFit/>
          </a:bodyPr>
          <a:lstStyle/>
          <a:p>
            <a:r>
              <a:rPr lang="en-US" sz="1600" dirty="0">
                <a:solidFill>
                  <a:srgbClr val="D24726"/>
                </a:solidFill>
              </a:rPr>
              <a:t>L'Amoreaux West</a:t>
            </a:r>
          </a:p>
        </p:txBody>
      </p:sp>
      <p:sp>
        <p:nvSpPr>
          <p:cNvPr id="85" name="Right Arrow 84"/>
          <p:cNvSpPr/>
          <p:nvPr/>
        </p:nvSpPr>
        <p:spPr>
          <a:xfrm>
            <a:off x="3888136" y="5078644"/>
            <a:ext cx="259492" cy="128533"/>
          </a:xfrm>
          <a:prstGeom prst="rightArrow">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283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a:t>In this project, I analyzed location-based data to ascertain and draw conclusions on what locations will be viable for the running of an African Restaurant within the City of Toronto. The results were satisfactory.</a:t>
            </a:r>
          </a:p>
        </p:txBody>
      </p:sp>
      <p:sp>
        <p:nvSpPr>
          <p:cNvPr id="8" name="Freeform 7">
            <a:hlinkClick r:id="rId3" tooltip="Learn More"/>
          </p:cNvPr>
          <p:cNvSpPr/>
          <p:nvPr/>
        </p:nvSpPr>
        <p:spPr>
          <a:xfrm>
            <a:off x="11557038" y="601058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2">
            <a:hlinkClick r:id="rId4"/>
          </p:cNvPr>
          <p:cNvSpPr txBox="1">
            <a:spLocks/>
          </p:cNvSpPr>
          <p:nvPr/>
        </p:nvSpPr>
        <p:spPr>
          <a:xfrm>
            <a:off x="2897188" y="572109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smtClean="0">
                <a:solidFill>
                  <a:srgbClr val="DD462F"/>
                </a:solidFill>
              </a:rPr>
              <a:t>Get the Full Report here</a:t>
            </a:r>
            <a:endParaRPr lang="en-US" sz="1800" dirty="0">
              <a:solidFill>
                <a:srgbClr val="DD462F"/>
              </a:solidFill>
            </a:endParaRPr>
          </a:p>
        </p:txBody>
      </p:sp>
      <p:sp>
        <p:nvSpPr>
          <p:cNvPr id="4" name="TextBox 3"/>
          <p:cNvSpPr txBox="1"/>
          <p:nvPr/>
        </p:nvSpPr>
        <p:spPr>
          <a:xfrm>
            <a:off x="8466022" y="6477369"/>
            <a:ext cx="3091016" cy="298665"/>
          </a:xfrm>
          <a:prstGeom prst="rect">
            <a:avLst/>
          </a:prstGeom>
          <a:noFill/>
        </p:spPr>
        <p:txBody>
          <a:bodyPr wrap="none" rtlCol="0">
            <a:noAutofit/>
          </a:bodyPr>
          <a:lstStyle/>
          <a:p>
            <a:pPr algn="r"/>
            <a:r>
              <a:rPr lang="en-US" sz="1200" b="1" dirty="0" smtClean="0">
                <a:solidFill>
                  <a:srgbClr val="D24726">
                    <a:alpha val="37000"/>
                  </a:srgbClr>
                </a:solidFill>
              </a:rPr>
              <a:t>~ Robert Hammond</a:t>
            </a:r>
            <a:endParaRPr lang="en-US" sz="1200" b="1" dirty="0">
              <a:solidFill>
                <a:srgbClr val="D24726">
                  <a:alpha val="37000"/>
                </a:srgbClr>
              </a:solidFill>
            </a:endParaRP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openxmlformats.org/package/2006/metadata/core-properties"/>
    <ds:schemaRef ds:uri="http://purl.org/dc/dcmitype/"/>
    <ds:schemaRef ds:uri="4873beb7-5857-4685-be1f-d57550cc96cc"/>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1623</TotalTime>
  <Words>677</Words>
  <Application>Microsoft Office PowerPoint</Application>
  <PresentationFormat>Widescreen</PresentationFormat>
  <Paragraphs>65</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WelcomeDoc</vt:lpstr>
      <vt:lpstr>Analyzing the Business Viability of a Location for an African Restaurant</vt:lpstr>
      <vt:lpstr>Introduction</vt:lpstr>
      <vt:lpstr>Data acquisition</vt:lpstr>
      <vt:lpstr>Data cleaning</vt:lpstr>
      <vt:lpstr>Methodology</vt:lpstr>
      <vt:lpstr>Methodology</vt:lpstr>
      <vt:lpstr>Results</vt:lpstr>
      <vt:lpstr>Discussions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Business Viability of a Location for an African Restaurant</dc:title>
  <dc:creator>Eunice</dc:creator>
  <cp:keywords/>
  <cp:lastModifiedBy>Eunice</cp:lastModifiedBy>
  <cp:revision>62</cp:revision>
  <dcterms:created xsi:type="dcterms:W3CDTF">2020-04-10T14:23:40Z</dcterms:created>
  <dcterms:modified xsi:type="dcterms:W3CDTF">2020-04-11T17:27:29Z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