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89" r:id="rId21"/>
    <p:sldId id="277" r:id="rId22"/>
    <p:sldId id="279" r:id="rId23"/>
    <p:sldId id="280" r:id="rId24"/>
    <p:sldId id="281" r:id="rId25"/>
    <p:sldId id="282" r:id="rId26"/>
    <p:sldId id="283" r:id="rId27"/>
    <p:sldId id="284" r:id="rId28"/>
    <p:sldId id="288" r:id="rId29"/>
    <p:sldId id="286"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94526"/>
  </p:normalViewPr>
  <p:slideViewPr>
    <p:cSldViewPr snapToGrid="0" snapToObjects="1">
      <p:cViewPr varScale="1">
        <p:scale>
          <a:sx n="63" d="100"/>
          <a:sy n="63" d="100"/>
        </p:scale>
        <p:origin x="984" y="17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jjj</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smtClean="0">
                <a:solidFill>
                  <a:srgbClr val="FF7F00"/>
                </a:solidFill>
                <a:latin typeface="Courier"/>
                <a:ea typeface="Courier"/>
                <a:cs typeface="Courier"/>
                <a:sym typeface="Courier New"/>
              </a:rPr>
              <a:t>{</a:t>
            </a:r>
            <a:r>
              <a:rPr lang="en-US" sz="3000" i="0" u="none" strike="noStrike" cap="none" dirty="0" smtClean="0">
                <a:solidFill>
                  <a:srgbClr val="0000FF"/>
                </a:solidFill>
                <a:latin typeface="Courier"/>
                <a:ea typeface="Courier"/>
                <a:cs typeface="Courier"/>
                <a:sym typeface="Courier New"/>
              </a:rPr>
              <a:t> </a:t>
            </a:r>
            <a:r>
              <a:rPr lang="en-US" sz="3000" i="0" u="none" strike="noStrike" cap="none" dirty="0" smtClean="0">
                <a:solidFill>
                  <a:srgbClr val="FF7F00"/>
                </a:solidFill>
                <a:latin typeface="Courier"/>
                <a:ea typeface="Courier"/>
                <a:cs typeface="Courier"/>
                <a:sym typeface="Courier New"/>
              </a:rPr>
              <a:t>}</a:t>
            </a:r>
            <a:endParaRPr lang="en-US"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chemeClr val="lt1"/>
                </a:solidFill>
                <a:latin typeface="Courier"/>
                <a:ea typeface="Courier"/>
                <a:cs typeface="Courier"/>
                <a:sym typeface="Courier New"/>
              </a:rPr>
              <a:t>ooo</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a:t>
            </a:r>
            <a:r>
              <a:rPr lang="en-US" sz="3600" u="none" strike="noStrike" cap="none" smtClean="0">
                <a:solidFill>
                  <a:schemeClr val="lt1"/>
                </a:solidFill>
                <a:latin typeface="Arial" charset="0"/>
                <a:ea typeface="Arial" charset="0"/>
                <a:cs typeface="Arial" charset="0"/>
                <a:sym typeface="Cabin"/>
              </a:rPr>
              <a:t>dictionaries </a:t>
            </a:r>
            <a:r>
              <a:rPr lang="en-US" sz="3600" u="none" strike="noStrike" cap="none">
                <a:solidFill>
                  <a:schemeClr val="lt1"/>
                </a:solidFill>
                <a:latin typeface="Arial" charset="0"/>
                <a:ea typeface="Arial" charset="0"/>
                <a:cs typeface="Arial" charset="0"/>
                <a:sym typeface="Cabin"/>
              </a:rPr>
              <a:t>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ccc</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ccc</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FF66FF"/>
                </a:solidFill>
                <a:latin typeface="Courier"/>
                <a:ea typeface="Courier"/>
                <a:cs typeface="Courier"/>
                <a:sym typeface="Courier New"/>
              </a:rPr>
              <a:t>ccc</a:t>
            </a:r>
            <a:r>
              <a:rPr lang="en-US" sz="3000" i="0" u="none" strike="noStrike" cap="none" dirty="0">
                <a:solidFill>
                  <a:srgbClr val="FF66FF"/>
                </a:solidFill>
                <a:latin typeface="Courier"/>
                <a:ea typeface="Courier"/>
                <a:cs typeface="Courier"/>
                <a:sym typeface="Courier New"/>
              </a:rPr>
              <a:t>['</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smtClean="0">
                <a:solidFill>
                  <a:srgbClr val="FF66FF"/>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err="1" smtClean="0">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csev</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zqian</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chemeClr val="lt1"/>
                </a:solidFill>
                <a:latin typeface="Courier"/>
                <a:ea typeface="Courier"/>
                <a:cs typeface="Courier"/>
                <a:sym typeface="Courier New"/>
              </a:rPr>
              <a:t>cwen</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names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if </a:t>
            </a:r>
            <a:r>
              <a:rPr lang="en-US" sz="2600" i="0" u="none" strike="noStrike" cap="none" dirty="0">
                <a:solidFill>
                  <a:srgbClr val="00FF00"/>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not in</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00FF00"/>
                </a:solidFill>
                <a:latin typeface="Courier"/>
                <a:ea typeface="Courier"/>
                <a:cs typeface="Courier"/>
                <a:sym typeface="Courier New"/>
              </a:rPr>
              <a:t>counts</a:t>
            </a:r>
            <a:r>
              <a:rPr lang="en-US" sz="2600" i="0" u="none" strike="noStrike" cap="none" dirty="0">
                <a:solidFill>
                  <a:srgbClr val="00FFFF"/>
                </a:solidFill>
                <a:latin typeface="Courier"/>
                <a:ea typeface="Courier"/>
                <a:cs typeface="Courier"/>
                <a:sym typeface="Courier New"/>
              </a:rPr>
              <a:t>[name]</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i="0" u="none" strike="noStrike" cap="none" dirty="0" smtClean="0">
                <a:solidFill>
                  <a:srgbClr val="FFFF00"/>
                </a:solidFill>
                <a:latin typeface="Courier"/>
                <a:ea typeface="Courier"/>
                <a:cs typeface="Courier"/>
                <a:sym typeface="Courier New"/>
              </a:rPr>
              <a:t>print(</a:t>
            </a:r>
            <a:r>
              <a:rPr lang="en-US" sz="2600" i="0" u="none" strike="noStrike" cap="none" dirty="0" smtClean="0">
                <a:solidFill>
                  <a:srgbClr val="00FF00"/>
                </a:solidFill>
                <a:latin typeface="Courier"/>
                <a:ea typeface="Courier"/>
                <a:cs typeface="Courier"/>
                <a:sym typeface="Courier New"/>
              </a:rPr>
              <a:t>counts</a:t>
            </a:r>
            <a:r>
              <a:rPr lang="en-US" sz="2600" i="0" u="none" strike="noStrike" cap="none" dirty="0" smtClean="0">
                <a:solidFill>
                  <a:srgbClr val="FFFF00"/>
                </a:solidFill>
                <a:latin typeface="Courier"/>
                <a:ea typeface="Courier"/>
                <a:cs typeface="Courier"/>
                <a:sym typeface="Courier New"/>
              </a:rPr>
              <a:t>)</a:t>
            </a:r>
            <a:endParaRPr lang="en-US" sz="2600" i="0" u="none" strike="noStrike" cap="none" dirty="0">
              <a:solidFill>
                <a:srgbClr val="FFFF00"/>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smtClean="0">
                <a:solidFill>
                  <a:schemeClr val="lt1"/>
                </a:solidFill>
                <a:latin typeface="Arial" charset="0"/>
                <a:ea typeface="Arial" charset="0"/>
                <a:cs typeface="Arial" charset="0"/>
                <a:sym typeface="Cabin"/>
              </a:rPr>
              <a:t>The </a:t>
            </a:r>
            <a:r>
              <a:rPr lang="en-US" sz="3600" u="none" strike="noStrike" cap="none">
                <a:solidFill>
                  <a:schemeClr val="lt1"/>
                </a:solidFill>
                <a:latin typeface="Arial" charset="0"/>
                <a:ea typeface="Arial" charset="0"/>
                <a:cs typeface="Arial" charset="0"/>
                <a:sym typeface="Cabin"/>
              </a:rPr>
              <a:t>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a:t>
            </a:r>
            <a:r>
              <a:rPr lang="en-US" sz="3600" u="none" strike="noStrike" cap="none" smtClean="0">
                <a:solidFill>
                  <a:schemeClr val="lt1"/>
                </a:solidFill>
                <a:latin typeface="Arial" charset="0"/>
                <a:ea typeface="Arial" charset="0"/>
                <a:cs typeface="Arial" charset="0"/>
                <a:sym typeface="Cabin"/>
              </a:rPr>
              <a:t>common </a:t>
            </a:r>
            <a:r>
              <a:rPr lang="en-US" sz="3600" u="none" strike="noStrike" cap="none">
                <a:solidFill>
                  <a:schemeClr val="lt1"/>
                </a:solidFill>
                <a:latin typeface="Arial" charset="0"/>
                <a:ea typeface="Arial" charset="0"/>
                <a:cs typeface="Arial" charset="0"/>
                <a:sym typeface="Cabin"/>
              </a:rPr>
              <a:t>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00FF"/>
                </a:solidFill>
                <a:latin typeface="Courier"/>
                <a:ea typeface="Courier"/>
                <a:cs typeface="Courier"/>
                <a:sym typeface="Courier New"/>
              </a:rPr>
              <a:t>dict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csev</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zqian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chemeClr val="lt1"/>
                </a:solidFill>
                <a:latin typeface="Courier"/>
                <a:ea typeface="Courier"/>
                <a:cs typeface="Courier"/>
                <a:sym typeface="Courier New"/>
              </a:rPr>
              <a:t>cwen</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names</a:t>
            </a:r>
            <a:r>
              <a:rPr lang="en-US" sz="28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00"/>
                </a:solidFill>
                <a:latin typeface="Courier"/>
                <a:ea typeface="Courier"/>
                <a:cs typeface="Courier"/>
                <a:sym typeface="Courier New"/>
              </a:rPr>
              <a:t>counts</a:t>
            </a:r>
            <a:r>
              <a:rPr lang="en-US" sz="2800" i="0" u="none" strike="noStrike" cap="none" dirty="0">
                <a:solidFill>
                  <a:srgbClr val="00FFFF"/>
                </a:solidFill>
                <a:latin typeface="Courier"/>
                <a:ea typeface="Courier"/>
                <a:cs typeface="Courier"/>
                <a:sym typeface="Courier New"/>
              </a:rPr>
              <a:t>[name]</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00FF00"/>
                </a:solidFill>
                <a:latin typeface="Courier"/>
                <a:ea typeface="Courier"/>
                <a:cs typeface="Courier"/>
                <a:sym typeface="Courier New"/>
              </a:rPr>
              <a:t>counts</a:t>
            </a:r>
            <a:r>
              <a:rPr lang="en-US" sz="2800" i="0" u="none" strike="noStrike" cap="none" dirty="0" err="1">
                <a:solidFill>
                  <a:srgbClr val="FF00FF"/>
                </a:solidFill>
                <a:latin typeface="Courier"/>
                <a:ea typeface="Courier"/>
                <a:cs typeface="Courier"/>
                <a:sym typeface="Courier New"/>
              </a:rPr>
              <a:t>.get</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00FFFF"/>
                </a:solidFill>
                <a:latin typeface="Courier"/>
                <a:ea typeface="Courier"/>
                <a:cs typeface="Courier"/>
                <a:sym typeface="Courier New"/>
              </a:rPr>
              <a:t>name, </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smtClean="0">
                <a:solidFill>
                  <a:srgbClr val="00FF00"/>
                </a:solidFill>
                <a:latin typeface="Courier"/>
                <a:ea typeface="Courier"/>
                <a:cs typeface="Courier"/>
                <a:sym typeface="Courier New"/>
              </a:rPr>
              <a:t>counts</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r>
              <a:rPr lang="en-US" sz="2800" u="none" strike="noStrike" cap="none" smtClean="0">
                <a:solidFill>
                  <a:srgbClr val="FFFF00"/>
                </a:solidFill>
                <a:latin typeface="Arial" charset="0"/>
                <a:ea typeface="Arial" charset="0"/>
                <a:cs typeface="Arial" charset="0"/>
                <a:sym typeface="Cabin"/>
              </a:rPr>
              <a: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smtClean="0">
                <a:solidFill>
                  <a:srgbClr val="00FFFF"/>
                </a:solidFill>
                <a:latin typeface="Arial" charset="0"/>
                <a:ea typeface="Arial" charset="0"/>
                <a:cs typeface="Arial" charset="0"/>
                <a:sym typeface="Cabin"/>
              </a:rPr>
              <a:t>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a:t>
            </a:r>
            <a:r>
              <a:rPr lang="en-US" sz="2800" u="none" strike="noStrike" cap="none" smtClean="0">
                <a:solidFill>
                  <a:srgbClr val="00FFFF"/>
                </a:solidFill>
                <a:latin typeface="Arial" charset="0"/>
                <a:ea typeface="Arial" charset="0"/>
                <a:cs typeface="Arial" charset="0"/>
                <a:sym typeface="Cabin"/>
              </a:rPr>
              <a:t>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'Enter </a:t>
            </a:r>
            <a:r>
              <a:rPr lang="en-US" sz="3000" i="0" u="none" strike="noStrike" cap="none" dirty="0">
                <a:solidFill>
                  <a:schemeClr val="lt1"/>
                </a:solidFill>
                <a:latin typeface="Courier"/>
                <a:ea typeface="Courier"/>
                <a:cs typeface="Courier"/>
                <a:sym typeface="Courier New"/>
              </a:rPr>
              <a:t>a line of text</a:t>
            </a:r>
            <a:r>
              <a:rPr lang="en-US" sz="3000" i="0" u="none" strike="noStrike" cap="none" dirty="0" smtClean="0">
                <a:solidFill>
                  <a:schemeClr val="lt1"/>
                </a:solidFill>
                <a:latin typeface="Courier"/>
                <a:ea typeface="Courier"/>
                <a:cs typeface="Courier"/>
                <a:sym typeface="Courier New"/>
              </a:rPr>
              <a:t>:</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line = </a:t>
            </a:r>
            <a:r>
              <a:rPr lang="en-US" sz="3000" i="0" u="none" strike="noStrike" cap="none" dirty="0" smtClean="0">
                <a:solidFill>
                  <a:srgbClr val="FF00FF"/>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words = </a:t>
            </a:r>
            <a:r>
              <a:rPr lang="en-US" sz="3000" i="0" u="none" strike="noStrike" cap="none" dirty="0" err="1">
                <a:solidFill>
                  <a:schemeClr val="lt1"/>
                </a:solidFill>
                <a:latin typeface="Courier"/>
                <a:ea typeface="Courier"/>
                <a:cs typeface="Courier"/>
                <a:sym typeface="Courier New"/>
              </a:rPr>
              <a:t>line.</a:t>
            </a:r>
            <a:r>
              <a:rPr lang="en-US" sz="3000" i="0" u="none" strike="noStrike" cap="none" dirty="0" err="1">
                <a:solidFill>
                  <a:srgbClr val="FF00FF"/>
                </a:solidFill>
                <a:latin typeface="Courier"/>
                <a:ea typeface="Courier"/>
                <a:cs typeface="Courier"/>
                <a:sym typeface="Courier New"/>
              </a:rPr>
              <a:t>split</a:t>
            </a:r>
            <a:r>
              <a:rPr lang="en-US" sz="30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'Words</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chemeClr val="lt1"/>
                </a:solidFill>
                <a:latin typeface="Courier"/>
                <a:ea typeface="Courier"/>
                <a:cs typeface="Courier"/>
                <a:sym typeface="Courier New"/>
              </a:rPr>
              <a:t>words</a:t>
            </a:r>
            <a:r>
              <a:rPr lang="en-US" sz="3000" dirty="0" smtClean="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'Counting...</a:t>
            </a:r>
            <a:r>
              <a:rPr lang="en-US" sz="3000" dirty="0" smtClean="0">
                <a:solidFill>
                  <a:schemeClr val="lt1"/>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word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[word] = </a:t>
            </a:r>
            <a:r>
              <a:rPr lang="en-US" sz="3000" i="0" u="none" strike="noStrike" cap="none" dirty="0" err="1">
                <a:solidFill>
                  <a:srgbClr val="00FF00"/>
                </a:solidFill>
                <a:latin typeface="Courier"/>
                <a:ea typeface="Courier"/>
                <a:cs typeface="Courier"/>
                <a:sym typeface="Courier New"/>
              </a:rPr>
              <a:t>counts</a:t>
            </a:r>
            <a:r>
              <a:rPr lang="en-US" sz="3000" i="0" u="none" strike="noStrike" cap="none" dirty="0" err="1">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chemeClr val="lt1"/>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 </a:t>
            </a:r>
            <a:r>
              <a:rPr lang="en-US" sz="3000" i="0" u="none" strike="noStrike" cap="none" dirty="0" smtClean="0">
                <a:solidFill>
                  <a:srgbClr val="00FF00"/>
                </a:solidFill>
                <a:latin typeface="Courier"/>
                <a:ea typeface="Courier"/>
                <a:cs typeface="Courier"/>
                <a:sym typeface="Courier New"/>
              </a:rPr>
              <a:t>counts</a:t>
            </a:r>
            <a:r>
              <a:rPr lang="en-US" sz="3000" dirty="0" smtClean="0">
                <a:solidFill>
                  <a:srgbClr val="FFFF00"/>
                </a:solidFill>
                <a:latin typeface="Courier"/>
                <a:ea typeface="Courier"/>
                <a:cs typeface="Courier"/>
                <a:sym typeface="Courier New"/>
              </a:rPr>
              <a:t>)</a:t>
            </a:r>
            <a:endParaRPr lang="en-US" sz="3000" dirty="0">
              <a:solidFill>
                <a:srgbClr val="FFFF00"/>
              </a:solidFill>
              <a:latin typeface="Courier"/>
              <a:ea typeface="Courier"/>
              <a:cs typeface="Courier"/>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Counting</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Counts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smtClean="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smtClean="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('Enter a line of text:'</a:t>
            </a:r>
            <a:r>
              <a:rPr lang="en-US" sz="2400" i="0" u="none" strike="noStrike" cap="none" dirty="0" smtClean="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'Counting...’</a:t>
            </a:r>
            <a:r>
              <a:rPr lang="en-US" sz="2400" dirty="0" smtClean="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counts</a:t>
            </a:r>
            <a:r>
              <a:rPr lang="en-US" sz="2400" dirty="0" smtClean="0">
                <a:solidFill>
                  <a:srgbClr val="FFFF00"/>
                </a:solidFill>
                <a:latin typeface="Courier"/>
                <a:ea typeface="Courier"/>
                <a:cs typeface="Courier"/>
                <a:sym typeface="Courier New"/>
              </a:rPr>
              <a:t>)</a:t>
            </a:r>
            <a:endParaRPr lang="en-US"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 { </a:t>
            </a: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 1 ,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 42, </a:t>
            </a:r>
            <a:r>
              <a:rPr lang="en-US" sz="2400" i="0" u="none" strike="noStrike" cap="none" dirty="0">
                <a:solidFill>
                  <a:srgbClr val="00FFFF"/>
                </a:solidFill>
                <a:latin typeface="Courier"/>
                <a:ea typeface="Courier"/>
                <a:cs typeface="Courier"/>
                <a:sym typeface="Courier New"/>
              </a:rPr>
              <a:t>'</a:t>
            </a: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rgbClr val="00FFFF"/>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FF"/>
                </a:solidFill>
                <a:latin typeface="Courier"/>
                <a:ea typeface="Courier"/>
                <a:cs typeface="Courier"/>
                <a:sym typeface="Courier New"/>
              </a:rPr>
              <a:t>key</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counts</a:t>
            </a:r>
            <a:r>
              <a:rPr lang="en-US" sz="2400" i="0" u="none" strike="noStrike" cap="none" dirty="0">
                <a:solidFill>
                  <a:srgbClr val="00FFFF"/>
                </a:solidFill>
                <a:latin typeface="Courier"/>
                <a:ea typeface="Courier"/>
                <a:cs typeface="Courier"/>
                <a:sym typeface="Courier New"/>
              </a:rPr>
              <a:t>[key</a:t>
            </a:r>
            <a:r>
              <a:rPr lang="en-US" sz="2400" i="0" u="none" strike="noStrike" cap="none" dirty="0" smtClean="0">
                <a:solidFill>
                  <a:srgbClr val="00FFFF"/>
                </a:solidFill>
                <a:latin typeface="Courier"/>
                <a:ea typeface="Courier"/>
                <a:cs typeface="Courier"/>
                <a:sym typeface="Courier New"/>
              </a:rPr>
              <a:t>]</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a:solidFill>
                  <a:srgbClr val="00FFFF"/>
                </a:solidFill>
                <a:latin typeface="Courier"/>
                <a:ea typeface="Courier"/>
                <a:cs typeface="Courier"/>
                <a:sym typeface="Courier New"/>
              </a:rPr>
              <a:t>chuck</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i="0" u="none" strike="noStrike" cap="none" dirty="0" err="1">
                <a:solidFill>
                  <a:srgbClr val="00FFFF"/>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chemeClr val="lt1"/>
                </a:solidFill>
                <a:latin typeface="Courier"/>
                <a:ea typeface="Courier"/>
                <a:cs typeface="Courier"/>
                <a:sym typeface="Courier New"/>
              </a:rPr>
              <a:t>jjj</a:t>
            </a:r>
            <a:r>
              <a:rPr lang="en-US" sz="2500" i="0" u="none" strike="noStrike" cap="none" dirty="0">
                <a:solidFill>
                  <a:schemeClr val="lt1"/>
                </a:solidFill>
                <a:latin typeface="Courier"/>
                <a:ea typeface="Courier"/>
                <a:cs typeface="Courier"/>
                <a:sym typeface="Courier New"/>
              </a:rPr>
              <a:t> = { 'chuck' : 1 , '</a:t>
            </a:r>
            <a:r>
              <a:rPr lang="en-US" sz="2500" i="0" u="none" strike="noStrike" cap="none" dirty="0" err="1">
                <a:solidFill>
                  <a:schemeClr val="lt1"/>
                </a:solidFill>
                <a:latin typeface="Courier"/>
                <a:ea typeface="Courier"/>
                <a:cs typeface="Courier"/>
                <a:sym typeface="Courier New"/>
              </a:rPr>
              <a:t>fred</a:t>
            </a:r>
            <a:r>
              <a:rPr lang="en-US" sz="2500" i="0" u="none" strike="noStrike" cap="none" dirty="0">
                <a:solidFill>
                  <a:schemeClr val="lt1"/>
                </a:solidFill>
                <a:latin typeface="Courier"/>
                <a:ea typeface="Courier"/>
                <a:cs typeface="Courier"/>
                <a:sym typeface="Courier New"/>
              </a:rPr>
              <a:t>' : 42, '</a:t>
            </a:r>
            <a:r>
              <a:rPr lang="en-US" sz="2500" i="0" u="none" strike="noStrike" cap="none" dirty="0" err="1">
                <a:solidFill>
                  <a:schemeClr val="lt1"/>
                </a:solidFill>
                <a:latin typeface="Courier"/>
                <a:ea typeface="Courier"/>
                <a:cs typeface="Courier"/>
                <a:sym typeface="Courier New"/>
              </a:rPr>
              <a:t>jan</a:t>
            </a:r>
            <a:r>
              <a:rPr lang="en-US" sz="2500" i="0" u="none" strike="noStrike" cap="none" dirty="0">
                <a:solidFill>
                  <a:schemeClr val="lt1"/>
                </a:solidFill>
                <a:latin typeface="Courier"/>
                <a:ea typeface="Courier"/>
                <a:cs typeface="Courier"/>
                <a:sym typeface="Courier New"/>
              </a:rPr>
              <a:t>': 100}</a:t>
            </a:r>
          </a:p>
          <a:p>
            <a:pPr>
              <a:buClr>
                <a:schemeClr val="lt1"/>
              </a:buClr>
              <a:buSzPct val="25000"/>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a:t>
            </a:r>
            <a:r>
              <a:rPr lang="en-US" sz="2500" i="0" u="none" strike="noStrike" cap="none" dirty="0" smtClean="0">
                <a:solidFill>
                  <a:srgbClr val="FF00FF"/>
                </a:solidFill>
                <a:latin typeface="Courier"/>
                <a:ea typeface="Courier"/>
                <a:cs typeface="Courier"/>
                <a:sym typeface="Courier New"/>
              </a:rPr>
              <a:t>list</a:t>
            </a:r>
            <a:r>
              <a:rPr lang="en-US" sz="2500" i="0" u="none" strike="noStrike" cap="none" dirty="0" smtClean="0">
                <a:solidFill>
                  <a:schemeClr val="lt1"/>
                </a:solidFill>
                <a:latin typeface="Courier"/>
                <a:ea typeface="Courier"/>
                <a:cs typeface="Courier"/>
                <a:sym typeface="Courier New"/>
              </a:rPr>
              <a:t>(</a:t>
            </a:r>
            <a:r>
              <a:rPr lang="en-US" sz="2500" i="0" u="none" strike="noStrike" cap="none" dirty="0" err="1" smtClean="0">
                <a:solidFill>
                  <a:schemeClr val="lt1"/>
                </a:solidFill>
                <a:latin typeface="Courier"/>
                <a:ea typeface="Courier"/>
                <a:cs typeface="Courier"/>
                <a:sym typeface="Courier New"/>
              </a:rPr>
              <a:t>jjj</a:t>
            </a:r>
            <a:r>
              <a:rPr lang="en-US" sz="2500" dirty="0" smtClean="0">
                <a:solidFill>
                  <a:schemeClr val="lt1"/>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print(list(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keys</a:t>
            </a:r>
            <a:r>
              <a:rPr lang="en-US" sz="2500" i="0" u="none" strike="noStrike" cap="none" dirty="0" smtClean="0">
                <a:solidFill>
                  <a:srgbClr val="FF00FF"/>
                </a:solidFill>
                <a:latin typeface="Courier"/>
                <a:ea typeface="Courier"/>
                <a:cs typeface="Courier"/>
                <a:sym typeface="Courier New"/>
              </a:rPr>
              <a:t>()</a:t>
            </a:r>
            <a:r>
              <a:rPr lang="en-US" sz="2500" i="0" u="none" strike="noStrike" cap="none" dirty="0" smtClean="0">
                <a:solidFill>
                  <a:srgbClr val="FFFF00"/>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i="0" u="none" strike="noStrike" cap="none" dirty="0" smtClean="0">
                <a:solidFill>
                  <a:srgbClr val="00FF00"/>
                </a:solidFill>
                <a:latin typeface="Courier"/>
                <a:ea typeface="Courier"/>
                <a:cs typeface="Courier"/>
                <a:sym typeface="Courier New"/>
              </a:rPr>
              <a:t>[</a:t>
            </a:r>
            <a:r>
              <a:rPr lang="en-US" sz="2500" i="0" u="none" strike="noStrike" cap="none" dirty="0">
                <a:solidFill>
                  <a:srgbClr val="00FF00"/>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jan</a:t>
            </a:r>
            <a:r>
              <a:rPr lang="en-US" sz="2500" i="0" u="none" strike="noStrike" cap="none" dirty="0">
                <a:solidFill>
                  <a:srgbClr val="00FF00"/>
                </a:solidFill>
                <a:latin typeface="Courier"/>
                <a:ea typeface="Courier"/>
                <a:cs typeface="Courier"/>
                <a:sym typeface="Courier New"/>
              </a:rPr>
              <a:t>', 'chuck', '</a:t>
            </a:r>
            <a:r>
              <a:rPr lang="en-US" sz="2500" i="0" u="none" strike="noStrike" cap="none" dirty="0" err="1">
                <a:solidFill>
                  <a:srgbClr val="00FF00"/>
                </a:solidFill>
                <a:latin typeface="Courier"/>
                <a:ea typeface="Courier"/>
                <a:cs typeface="Courier"/>
                <a:sym typeface="Courier New"/>
              </a:rPr>
              <a:t>fred</a:t>
            </a:r>
            <a:r>
              <a:rPr lang="en-US" sz="2500" i="0" u="none" strike="noStrike" cap="none" dirty="0">
                <a:solidFill>
                  <a:srgbClr val="00FF00"/>
                </a:solidFill>
                <a:latin typeface="Courier"/>
                <a:ea typeface="Courier"/>
                <a:cs typeface="Courier"/>
                <a:sym typeface="Courier New"/>
              </a:rPr>
              <a:t>']</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print(list(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00FF"/>
                </a:solidFill>
                <a:latin typeface="Courier"/>
                <a:ea typeface="Courier"/>
                <a:cs typeface="Courier"/>
                <a:sym typeface="Courier New"/>
              </a:rPr>
              <a:t>values</a:t>
            </a:r>
            <a:r>
              <a:rPr lang="en-US" sz="2500" i="0" u="none" strike="noStrike" cap="none" dirty="0" smtClean="0">
                <a:solidFill>
                  <a:srgbClr val="FF00FF"/>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i="0" u="none" strike="noStrike" cap="none" dirty="0" smtClean="0">
                <a:solidFill>
                  <a:srgbClr val="FF00FF"/>
                </a:solidFill>
                <a:latin typeface="Courier"/>
                <a:ea typeface="Courier"/>
                <a:cs typeface="Courier"/>
                <a:sym typeface="Courier New"/>
              </a:rPr>
              <a:t>[</a:t>
            </a:r>
            <a:r>
              <a:rPr lang="en-US" sz="2500" i="0" u="none" strike="noStrike" cap="none" dirty="0">
                <a:solidFill>
                  <a:srgbClr val="FF00FF"/>
                </a:solidFill>
                <a:latin typeface="Courier"/>
                <a:ea typeface="Courier"/>
                <a:cs typeface="Courier"/>
                <a:sym typeface="Courier New"/>
              </a:rPr>
              <a:t>100, 1, 42]</a:t>
            </a:r>
          </a:p>
          <a:p>
            <a:pPr>
              <a:buClr>
                <a:schemeClr val="lt1"/>
              </a:buClr>
              <a:buSzPct val="25000"/>
            </a:pPr>
            <a:r>
              <a:rPr lang="en-US" sz="2500" i="0" u="none" strike="noStrike" cap="none" dirty="0" smtClean="0">
                <a:solidFill>
                  <a:schemeClr val="lt1"/>
                </a:solidFill>
                <a:latin typeface="Courier"/>
                <a:ea typeface="Courier"/>
                <a:cs typeface="Courier"/>
                <a:sym typeface="Courier New"/>
              </a:rPr>
              <a:t>&gt;&gt;&gt; </a:t>
            </a:r>
            <a:r>
              <a:rPr lang="en-US" sz="2500" i="0" u="none" strike="noStrike" cap="none" dirty="0" smtClean="0">
                <a:solidFill>
                  <a:srgbClr val="FFFF00"/>
                </a:solidFill>
                <a:latin typeface="Courier"/>
                <a:ea typeface="Courier"/>
                <a:cs typeface="Courier"/>
                <a:sym typeface="Courier New"/>
              </a:rPr>
              <a:t>print(list(</a:t>
            </a:r>
            <a:r>
              <a:rPr lang="en-US" sz="2500" i="0" u="none" strike="noStrike" cap="none" dirty="0" err="1" smtClean="0">
                <a:solidFill>
                  <a:schemeClr val="lt1"/>
                </a:solidFill>
                <a:latin typeface="Courier"/>
                <a:ea typeface="Courier"/>
                <a:cs typeface="Courier"/>
                <a:sym typeface="Courier New"/>
              </a:rPr>
              <a:t>jjj.</a:t>
            </a:r>
            <a:r>
              <a:rPr lang="en-US" sz="2500" i="0" u="none" strike="noStrike" cap="none" dirty="0" err="1" smtClean="0">
                <a:solidFill>
                  <a:srgbClr val="FF7F00"/>
                </a:solidFill>
                <a:latin typeface="Courier"/>
                <a:ea typeface="Courier"/>
                <a:cs typeface="Courier"/>
                <a:sym typeface="Courier New"/>
              </a:rPr>
              <a:t>items</a:t>
            </a:r>
            <a:r>
              <a:rPr lang="en-US" sz="2500" i="0" u="none" strike="noStrike" cap="none" dirty="0" smtClean="0">
                <a:solidFill>
                  <a:srgbClr val="FF7F00"/>
                </a:solidFill>
                <a:latin typeface="Courier"/>
                <a:ea typeface="Courier"/>
                <a:cs typeface="Courier"/>
                <a:sym typeface="Courier New"/>
              </a:rPr>
              <a:t>()</a:t>
            </a:r>
            <a:r>
              <a:rPr lang="en-US" sz="2500" dirty="0" smtClean="0">
                <a:solidFill>
                  <a:srgbClr val="FFFF00"/>
                </a:solidFill>
                <a:latin typeface="Courier"/>
                <a:ea typeface="Courier"/>
                <a:cs typeface="Courier"/>
                <a:sym typeface="Courier New"/>
              </a:rPr>
              <a:t>))</a:t>
            </a:r>
            <a:endParaRPr lang="en-US" sz="2500" i="0" u="none" strike="noStrike" cap="none" dirty="0" smtClean="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smtClean="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jan</a:t>
            </a:r>
            <a:r>
              <a:rPr lang="en-US" sz="2500" i="0" u="none" strike="noStrike" cap="none" dirty="0">
                <a:solidFill>
                  <a:srgbClr val="FF7F00"/>
                </a:solidFill>
                <a:latin typeface="Courier"/>
                <a:ea typeface="Courier"/>
                <a:cs typeface="Courier"/>
                <a:sym typeface="Courier New"/>
              </a:rPr>
              <a:t>', 100), ('chuck', 1), ('</a:t>
            </a:r>
            <a:r>
              <a:rPr lang="en-US" sz="2500" i="0" u="none" strike="noStrike" cap="none" dirty="0" err="1">
                <a:solidFill>
                  <a:srgbClr val="FF7F00"/>
                </a:solidFill>
                <a:latin typeface="Courier"/>
                <a:ea typeface="Courier"/>
                <a:cs typeface="Courier"/>
                <a:sym typeface="Courier New"/>
              </a:rPr>
              <a:t>fred</a:t>
            </a:r>
            <a:r>
              <a:rPr lang="en-US" sz="2500" i="0" u="none" strike="noStrike" cap="none" dirty="0">
                <a:solidFill>
                  <a:srgbClr val="FF7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smtClean="0">
                <a:solidFill>
                  <a:schemeClr val="lt1"/>
                </a:solidFill>
                <a:latin typeface="Arial" charset="0"/>
                <a:ea typeface="Arial" charset="0"/>
                <a:cs typeface="Arial" charset="0"/>
                <a:sym typeface="Cabin"/>
              </a:rPr>
              <a:t>“</a:t>
            </a:r>
            <a:r>
              <a:rPr lang="en-US" sz="3400" u="none" strike="noStrike" cap="none" smtClean="0">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smtClean="0">
                <a:solidFill>
                  <a:srgbClr val="00FF00"/>
                </a:solidFill>
                <a:latin typeface="Courier"/>
                <a:ea typeface="Courier"/>
                <a:cs typeface="Courier"/>
                <a:sym typeface="Courier New"/>
              </a:rPr>
              <a:t>jjj</a:t>
            </a:r>
            <a:r>
              <a:rPr lang="en-US" sz="2400" i="0" u="none" strike="noStrike" cap="none" dirty="0" smtClean="0">
                <a:solidFill>
                  <a:schemeClr val="lt1"/>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 { 'chuck' : 1 , '</a:t>
            </a:r>
            <a:r>
              <a:rPr lang="en-US" sz="2400" i="0" u="none" strike="noStrike" cap="none" dirty="0" err="1">
                <a:solidFill>
                  <a:schemeClr val="lt1"/>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 42, '</a:t>
            </a:r>
            <a:r>
              <a:rPr lang="en-US" sz="2400" i="0" u="none" strike="noStrike" cap="none" dirty="0" err="1">
                <a:solidFill>
                  <a:schemeClr val="lt1"/>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smtClean="0">
                <a:solidFill>
                  <a:schemeClr val="lt1"/>
                </a:solidFill>
                <a:latin typeface="Courier"/>
                <a:ea typeface="Courier"/>
                <a:cs typeface="Courier"/>
                <a:sym typeface="Courier New"/>
              </a:rPr>
              <a:t>    print(</a:t>
            </a:r>
            <a:r>
              <a:rPr lang="en-US" sz="2400" i="0" u="none" strike="noStrike" cap="none" dirty="0" err="1" smtClean="0">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smtClean="0">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smtClean="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smtClean="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smtClean="0">
                <a:solidFill>
                  <a:srgbClr val="FF7F00"/>
                </a:solidFill>
                <a:latin typeface="Courier"/>
                <a:ea typeface="Courier"/>
                <a:cs typeface="Courier"/>
                <a:sym typeface="Courier New"/>
              </a:rPr>
              <a:t>jan</a:t>
            </a:r>
            <a:r>
              <a:rPr lang="en-US" sz="2400" i="0" u="none" strike="noStrike" cap="none" dirty="0" smtClean="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smtClean="0">
                <a:solidFill>
                  <a:srgbClr val="FF7F00"/>
                </a:solidFill>
                <a:latin typeface="Courier"/>
                <a:ea typeface="Courier"/>
                <a:cs typeface="Courier"/>
                <a:sym typeface="Courier New"/>
              </a:rPr>
              <a:t>chuck</a:t>
            </a:r>
            <a:r>
              <a:rPr lang="en-US" sz="2400" i="0" u="none" strike="noStrike" cap="none" dirty="0" smtClean="0">
                <a:solidFill>
                  <a:srgbClr val="FFFF00"/>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fred</a:t>
            </a:r>
            <a:r>
              <a:rPr lang="en-US" sz="2400" i="0" u="none" strike="noStrike" cap="none" dirty="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a:ea typeface="Courier"/>
                <a:cs typeface="Courier"/>
                <a:sym typeface="Courier New"/>
              </a:rPr>
              <a:t> </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name = </a:t>
            </a:r>
            <a:r>
              <a:rPr lang="en-US" sz="2600" i="0" u="none" strike="noStrike" cap="none" dirty="0" smtClean="0">
                <a:solidFill>
                  <a:srgbClr val="00FF00"/>
                </a:solidFill>
                <a:latin typeface="Courier"/>
                <a:ea typeface="Courier"/>
                <a:cs typeface="Courier"/>
                <a:sym typeface="Courier New"/>
              </a:rPr>
              <a:t>input</a:t>
            </a:r>
            <a:r>
              <a:rPr lang="en-US" sz="2600" i="0" u="none" strike="noStrike" cap="none" dirty="0">
                <a:solidFill>
                  <a:srgbClr val="00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FF00FF"/>
                </a:solidFill>
                <a:latin typeface="Courier"/>
                <a:ea typeface="Courier"/>
                <a:cs typeface="Courier"/>
                <a:sym typeface="Courier New"/>
              </a:rPr>
              <a:t>counts = </a:t>
            </a:r>
            <a:r>
              <a:rPr lang="en-US" sz="2600" i="0" u="none" strike="noStrike" cap="none" dirty="0" err="1">
                <a:solidFill>
                  <a:srgbClr val="FF00FF"/>
                </a:solidFill>
                <a:latin typeface="Courier"/>
                <a:ea typeface="Courier"/>
                <a:cs typeface="Courier"/>
                <a:sym typeface="Courier New"/>
              </a:rPr>
              <a:t>dict</a:t>
            </a:r>
            <a:r>
              <a:rPr lang="en-US" sz="2600" i="0" u="none" strike="noStrike" cap="none" dirty="0">
                <a:solidFill>
                  <a:srgbClr val="FF00FF"/>
                </a:solidFill>
                <a:latin typeface="Courier"/>
                <a:ea typeface="Courier"/>
                <a:cs typeface="Courier"/>
                <a:sym typeface="Courier New"/>
              </a:rPr>
              <a:t>()</a:t>
            </a:r>
          </a:p>
          <a:p>
            <a:pPr lvl="0">
              <a:buClr>
                <a:srgbClr val="00FF00"/>
              </a:buClr>
              <a:buSzPct val="25000"/>
            </a:pPr>
            <a:r>
              <a:rPr lang="en-US" sz="2600" dirty="0">
                <a:solidFill>
                  <a:srgbClr val="FF00FF"/>
                </a:solidFill>
                <a:latin typeface="Courier"/>
                <a:ea typeface="Courier"/>
                <a:cs typeface="Courier"/>
                <a:sym typeface="Courier New"/>
              </a:rPr>
              <a:t>for line in handle</a:t>
            </a:r>
            <a:r>
              <a:rPr lang="en-US" sz="2600" dirty="0" smtClean="0">
                <a:solidFill>
                  <a:srgbClr val="FF00FF"/>
                </a:solidFill>
                <a:latin typeface="Courier"/>
                <a:ea typeface="Courier"/>
                <a:cs typeface="Courier"/>
                <a:sym typeface="Courier New"/>
              </a:rPr>
              <a:t>:</a:t>
            </a:r>
          </a:p>
          <a:p>
            <a:pPr lvl="0">
              <a:buClr>
                <a:srgbClr val="00FF00"/>
              </a:buClr>
              <a:buSzPct val="25000"/>
            </a:pPr>
            <a:r>
              <a:rPr lang="en-US" sz="2600" dirty="0" smtClean="0">
                <a:solidFill>
                  <a:srgbClr val="FF00FF"/>
                </a:solidFill>
                <a:latin typeface="Courier"/>
                <a:ea typeface="Courier"/>
                <a:cs typeface="Courier"/>
                <a:sym typeface="Courier New"/>
              </a:rPr>
              <a:t>    </a:t>
            </a:r>
            <a:r>
              <a:rPr lang="en-US" sz="2600" dirty="0">
                <a:solidFill>
                  <a:srgbClr val="FF00FF"/>
                </a:solidFill>
                <a:latin typeface="Courier"/>
                <a:ea typeface="Courier"/>
                <a:cs typeface="Courier"/>
                <a:sym typeface="Courier New"/>
              </a:rPr>
              <a:t>words = </a:t>
            </a:r>
            <a:r>
              <a:rPr lang="en-US" sz="2600" dirty="0" err="1">
                <a:solidFill>
                  <a:srgbClr val="FF00FF"/>
                </a:solidFill>
                <a:latin typeface="Courier"/>
                <a:ea typeface="Courier"/>
                <a:cs typeface="Courier"/>
                <a:sym typeface="Courier New"/>
              </a:rPr>
              <a:t>line.split</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for </a:t>
            </a:r>
            <a:r>
              <a:rPr lang="en-US" sz="2600" i="0" u="none" strike="noStrike" cap="none" dirty="0">
                <a:solidFill>
                  <a:srgbClr val="FF00FF"/>
                </a:solidFill>
                <a:latin typeface="Courier"/>
                <a:ea typeface="Courier"/>
                <a:cs typeface="Courier"/>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00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counts[word] = </a:t>
            </a:r>
            <a:r>
              <a:rPr lang="en-US" sz="2600" i="0" u="none" strike="noStrike" cap="none" dirty="0" err="1">
                <a:solidFill>
                  <a:srgbClr val="FF00FF"/>
                </a:solidFill>
                <a:latin typeface="Courier"/>
                <a:ea typeface="Courier"/>
                <a:cs typeface="Courier"/>
                <a:sym typeface="Courier New"/>
              </a:rPr>
              <a:t>counts.get</a:t>
            </a:r>
            <a:r>
              <a:rPr lang="en-US" sz="2600"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for </a:t>
            </a:r>
            <a:r>
              <a:rPr lang="en-US" sz="2600" i="0" u="none" strike="noStrike" cap="none" dirty="0" err="1">
                <a:solidFill>
                  <a:srgbClr val="00FFFF"/>
                </a:solidFill>
                <a:latin typeface="Courier"/>
                <a:ea typeface="Courier"/>
                <a:cs typeface="Courier"/>
                <a:sym typeface="Courier New"/>
              </a:rPr>
              <a:t>word,count</a:t>
            </a:r>
            <a:r>
              <a:rPr lang="en-US" sz="2600" i="0" u="none" strike="noStrike" cap="none" dirty="0">
                <a:solidFill>
                  <a:srgbClr val="00FFFF"/>
                </a:solidFill>
                <a:latin typeface="Courier"/>
                <a:ea typeface="Courier"/>
                <a:cs typeface="Courier"/>
                <a:sym typeface="Courier New"/>
              </a:rPr>
              <a:t> in </a:t>
            </a:r>
            <a:r>
              <a:rPr lang="en-US" sz="2600" i="0" u="none" strike="noStrike" cap="none" dirty="0" err="1">
                <a:solidFill>
                  <a:srgbClr val="00FFFF"/>
                </a:solidFill>
                <a:latin typeface="Courier"/>
                <a:ea typeface="Courier"/>
                <a:cs typeface="Courier"/>
                <a:sym typeface="Courier New"/>
              </a:rPr>
              <a:t>counts.items</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if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is None or count &gt;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bigword</a:t>
            </a:r>
            <a:r>
              <a:rPr lang="en-US" sz="2600"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bigcount</a:t>
            </a:r>
            <a:r>
              <a:rPr lang="en-US" sz="2600"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smtClean="0">
                <a:solidFill>
                  <a:srgbClr val="FF7F00"/>
                </a:solidFill>
                <a:latin typeface="Courier"/>
                <a:ea typeface="Courier"/>
                <a:cs typeface="Courier"/>
                <a:sym typeface="Courier New"/>
              </a:rPr>
              <a:t>print(</a:t>
            </a:r>
            <a:r>
              <a:rPr lang="en-US" sz="2600" i="0" u="none" strike="noStrike" cap="none" dirty="0" err="1" smtClean="0">
                <a:solidFill>
                  <a:srgbClr val="FF7F00"/>
                </a:solidFill>
                <a:latin typeface="Courier"/>
                <a:ea typeface="Courier"/>
                <a:cs typeface="Courier"/>
                <a:sym typeface="Courier New"/>
              </a:rPr>
              <a:t>bigword</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smtClean="0">
                <a:solidFill>
                  <a:srgbClr val="FF7F00"/>
                </a:solidFill>
                <a:latin typeface="Courier"/>
                <a:ea typeface="Courier"/>
                <a:cs typeface="Courier"/>
                <a:sym typeface="Courier New"/>
              </a:rPr>
              <a:t>bigcount</a:t>
            </a:r>
            <a:r>
              <a:rPr lang="en-US" sz="2600" i="0" u="none" strike="noStrike" cap="none" dirty="0" smtClean="0">
                <a:solidFill>
                  <a:srgbClr val="FF7F00"/>
                </a:solidFill>
                <a:latin typeface="Courier"/>
                <a:ea typeface="Courier"/>
                <a:cs typeface="Courier"/>
                <a:sym typeface="Courier New"/>
              </a:rPr>
              <a:t>)</a:t>
            </a:r>
            <a:endParaRPr lang="en-US" sz="2600" i="0" u="none" strike="noStrike" cap="none" dirty="0">
              <a:solidFill>
                <a:srgbClr val="FF7F00"/>
              </a:solidFill>
              <a:latin typeface="Courier"/>
              <a:ea typeface="Courier"/>
              <a:cs typeface="Courier"/>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5700" y="2286000"/>
            <a:ext cx="13935074" cy="602297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What is Not a </a:t>
            </a:r>
            <a:r>
              <a:rPr lang="en-US" sz="7600" b="0"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Collection</a:t>
            </a:r>
            <a:r>
              <a:rPr lang="en-US" sz="7600" b="0" i="0" u="none" strike="noStrike" cap="none" smtClean="0">
                <a:solidFill>
                  <a:srgbClr val="FFD966"/>
                </a:solidFill>
                <a:latin typeface="Arial"/>
                <a:ea typeface="Arial"/>
                <a:cs typeface="Arial"/>
                <a:sym typeface="Arial"/>
              </a:rPr>
              <a:t>”?</a:t>
            </a:r>
            <a:endParaRPr lang="en-US" sz="7600" b="0" i="0" u="none" strike="noStrike" cap="none">
              <a:solidFill>
                <a:srgbClr val="FFD966"/>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00FF00"/>
                </a:solidFill>
                <a:latin typeface="Courier"/>
                <a:ea typeface="Courier"/>
                <a:cs typeface="Courier"/>
                <a:sym typeface="Courier New"/>
              </a:rPr>
              <a:t>x</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14479398"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linear collection of values that stay in </a:t>
            </a:r>
            <a:r>
              <a:rPr lang="en-US" sz="3600" u="none" strike="noStrike" cap="none" smtClean="0">
                <a:solidFill>
                  <a:schemeClr val="lt1"/>
                </a:solidFill>
                <a:latin typeface="Arial" charset="0"/>
                <a:ea typeface="Arial" charset="0"/>
                <a:cs typeface="Arial" charset="0"/>
                <a:sym typeface="Cabin"/>
              </a:rPr>
              <a:t>order</a:t>
            </a:r>
          </a:p>
          <a:p>
            <a:pPr marL="568706" marR="0" lvl="0" indent="-390906" algn="l" rtl="0">
              <a:spcBef>
                <a:spcPts val="3500"/>
              </a:spcBef>
              <a:spcAft>
                <a:spcPts val="0"/>
              </a:spcAft>
              <a:buClr>
                <a:schemeClr val="lt1"/>
              </a:buClr>
              <a:buSzPct val="171000"/>
              <a:buFont typeface="Cabin"/>
              <a:buNone/>
            </a:pPr>
            <a:endParaRPr sz="3600" u="none" strike="noStrike" cap="none"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smtClean="0">
                <a:solidFill>
                  <a:srgbClr val="FF00FF"/>
                </a:solidFill>
                <a:latin typeface="Arial" charset="0"/>
                <a:ea typeface="Arial" charset="0"/>
                <a:cs typeface="Arial" charset="0"/>
                <a:sym typeface="Cabin"/>
              </a:rPr>
              <a:t>Dictionary</a:t>
            </a:r>
            <a:endParaRPr lang="en-US" sz="3600" u="none" strike="noStrike" cap="none">
              <a:solidFill>
                <a:srgbClr val="FF00FF"/>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charset="0"/>
                <a:ea typeface="Arial" charset="0"/>
                <a:cs typeface="Arial" charset="0"/>
                <a:sym typeface="Cabin"/>
              </a:rPr>
              <a:t> - 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Associative Arrays - Perl / P</a:t>
            </a:r>
            <a:r>
              <a:rPr lang="en-US" sz="300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chemeClr val="lt1"/>
                </a:solidFill>
                <a:latin typeface="Courier"/>
                <a:ea typeface="Courier"/>
                <a:cs typeface="Courier"/>
                <a:sym typeface="Courier New"/>
              </a:rPr>
              <a:t> = </a:t>
            </a:r>
            <a:r>
              <a:rPr lang="en-US" sz="2400" i="0" u="none" strike="noStrike" cap="none" dirty="0" err="1">
                <a:solidFill>
                  <a:srgbClr val="FF00FF"/>
                </a:solidFill>
                <a:latin typeface="Courier"/>
                <a:ea typeface="Courier"/>
                <a:cs typeface="Courier"/>
                <a:sym typeface="Courier New"/>
              </a:rPr>
              <a:t>dict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['money']</a:t>
            </a:r>
            <a:r>
              <a:rPr lang="en-US" sz="2400"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['tissues']</a:t>
            </a:r>
            <a:r>
              <a:rPr lang="en-US" sz="2400"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'candy': 3}</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smtClean="0">
                <a:solidFill>
                  <a:srgbClr val="00FFFF"/>
                </a:solidFill>
                <a:latin typeface="Courier"/>
                <a:ea typeface="Courier"/>
                <a:cs typeface="Courier"/>
                <a:sym typeface="Courier New"/>
              </a:rPr>
              <a:t>']</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00FF00"/>
                </a:solidFill>
                <a:latin typeface="Courier"/>
                <a:ea typeface="Courier"/>
                <a:cs typeface="Courier"/>
                <a:sym typeface="Courier New"/>
              </a:rPr>
              <a:t>purse</a:t>
            </a:r>
            <a:r>
              <a:rPr lang="en-US" sz="2400" i="0" u="none" strike="noStrike" cap="none" dirty="0">
                <a:solidFill>
                  <a:srgbClr val="00FFFF"/>
                </a:solidFill>
                <a:latin typeface="Courier"/>
                <a:ea typeface="Courier"/>
                <a:cs typeface="Courier"/>
                <a:sym typeface="Courier New"/>
              </a:rPr>
              <a:t>['candy']</a:t>
            </a:r>
            <a:r>
              <a:rPr lang="en-US" sz="2400" i="0" u="none" strike="noStrike" cap="none" dirty="0">
                <a:solidFill>
                  <a:schemeClr val="lt1"/>
                </a:solidFill>
                <a:latin typeface="Courier"/>
                <a:ea typeface="Courier"/>
                <a:cs typeface="Courier"/>
                <a:sym typeface="Courier New"/>
              </a:rPr>
              <a:t> + 2</a:t>
            </a:r>
          </a:p>
          <a:p>
            <a:pPr>
              <a:buClr>
                <a:schemeClr val="lt1"/>
              </a:buClr>
              <a:buSzPct val="25000"/>
            </a:pPr>
            <a:r>
              <a:rPr lang="en-US" sz="2400" i="0" u="none" strike="noStrike" cap="none" dirty="0">
                <a:solidFill>
                  <a:schemeClr val="lt1"/>
                </a:solidFill>
                <a:latin typeface="Courier"/>
                <a:ea typeface="Courier"/>
                <a:cs typeface="Courier"/>
                <a:sym typeface="Courier New"/>
              </a:rPr>
              <a:t>&gt;&gt;&gt; </a:t>
            </a: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rgbClr val="00FF00"/>
                </a:solidFill>
                <a:latin typeface="Courier"/>
                <a:ea typeface="Courier"/>
                <a:cs typeface="Courier"/>
                <a:sym typeface="Courier New"/>
              </a:rPr>
              <a:t>purse</a:t>
            </a:r>
            <a:r>
              <a:rPr lang="en-US" sz="2400" dirty="0" smtClean="0">
                <a:solidFill>
                  <a:srgbClr val="FFFF00"/>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{'money': 12, 'tissues': 75, </a:t>
            </a:r>
            <a:r>
              <a:rPr lang="en-US" sz="2400" i="0" u="none" strike="noStrike" cap="none" dirty="0">
                <a:solidFill>
                  <a:srgbClr val="00FFFF"/>
                </a:solidFill>
                <a:latin typeface="Courier"/>
                <a:ea typeface="Courier"/>
                <a:cs typeface="Courier"/>
                <a:sym typeface="Courier New"/>
              </a:rPr>
              <a:t>'candy': 5</a:t>
            </a:r>
            <a:r>
              <a:rPr lang="en-US" sz="2400" i="0" u="none" strike="noStrike" cap="none" dirty="0">
                <a:solidFill>
                  <a:schemeClr val="lt1"/>
                </a:solidFill>
                <a:latin typeface="Courier"/>
                <a:ea typeface="Courier"/>
                <a:cs typeface="Courier"/>
                <a:sym typeface="Courier New"/>
              </a:rPr>
              <a:t>}</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i="0" u="none" strike="noStrike" cap="none" dirty="0" smtClean="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00FF00"/>
                </a:solidFill>
                <a:latin typeface="Courier"/>
                <a:ea typeface="Courier"/>
                <a:cs typeface="Courier"/>
                <a:sym typeface="Courier New"/>
              </a:rPr>
              <a:t>lst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0000FF"/>
                </a:solidFill>
                <a:latin typeface="Courier"/>
                <a:ea typeface="Courier"/>
                <a:cs typeface="Courier"/>
                <a:sym typeface="Courier New"/>
              </a:rPr>
              <a:t>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ddd</a:t>
            </a: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i="0" u="none" strike="noStrike" cap="none" dirty="0">
                <a:solidFill>
                  <a:srgbClr val="FF00FF"/>
                </a:solidFill>
                <a:latin typeface="Courier"/>
                <a:ea typeface="Courier"/>
                <a:cs typeface="Courier"/>
                <a:sym typeface="Courier New"/>
              </a:rPr>
              <a:t>&gt;&gt;&gt;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err="1" smtClean="0">
                <a:solidFill>
                  <a:srgbClr val="FF00FF"/>
                </a:solidFill>
                <a:latin typeface="Courier"/>
                <a:ea typeface="Courier"/>
                <a:cs typeface="Courier"/>
                <a:sym typeface="Courier New"/>
              </a:rPr>
              <a:t>ddd</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'course'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182</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'age'</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23</a:t>
            </a:r>
            <a:r>
              <a:rPr lang="en-US" sz="3000" i="0" u="none" strike="noStrike" cap="none" dirty="0">
                <a:solidFill>
                  <a:srgbClr val="FF00FF"/>
                </a:solidFill>
                <a:latin typeface="Courier"/>
                <a:ea typeface="Courier"/>
                <a:cs typeface="Courier"/>
                <a:sym typeface="Courier New"/>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2272</Words>
  <Application>Microsoft Macintosh PowerPoint</Application>
  <PresentationFormat>Custom</PresentationFormat>
  <Paragraphs>320</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Cabin</vt:lpstr>
      <vt:lpstr>Courier</vt:lpstr>
      <vt:lpstr>Courier New</vt:lpstr>
      <vt:lpstr>Gill Sans</vt:lpstr>
      <vt:lpstr>ヒラギノ角ゴ ProN W3</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Microsoft Office User</cp:lastModifiedBy>
  <cp:revision>53</cp:revision>
  <dcterms:modified xsi:type="dcterms:W3CDTF">2021-08-18T16:09:26Z</dcterms:modified>
</cp:coreProperties>
</file>