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9" r:id="rId6"/>
    <p:sldId id="268" r:id="rId7"/>
    <p:sldId id="266" r:id="rId8"/>
    <p:sldId id="267" r:id="rId9"/>
    <p:sldId id="270" r:id="rId10"/>
    <p:sldId id="271" r:id="rId11"/>
    <p:sldId id="273" r:id="rId12"/>
    <p:sldId id="272" r:id="rId13"/>
    <p:sldId id="274" r:id="rId14"/>
    <p:sldId id="275" r:id="rId15"/>
    <p:sldId id="277" r:id="rId16"/>
    <p:sldId id="276" r:id="rId17"/>
    <p:sldId id="278" r:id="rId18"/>
    <p:sldId id="279" r:id="rId19"/>
    <p:sldId id="280" r:id="rId20"/>
    <p:sldId id="281" r:id="rId21"/>
    <p:sldId id="282" r:id="rId22"/>
    <p:sldId id="283" r:id="rId23"/>
    <p:sldId id="291" r:id="rId24"/>
    <p:sldId id="284" r:id="rId25"/>
    <p:sldId id="285" r:id="rId26"/>
    <p:sldId id="286" r:id="rId27"/>
    <p:sldId id="287" r:id="rId28"/>
    <p:sldId id="288" r:id="rId29"/>
    <p:sldId id="290"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8"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B4CE21-6F7D-2D88-B6D7-DB616213444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BDB5A35-DD9A-8CE8-2A5D-B3C8FF4BAE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A0860FA-DDCB-5998-D6E4-717FB88BD8E8}"/>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5" name="フッター プレースホルダー 4">
            <a:extLst>
              <a:ext uri="{FF2B5EF4-FFF2-40B4-BE49-F238E27FC236}">
                <a16:creationId xmlns:a16="http://schemas.microsoft.com/office/drawing/2014/main" id="{83E1D737-74D7-FD5A-2CFA-623D026176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62994A-B5EE-29B7-71ED-0F6C18B94987}"/>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1047249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3F076F-5D8D-5366-4CEC-499AABC1EB4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356E287-372B-9FB1-0957-CED7CB1AEC9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1B8288F-0F29-68F9-F4C1-FA0D1CA08C10}"/>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5" name="フッター プレースホルダー 4">
            <a:extLst>
              <a:ext uri="{FF2B5EF4-FFF2-40B4-BE49-F238E27FC236}">
                <a16:creationId xmlns:a16="http://schemas.microsoft.com/office/drawing/2014/main" id="{FCCB8297-2A6D-9B80-466F-37970391723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EBB941A-6EEE-D96D-2C1A-E7F3404C1A37}"/>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34027200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34335AF-EF16-3B52-A43D-363A1B073E9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2D4632E-E88E-7138-DDAA-6A87ABB47AE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F389E4A-B972-DEB2-75FD-E79FE9A25874}"/>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5" name="フッター プレースホルダー 4">
            <a:extLst>
              <a:ext uri="{FF2B5EF4-FFF2-40B4-BE49-F238E27FC236}">
                <a16:creationId xmlns:a16="http://schemas.microsoft.com/office/drawing/2014/main" id="{17F5BD27-A041-03A5-9884-063B23935BA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28B5B0-71C7-40BF-A746-CFAD935A0BF6}"/>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174742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56C526-D6CB-BF45-C331-7700B87AC25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7510F6A-1FF2-3895-2270-912AA9D344E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31E9EF8-A81C-040D-0E3C-3918A0679F3B}"/>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5" name="フッター プレースホルダー 4">
            <a:extLst>
              <a:ext uri="{FF2B5EF4-FFF2-40B4-BE49-F238E27FC236}">
                <a16:creationId xmlns:a16="http://schemas.microsoft.com/office/drawing/2014/main" id="{FBA7E3BA-388E-973F-933B-1BC72BE4931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B12B75-379C-8137-6629-DFEF856ED53D}"/>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143043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BC3999-CC6D-DEB9-C0F6-54740655D9A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FBEEAA-3834-F279-4F76-B3A85A248E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66A19A2-C757-123B-CC14-1C8A8FEB42D1}"/>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5" name="フッター プレースホルダー 4">
            <a:extLst>
              <a:ext uri="{FF2B5EF4-FFF2-40B4-BE49-F238E27FC236}">
                <a16:creationId xmlns:a16="http://schemas.microsoft.com/office/drawing/2014/main" id="{6D06857A-DB6D-94DA-B566-54F91912BDC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1BAC49-593D-2925-912A-924739B20924}"/>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3729883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3A40D2-08D8-456C-6AE9-8DC0766E630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199506F-B923-7735-FAD0-20F9E9E8475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0642942-E5D8-AA46-E67C-1B4DEBFF78D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7474085-DB4C-4F46-0E4D-E4B0C1C9B6CA}"/>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6" name="フッター プレースホルダー 5">
            <a:extLst>
              <a:ext uri="{FF2B5EF4-FFF2-40B4-BE49-F238E27FC236}">
                <a16:creationId xmlns:a16="http://schemas.microsoft.com/office/drawing/2014/main" id="{98C57669-3450-04FA-DC79-C768C511CEA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98730A-ABAC-087D-2871-F74B19DA6E22}"/>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712817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276B0C-2908-1AAA-D403-6ADDE53B727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FA604F1-7A5F-022F-63A9-B62C3C60F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C0FEC91-CDA6-CBBC-5925-43BECF9F87A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D61420E-99CA-2E15-AF65-6666D789CC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C425FEF-3618-839C-E52B-13CBCD3C418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C590880-00C7-E199-BB0D-676DC72EAD81}"/>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8" name="フッター プレースホルダー 7">
            <a:extLst>
              <a:ext uri="{FF2B5EF4-FFF2-40B4-BE49-F238E27FC236}">
                <a16:creationId xmlns:a16="http://schemas.microsoft.com/office/drawing/2014/main" id="{1912BDC9-CDED-B906-D9A7-DFF9BA9ADF8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4AE0543-77B8-ACDD-75C6-067F3C5E2636}"/>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2799550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987E3C-F429-0D1E-2835-5EC6BDE45D5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A716AA2-E049-CD6D-890D-FBA3F4A83968}"/>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4" name="フッター プレースホルダー 3">
            <a:extLst>
              <a:ext uri="{FF2B5EF4-FFF2-40B4-BE49-F238E27FC236}">
                <a16:creationId xmlns:a16="http://schemas.microsoft.com/office/drawing/2014/main" id="{2B58F573-3167-2305-1B30-9A1270CB8C22}"/>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7ABDEEC-6208-AACB-7D4F-C2EEDE1872D0}"/>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2645877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76818F0-267D-0F89-6975-0468DED6AAFD}"/>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3" name="フッター プレースホルダー 2">
            <a:extLst>
              <a:ext uri="{FF2B5EF4-FFF2-40B4-BE49-F238E27FC236}">
                <a16:creationId xmlns:a16="http://schemas.microsoft.com/office/drawing/2014/main" id="{BC667041-8857-3C50-D812-2DDC6E1EEAB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B9207D2-C2AA-B5A5-6170-12D046912FB4}"/>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1652275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75A955-B263-611F-4967-B60E27E6493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C0E34E-CA87-5BDC-E473-4C30FA0883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FEC4F11-7E7E-6E8B-D08A-8DC353D294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055D97F-FC6F-1DA7-BD99-E8EA92C6E0EF}"/>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6" name="フッター プレースホルダー 5">
            <a:extLst>
              <a:ext uri="{FF2B5EF4-FFF2-40B4-BE49-F238E27FC236}">
                <a16:creationId xmlns:a16="http://schemas.microsoft.com/office/drawing/2014/main" id="{C3998245-BCB1-FEFB-F653-8A9FA2981EA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6A6FC7B-10D5-303C-294F-80CA640C20D0}"/>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190194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7F3538-6E85-B7DE-6BBB-CDBD247AB51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4444FD3-B960-72B1-CB0B-5AFA1FE6F8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BE60C03-C7C0-0F47-EBFB-C2BAE6264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CA95DB6-4341-2A06-431A-BB73E0A50852}"/>
              </a:ext>
            </a:extLst>
          </p:cNvPr>
          <p:cNvSpPr>
            <a:spLocks noGrp="1"/>
          </p:cNvSpPr>
          <p:nvPr>
            <p:ph type="dt" sz="half" idx="10"/>
          </p:nvPr>
        </p:nvSpPr>
        <p:spPr/>
        <p:txBody>
          <a:bodyPr/>
          <a:lstStyle/>
          <a:p>
            <a:fld id="{01FE992F-2475-4157-9B23-B9B536C27DE6}" type="datetimeFigureOut">
              <a:rPr kumimoji="1" lang="ja-JP" altLang="en-US" smtClean="0"/>
              <a:t>2025/7/17</a:t>
            </a:fld>
            <a:endParaRPr kumimoji="1" lang="ja-JP" altLang="en-US"/>
          </a:p>
        </p:txBody>
      </p:sp>
      <p:sp>
        <p:nvSpPr>
          <p:cNvPr id="6" name="フッター プレースホルダー 5">
            <a:extLst>
              <a:ext uri="{FF2B5EF4-FFF2-40B4-BE49-F238E27FC236}">
                <a16:creationId xmlns:a16="http://schemas.microsoft.com/office/drawing/2014/main" id="{D2071016-C6B4-8884-9790-6991F743EB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5E35765-FF55-A7C3-EE24-FD75B1D10826}"/>
              </a:ext>
            </a:extLst>
          </p:cNvPr>
          <p:cNvSpPr>
            <a:spLocks noGrp="1"/>
          </p:cNvSpPr>
          <p:nvPr>
            <p:ph type="sldNum" sz="quarter" idx="12"/>
          </p:nvPr>
        </p:nvSpPr>
        <p:spPr/>
        <p:txBody>
          <a:body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337820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DBF29F5-2419-9E62-5DF7-55202F8E8F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BDF340F-A3E6-C162-9A53-E8292FFAFB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500881C-0620-AA09-1A0C-EE44724470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E992F-2475-4157-9B23-B9B536C27DE6}" type="datetimeFigureOut">
              <a:rPr kumimoji="1" lang="ja-JP" altLang="en-US" smtClean="0"/>
              <a:t>2025/7/17</a:t>
            </a:fld>
            <a:endParaRPr kumimoji="1" lang="ja-JP" altLang="en-US"/>
          </a:p>
        </p:txBody>
      </p:sp>
      <p:sp>
        <p:nvSpPr>
          <p:cNvPr id="5" name="フッター プレースホルダー 4">
            <a:extLst>
              <a:ext uri="{FF2B5EF4-FFF2-40B4-BE49-F238E27FC236}">
                <a16:creationId xmlns:a16="http://schemas.microsoft.com/office/drawing/2014/main" id="{671C65B8-1EC4-4AED-F41B-07702FCA42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5910773-26E2-A2A3-7BCD-C122FB877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E6EFE-37F4-4D5A-A8CA-1B1B6FB36669}" type="slidenum">
              <a:rPr kumimoji="1" lang="ja-JP" altLang="en-US" smtClean="0"/>
              <a:t>‹#›</a:t>
            </a:fld>
            <a:endParaRPr kumimoji="1" lang="ja-JP" altLang="en-US"/>
          </a:p>
        </p:txBody>
      </p:sp>
    </p:spTree>
    <p:extLst>
      <p:ext uri="{BB962C8B-B14F-4D97-AF65-F5344CB8AC3E}">
        <p14:creationId xmlns:p14="http://schemas.microsoft.com/office/powerpoint/2010/main" val="1836444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mbc.dl.itc.u-tokyo.ac.jp/data4librarysystem/" TargetMode="External"/><Relationship Id="rId2" Type="http://schemas.openxmlformats.org/officeDocument/2006/relationships/hyperlink" Target="https://sqlitebrowser.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B3CA27C-5ACE-1538-F28E-EEFBEB47FD3F}"/>
              </a:ext>
            </a:extLst>
          </p:cNvPr>
          <p:cNvSpPr>
            <a:spLocks noGrp="1"/>
          </p:cNvSpPr>
          <p:nvPr>
            <p:ph type="ctrTitle"/>
          </p:nvPr>
        </p:nvSpPr>
        <p:spPr>
          <a:xfrm>
            <a:off x="1166327" y="1550125"/>
            <a:ext cx="10114383" cy="1995507"/>
          </a:xfrm>
        </p:spPr>
        <p:txBody>
          <a:bodyPr>
            <a:normAutofit/>
          </a:bodyPr>
          <a:lstStyle/>
          <a:p>
            <a:pPr algn="l"/>
            <a:r>
              <a:rPr lang="ja-JP" altLang="en-US" b="0" i="0" dirty="0">
                <a:effectLst/>
                <a:latin typeface="-apple-system"/>
              </a:rPr>
              <a:t>図書貸出システムのデータベースを設計</a:t>
            </a:r>
            <a:r>
              <a:rPr lang="ja-JP" altLang="en-US" dirty="0">
                <a:latin typeface="-apple-system"/>
              </a:rPr>
              <a:t>してみる</a:t>
            </a:r>
            <a:endParaRPr kumimoji="1" lang="ja-JP" altLang="en-US" dirty="0"/>
          </a:p>
        </p:txBody>
      </p:sp>
      <p:sp>
        <p:nvSpPr>
          <p:cNvPr id="3" name="字幕 2">
            <a:extLst>
              <a:ext uri="{FF2B5EF4-FFF2-40B4-BE49-F238E27FC236}">
                <a16:creationId xmlns:a16="http://schemas.microsoft.com/office/drawing/2014/main" id="{1BAAE2AA-EFE2-565D-0CFA-1DC32B57C963}"/>
              </a:ext>
            </a:extLst>
          </p:cNvPr>
          <p:cNvSpPr>
            <a:spLocks noGrp="1"/>
          </p:cNvSpPr>
          <p:nvPr>
            <p:ph type="subTitle" idx="1"/>
          </p:nvPr>
        </p:nvSpPr>
        <p:spPr>
          <a:xfrm>
            <a:off x="3875314" y="4497354"/>
            <a:ext cx="6957527" cy="1003041"/>
          </a:xfrm>
        </p:spPr>
        <p:txBody>
          <a:bodyPr>
            <a:normAutofit/>
          </a:bodyPr>
          <a:lstStyle/>
          <a:p>
            <a:pPr algn="l"/>
            <a:r>
              <a:rPr lang="ja-JP" altLang="en-US" dirty="0"/>
              <a:t>令和</a:t>
            </a:r>
            <a:r>
              <a:rPr lang="en-US" altLang="ja-JP" dirty="0"/>
              <a:t>7</a:t>
            </a:r>
            <a:r>
              <a:rPr lang="ja-JP" altLang="en-US" dirty="0"/>
              <a:t>年</a:t>
            </a:r>
            <a:r>
              <a:rPr lang="en-US" altLang="ja-JP" dirty="0"/>
              <a:t>8</a:t>
            </a:r>
            <a:r>
              <a:rPr lang="ja-JP" altLang="en-US" dirty="0"/>
              <a:t>月</a:t>
            </a:r>
            <a:endParaRPr lang="en-US" altLang="ja-JP" dirty="0"/>
          </a:p>
          <a:p>
            <a:pPr algn="l"/>
            <a:r>
              <a:rPr lang="ja-JP" altLang="en-US" dirty="0"/>
              <a:t>東京大学工学・情報理工学系等事務部　前田朗</a:t>
            </a:r>
            <a:endParaRPr kumimoji="1" lang="ja-JP" altLang="en-US" dirty="0"/>
          </a:p>
        </p:txBody>
      </p:sp>
      <p:sp>
        <p:nvSpPr>
          <p:cNvPr id="4" name="テキスト ボックス 3">
            <a:extLst>
              <a:ext uri="{FF2B5EF4-FFF2-40B4-BE49-F238E27FC236}">
                <a16:creationId xmlns:a16="http://schemas.microsoft.com/office/drawing/2014/main" id="{C03D73AD-ED8B-A35A-1DF9-0A96B54DE56E}"/>
              </a:ext>
            </a:extLst>
          </p:cNvPr>
          <p:cNvSpPr txBox="1"/>
          <p:nvPr/>
        </p:nvSpPr>
        <p:spPr>
          <a:xfrm>
            <a:off x="1070533" y="687976"/>
            <a:ext cx="1620957" cy="523220"/>
          </a:xfrm>
          <a:prstGeom prst="rect">
            <a:avLst/>
          </a:prstGeom>
          <a:noFill/>
          <a:ln>
            <a:solidFill>
              <a:schemeClr val="tx1"/>
            </a:solidFill>
          </a:ln>
        </p:spPr>
        <p:txBody>
          <a:bodyPr wrap="none" rtlCol="0">
            <a:spAutoFit/>
          </a:bodyPr>
          <a:lstStyle/>
          <a:p>
            <a:r>
              <a:rPr kumimoji="1" lang="ja-JP" altLang="en-US" sz="2800" dirty="0"/>
              <a:t>参考</a:t>
            </a:r>
            <a:r>
              <a:rPr lang="ja-JP" altLang="en-US" sz="2800" dirty="0"/>
              <a:t>資料</a:t>
            </a:r>
            <a:endParaRPr lang="en-US" altLang="ja-JP" sz="2800" dirty="0"/>
          </a:p>
        </p:txBody>
      </p:sp>
    </p:spTree>
    <p:extLst>
      <p:ext uri="{BB962C8B-B14F-4D97-AF65-F5344CB8AC3E}">
        <p14:creationId xmlns:p14="http://schemas.microsoft.com/office/powerpoint/2010/main" val="4173379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7C6DFC-44F0-FA25-4DF8-374A5D5DB4B8}"/>
              </a:ext>
            </a:extLst>
          </p:cNvPr>
          <p:cNvSpPr>
            <a:spLocks noGrp="1"/>
          </p:cNvSpPr>
          <p:nvPr>
            <p:ph type="title"/>
          </p:nvPr>
        </p:nvSpPr>
        <p:spPr>
          <a:xfrm>
            <a:off x="838200" y="549683"/>
            <a:ext cx="10515600" cy="1325563"/>
          </a:xfrm>
        </p:spPr>
        <p:txBody>
          <a:bodyPr/>
          <a:lstStyle/>
          <a:p>
            <a:r>
              <a:rPr kumimoji="1" lang="ja-JP" altLang="en-US" dirty="0"/>
              <a:t>図書受け入れダミーデータ</a:t>
            </a:r>
            <a:br>
              <a:rPr kumimoji="1" lang="en-US" altLang="ja-JP" dirty="0"/>
            </a:br>
            <a:r>
              <a:rPr lang="ja-JP" altLang="en-US" dirty="0"/>
              <a:t>　→　所蔵図書</a:t>
            </a:r>
            <a:r>
              <a:rPr lang="en-US" altLang="ja-JP" dirty="0"/>
              <a:t>(</a:t>
            </a:r>
            <a:r>
              <a:rPr lang="en-US" altLang="ja-JP" dirty="0" err="1"/>
              <a:t>shozo</a:t>
            </a:r>
            <a:r>
              <a:rPr lang="en-US" altLang="ja-JP" dirty="0"/>
              <a:t>)</a:t>
            </a:r>
            <a:r>
              <a:rPr lang="ja-JP" altLang="en-US" dirty="0"/>
              <a:t>テーブル作成</a:t>
            </a:r>
            <a:endParaRPr kumimoji="1" lang="ja-JP" altLang="en-US" dirty="0"/>
          </a:p>
        </p:txBody>
      </p:sp>
      <p:sp>
        <p:nvSpPr>
          <p:cNvPr id="3" name="コンテンツ プレースホルダー 2">
            <a:extLst>
              <a:ext uri="{FF2B5EF4-FFF2-40B4-BE49-F238E27FC236}">
                <a16:creationId xmlns:a16="http://schemas.microsoft.com/office/drawing/2014/main" id="{6824255E-00DD-2566-9682-2320D2F4DC91}"/>
              </a:ext>
            </a:extLst>
          </p:cNvPr>
          <p:cNvSpPr>
            <a:spLocks noGrp="1"/>
          </p:cNvSpPr>
          <p:nvPr>
            <p:ph idx="1"/>
          </p:nvPr>
        </p:nvSpPr>
        <p:spPr>
          <a:xfrm>
            <a:off x="838200" y="2083077"/>
            <a:ext cx="10515600" cy="4351338"/>
          </a:xfrm>
        </p:spPr>
        <p:txBody>
          <a:bodyPr>
            <a:normAutofit/>
          </a:bodyPr>
          <a:lstStyle/>
          <a:p>
            <a:r>
              <a:rPr lang="ja-JP" altLang="en-US" dirty="0"/>
              <a:t>元データのカラムを確認</a:t>
            </a:r>
            <a:endParaRPr lang="en-US" altLang="ja-JP" dirty="0"/>
          </a:p>
          <a:p>
            <a:pPr lvl="1"/>
            <a:r>
              <a:rPr lang="en-US" altLang="ja-JP" dirty="0"/>
              <a:t>NCID, Title, Publisher, lang, </a:t>
            </a:r>
            <a:r>
              <a:rPr lang="en-US" altLang="ja-JP" dirty="0" err="1"/>
              <a:t>dummy_price</a:t>
            </a:r>
            <a:r>
              <a:rPr lang="en-US" altLang="ja-JP" dirty="0"/>
              <a:t>, </a:t>
            </a:r>
            <a:r>
              <a:rPr lang="en-US" altLang="ja-JP" dirty="0" err="1"/>
              <a:t>order_to</a:t>
            </a:r>
            <a:r>
              <a:rPr lang="en-US" altLang="ja-JP" dirty="0"/>
              <a:t>, </a:t>
            </a:r>
            <a:r>
              <a:rPr lang="en-US" altLang="ja-JP" dirty="0" err="1"/>
              <a:t>order_from</a:t>
            </a:r>
            <a:endParaRPr lang="en-US" altLang="ja-JP" dirty="0"/>
          </a:p>
          <a:p>
            <a:r>
              <a:rPr kumimoji="1" lang="ja-JP" altLang="en-US" dirty="0"/>
              <a:t>資料</a:t>
            </a:r>
            <a:r>
              <a:rPr kumimoji="1" lang="en-US" altLang="ja-JP" dirty="0"/>
              <a:t>ID(</a:t>
            </a:r>
            <a:r>
              <a:rPr kumimoji="1" lang="en-US" altLang="ja-JP" dirty="0" err="1"/>
              <a:t>book_id</a:t>
            </a:r>
            <a:r>
              <a:rPr kumimoji="1" lang="en-US" altLang="ja-JP" dirty="0"/>
              <a:t>)</a:t>
            </a:r>
            <a:r>
              <a:rPr kumimoji="1" lang="ja-JP" altLang="en-US" dirty="0"/>
              <a:t>カラムを追加</a:t>
            </a:r>
            <a:endParaRPr kumimoji="1" lang="en-US" altLang="ja-JP" dirty="0"/>
          </a:p>
          <a:p>
            <a:pPr lvl="1"/>
            <a:r>
              <a:rPr kumimoji="1" lang="ja-JP" altLang="en-US" dirty="0"/>
              <a:t>資料</a:t>
            </a:r>
            <a:r>
              <a:rPr kumimoji="1" lang="en-US" altLang="ja-JP" dirty="0"/>
              <a:t>ID</a:t>
            </a:r>
            <a:r>
              <a:rPr kumimoji="1" lang="ja-JP" altLang="en-US" dirty="0"/>
              <a:t>は適当に</a:t>
            </a:r>
            <a:r>
              <a:rPr lang="ja-JP" altLang="en-US" dirty="0"/>
              <a:t>付番（ただし重複しないように）</a:t>
            </a:r>
            <a:endParaRPr kumimoji="1" lang="en-US" altLang="ja-JP" dirty="0"/>
          </a:p>
          <a:p>
            <a:r>
              <a:rPr kumimoji="1" lang="ja-JP" altLang="en-US" dirty="0"/>
              <a:t>配架場所</a:t>
            </a:r>
            <a:r>
              <a:rPr kumimoji="1" lang="en-US" altLang="ja-JP" dirty="0"/>
              <a:t>(location)</a:t>
            </a:r>
            <a:r>
              <a:rPr kumimoji="1" lang="ja-JP" altLang="en-US" dirty="0"/>
              <a:t>カラムを追加</a:t>
            </a:r>
            <a:endParaRPr kumimoji="1" lang="en-US" altLang="ja-JP" dirty="0"/>
          </a:p>
          <a:p>
            <a:pPr lvl="1"/>
            <a:r>
              <a:rPr kumimoji="1" lang="ja-JP" altLang="en-US" dirty="0"/>
              <a:t>値は「本館」、「別館」を適当に</a:t>
            </a:r>
            <a:r>
              <a:rPr lang="ja-JP" altLang="en-US" dirty="0"/>
              <a:t>入力</a:t>
            </a:r>
            <a:endParaRPr lang="en-US" altLang="ja-JP" dirty="0"/>
          </a:p>
          <a:p>
            <a:r>
              <a:rPr kumimoji="1" lang="ja-JP" altLang="en-US" dirty="0"/>
              <a:t>請求記号</a:t>
            </a:r>
            <a:r>
              <a:rPr kumimoji="1" lang="en-US" altLang="ja-JP" dirty="0"/>
              <a:t>(</a:t>
            </a:r>
            <a:r>
              <a:rPr kumimoji="1" lang="en-US" altLang="ja-JP" dirty="0" err="1"/>
              <a:t>clno</a:t>
            </a:r>
            <a:r>
              <a:rPr kumimoji="1" lang="en-US" altLang="ja-JP" dirty="0"/>
              <a:t>)</a:t>
            </a:r>
          </a:p>
          <a:p>
            <a:pPr lvl="1"/>
            <a:r>
              <a:rPr lang="ja-JP" altLang="en-US" dirty="0"/>
              <a:t>値は適当に入力</a:t>
            </a:r>
            <a:endParaRPr lang="en-US" altLang="ja-JP" dirty="0"/>
          </a:p>
          <a:p>
            <a:r>
              <a:rPr kumimoji="1" lang="en-US" altLang="ja-JP" b="1" dirty="0" err="1"/>
              <a:t>shozo</a:t>
            </a:r>
            <a:r>
              <a:rPr kumimoji="1" lang="ja-JP" altLang="en-US" b="1" dirty="0"/>
              <a:t>テーブル</a:t>
            </a:r>
            <a:r>
              <a:rPr kumimoji="1" lang="ja-JP" altLang="en-US" dirty="0"/>
              <a:t>として</a:t>
            </a:r>
            <a:r>
              <a:rPr kumimoji="1" lang="en-US" altLang="ja-JP" dirty="0"/>
              <a:t>DB</a:t>
            </a:r>
            <a:r>
              <a:rPr kumimoji="1" lang="ja-JP" altLang="en-US" dirty="0"/>
              <a:t>に取り込み</a:t>
            </a:r>
          </a:p>
        </p:txBody>
      </p:sp>
    </p:spTree>
    <p:extLst>
      <p:ext uri="{BB962C8B-B14F-4D97-AF65-F5344CB8AC3E}">
        <p14:creationId xmlns:p14="http://schemas.microsoft.com/office/powerpoint/2010/main" val="3436082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F02090-B212-32FD-B2BD-4FFD1BBFDE94}"/>
              </a:ext>
            </a:extLst>
          </p:cNvPr>
          <p:cNvSpPr>
            <a:spLocks noGrp="1"/>
          </p:cNvSpPr>
          <p:nvPr>
            <p:ph type="title"/>
          </p:nvPr>
        </p:nvSpPr>
        <p:spPr/>
        <p:txBody>
          <a:bodyPr/>
          <a:lstStyle/>
          <a:p>
            <a:r>
              <a:rPr kumimoji="1" lang="ja-JP" altLang="en-US" dirty="0"/>
              <a:t>貸出・返却</a:t>
            </a:r>
            <a:r>
              <a:rPr kumimoji="1" lang="en-US" altLang="ja-JP" dirty="0"/>
              <a:t>(lend)</a:t>
            </a:r>
            <a:r>
              <a:rPr kumimoji="1" lang="ja-JP" altLang="en-US" dirty="0"/>
              <a:t>テーブル作成</a:t>
            </a:r>
          </a:p>
        </p:txBody>
      </p:sp>
      <p:sp>
        <p:nvSpPr>
          <p:cNvPr id="3" name="コンテンツ プレースホルダー 2">
            <a:extLst>
              <a:ext uri="{FF2B5EF4-FFF2-40B4-BE49-F238E27FC236}">
                <a16:creationId xmlns:a16="http://schemas.microsoft.com/office/drawing/2014/main" id="{DF816F96-7525-08CD-16C5-E23CB4B95236}"/>
              </a:ext>
            </a:extLst>
          </p:cNvPr>
          <p:cNvSpPr>
            <a:spLocks noGrp="1"/>
          </p:cNvSpPr>
          <p:nvPr>
            <p:ph idx="1"/>
          </p:nvPr>
        </p:nvSpPr>
        <p:spPr>
          <a:xfrm>
            <a:off x="838200" y="1825625"/>
            <a:ext cx="10515600" cy="2775872"/>
          </a:xfrm>
        </p:spPr>
        <p:txBody>
          <a:bodyPr/>
          <a:lstStyle/>
          <a:p>
            <a:pPr marL="0" indent="0">
              <a:buNone/>
            </a:pPr>
            <a:r>
              <a:rPr kumimoji="1" lang="ja-JP" altLang="en-US" dirty="0"/>
              <a:t>　</a:t>
            </a:r>
            <a:r>
              <a:rPr kumimoji="1" lang="en-US" altLang="ja-JP" dirty="0" err="1"/>
              <a:t>lend_id</a:t>
            </a:r>
            <a:r>
              <a:rPr kumimoji="1" lang="en-US" altLang="ja-JP" dirty="0"/>
              <a:t> (</a:t>
            </a:r>
            <a:r>
              <a:rPr kumimoji="1" lang="ja-JP" altLang="en-US" dirty="0"/>
              <a:t>貸出返却</a:t>
            </a:r>
            <a:r>
              <a:rPr kumimoji="1" lang="en-US" altLang="ja-JP" dirty="0"/>
              <a:t>ID): integer, </a:t>
            </a:r>
            <a:r>
              <a:rPr kumimoji="1" lang="en-US" altLang="ja-JP" dirty="0" err="1"/>
              <a:t>autoincrimation</a:t>
            </a:r>
            <a:endParaRPr kumimoji="1" lang="en-US" altLang="ja-JP" dirty="0"/>
          </a:p>
          <a:p>
            <a:pPr marL="0" indent="0">
              <a:buNone/>
            </a:pPr>
            <a:r>
              <a:rPr kumimoji="1" lang="ja-JP" altLang="en-US" dirty="0"/>
              <a:t>　</a:t>
            </a:r>
            <a:r>
              <a:rPr kumimoji="1" lang="en-US" altLang="ja-JP" dirty="0" err="1"/>
              <a:t>book_id</a:t>
            </a:r>
            <a:r>
              <a:rPr kumimoji="1" lang="en-US" altLang="ja-JP" dirty="0"/>
              <a:t> (</a:t>
            </a:r>
            <a:r>
              <a:rPr kumimoji="1" lang="ja-JP" altLang="en-US" dirty="0"/>
              <a:t>資料</a:t>
            </a:r>
            <a:r>
              <a:rPr kumimoji="1" lang="en-US" altLang="ja-JP" dirty="0"/>
              <a:t>ID): text</a:t>
            </a:r>
          </a:p>
          <a:p>
            <a:pPr marL="0" indent="0">
              <a:buNone/>
            </a:pPr>
            <a:r>
              <a:rPr kumimoji="1" lang="ja-JP" altLang="en-US" dirty="0"/>
              <a:t>　</a:t>
            </a:r>
            <a:r>
              <a:rPr kumimoji="1" lang="en-US" altLang="ja-JP" dirty="0" err="1"/>
              <a:t>user_id</a:t>
            </a:r>
            <a:r>
              <a:rPr kumimoji="1" lang="en-US" altLang="ja-JP" dirty="0"/>
              <a:t>( </a:t>
            </a:r>
            <a:r>
              <a:rPr kumimoji="1" lang="ja-JP" altLang="en-US" dirty="0"/>
              <a:t>利用者</a:t>
            </a:r>
            <a:r>
              <a:rPr kumimoji="1" lang="en-US" altLang="ja-JP" dirty="0"/>
              <a:t>ID): text</a:t>
            </a:r>
          </a:p>
          <a:p>
            <a:pPr marL="0" indent="0">
              <a:buNone/>
            </a:pPr>
            <a:r>
              <a:rPr kumimoji="1" lang="ja-JP" altLang="en-US" dirty="0"/>
              <a:t>　</a:t>
            </a:r>
            <a:r>
              <a:rPr kumimoji="1" lang="en-US" altLang="ja-JP" dirty="0" err="1"/>
              <a:t>lend_date</a:t>
            </a:r>
            <a:r>
              <a:rPr kumimoji="1" lang="en-US" altLang="ja-JP" dirty="0"/>
              <a:t> (</a:t>
            </a:r>
            <a:r>
              <a:rPr kumimoji="1" lang="ja-JP" altLang="en-US" dirty="0"/>
              <a:t>貸出日</a:t>
            </a:r>
            <a:r>
              <a:rPr kumimoji="1" lang="en-US" altLang="ja-JP" dirty="0"/>
              <a:t>): text</a:t>
            </a:r>
          </a:p>
          <a:p>
            <a:pPr marL="0" indent="0">
              <a:buNone/>
            </a:pPr>
            <a:r>
              <a:rPr kumimoji="1" lang="ja-JP" altLang="en-US" dirty="0"/>
              <a:t>　</a:t>
            </a:r>
            <a:r>
              <a:rPr kumimoji="1" lang="en-US" altLang="ja-JP" dirty="0" err="1"/>
              <a:t>return_date</a:t>
            </a:r>
            <a:r>
              <a:rPr kumimoji="1" lang="en-US" altLang="ja-JP" dirty="0"/>
              <a:t> (</a:t>
            </a:r>
            <a:r>
              <a:rPr kumimoji="1" lang="ja-JP" altLang="en-US" dirty="0"/>
              <a:t>返却日</a:t>
            </a:r>
            <a:r>
              <a:rPr kumimoji="1" lang="en-US" altLang="ja-JP" dirty="0"/>
              <a:t>): text</a:t>
            </a:r>
            <a:endParaRPr kumimoji="1" lang="ja-JP" altLang="en-US" dirty="0"/>
          </a:p>
        </p:txBody>
      </p:sp>
      <p:sp>
        <p:nvSpPr>
          <p:cNvPr id="4" name="テキスト ボックス 3">
            <a:extLst>
              <a:ext uri="{FF2B5EF4-FFF2-40B4-BE49-F238E27FC236}">
                <a16:creationId xmlns:a16="http://schemas.microsoft.com/office/drawing/2014/main" id="{4151E2E0-56C1-7647-99FA-62910FEFC762}"/>
              </a:ext>
            </a:extLst>
          </p:cNvPr>
          <p:cNvSpPr txBox="1"/>
          <p:nvPr/>
        </p:nvSpPr>
        <p:spPr>
          <a:xfrm>
            <a:off x="532618" y="5120640"/>
            <a:ext cx="11126764" cy="646331"/>
          </a:xfrm>
          <a:prstGeom prst="rect">
            <a:avLst/>
          </a:prstGeom>
          <a:noFill/>
        </p:spPr>
        <p:txBody>
          <a:bodyPr wrap="none" rtlCol="0">
            <a:spAutoFit/>
          </a:bodyPr>
          <a:lstStyle/>
          <a:p>
            <a:r>
              <a:rPr kumimoji="1" lang="en-US" altLang="ja-JP" dirty="0"/>
              <a:t>※ </a:t>
            </a:r>
            <a:r>
              <a:rPr kumimoji="1" lang="en-US" altLang="ja-JP" b="1" dirty="0" err="1"/>
              <a:t>autoincrimation</a:t>
            </a:r>
            <a:r>
              <a:rPr kumimoji="1" lang="ja-JP" altLang="en-US" dirty="0"/>
              <a:t>は数値データ</a:t>
            </a:r>
            <a:r>
              <a:rPr kumimoji="1" lang="en-US" altLang="ja-JP" dirty="0"/>
              <a:t>(integer)</a:t>
            </a:r>
            <a:r>
              <a:rPr kumimoji="1" lang="ja-JP" altLang="en-US" dirty="0"/>
              <a:t>のカラムに使う指定です。</a:t>
            </a:r>
            <a:endParaRPr kumimoji="1" lang="en-US" altLang="ja-JP" dirty="0"/>
          </a:p>
          <a:p>
            <a:r>
              <a:rPr lang="ja-JP" altLang="en-US" dirty="0"/>
              <a:t>　</a:t>
            </a:r>
            <a:r>
              <a:rPr kumimoji="1" lang="ja-JP" altLang="en-US" dirty="0"/>
              <a:t>レコード追加</a:t>
            </a:r>
            <a:r>
              <a:rPr kumimoji="1" lang="en-US" altLang="ja-JP" dirty="0"/>
              <a:t>(insert)</a:t>
            </a:r>
            <a:r>
              <a:rPr kumimoji="1" lang="ja-JP" altLang="en-US" dirty="0"/>
              <a:t>のときに自動で</a:t>
            </a:r>
            <a:r>
              <a:rPr lang="ja-JP" altLang="en-US" dirty="0"/>
              <a:t>前のレコードより</a:t>
            </a:r>
            <a:r>
              <a:rPr kumimoji="1" lang="ja-JP" altLang="en-US" dirty="0"/>
              <a:t>数値がプラス１されるので自動採番に使えます。</a:t>
            </a:r>
          </a:p>
        </p:txBody>
      </p:sp>
    </p:spTree>
    <p:extLst>
      <p:ext uri="{BB962C8B-B14F-4D97-AF65-F5344CB8AC3E}">
        <p14:creationId xmlns:p14="http://schemas.microsoft.com/office/powerpoint/2010/main" val="62921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50058-E7E1-0FFE-3B69-15BAD9DFFEC4}"/>
              </a:ext>
            </a:extLst>
          </p:cNvPr>
          <p:cNvSpPr>
            <a:spLocks noGrp="1"/>
          </p:cNvSpPr>
          <p:nvPr>
            <p:ph type="title"/>
          </p:nvPr>
        </p:nvSpPr>
        <p:spPr/>
        <p:txBody>
          <a:bodyPr/>
          <a:lstStyle/>
          <a:p>
            <a:r>
              <a:rPr lang="ja-JP" altLang="en-US" dirty="0"/>
              <a:t>貸出・返却処理を</a:t>
            </a:r>
            <a:r>
              <a:rPr lang="en-US" altLang="ja-JP" dirty="0"/>
              <a:t>SQL</a:t>
            </a:r>
            <a:r>
              <a:rPr lang="ja-JP" altLang="en-US" dirty="0"/>
              <a:t>で</a:t>
            </a:r>
            <a:endParaRPr kumimoji="1" lang="ja-JP" altLang="en-US" dirty="0"/>
          </a:p>
        </p:txBody>
      </p:sp>
      <p:sp>
        <p:nvSpPr>
          <p:cNvPr id="3" name="テキスト プレースホルダー 2">
            <a:extLst>
              <a:ext uri="{FF2B5EF4-FFF2-40B4-BE49-F238E27FC236}">
                <a16:creationId xmlns:a16="http://schemas.microsoft.com/office/drawing/2014/main" id="{C29FF330-0056-0280-3965-EEB66F1C19F2}"/>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2359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49E6EB-C262-DD45-21DB-3937E7364AED}"/>
              </a:ext>
            </a:extLst>
          </p:cNvPr>
          <p:cNvSpPr>
            <a:spLocks noGrp="1"/>
          </p:cNvSpPr>
          <p:nvPr>
            <p:ph type="title"/>
          </p:nvPr>
        </p:nvSpPr>
        <p:spPr/>
        <p:txBody>
          <a:bodyPr/>
          <a:lstStyle/>
          <a:p>
            <a:r>
              <a:rPr kumimoji="1" lang="en-US" altLang="ja-JP" dirty="0"/>
              <a:t>【</a:t>
            </a:r>
            <a:r>
              <a:rPr kumimoji="1" lang="ja-JP" altLang="en-US" dirty="0"/>
              <a:t>事前知識</a:t>
            </a:r>
            <a:r>
              <a:rPr kumimoji="1" lang="en-US" altLang="ja-JP" dirty="0"/>
              <a:t>】</a:t>
            </a:r>
            <a:br>
              <a:rPr kumimoji="1" lang="en-US" altLang="ja-JP" dirty="0"/>
            </a:br>
            <a:r>
              <a:rPr lang="en-US" altLang="ja-JP" sz="4400" dirty="0"/>
              <a:t> DB Browser for SQL lite</a:t>
            </a:r>
            <a:r>
              <a:rPr kumimoji="1" lang="ja-JP" altLang="en-US" dirty="0"/>
              <a:t>での日付処理</a:t>
            </a:r>
          </a:p>
        </p:txBody>
      </p:sp>
      <p:sp>
        <p:nvSpPr>
          <p:cNvPr id="3" name="コンテンツ プレースホルダー 2">
            <a:extLst>
              <a:ext uri="{FF2B5EF4-FFF2-40B4-BE49-F238E27FC236}">
                <a16:creationId xmlns:a16="http://schemas.microsoft.com/office/drawing/2014/main" id="{16DD420E-2CD7-F63C-3861-C8A5F7F1A4B9}"/>
              </a:ext>
            </a:extLst>
          </p:cNvPr>
          <p:cNvSpPr>
            <a:spLocks noGrp="1"/>
          </p:cNvSpPr>
          <p:nvPr>
            <p:ph idx="1"/>
          </p:nvPr>
        </p:nvSpPr>
        <p:spPr>
          <a:xfrm>
            <a:off x="899160" y="2273690"/>
            <a:ext cx="10515600" cy="2067949"/>
          </a:xfrm>
        </p:spPr>
        <p:txBody>
          <a:bodyPr/>
          <a:lstStyle/>
          <a:p>
            <a:r>
              <a:rPr kumimoji="1" lang="ja-JP" altLang="en-US" dirty="0"/>
              <a:t>処理日時を日本時間で取得</a:t>
            </a:r>
          </a:p>
          <a:p>
            <a:pPr lvl="1"/>
            <a:r>
              <a:rPr kumimoji="1" lang="en-US" altLang="ja-JP" dirty="0"/>
              <a:t>DATE('now', '</a:t>
            </a:r>
            <a:r>
              <a:rPr kumimoji="1" lang="en-US" altLang="ja-JP" dirty="0" err="1"/>
              <a:t>localtime</a:t>
            </a:r>
            <a:r>
              <a:rPr kumimoji="1" lang="en-US" altLang="ja-JP" dirty="0"/>
              <a:t>')</a:t>
            </a:r>
          </a:p>
          <a:p>
            <a:r>
              <a:rPr kumimoji="1" lang="ja-JP" altLang="en-US" dirty="0"/>
              <a:t>日付同士の加算・減算</a:t>
            </a:r>
            <a:endParaRPr kumimoji="1" lang="en-US" altLang="ja-JP" dirty="0"/>
          </a:p>
          <a:p>
            <a:pPr lvl="1"/>
            <a:r>
              <a:rPr kumimoji="1" lang="en-US" altLang="ja-JP" dirty="0"/>
              <a:t>DATE('2023-03-03', '-3 days')</a:t>
            </a:r>
          </a:p>
        </p:txBody>
      </p:sp>
      <p:sp>
        <p:nvSpPr>
          <p:cNvPr id="4" name="テキスト ボックス 3">
            <a:extLst>
              <a:ext uri="{FF2B5EF4-FFF2-40B4-BE49-F238E27FC236}">
                <a16:creationId xmlns:a16="http://schemas.microsoft.com/office/drawing/2014/main" id="{624E5A69-619B-6791-0AAF-4BC2C0BAC60B}"/>
              </a:ext>
            </a:extLst>
          </p:cNvPr>
          <p:cNvSpPr txBox="1"/>
          <p:nvPr/>
        </p:nvSpPr>
        <p:spPr>
          <a:xfrm>
            <a:off x="899160" y="4924641"/>
            <a:ext cx="10597560" cy="830997"/>
          </a:xfrm>
          <a:prstGeom prst="rect">
            <a:avLst/>
          </a:prstGeom>
          <a:noFill/>
        </p:spPr>
        <p:txBody>
          <a:bodyPr wrap="square" rtlCol="0">
            <a:spAutoFit/>
          </a:bodyPr>
          <a:lstStyle/>
          <a:p>
            <a:r>
              <a:rPr kumimoji="1" lang="en-US" altLang="ja-JP" sz="2400" dirty="0"/>
              <a:t>※</a:t>
            </a:r>
            <a:r>
              <a:rPr kumimoji="1" lang="ja-JP" altLang="en-US" sz="2400" dirty="0"/>
              <a:t>日付処理はデータベース管理システムによって違いがあります。</a:t>
            </a:r>
            <a:endParaRPr kumimoji="1" lang="en-US" altLang="ja-JP" sz="2400" dirty="0"/>
          </a:p>
          <a:p>
            <a:r>
              <a:rPr lang="ja-JP" altLang="en-US" sz="2400" dirty="0"/>
              <a:t>　</a:t>
            </a:r>
            <a:r>
              <a:rPr lang="en-US" altLang="ja-JP" sz="2400" dirty="0"/>
              <a:t>DB Browser for SQL lite</a:t>
            </a:r>
            <a:r>
              <a:rPr lang="ja-JP" altLang="en-US" sz="2400" dirty="0"/>
              <a:t>では上記を使うとご理解ください。</a:t>
            </a:r>
            <a:endParaRPr kumimoji="1" lang="ja-JP" altLang="en-US" sz="2400" dirty="0"/>
          </a:p>
        </p:txBody>
      </p:sp>
    </p:spTree>
    <p:extLst>
      <p:ext uri="{BB962C8B-B14F-4D97-AF65-F5344CB8AC3E}">
        <p14:creationId xmlns:p14="http://schemas.microsoft.com/office/powerpoint/2010/main" val="4219610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82E25B-AF78-0F9C-CABA-563101932755}"/>
              </a:ext>
            </a:extLst>
          </p:cNvPr>
          <p:cNvSpPr>
            <a:spLocks noGrp="1"/>
          </p:cNvSpPr>
          <p:nvPr>
            <p:ph type="title"/>
          </p:nvPr>
        </p:nvSpPr>
        <p:spPr/>
        <p:txBody>
          <a:bodyPr/>
          <a:lstStyle/>
          <a:p>
            <a:r>
              <a:rPr kumimoji="1" lang="ja-JP" altLang="en-US" dirty="0"/>
              <a:t>貸出処理を</a:t>
            </a:r>
            <a:r>
              <a:rPr kumimoji="1" lang="en-US" altLang="ja-JP" dirty="0"/>
              <a:t>SQL</a:t>
            </a:r>
            <a:r>
              <a:rPr kumimoji="1" lang="ja-JP" altLang="en-US" dirty="0"/>
              <a:t>で</a:t>
            </a:r>
          </a:p>
        </p:txBody>
      </p:sp>
      <p:sp>
        <p:nvSpPr>
          <p:cNvPr id="3" name="コンテンツ プレースホルダー 2">
            <a:extLst>
              <a:ext uri="{FF2B5EF4-FFF2-40B4-BE49-F238E27FC236}">
                <a16:creationId xmlns:a16="http://schemas.microsoft.com/office/drawing/2014/main" id="{451D0139-14DF-BA09-9121-52FFB426FE0F}"/>
              </a:ext>
            </a:extLst>
          </p:cNvPr>
          <p:cNvSpPr>
            <a:spLocks noGrp="1"/>
          </p:cNvSpPr>
          <p:nvPr>
            <p:ph idx="1"/>
          </p:nvPr>
        </p:nvSpPr>
        <p:spPr>
          <a:xfrm>
            <a:off x="838200" y="1825625"/>
            <a:ext cx="10515600" cy="1152467"/>
          </a:xfrm>
        </p:spPr>
        <p:txBody>
          <a:bodyPr/>
          <a:lstStyle/>
          <a:p>
            <a:pPr marL="0" indent="0">
              <a:buNone/>
            </a:pPr>
            <a:r>
              <a:rPr kumimoji="1" lang="en-US" altLang="ja-JP" dirty="0"/>
              <a:t>INSERT INTO lend(</a:t>
            </a:r>
            <a:r>
              <a:rPr kumimoji="1" lang="en-US" altLang="ja-JP" dirty="0" err="1"/>
              <a:t>book_id</a:t>
            </a:r>
            <a:r>
              <a:rPr kumimoji="1" lang="en-US" altLang="ja-JP" dirty="0"/>
              <a:t>, </a:t>
            </a:r>
            <a:r>
              <a:rPr kumimoji="1" lang="en-US" altLang="ja-JP" dirty="0" err="1"/>
              <a:t>user_id</a:t>
            </a:r>
            <a:r>
              <a:rPr kumimoji="1" lang="en-US" altLang="ja-JP" dirty="0"/>
              <a:t>, </a:t>
            </a:r>
            <a:r>
              <a:rPr kumimoji="1" lang="en-US" altLang="ja-JP" dirty="0" err="1"/>
              <a:t>lend_date</a:t>
            </a:r>
            <a:r>
              <a:rPr kumimoji="1" lang="en-US" altLang="ja-JP" dirty="0"/>
              <a:t>)</a:t>
            </a:r>
          </a:p>
          <a:p>
            <a:pPr marL="0" indent="0">
              <a:buNone/>
            </a:pPr>
            <a:r>
              <a:rPr kumimoji="1" lang="en-US" altLang="ja-JP" dirty="0"/>
              <a:t> </a:t>
            </a:r>
            <a:r>
              <a:rPr kumimoji="1" lang="ja-JP" altLang="en-US" dirty="0"/>
              <a:t>　 </a:t>
            </a:r>
            <a:r>
              <a:rPr kumimoji="1" lang="en-US" altLang="ja-JP" dirty="0"/>
              <a:t>VALUES("1011</a:t>
            </a:r>
            <a:r>
              <a:rPr lang="en-US" altLang="ja-JP" dirty="0"/>
              <a:t>"</a:t>
            </a:r>
            <a:r>
              <a:rPr kumimoji="1" lang="en-US" altLang="ja-JP" dirty="0"/>
              <a:t>, </a:t>
            </a:r>
            <a:r>
              <a:rPr lang="en-US" altLang="ja-JP" dirty="0"/>
              <a:t>"4</a:t>
            </a:r>
            <a:r>
              <a:rPr kumimoji="1" lang="en-US" altLang="ja-JP" dirty="0"/>
              <a:t>",DATE('now', '</a:t>
            </a:r>
            <a:r>
              <a:rPr kumimoji="1" lang="en-US" altLang="ja-JP" dirty="0" err="1"/>
              <a:t>localtime</a:t>
            </a:r>
            <a:r>
              <a:rPr kumimoji="1" lang="en-US" altLang="ja-JP" dirty="0"/>
              <a:t>'))</a:t>
            </a:r>
            <a:endParaRPr kumimoji="1" lang="ja-JP" altLang="en-US" dirty="0"/>
          </a:p>
        </p:txBody>
      </p:sp>
      <p:sp>
        <p:nvSpPr>
          <p:cNvPr id="4" name="テキスト ボックス 3"/>
          <p:cNvSpPr txBox="1"/>
          <p:nvPr/>
        </p:nvSpPr>
        <p:spPr>
          <a:xfrm>
            <a:off x="1124124" y="4219662"/>
            <a:ext cx="9848675" cy="1569660"/>
          </a:xfrm>
          <a:prstGeom prst="rect">
            <a:avLst/>
          </a:prstGeom>
          <a:noFill/>
          <a:ln>
            <a:solidFill>
              <a:schemeClr val="tx1"/>
            </a:solidFill>
          </a:ln>
        </p:spPr>
        <p:txBody>
          <a:bodyPr wrap="square" rtlCol="0">
            <a:spAutoFit/>
          </a:bodyPr>
          <a:lstStyle/>
          <a:p>
            <a:r>
              <a:rPr lang="ja-JP" altLang="en-US" sz="2400" dirty="0"/>
              <a:t>貸出</a:t>
            </a:r>
            <a:r>
              <a:rPr lang="en-US" altLang="ja-JP" sz="2400" dirty="0"/>
              <a:t>(lend)</a:t>
            </a:r>
            <a:r>
              <a:rPr lang="ja-JP" altLang="en-US" sz="2400" dirty="0"/>
              <a:t>テーブルに、次の値でレコードを作成します。</a:t>
            </a:r>
            <a:endParaRPr lang="en-US" altLang="ja-JP" sz="2400" dirty="0"/>
          </a:p>
          <a:p>
            <a:pPr marL="742950" lvl="1" indent="-285750">
              <a:buFont typeface="Wingdings" panose="05000000000000000000" pitchFamily="2" charset="2"/>
              <a:buChar char="l"/>
            </a:pPr>
            <a:r>
              <a:rPr lang="ja-JP" altLang="en-US" sz="2400" dirty="0"/>
              <a:t>資料</a:t>
            </a:r>
            <a:r>
              <a:rPr lang="en-US" altLang="ja-JP" sz="2400" dirty="0"/>
              <a:t>ID(</a:t>
            </a:r>
            <a:r>
              <a:rPr lang="en-US" altLang="ja-JP" sz="2400" dirty="0" err="1"/>
              <a:t>book_id</a:t>
            </a:r>
            <a:r>
              <a:rPr lang="en-US" altLang="ja-JP" sz="2400" dirty="0"/>
              <a:t>)</a:t>
            </a:r>
            <a:r>
              <a:rPr lang="ja-JP" altLang="en-US" sz="2400" dirty="0"/>
              <a:t>　→ </a:t>
            </a:r>
            <a:r>
              <a:rPr lang="en-US" altLang="ja-JP" sz="2400" dirty="0"/>
              <a:t>"1011"</a:t>
            </a:r>
          </a:p>
          <a:p>
            <a:pPr marL="742950" lvl="1" indent="-285750">
              <a:buFont typeface="Wingdings" panose="05000000000000000000" pitchFamily="2" charset="2"/>
              <a:buChar char="l"/>
            </a:pPr>
            <a:r>
              <a:rPr lang="ja-JP" altLang="en-US" sz="2400" dirty="0"/>
              <a:t>利用者</a:t>
            </a:r>
            <a:r>
              <a:rPr lang="en-US" altLang="ja-JP" sz="2400" dirty="0"/>
              <a:t>ID(</a:t>
            </a:r>
            <a:r>
              <a:rPr lang="en-US" altLang="ja-JP" sz="2400" dirty="0" err="1"/>
              <a:t>user_id</a:t>
            </a:r>
            <a:r>
              <a:rPr lang="en-US" altLang="ja-JP" sz="2400" dirty="0"/>
              <a:t>)</a:t>
            </a:r>
            <a:r>
              <a:rPr lang="ja-JP" altLang="en-US" sz="2400" dirty="0"/>
              <a:t>　→ </a:t>
            </a:r>
            <a:r>
              <a:rPr lang="en-US" altLang="ja-JP" sz="2400" dirty="0"/>
              <a:t>"4"</a:t>
            </a:r>
          </a:p>
          <a:p>
            <a:pPr marL="742950" lvl="1" indent="-285750">
              <a:buFont typeface="Wingdings" panose="05000000000000000000" pitchFamily="2" charset="2"/>
              <a:buChar char="l"/>
            </a:pPr>
            <a:r>
              <a:rPr lang="ja-JP" altLang="en-US" sz="2400" dirty="0"/>
              <a:t>貸出日</a:t>
            </a:r>
            <a:r>
              <a:rPr lang="en-US" altLang="ja-JP" sz="2400" dirty="0"/>
              <a:t>(</a:t>
            </a:r>
            <a:r>
              <a:rPr lang="en-US" altLang="ja-JP" sz="2400" dirty="0" err="1"/>
              <a:t>lend_date</a:t>
            </a:r>
            <a:r>
              <a:rPr lang="en-US" altLang="ja-JP" sz="2400" dirty="0"/>
              <a:t>)</a:t>
            </a:r>
            <a:r>
              <a:rPr lang="ja-JP" altLang="en-US" sz="2400" dirty="0"/>
              <a:t>　→　本日の日付（日本時間）</a:t>
            </a:r>
            <a:endParaRPr lang="en-US" altLang="ja-JP" sz="2400" dirty="0"/>
          </a:p>
        </p:txBody>
      </p:sp>
    </p:spTree>
    <p:extLst>
      <p:ext uri="{BB962C8B-B14F-4D97-AF65-F5344CB8AC3E}">
        <p14:creationId xmlns:p14="http://schemas.microsoft.com/office/powerpoint/2010/main" val="2084668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C78E4-3977-E3A2-E775-D5237B2DD78A}"/>
              </a:ext>
            </a:extLst>
          </p:cNvPr>
          <p:cNvSpPr>
            <a:spLocks noGrp="1"/>
          </p:cNvSpPr>
          <p:nvPr>
            <p:ph type="title"/>
          </p:nvPr>
        </p:nvSpPr>
        <p:spPr/>
        <p:txBody>
          <a:bodyPr/>
          <a:lstStyle/>
          <a:p>
            <a:r>
              <a:rPr kumimoji="1" lang="ja-JP" altLang="en-US" dirty="0"/>
              <a:t>貸出状況確認</a:t>
            </a:r>
            <a:r>
              <a:rPr lang="ja-JP" altLang="en-US" dirty="0"/>
              <a:t>を</a:t>
            </a:r>
            <a:r>
              <a:rPr kumimoji="1" lang="en-US" altLang="ja-JP" dirty="0"/>
              <a:t>SQL</a:t>
            </a:r>
            <a:r>
              <a:rPr lang="ja-JP" altLang="en-US" dirty="0"/>
              <a:t>で</a:t>
            </a:r>
            <a:endParaRPr kumimoji="1" lang="ja-JP" altLang="en-US" dirty="0"/>
          </a:p>
        </p:txBody>
      </p:sp>
      <p:sp>
        <p:nvSpPr>
          <p:cNvPr id="3" name="コンテンツ プレースホルダー 2">
            <a:extLst>
              <a:ext uri="{FF2B5EF4-FFF2-40B4-BE49-F238E27FC236}">
                <a16:creationId xmlns:a16="http://schemas.microsoft.com/office/drawing/2014/main" id="{E12B98CE-95E2-834B-E0F0-E27FE0F551B4}"/>
              </a:ext>
            </a:extLst>
          </p:cNvPr>
          <p:cNvSpPr>
            <a:spLocks noGrp="1"/>
          </p:cNvSpPr>
          <p:nvPr>
            <p:ph idx="1"/>
          </p:nvPr>
        </p:nvSpPr>
        <p:spPr>
          <a:xfrm>
            <a:off x="838200" y="1825625"/>
            <a:ext cx="10515600" cy="984687"/>
          </a:xfrm>
        </p:spPr>
        <p:txBody>
          <a:bodyPr>
            <a:normAutofit lnSpcReduction="10000"/>
          </a:bodyPr>
          <a:lstStyle/>
          <a:p>
            <a:pPr marL="0" indent="0">
              <a:buNone/>
            </a:pPr>
            <a:r>
              <a:rPr lang="en-US" altLang="ja-JP" dirty="0"/>
              <a:t>SELECT * FROM lend</a:t>
            </a:r>
          </a:p>
          <a:p>
            <a:pPr marL="0" indent="0">
              <a:buNone/>
            </a:pPr>
            <a:r>
              <a:rPr lang="ja-JP" altLang="en-US" dirty="0"/>
              <a:t>　</a:t>
            </a:r>
            <a:r>
              <a:rPr lang="en-US" altLang="ja-JP" dirty="0"/>
              <a:t>WHERE </a:t>
            </a:r>
            <a:r>
              <a:rPr lang="en-US" altLang="ja-JP" dirty="0" err="1"/>
              <a:t>book_id</a:t>
            </a:r>
            <a:r>
              <a:rPr lang="en-US" altLang="ja-JP" dirty="0"/>
              <a:t> = '0011' AND </a:t>
            </a:r>
            <a:r>
              <a:rPr lang="en-US" altLang="ja-JP" dirty="0" err="1"/>
              <a:t>return_date</a:t>
            </a:r>
            <a:r>
              <a:rPr lang="en-US" altLang="ja-JP" dirty="0"/>
              <a:t> is NULL</a:t>
            </a:r>
            <a:endParaRPr kumimoji="1" lang="en-US" altLang="ja-JP" dirty="0"/>
          </a:p>
        </p:txBody>
      </p:sp>
      <p:sp>
        <p:nvSpPr>
          <p:cNvPr id="4" name="テキスト ボックス 3"/>
          <p:cNvSpPr txBox="1"/>
          <p:nvPr/>
        </p:nvSpPr>
        <p:spPr>
          <a:xfrm>
            <a:off x="740948" y="4219662"/>
            <a:ext cx="10378162" cy="830997"/>
          </a:xfrm>
          <a:prstGeom prst="rect">
            <a:avLst/>
          </a:prstGeom>
          <a:noFill/>
          <a:ln>
            <a:solidFill>
              <a:schemeClr val="tx1"/>
            </a:solidFill>
          </a:ln>
        </p:spPr>
        <p:txBody>
          <a:bodyPr wrap="none" rtlCol="0">
            <a:spAutoFit/>
          </a:bodyPr>
          <a:lstStyle/>
          <a:p>
            <a:r>
              <a:rPr lang="ja-JP" altLang="en-US" sz="2400" dirty="0"/>
              <a:t>貸出</a:t>
            </a:r>
            <a:r>
              <a:rPr lang="en-US" altLang="ja-JP" sz="2400" dirty="0"/>
              <a:t>(lend)</a:t>
            </a:r>
            <a:r>
              <a:rPr lang="ja-JP" altLang="en-US" sz="2400" dirty="0"/>
              <a:t>テーブルから資料</a:t>
            </a:r>
            <a:r>
              <a:rPr lang="en-US" altLang="ja-JP" sz="2400" dirty="0"/>
              <a:t>ID</a:t>
            </a:r>
            <a:r>
              <a:rPr lang="ja-JP" altLang="en-US" sz="2400" dirty="0"/>
              <a:t>「</a:t>
            </a:r>
            <a:r>
              <a:rPr lang="en-US" altLang="ja-JP" sz="2400" dirty="0"/>
              <a:t>1011</a:t>
            </a:r>
            <a:r>
              <a:rPr lang="ja-JP" altLang="en-US" sz="2400" dirty="0"/>
              <a:t>」の貸出情報を調べます。</a:t>
            </a:r>
            <a:endParaRPr lang="en-US" altLang="ja-JP" sz="2400" dirty="0"/>
          </a:p>
          <a:p>
            <a:r>
              <a:rPr lang="ja-JP" altLang="en-US" sz="2400" dirty="0"/>
              <a:t>返却日</a:t>
            </a:r>
            <a:r>
              <a:rPr lang="en-US" altLang="ja-JP" sz="2400" dirty="0"/>
              <a:t>(</a:t>
            </a:r>
            <a:r>
              <a:rPr lang="en-US" altLang="ja-JP" sz="2400" dirty="0" err="1"/>
              <a:t>return_date</a:t>
            </a:r>
            <a:r>
              <a:rPr lang="en-US" altLang="ja-JP" sz="2400" dirty="0"/>
              <a:t>)</a:t>
            </a:r>
            <a:r>
              <a:rPr lang="ja-JP" altLang="en-US" sz="2400" dirty="0"/>
              <a:t>が入っていないことで「貸出中」と判別しています。</a:t>
            </a:r>
            <a:endParaRPr lang="en-US" altLang="ja-JP" sz="2400" dirty="0"/>
          </a:p>
        </p:txBody>
      </p:sp>
    </p:spTree>
    <p:extLst>
      <p:ext uri="{BB962C8B-B14F-4D97-AF65-F5344CB8AC3E}">
        <p14:creationId xmlns:p14="http://schemas.microsoft.com/office/powerpoint/2010/main" val="763634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9C78E4-3977-E3A2-E775-D5237B2DD78A}"/>
              </a:ext>
            </a:extLst>
          </p:cNvPr>
          <p:cNvSpPr>
            <a:spLocks noGrp="1"/>
          </p:cNvSpPr>
          <p:nvPr>
            <p:ph type="title"/>
          </p:nvPr>
        </p:nvSpPr>
        <p:spPr/>
        <p:txBody>
          <a:bodyPr/>
          <a:lstStyle/>
          <a:p>
            <a:r>
              <a:rPr kumimoji="1" lang="ja-JP" altLang="en-US" dirty="0"/>
              <a:t>貸出中資料の書誌確認を</a:t>
            </a:r>
            <a:r>
              <a:rPr kumimoji="1" lang="en-US" altLang="ja-JP" dirty="0"/>
              <a:t>SQL</a:t>
            </a:r>
            <a:r>
              <a:rPr lang="ja-JP" altLang="en-US" dirty="0"/>
              <a:t>で</a:t>
            </a:r>
            <a:endParaRPr kumimoji="1" lang="ja-JP" altLang="en-US" dirty="0"/>
          </a:p>
        </p:txBody>
      </p:sp>
      <p:sp>
        <p:nvSpPr>
          <p:cNvPr id="3" name="コンテンツ プレースホルダー 2">
            <a:extLst>
              <a:ext uri="{FF2B5EF4-FFF2-40B4-BE49-F238E27FC236}">
                <a16:creationId xmlns:a16="http://schemas.microsoft.com/office/drawing/2014/main" id="{E12B98CE-95E2-834B-E0F0-E27FE0F551B4}"/>
              </a:ext>
            </a:extLst>
          </p:cNvPr>
          <p:cNvSpPr>
            <a:spLocks noGrp="1"/>
          </p:cNvSpPr>
          <p:nvPr>
            <p:ph idx="1"/>
          </p:nvPr>
        </p:nvSpPr>
        <p:spPr>
          <a:xfrm>
            <a:off x="905331" y="4170930"/>
            <a:ext cx="11077663" cy="1325563"/>
          </a:xfrm>
        </p:spPr>
        <p:txBody>
          <a:bodyPr>
            <a:normAutofit fontScale="92500" lnSpcReduction="10000"/>
          </a:bodyPr>
          <a:lstStyle/>
          <a:p>
            <a:pPr marL="0" indent="0">
              <a:buNone/>
            </a:pPr>
            <a:r>
              <a:rPr lang="en-US" altLang="ja-JP" dirty="0"/>
              <a:t>SELECT * FROM </a:t>
            </a:r>
            <a:r>
              <a:rPr lang="en-US" altLang="ja-JP" dirty="0" err="1"/>
              <a:t>shozo</a:t>
            </a:r>
            <a:endParaRPr lang="en-US" altLang="ja-JP" dirty="0"/>
          </a:p>
          <a:p>
            <a:pPr marL="0" indent="0">
              <a:buNone/>
            </a:pPr>
            <a:r>
              <a:rPr lang="ja-JP" altLang="en-US" dirty="0"/>
              <a:t>　</a:t>
            </a:r>
            <a:r>
              <a:rPr lang="en-US" altLang="ja-JP" dirty="0"/>
              <a:t> INNER JOIN books_1200000</a:t>
            </a:r>
            <a:r>
              <a:rPr lang="ja-JP" altLang="en-US" dirty="0"/>
              <a:t> </a:t>
            </a:r>
            <a:r>
              <a:rPr lang="en-US" altLang="ja-JP" dirty="0"/>
              <a:t>on </a:t>
            </a:r>
            <a:r>
              <a:rPr lang="en-US" altLang="ja-JP" dirty="0" err="1"/>
              <a:t>shozo.NCID</a:t>
            </a:r>
            <a:r>
              <a:rPr lang="en-US" altLang="ja-JP" dirty="0"/>
              <a:t> = books_1200000.ncid </a:t>
            </a:r>
          </a:p>
          <a:p>
            <a:pPr marL="0" indent="0">
              <a:buNone/>
            </a:pPr>
            <a:r>
              <a:rPr lang="ja-JP" altLang="en-US" dirty="0"/>
              <a:t>　</a:t>
            </a:r>
            <a:r>
              <a:rPr lang="en-US" altLang="ja-JP" dirty="0"/>
              <a:t>WHERE </a:t>
            </a:r>
            <a:r>
              <a:rPr lang="en-US" altLang="ja-JP" dirty="0" err="1"/>
              <a:t>shozo.book_id</a:t>
            </a:r>
            <a:r>
              <a:rPr lang="en-US" altLang="ja-JP" dirty="0"/>
              <a:t> = '1011'</a:t>
            </a:r>
            <a:endParaRPr kumimoji="1" lang="en-US" altLang="ja-JP" dirty="0"/>
          </a:p>
        </p:txBody>
      </p:sp>
      <p:sp>
        <p:nvSpPr>
          <p:cNvPr id="4" name="テキスト ボックス 3"/>
          <p:cNvSpPr txBox="1"/>
          <p:nvPr/>
        </p:nvSpPr>
        <p:spPr>
          <a:xfrm>
            <a:off x="838200" y="1833550"/>
            <a:ext cx="10629550" cy="1384995"/>
          </a:xfrm>
          <a:prstGeom prst="rect">
            <a:avLst/>
          </a:prstGeom>
          <a:noFill/>
        </p:spPr>
        <p:txBody>
          <a:bodyPr wrap="square" rtlCol="0">
            <a:spAutoFit/>
          </a:bodyPr>
          <a:lstStyle/>
          <a:p>
            <a:r>
              <a:rPr lang="en-US" altLang="ja-JP" sz="2800" dirty="0"/>
              <a:t>SELECT * FROM books_1200000</a:t>
            </a:r>
          </a:p>
          <a:p>
            <a:r>
              <a:rPr lang="ja-JP" altLang="en-US" sz="2800" dirty="0"/>
              <a:t>　</a:t>
            </a:r>
            <a:r>
              <a:rPr lang="en-US" altLang="ja-JP" sz="2800" dirty="0"/>
              <a:t>WHERE NCID = </a:t>
            </a:r>
          </a:p>
          <a:p>
            <a:r>
              <a:rPr lang="ja-JP" altLang="en-US" sz="2800" dirty="0"/>
              <a:t>　</a:t>
            </a:r>
            <a:r>
              <a:rPr lang="en-US" altLang="ja-JP" sz="2800" dirty="0"/>
              <a:t>(SELECT NCID FROM </a:t>
            </a:r>
            <a:r>
              <a:rPr lang="en-US" altLang="ja-JP" sz="2800" dirty="0" err="1"/>
              <a:t>shozo</a:t>
            </a:r>
            <a:r>
              <a:rPr lang="en-US" altLang="ja-JP" sz="2800" dirty="0"/>
              <a:t> WHERE </a:t>
            </a:r>
            <a:r>
              <a:rPr lang="en-US" altLang="ja-JP" sz="2800" dirty="0" err="1"/>
              <a:t>book_id</a:t>
            </a:r>
            <a:r>
              <a:rPr lang="en-US" altLang="ja-JP" sz="2800" dirty="0"/>
              <a:t> = '1011')</a:t>
            </a:r>
            <a:endParaRPr kumimoji="1" lang="ja-JP" altLang="en-US" sz="2800" dirty="0"/>
          </a:p>
        </p:txBody>
      </p:sp>
      <p:sp>
        <p:nvSpPr>
          <p:cNvPr id="5" name="テキスト ボックス 4"/>
          <p:cNvSpPr txBox="1"/>
          <p:nvPr/>
        </p:nvSpPr>
        <p:spPr>
          <a:xfrm>
            <a:off x="1369422" y="3218545"/>
            <a:ext cx="10256521" cy="461665"/>
          </a:xfrm>
          <a:prstGeom prst="rect">
            <a:avLst/>
          </a:prstGeom>
          <a:noFill/>
          <a:ln>
            <a:solidFill>
              <a:schemeClr val="tx1"/>
            </a:solidFill>
          </a:ln>
        </p:spPr>
        <p:txBody>
          <a:bodyPr wrap="square" rtlCol="0">
            <a:spAutoFit/>
          </a:bodyPr>
          <a:lstStyle/>
          <a:p>
            <a:r>
              <a:rPr lang="ja-JP" altLang="en-US" sz="2400" dirty="0"/>
              <a:t>所蔵図書の資料</a:t>
            </a:r>
            <a:r>
              <a:rPr lang="en-US" altLang="ja-JP" sz="2400" dirty="0"/>
              <a:t>ID(</a:t>
            </a:r>
            <a:r>
              <a:rPr lang="en-US" altLang="ja-JP" sz="2400" dirty="0" err="1"/>
              <a:t>book_id</a:t>
            </a:r>
            <a:r>
              <a:rPr lang="en-US" altLang="ja-JP" sz="2400" dirty="0"/>
              <a:t>)</a:t>
            </a:r>
            <a:r>
              <a:rPr lang="ja-JP" altLang="en-US" sz="2400" dirty="0"/>
              <a:t>から書誌</a:t>
            </a:r>
            <a:r>
              <a:rPr lang="en-US" altLang="ja-JP" sz="2400" dirty="0"/>
              <a:t>ID(NCID)</a:t>
            </a:r>
            <a:r>
              <a:rPr lang="ja-JP" altLang="en-US" sz="2400" dirty="0"/>
              <a:t>を得て、書誌を表示します。</a:t>
            </a:r>
            <a:endParaRPr lang="en-US" altLang="ja-JP" sz="2400" dirty="0"/>
          </a:p>
        </p:txBody>
      </p:sp>
      <p:sp>
        <p:nvSpPr>
          <p:cNvPr id="6" name="テキスト ボックス 5"/>
          <p:cNvSpPr txBox="1"/>
          <p:nvPr/>
        </p:nvSpPr>
        <p:spPr>
          <a:xfrm>
            <a:off x="1369423" y="5496493"/>
            <a:ext cx="10256520" cy="461665"/>
          </a:xfrm>
          <a:prstGeom prst="rect">
            <a:avLst/>
          </a:prstGeom>
          <a:noFill/>
          <a:ln>
            <a:solidFill>
              <a:schemeClr val="tx1"/>
            </a:solidFill>
          </a:ln>
        </p:spPr>
        <p:txBody>
          <a:bodyPr wrap="square" rtlCol="0">
            <a:spAutoFit/>
          </a:bodyPr>
          <a:lstStyle/>
          <a:p>
            <a:r>
              <a:rPr lang="ja-JP" altLang="en-US" sz="2400" dirty="0"/>
              <a:t>これでも書誌情報を表示できますが、処理には時間がかかるかと。</a:t>
            </a:r>
            <a:endParaRPr lang="en-US" altLang="ja-JP" sz="2400" dirty="0"/>
          </a:p>
        </p:txBody>
      </p:sp>
    </p:spTree>
    <p:extLst>
      <p:ext uri="{BB962C8B-B14F-4D97-AF65-F5344CB8AC3E}">
        <p14:creationId xmlns:p14="http://schemas.microsoft.com/office/powerpoint/2010/main" val="490379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962A6-5F95-766A-8454-1E29AF3A97F4}"/>
              </a:ext>
            </a:extLst>
          </p:cNvPr>
          <p:cNvSpPr>
            <a:spLocks noGrp="1"/>
          </p:cNvSpPr>
          <p:nvPr>
            <p:ph type="title"/>
          </p:nvPr>
        </p:nvSpPr>
        <p:spPr/>
        <p:txBody>
          <a:bodyPr/>
          <a:lstStyle/>
          <a:p>
            <a:r>
              <a:rPr kumimoji="1" lang="ja-JP" altLang="en-US" dirty="0"/>
              <a:t>返却処理</a:t>
            </a:r>
            <a:r>
              <a:rPr kumimoji="1" lang="en-US" altLang="ja-JP" dirty="0"/>
              <a:t>SQL</a:t>
            </a:r>
            <a:r>
              <a:rPr kumimoji="1" lang="ja-JP" altLang="en-US" dirty="0"/>
              <a:t>例</a:t>
            </a:r>
          </a:p>
        </p:txBody>
      </p:sp>
      <p:sp>
        <p:nvSpPr>
          <p:cNvPr id="3" name="コンテンツ プレースホルダー 2">
            <a:extLst>
              <a:ext uri="{FF2B5EF4-FFF2-40B4-BE49-F238E27FC236}">
                <a16:creationId xmlns:a16="http://schemas.microsoft.com/office/drawing/2014/main" id="{B8244958-51F7-B288-C72F-EDB5D79361C4}"/>
              </a:ext>
            </a:extLst>
          </p:cNvPr>
          <p:cNvSpPr>
            <a:spLocks noGrp="1"/>
          </p:cNvSpPr>
          <p:nvPr>
            <p:ph idx="1"/>
          </p:nvPr>
        </p:nvSpPr>
        <p:spPr>
          <a:xfrm>
            <a:off x="838200" y="1825625"/>
            <a:ext cx="10515600" cy="1100455"/>
          </a:xfrm>
        </p:spPr>
        <p:txBody>
          <a:bodyPr/>
          <a:lstStyle/>
          <a:p>
            <a:pPr marL="0" indent="0">
              <a:buNone/>
            </a:pPr>
            <a:r>
              <a:rPr lang="en-US" altLang="ja-JP" dirty="0"/>
              <a:t>UPDATE lend SET </a:t>
            </a:r>
            <a:r>
              <a:rPr lang="en-US" altLang="ja-JP" dirty="0" err="1"/>
              <a:t>return_date</a:t>
            </a:r>
            <a:r>
              <a:rPr lang="en-US" altLang="ja-JP" dirty="0"/>
              <a:t> = DATE(‘now’, ‘</a:t>
            </a:r>
            <a:r>
              <a:rPr lang="en-US" altLang="ja-JP" dirty="0" err="1"/>
              <a:t>localtime</a:t>
            </a:r>
            <a:r>
              <a:rPr lang="en-US" altLang="ja-JP" dirty="0"/>
              <a:t>‘) </a:t>
            </a:r>
          </a:p>
          <a:p>
            <a:pPr marL="0" indent="0">
              <a:buNone/>
            </a:pPr>
            <a:r>
              <a:rPr lang="ja-JP" altLang="en-US" dirty="0"/>
              <a:t>　</a:t>
            </a:r>
            <a:r>
              <a:rPr lang="en-US" altLang="ja-JP" dirty="0"/>
              <a:t>WHERE </a:t>
            </a:r>
            <a:r>
              <a:rPr lang="en-US" altLang="ja-JP" dirty="0" err="1"/>
              <a:t>book_id</a:t>
            </a:r>
            <a:r>
              <a:rPr lang="en-US" altLang="ja-JP" dirty="0"/>
              <a:t> = '1011' and </a:t>
            </a:r>
            <a:r>
              <a:rPr lang="en-US" altLang="ja-JP" dirty="0" err="1"/>
              <a:t>return_date</a:t>
            </a:r>
            <a:r>
              <a:rPr lang="en-US" altLang="ja-JP" dirty="0"/>
              <a:t> IS NULL</a:t>
            </a:r>
            <a:endParaRPr kumimoji="1" lang="ja-JP" altLang="en-US" dirty="0"/>
          </a:p>
        </p:txBody>
      </p:sp>
      <p:sp>
        <p:nvSpPr>
          <p:cNvPr id="4" name="テキスト ボックス 3"/>
          <p:cNvSpPr txBox="1"/>
          <p:nvPr/>
        </p:nvSpPr>
        <p:spPr>
          <a:xfrm>
            <a:off x="487680" y="4808619"/>
            <a:ext cx="11373393" cy="1200329"/>
          </a:xfrm>
          <a:prstGeom prst="rect">
            <a:avLst/>
          </a:prstGeom>
          <a:noFill/>
          <a:ln>
            <a:solidFill>
              <a:schemeClr val="tx1"/>
            </a:solidFill>
          </a:ln>
        </p:spPr>
        <p:txBody>
          <a:bodyPr wrap="square" rtlCol="0">
            <a:spAutoFit/>
          </a:bodyPr>
          <a:lstStyle/>
          <a:p>
            <a:r>
              <a:rPr lang="ja-JP" altLang="en-US" sz="2400" dirty="0"/>
              <a:t>返却処理時は貸出・返却レコードに「返却日」</a:t>
            </a:r>
            <a:r>
              <a:rPr lang="en-US" altLang="ja-JP" sz="2400" dirty="0"/>
              <a:t>(</a:t>
            </a:r>
            <a:r>
              <a:rPr lang="en-US" altLang="ja-JP" sz="2400" dirty="0" err="1"/>
              <a:t>return_date</a:t>
            </a:r>
            <a:r>
              <a:rPr lang="en-US" altLang="ja-JP" sz="2400" dirty="0"/>
              <a:t>)</a:t>
            </a:r>
            <a:r>
              <a:rPr lang="ja-JP" altLang="en-US" sz="2400" dirty="0"/>
              <a:t>をセットします。</a:t>
            </a:r>
            <a:endParaRPr lang="en-US" altLang="ja-JP" sz="2400" dirty="0"/>
          </a:p>
          <a:p>
            <a:r>
              <a:rPr lang="ja-JP" altLang="en-US" sz="2400" dirty="0"/>
              <a:t>貸出中ではない（返却済の）貸出・返却レコードに更新をかけないように、返却日に値が入っていないこと（</a:t>
            </a:r>
            <a:r>
              <a:rPr lang="en-US" altLang="ja-JP" sz="2400" dirty="0"/>
              <a:t>NULL</a:t>
            </a:r>
            <a:r>
              <a:rPr lang="ja-JP" altLang="en-US" sz="2400" dirty="0"/>
              <a:t>になっていること）を条件にしています。。</a:t>
            </a:r>
            <a:endParaRPr lang="en-US" altLang="ja-JP" sz="2400" dirty="0"/>
          </a:p>
        </p:txBody>
      </p:sp>
    </p:spTree>
    <p:extLst>
      <p:ext uri="{BB962C8B-B14F-4D97-AF65-F5344CB8AC3E}">
        <p14:creationId xmlns:p14="http://schemas.microsoft.com/office/powerpoint/2010/main" val="2936430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A69562-4388-74EF-D7DA-3A20BF12917A}"/>
              </a:ext>
            </a:extLst>
          </p:cNvPr>
          <p:cNvSpPr>
            <a:spLocks noGrp="1"/>
          </p:cNvSpPr>
          <p:nvPr>
            <p:ph type="title"/>
          </p:nvPr>
        </p:nvSpPr>
        <p:spPr/>
        <p:txBody>
          <a:bodyPr/>
          <a:lstStyle/>
          <a:p>
            <a:r>
              <a:rPr lang="ja-JP" altLang="en-US" dirty="0"/>
              <a:t>拡張 </a:t>
            </a:r>
            <a:r>
              <a:rPr lang="en-US" altLang="ja-JP" dirty="0"/>
              <a:t>– </a:t>
            </a:r>
            <a:r>
              <a:rPr lang="ja-JP" altLang="en-US" dirty="0"/>
              <a:t>貸出上限日数の追加</a:t>
            </a:r>
            <a:endParaRPr kumimoji="1" lang="ja-JP" altLang="en-US" dirty="0"/>
          </a:p>
        </p:txBody>
      </p:sp>
      <p:sp>
        <p:nvSpPr>
          <p:cNvPr id="3" name="テキスト プレースホルダー 2">
            <a:extLst>
              <a:ext uri="{FF2B5EF4-FFF2-40B4-BE49-F238E27FC236}">
                <a16:creationId xmlns:a16="http://schemas.microsoft.com/office/drawing/2014/main" id="{A24E3663-50A2-DBF0-899B-C2890620031D}"/>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8529119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87469B-2885-2CDD-ACBE-C33E99982760}"/>
              </a:ext>
            </a:extLst>
          </p:cNvPr>
          <p:cNvSpPr>
            <a:spLocks noGrp="1"/>
          </p:cNvSpPr>
          <p:nvPr>
            <p:ph type="title"/>
          </p:nvPr>
        </p:nvSpPr>
        <p:spPr/>
        <p:txBody>
          <a:bodyPr/>
          <a:lstStyle/>
          <a:p>
            <a:r>
              <a:rPr kumimoji="1" lang="ja-JP" altLang="en-US" dirty="0"/>
              <a:t>貸出</a:t>
            </a:r>
            <a:r>
              <a:rPr lang="ja-JP" altLang="en-US" dirty="0"/>
              <a:t>上限</a:t>
            </a:r>
            <a:r>
              <a:rPr kumimoji="1" lang="ja-JP" altLang="en-US" dirty="0"/>
              <a:t>日数を追加</a:t>
            </a:r>
          </a:p>
        </p:txBody>
      </p:sp>
      <p:sp>
        <p:nvSpPr>
          <p:cNvPr id="3" name="コンテンツ プレースホルダー 2">
            <a:extLst>
              <a:ext uri="{FF2B5EF4-FFF2-40B4-BE49-F238E27FC236}">
                <a16:creationId xmlns:a16="http://schemas.microsoft.com/office/drawing/2014/main" id="{9051820E-E260-2DE1-0906-94D25043F31F}"/>
              </a:ext>
            </a:extLst>
          </p:cNvPr>
          <p:cNvSpPr>
            <a:spLocks noGrp="1"/>
          </p:cNvSpPr>
          <p:nvPr>
            <p:ph idx="1"/>
          </p:nvPr>
        </p:nvSpPr>
        <p:spPr>
          <a:xfrm>
            <a:off x="838200" y="2052127"/>
            <a:ext cx="10763774" cy="2160449"/>
          </a:xfrm>
        </p:spPr>
        <p:txBody>
          <a:bodyPr>
            <a:normAutofit/>
          </a:bodyPr>
          <a:lstStyle/>
          <a:p>
            <a:pPr marL="0" indent="0">
              <a:buNone/>
            </a:pPr>
            <a:r>
              <a:rPr kumimoji="1" lang="ja-JP" altLang="en-US" sz="3600" dirty="0"/>
              <a:t>配架場所によって</a:t>
            </a:r>
            <a:r>
              <a:rPr lang="ja-JP" altLang="en-US" sz="3600" dirty="0"/>
              <a:t>貸出上限日数</a:t>
            </a:r>
            <a:r>
              <a:rPr kumimoji="1" lang="ja-JP" altLang="en-US" sz="3600" dirty="0"/>
              <a:t>を変えたいとします</a:t>
            </a:r>
          </a:p>
          <a:p>
            <a:pPr marL="0" indent="0">
              <a:buNone/>
            </a:pPr>
            <a:r>
              <a:rPr kumimoji="1" lang="ja-JP" altLang="en-US" sz="3600" dirty="0"/>
              <a:t>　本館　→　</a:t>
            </a:r>
            <a:r>
              <a:rPr kumimoji="1" lang="en-US" altLang="ja-JP" sz="3600" dirty="0"/>
              <a:t>7</a:t>
            </a:r>
            <a:r>
              <a:rPr kumimoji="1" lang="ja-JP" altLang="en-US" sz="3600" dirty="0"/>
              <a:t>日</a:t>
            </a:r>
          </a:p>
          <a:p>
            <a:pPr marL="0" indent="0">
              <a:buNone/>
            </a:pPr>
            <a:r>
              <a:rPr kumimoji="1" lang="ja-JP" altLang="en-US" sz="3600" dirty="0"/>
              <a:t>　別館　→　</a:t>
            </a:r>
            <a:r>
              <a:rPr kumimoji="1" lang="en-US" altLang="ja-JP" sz="3600" dirty="0"/>
              <a:t>3</a:t>
            </a:r>
            <a:r>
              <a:rPr kumimoji="1" lang="ja-JP" altLang="en-US" sz="3600" dirty="0"/>
              <a:t>日</a:t>
            </a:r>
          </a:p>
          <a:p>
            <a:pPr marL="0" indent="0">
              <a:buNone/>
            </a:pPr>
            <a:endParaRPr kumimoji="1" lang="ja-JP" altLang="en-US" dirty="0"/>
          </a:p>
        </p:txBody>
      </p:sp>
    </p:spTree>
    <p:extLst>
      <p:ext uri="{BB962C8B-B14F-4D97-AF65-F5344CB8AC3E}">
        <p14:creationId xmlns:p14="http://schemas.microsoft.com/office/powerpoint/2010/main" val="149927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F2433B-02B2-4A73-49BF-AE6A5182B2F2}"/>
              </a:ext>
            </a:extLst>
          </p:cNvPr>
          <p:cNvSpPr>
            <a:spLocks noGrp="1"/>
          </p:cNvSpPr>
          <p:nvPr>
            <p:ph type="title"/>
          </p:nvPr>
        </p:nvSpPr>
        <p:spPr/>
        <p:txBody>
          <a:bodyPr/>
          <a:lstStyle/>
          <a:p>
            <a:r>
              <a:rPr lang="ja-JP" altLang="en-US" dirty="0"/>
              <a:t>図書貸出</a:t>
            </a:r>
            <a:r>
              <a:rPr kumimoji="1" lang="ja-JP" altLang="en-US" dirty="0"/>
              <a:t>モデルの設計</a:t>
            </a:r>
          </a:p>
        </p:txBody>
      </p:sp>
      <p:sp>
        <p:nvSpPr>
          <p:cNvPr id="3" name="テキスト プレースホルダー 2">
            <a:extLst>
              <a:ext uri="{FF2B5EF4-FFF2-40B4-BE49-F238E27FC236}">
                <a16:creationId xmlns:a16="http://schemas.microsoft.com/office/drawing/2014/main" id="{0F2184D5-DFF8-834F-0457-8F3F701CC2A9}"/>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4283557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5842C-5AF9-3529-02E8-88A9EFFF1730}"/>
              </a:ext>
            </a:extLst>
          </p:cNvPr>
          <p:cNvSpPr>
            <a:spLocks noGrp="1"/>
          </p:cNvSpPr>
          <p:nvPr>
            <p:ph type="title"/>
          </p:nvPr>
        </p:nvSpPr>
        <p:spPr/>
        <p:txBody>
          <a:bodyPr/>
          <a:lstStyle/>
          <a:p>
            <a:r>
              <a:rPr kumimoji="1" lang="ja-JP" altLang="en-US" dirty="0"/>
              <a:t>貸出</a:t>
            </a:r>
            <a:r>
              <a:rPr kumimoji="1" lang="en-US" altLang="ja-JP" dirty="0"/>
              <a:t>(lend)</a:t>
            </a:r>
            <a:r>
              <a:rPr kumimoji="1" lang="ja-JP" altLang="en-US" dirty="0"/>
              <a:t>テーブル</a:t>
            </a:r>
            <a:r>
              <a:rPr lang="ja-JP" altLang="en-US" dirty="0"/>
              <a:t>にカラムを追加</a:t>
            </a:r>
            <a:endParaRPr kumimoji="1" lang="ja-JP" altLang="en-US" dirty="0"/>
          </a:p>
        </p:txBody>
      </p:sp>
      <p:sp>
        <p:nvSpPr>
          <p:cNvPr id="3" name="コンテンツ プレースホルダー 2">
            <a:extLst>
              <a:ext uri="{FF2B5EF4-FFF2-40B4-BE49-F238E27FC236}">
                <a16:creationId xmlns:a16="http://schemas.microsoft.com/office/drawing/2014/main" id="{F6B6D88C-5982-C9A2-0352-849B6BD81081}"/>
              </a:ext>
            </a:extLst>
          </p:cNvPr>
          <p:cNvSpPr>
            <a:spLocks noGrp="1"/>
          </p:cNvSpPr>
          <p:nvPr>
            <p:ph idx="1"/>
          </p:nvPr>
        </p:nvSpPr>
        <p:spPr>
          <a:xfrm>
            <a:off x="838200" y="1825625"/>
            <a:ext cx="10515600" cy="1194412"/>
          </a:xfrm>
        </p:spPr>
        <p:txBody>
          <a:bodyPr/>
          <a:lstStyle/>
          <a:p>
            <a:pPr marL="0" indent="0">
              <a:buNone/>
            </a:pPr>
            <a:r>
              <a:rPr kumimoji="1" lang="en-US" altLang="ja-JP" dirty="0" err="1"/>
              <a:t>lend_limit</a:t>
            </a:r>
            <a:r>
              <a:rPr kumimoji="1" lang="en-US" altLang="ja-JP" dirty="0"/>
              <a:t> (</a:t>
            </a:r>
            <a:r>
              <a:rPr kumimoji="1" lang="ja-JP" altLang="en-US" dirty="0"/>
              <a:t>返却</a:t>
            </a:r>
            <a:r>
              <a:rPr lang="ja-JP" altLang="en-US" dirty="0"/>
              <a:t>期限日</a:t>
            </a:r>
            <a:r>
              <a:rPr kumimoji="1" lang="en-US" altLang="ja-JP" dirty="0"/>
              <a:t>): text</a:t>
            </a:r>
          </a:p>
        </p:txBody>
      </p:sp>
    </p:spTree>
    <p:extLst>
      <p:ext uri="{BB962C8B-B14F-4D97-AF65-F5344CB8AC3E}">
        <p14:creationId xmlns:p14="http://schemas.microsoft.com/office/powerpoint/2010/main" val="3643062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75842C-5AF9-3529-02E8-88A9EFFF1730}"/>
              </a:ext>
            </a:extLst>
          </p:cNvPr>
          <p:cNvSpPr>
            <a:spLocks noGrp="1"/>
          </p:cNvSpPr>
          <p:nvPr>
            <p:ph type="title"/>
          </p:nvPr>
        </p:nvSpPr>
        <p:spPr/>
        <p:txBody>
          <a:bodyPr/>
          <a:lstStyle/>
          <a:p>
            <a:r>
              <a:rPr kumimoji="1" lang="ja-JP" altLang="en-US" dirty="0"/>
              <a:t>貸出</a:t>
            </a:r>
            <a:r>
              <a:rPr lang="ja-JP" altLang="en-US" dirty="0"/>
              <a:t>上限</a:t>
            </a:r>
            <a:r>
              <a:rPr kumimoji="1" lang="en-US" altLang="ja-JP" dirty="0"/>
              <a:t>(</a:t>
            </a:r>
            <a:r>
              <a:rPr kumimoji="1" lang="en-US" altLang="ja-JP" dirty="0" err="1"/>
              <a:t>lend_rule</a:t>
            </a:r>
            <a:r>
              <a:rPr kumimoji="1" lang="en-US" altLang="ja-JP" dirty="0"/>
              <a:t>)</a:t>
            </a:r>
            <a:r>
              <a:rPr kumimoji="1" lang="ja-JP" altLang="en-US" dirty="0"/>
              <a:t>テーブルを作成</a:t>
            </a:r>
          </a:p>
        </p:txBody>
      </p:sp>
      <p:sp>
        <p:nvSpPr>
          <p:cNvPr id="3" name="コンテンツ プレースホルダー 2">
            <a:extLst>
              <a:ext uri="{FF2B5EF4-FFF2-40B4-BE49-F238E27FC236}">
                <a16:creationId xmlns:a16="http://schemas.microsoft.com/office/drawing/2014/main" id="{F6B6D88C-5982-C9A2-0352-849B6BD81081}"/>
              </a:ext>
            </a:extLst>
          </p:cNvPr>
          <p:cNvSpPr>
            <a:spLocks noGrp="1"/>
          </p:cNvSpPr>
          <p:nvPr>
            <p:ph idx="1"/>
          </p:nvPr>
        </p:nvSpPr>
        <p:spPr>
          <a:xfrm>
            <a:off x="838200" y="1825625"/>
            <a:ext cx="10515600" cy="1194412"/>
          </a:xfrm>
        </p:spPr>
        <p:txBody>
          <a:bodyPr/>
          <a:lstStyle/>
          <a:p>
            <a:pPr marL="0" indent="0">
              <a:buNone/>
            </a:pPr>
            <a:r>
              <a:rPr kumimoji="1" lang="en-US" altLang="ja-JP" dirty="0"/>
              <a:t>location (</a:t>
            </a:r>
            <a:r>
              <a:rPr kumimoji="1" lang="ja-JP" altLang="en-US" dirty="0"/>
              <a:t>配架場所</a:t>
            </a:r>
            <a:r>
              <a:rPr kumimoji="1" lang="en-US" altLang="ja-JP" dirty="0"/>
              <a:t>): text</a:t>
            </a:r>
          </a:p>
          <a:p>
            <a:pPr marL="0" indent="0">
              <a:buNone/>
            </a:pPr>
            <a:r>
              <a:rPr kumimoji="1" lang="en-US" altLang="ja-JP" dirty="0" err="1"/>
              <a:t>lend_span</a:t>
            </a:r>
            <a:r>
              <a:rPr kumimoji="1" lang="en-US" altLang="ja-JP" dirty="0"/>
              <a:t> (</a:t>
            </a:r>
            <a:r>
              <a:rPr kumimoji="1" lang="ja-JP" altLang="en-US" dirty="0"/>
              <a:t>貸出</a:t>
            </a:r>
            <a:r>
              <a:rPr lang="ja-JP" altLang="en-US" dirty="0"/>
              <a:t>上限</a:t>
            </a:r>
            <a:r>
              <a:rPr kumimoji="1" lang="ja-JP" altLang="en-US" dirty="0"/>
              <a:t>日数</a:t>
            </a:r>
            <a:r>
              <a:rPr kumimoji="1" lang="en-US" altLang="ja-JP" dirty="0"/>
              <a:t>): integer</a:t>
            </a:r>
            <a:endParaRPr kumimoji="1" lang="ja-JP" altLang="en-US" dirty="0"/>
          </a:p>
        </p:txBody>
      </p:sp>
    </p:spTree>
    <p:extLst>
      <p:ext uri="{BB962C8B-B14F-4D97-AF65-F5344CB8AC3E}">
        <p14:creationId xmlns:p14="http://schemas.microsoft.com/office/powerpoint/2010/main" val="1947883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0512A6-D7A9-73CD-8A83-DA177CFB642B}"/>
              </a:ext>
            </a:extLst>
          </p:cNvPr>
          <p:cNvSpPr>
            <a:spLocks noGrp="1"/>
          </p:cNvSpPr>
          <p:nvPr>
            <p:ph type="title"/>
          </p:nvPr>
        </p:nvSpPr>
        <p:spPr>
          <a:xfrm>
            <a:off x="759179" y="331807"/>
            <a:ext cx="10961915" cy="1217009"/>
          </a:xfrm>
        </p:spPr>
        <p:txBody>
          <a:bodyPr>
            <a:normAutofit/>
          </a:bodyPr>
          <a:lstStyle/>
          <a:p>
            <a:r>
              <a:rPr kumimoji="1" lang="ja-JP" altLang="en-US" dirty="0"/>
              <a:t>貸出中資料の返却期限日確認をを</a:t>
            </a:r>
            <a:r>
              <a:rPr kumimoji="1" lang="en-US" altLang="ja-JP" dirty="0"/>
              <a:t>SQL</a:t>
            </a:r>
            <a:r>
              <a:rPr kumimoji="1" lang="ja-JP" altLang="en-US" dirty="0"/>
              <a:t>で</a:t>
            </a:r>
          </a:p>
        </p:txBody>
      </p:sp>
      <p:sp>
        <p:nvSpPr>
          <p:cNvPr id="3" name="コンテンツ プレースホルダー 2">
            <a:extLst>
              <a:ext uri="{FF2B5EF4-FFF2-40B4-BE49-F238E27FC236}">
                <a16:creationId xmlns:a16="http://schemas.microsoft.com/office/drawing/2014/main" id="{E6B4A004-429D-9694-B949-A7C42F3B6700}"/>
              </a:ext>
            </a:extLst>
          </p:cNvPr>
          <p:cNvSpPr>
            <a:spLocks noGrp="1"/>
          </p:cNvSpPr>
          <p:nvPr>
            <p:ph idx="1"/>
          </p:nvPr>
        </p:nvSpPr>
        <p:spPr>
          <a:xfrm>
            <a:off x="896922" y="1582134"/>
            <a:ext cx="10515600" cy="935330"/>
          </a:xfrm>
        </p:spPr>
        <p:txBody>
          <a:bodyPr>
            <a:normAutofit lnSpcReduction="10000"/>
          </a:bodyPr>
          <a:lstStyle/>
          <a:p>
            <a:pPr marL="0" indent="0">
              <a:buNone/>
            </a:pPr>
            <a:r>
              <a:rPr lang="en-US" altLang="ja-JP" dirty="0"/>
              <a:t>SELECT </a:t>
            </a:r>
            <a:r>
              <a:rPr lang="en-US" altLang="ja-JP" dirty="0" err="1"/>
              <a:t>book_id</a:t>
            </a:r>
            <a:r>
              <a:rPr lang="en-US" altLang="ja-JP" dirty="0"/>
              <a:t>, </a:t>
            </a:r>
            <a:r>
              <a:rPr lang="en-US" altLang="ja-JP" dirty="0" err="1"/>
              <a:t>lend_date</a:t>
            </a:r>
            <a:r>
              <a:rPr lang="en-US" altLang="ja-JP" dirty="0"/>
              <a:t> FROM lend</a:t>
            </a:r>
          </a:p>
          <a:p>
            <a:pPr marL="0" indent="0">
              <a:buNone/>
            </a:pPr>
            <a:r>
              <a:rPr lang="ja-JP" altLang="en-US" dirty="0"/>
              <a:t>　</a:t>
            </a:r>
            <a:r>
              <a:rPr lang="en-US" altLang="ja-JP" dirty="0"/>
              <a:t>WHERE </a:t>
            </a:r>
            <a:r>
              <a:rPr lang="en-US" altLang="ja-JP" dirty="0" err="1"/>
              <a:t>user_id</a:t>
            </a:r>
            <a:r>
              <a:rPr lang="en-US" altLang="ja-JP" dirty="0"/>
              <a:t> = '4' and </a:t>
            </a:r>
            <a:r>
              <a:rPr lang="en-US" altLang="ja-JP" dirty="0" err="1"/>
              <a:t>return_date</a:t>
            </a:r>
            <a:r>
              <a:rPr lang="en-US" altLang="ja-JP" dirty="0"/>
              <a:t> IS NULL</a:t>
            </a:r>
            <a:endParaRPr kumimoji="1" lang="ja-JP" altLang="en-US" dirty="0"/>
          </a:p>
        </p:txBody>
      </p:sp>
      <p:sp>
        <p:nvSpPr>
          <p:cNvPr id="5" name="テキスト ボックス 4"/>
          <p:cNvSpPr txBox="1"/>
          <p:nvPr/>
        </p:nvSpPr>
        <p:spPr>
          <a:xfrm>
            <a:off x="962223" y="4508926"/>
            <a:ext cx="10267554" cy="523220"/>
          </a:xfrm>
          <a:prstGeom prst="rect">
            <a:avLst/>
          </a:prstGeom>
          <a:noFill/>
        </p:spPr>
        <p:txBody>
          <a:bodyPr wrap="none" rtlCol="0">
            <a:spAutoFit/>
          </a:bodyPr>
          <a:lstStyle/>
          <a:p>
            <a:r>
              <a:rPr lang="en-US" altLang="ja-JP" sz="2800" dirty="0"/>
              <a:t>SELECT </a:t>
            </a:r>
            <a:r>
              <a:rPr lang="en-US" altLang="ja-JP" sz="2800" dirty="0" err="1"/>
              <a:t>lend_span</a:t>
            </a:r>
            <a:r>
              <a:rPr lang="en-US" altLang="ja-JP" sz="2800" dirty="0"/>
              <a:t> FROM </a:t>
            </a:r>
            <a:r>
              <a:rPr lang="en-US" altLang="ja-JP" sz="2800" dirty="0" err="1"/>
              <a:t>lend_rule</a:t>
            </a:r>
            <a:r>
              <a:rPr lang="en-US" altLang="ja-JP" sz="2800" dirty="0"/>
              <a:t> WHERE location = '</a:t>
            </a:r>
            <a:r>
              <a:rPr lang="ja-JP" altLang="en-US" sz="2800" dirty="0"/>
              <a:t>本館</a:t>
            </a:r>
            <a:r>
              <a:rPr lang="en-US" altLang="ja-JP" sz="2800" dirty="0"/>
              <a:t>'</a:t>
            </a:r>
            <a:endParaRPr lang="ja-JP" altLang="en-US" sz="2800" dirty="0"/>
          </a:p>
        </p:txBody>
      </p:sp>
      <p:sp>
        <p:nvSpPr>
          <p:cNvPr id="6" name="テキスト ボックス 5"/>
          <p:cNvSpPr txBox="1"/>
          <p:nvPr/>
        </p:nvSpPr>
        <p:spPr>
          <a:xfrm>
            <a:off x="1315801" y="2434289"/>
            <a:ext cx="10405293" cy="400110"/>
          </a:xfrm>
          <a:prstGeom prst="rect">
            <a:avLst/>
          </a:prstGeom>
          <a:noFill/>
          <a:ln>
            <a:solidFill>
              <a:schemeClr val="tx1"/>
            </a:solidFill>
          </a:ln>
        </p:spPr>
        <p:txBody>
          <a:bodyPr wrap="square" rtlCol="0">
            <a:spAutoFit/>
          </a:bodyPr>
          <a:lstStyle/>
          <a:p>
            <a:r>
              <a:rPr lang="en-US" altLang="ja-JP" sz="2000" dirty="0"/>
              <a:t>1.</a:t>
            </a:r>
            <a:r>
              <a:rPr lang="ja-JP" altLang="en-US" sz="2000" dirty="0"/>
              <a:t>利用者</a:t>
            </a:r>
            <a:r>
              <a:rPr lang="en-US" altLang="ja-JP" sz="2000" dirty="0"/>
              <a:t>ID</a:t>
            </a:r>
            <a:r>
              <a:rPr lang="ja-JP" altLang="en-US" sz="2000" dirty="0"/>
              <a:t>：</a:t>
            </a:r>
            <a:r>
              <a:rPr lang="en-US" altLang="ja-JP" sz="2000" dirty="0"/>
              <a:t>4</a:t>
            </a:r>
            <a:r>
              <a:rPr lang="ja-JP" altLang="en-US" sz="2000" dirty="0"/>
              <a:t>の利用者の貸出中資料の資料</a:t>
            </a:r>
            <a:r>
              <a:rPr lang="en-US" altLang="ja-JP" sz="2000" dirty="0"/>
              <a:t>ID(</a:t>
            </a:r>
            <a:r>
              <a:rPr lang="en-US" altLang="ja-JP" sz="2000" dirty="0" err="1"/>
              <a:t>book_id</a:t>
            </a:r>
            <a:r>
              <a:rPr lang="en-US" altLang="ja-JP" sz="2000" dirty="0"/>
              <a:t>)</a:t>
            </a:r>
            <a:r>
              <a:rPr lang="ja-JP" altLang="en-US" sz="2000" dirty="0"/>
              <a:t>と貸出日</a:t>
            </a:r>
            <a:r>
              <a:rPr lang="en-US" altLang="ja-JP" sz="2000" dirty="0"/>
              <a:t>(</a:t>
            </a:r>
            <a:r>
              <a:rPr lang="en-US" altLang="ja-JP" sz="2000" dirty="0" err="1"/>
              <a:t>lend_date</a:t>
            </a:r>
            <a:r>
              <a:rPr lang="en-US" altLang="ja-JP" sz="2000" dirty="0"/>
              <a:t>)</a:t>
            </a:r>
            <a:r>
              <a:rPr lang="ja-JP" altLang="en-US" sz="2000" dirty="0"/>
              <a:t>を調べます。</a:t>
            </a:r>
            <a:endParaRPr lang="en-US" altLang="ja-JP" sz="2000" dirty="0"/>
          </a:p>
        </p:txBody>
      </p:sp>
      <p:sp>
        <p:nvSpPr>
          <p:cNvPr id="8" name="テキスト ボックス 7"/>
          <p:cNvSpPr txBox="1"/>
          <p:nvPr/>
        </p:nvSpPr>
        <p:spPr>
          <a:xfrm>
            <a:off x="1381102" y="5075811"/>
            <a:ext cx="10339989" cy="400110"/>
          </a:xfrm>
          <a:prstGeom prst="rect">
            <a:avLst/>
          </a:prstGeom>
          <a:noFill/>
          <a:ln>
            <a:solidFill>
              <a:schemeClr val="tx1"/>
            </a:solidFill>
          </a:ln>
        </p:spPr>
        <p:txBody>
          <a:bodyPr wrap="square" rtlCol="0">
            <a:spAutoFit/>
          </a:bodyPr>
          <a:lstStyle/>
          <a:p>
            <a:r>
              <a:rPr lang="en-US" altLang="ja-JP" sz="2000" dirty="0"/>
              <a:t>3.</a:t>
            </a:r>
            <a:r>
              <a:rPr lang="ja-JP" altLang="en-US" sz="2000" dirty="0"/>
              <a:t>配架場所から貸出上限日数</a:t>
            </a:r>
            <a:r>
              <a:rPr lang="en-US" altLang="ja-JP" sz="2000" dirty="0"/>
              <a:t>(</a:t>
            </a:r>
            <a:r>
              <a:rPr lang="en-US" altLang="ja-JP" sz="2000" dirty="0" err="1"/>
              <a:t>lend_span</a:t>
            </a:r>
            <a:r>
              <a:rPr lang="en-US" altLang="ja-JP" sz="2000" dirty="0"/>
              <a:t>)</a:t>
            </a:r>
            <a:r>
              <a:rPr lang="ja-JP" altLang="en-US" sz="2000" dirty="0"/>
              <a:t>を調べます。</a:t>
            </a:r>
            <a:endParaRPr lang="en-US" altLang="ja-JP" sz="2000" dirty="0"/>
          </a:p>
        </p:txBody>
      </p:sp>
      <p:sp>
        <p:nvSpPr>
          <p:cNvPr id="9" name="コンテンツ プレースホルダー 2">
            <a:extLst>
              <a:ext uri="{FF2B5EF4-FFF2-40B4-BE49-F238E27FC236}">
                <a16:creationId xmlns:a16="http://schemas.microsoft.com/office/drawing/2014/main" id="{E6B4A004-429D-9694-B949-A7C42F3B6700}"/>
              </a:ext>
            </a:extLst>
          </p:cNvPr>
          <p:cNvSpPr txBox="1">
            <a:spLocks/>
          </p:cNvSpPr>
          <p:nvPr/>
        </p:nvSpPr>
        <p:spPr>
          <a:xfrm>
            <a:off x="962226" y="3325627"/>
            <a:ext cx="10515600" cy="537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SELECT location FROM </a:t>
            </a:r>
            <a:r>
              <a:rPr lang="en-US" altLang="ja-JP" dirty="0" err="1"/>
              <a:t>shozo</a:t>
            </a:r>
            <a:r>
              <a:rPr lang="en-US" altLang="ja-JP" dirty="0"/>
              <a:t> WHERE </a:t>
            </a:r>
            <a:r>
              <a:rPr lang="en-US" altLang="ja-JP" dirty="0" err="1"/>
              <a:t>book_id</a:t>
            </a:r>
            <a:r>
              <a:rPr lang="en-US" altLang="ja-JP" dirty="0"/>
              <a:t> = '1011'</a:t>
            </a:r>
            <a:endParaRPr lang="ja-JP" altLang="en-US" dirty="0"/>
          </a:p>
        </p:txBody>
      </p:sp>
      <p:sp>
        <p:nvSpPr>
          <p:cNvPr id="10" name="テキスト ボックス 9"/>
          <p:cNvSpPr txBox="1"/>
          <p:nvPr/>
        </p:nvSpPr>
        <p:spPr>
          <a:xfrm>
            <a:off x="1315801" y="3699828"/>
            <a:ext cx="10405293" cy="400110"/>
          </a:xfrm>
          <a:prstGeom prst="rect">
            <a:avLst/>
          </a:prstGeom>
          <a:noFill/>
          <a:ln>
            <a:solidFill>
              <a:schemeClr val="tx1"/>
            </a:solidFill>
          </a:ln>
        </p:spPr>
        <p:txBody>
          <a:bodyPr wrap="square" rtlCol="0">
            <a:spAutoFit/>
          </a:bodyPr>
          <a:lstStyle/>
          <a:p>
            <a:r>
              <a:rPr lang="en-US" altLang="ja-JP" sz="2000" dirty="0"/>
              <a:t>2.</a:t>
            </a:r>
            <a:r>
              <a:rPr lang="ja-JP" altLang="en-US" sz="2000" dirty="0"/>
              <a:t>資料</a:t>
            </a:r>
            <a:r>
              <a:rPr lang="en-US" altLang="ja-JP" sz="2000" dirty="0"/>
              <a:t>ID</a:t>
            </a:r>
            <a:r>
              <a:rPr lang="ja-JP" altLang="en-US" sz="2000" dirty="0"/>
              <a:t>から配架場所</a:t>
            </a:r>
            <a:r>
              <a:rPr lang="en-US" altLang="ja-JP" sz="2000" dirty="0"/>
              <a:t>(location)</a:t>
            </a:r>
            <a:r>
              <a:rPr lang="ja-JP" altLang="en-US" sz="2000" dirty="0"/>
              <a:t>を調べます。</a:t>
            </a:r>
            <a:endParaRPr lang="en-US" altLang="ja-JP" sz="2000" dirty="0"/>
          </a:p>
        </p:txBody>
      </p:sp>
      <p:sp>
        <p:nvSpPr>
          <p:cNvPr id="11" name="テキスト ボックス 10"/>
          <p:cNvSpPr txBox="1"/>
          <p:nvPr/>
        </p:nvSpPr>
        <p:spPr>
          <a:xfrm>
            <a:off x="1230384" y="5772557"/>
            <a:ext cx="9848675" cy="830997"/>
          </a:xfrm>
          <a:prstGeom prst="rect">
            <a:avLst/>
          </a:prstGeom>
          <a:noFill/>
        </p:spPr>
        <p:txBody>
          <a:bodyPr wrap="square" rtlCol="0">
            <a:spAutoFit/>
          </a:bodyPr>
          <a:lstStyle/>
          <a:p>
            <a:r>
              <a:rPr kumimoji="1" lang="ja-JP" altLang="en-US" sz="2400" dirty="0"/>
              <a:t>貸出日</a:t>
            </a:r>
            <a:r>
              <a:rPr kumimoji="1" lang="en-US" altLang="ja-JP" sz="2400" dirty="0"/>
              <a:t>(</a:t>
            </a:r>
            <a:r>
              <a:rPr kumimoji="1" lang="en-US" altLang="ja-JP" sz="2400" dirty="0" err="1"/>
              <a:t>lend_date</a:t>
            </a:r>
            <a:r>
              <a:rPr kumimoji="1" lang="en-US" altLang="ja-JP" sz="2400" dirty="0"/>
              <a:t>)</a:t>
            </a:r>
            <a:r>
              <a:rPr kumimoji="1" lang="ja-JP" altLang="en-US" sz="2400" dirty="0"/>
              <a:t>に貸出</a:t>
            </a:r>
            <a:r>
              <a:rPr lang="ja-JP" altLang="en-US" sz="2400" dirty="0"/>
              <a:t>上限</a:t>
            </a:r>
            <a:r>
              <a:rPr kumimoji="1" lang="ja-JP" altLang="en-US" sz="2400" dirty="0"/>
              <a:t>日数</a:t>
            </a:r>
            <a:r>
              <a:rPr kumimoji="1" lang="en-US" altLang="ja-JP" sz="2400" dirty="0"/>
              <a:t>(</a:t>
            </a:r>
            <a:r>
              <a:rPr kumimoji="1" lang="en-US" altLang="ja-JP" sz="2400" dirty="0" err="1"/>
              <a:t>lend_span</a:t>
            </a:r>
            <a:r>
              <a:rPr kumimoji="1" lang="en-US" altLang="ja-JP" sz="2400" dirty="0"/>
              <a:t>)</a:t>
            </a:r>
            <a:r>
              <a:rPr kumimoji="1" lang="ja-JP" altLang="en-US" sz="2400" dirty="0"/>
              <a:t>を加算すると返却期限日を算出できます。ただ、</a:t>
            </a:r>
            <a:r>
              <a:rPr lang="ja-JP" altLang="en-US" sz="2400" dirty="0"/>
              <a:t>後述の問題が残ります。</a:t>
            </a:r>
            <a:endParaRPr kumimoji="1" lang="ja-JP" altLang="en-US" sz="2400" dirty="0"/>
          </a:p>
        </p:txBody>
      </p:sp>
    </p:spTree>
    <p:extLst>
      <p:ext uri="{BB962C8B-B14F-4D97-AF65-F5344CB8AC3E}">
        <p14:creationId xmlns:p14="http://schemas.microsoft.com/office/powerpoint/2010/main" val="632998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09C349-6348-4ECE-BCFD-89DC84E53439}"/>
              </a:ext>
            </a:extLst>
          </p:cNvPr>
          <p:cNvSpPr>
            <a:spLocks noGrp="1"/>
          </p:cNvSpPr>
          <p:nvPr>
            <p:ph type="title"/>
          </p:nvPr>
        </p:nvSpPr>
        <p:spPr/>
        <p:txBody>
          <a:bodyPr/>
          <a:lstStyle/>
          <a:p>
            <a:r>
              <a:rPr kumimoji="1" lang="ja-JP" altLang="en-US" dirty="0"/>
              <a:t>貸出上限日数を途中で変更したときは？</a:t>
            </a:r>
          </a:p>
        </p:txBody>
      </p:sp>
      <p:sp>
        <p:nvSpPr>
          <p:cNvPr id="3" name="コンテンツ プレースホルダー 2">
            <a:extLst>
              <a:ext uri="{FF2B5EF4-FFF2-40B4-BE49-F238E27FC236}">
                <a16:creationId xmlns:a16="http://schemas.microsoft.com/office/drawing/2014/main" id="{F747A2F9-FE89-12A4-899F-AF0B801E9694}"/>
              </a:ext>
            </a:extLst>
          </p:cNvPr>
          <p:cNvSpPr>
            <a:spLocks noGrp="1"/>
          </p:cNvSpPr>
          <p:nvPr>
            <p:ph idx="1"/>
          </p:nvPr>
        </p:nvSpPr>
        <p:spPr>
          <a:xfrm>
            <a:off x="838200" y="1825625"/>
            <a:ext cx="10515600" cy="2363198"/>
          </a:xfrm>
        </p:spPr>
        <p:txBody>
          <a:bodyPr>
            <a:normAutofit/>
          </a:bodyPr>
          <a:lstStyle/>
          <a:p>
            <a:r>
              <a:rPr kumimoji="1" lang="ja-JP" altLang="en-US" dirty="0"/>
              <a:t>貸出</a:t>
            </a:r>
            <a:r>
              <a:rPr lang="ja-JP" altLang="en-US" dirty="0"/>
              <a:t>上限</a:t>
            </a:r>
            <a:r>
              <a:rPr kumimoji="1" lang="en-US" altLang="ja-JP" dirty="0"/>
              <a:t>(</a:t>
            </a:r>
            <a:r>
              <a:rPr kumimoji="1" lang="en-US" altLang="ja-JP" dirty="0" err="1"/>
              <a:t>lend_rule</a:t>
            </a:r>
            <a:r>
              <a:rPr kumimoji="1" lang="en-US" altLang="ja-JP" dirty="0"/>
              <a:t>)</a:t>
            </a:r>
            <a:r>
              <a:rPr kumimoji="1" lang="ja-JP" altLang="en-US" dirty="0"/>
              <a:t>テーブルの貸出</a:t>
            </a:r>
            <a:r>
              <a:rPr lang="ja-JP" altLang="en-US" dirty="0"/>
              <a:t>上限</a:t>
            </a:r>
            <a:r>
              <a:rPr kumimoji="1" lang="ja-JP" altLang="en-US" dirty="0"/>
              <a:t>日数をシステム運用途中で変更すると、</a:t>
            </a:r>
            <a:r>
              <a:rPr kumimoji="1" lang="ja-JP" altLang="en-US" dirty="0">
                <a:solidFill>
                  <a:srgbClr val="FF0000"/>
                </a:solidFill>
              </a:rPr>
              <a:t>貸出中の資料</a:t>
            </a:r>
            <a:r>
              <a:rPr lang="ja-JP" altLang="en-US" dirty="0">
                <a:solidFill>
                  <a:srgbClr val="FF0000"/>
                </a:solidFill>
              </a:rPr>
              <a:t>の返却期限日が当初から変わって</a:t>
            </a:r>
            <a:r>
              <a:rPr lang="ja-JP" altLang="en-US" dirty="0"/>
              <a:t>しまいます。</a:t>
            </a:r>
            <a:endParaRPr lang="en-US" altLang="ja-JP" dirty="0"/>
          </a:p>
          <a:p>
            <a:r>
              <a:rPr kumimoji="1" lang="ja-JP" altLang="en-US" dirty="0"/>
              <a:t>これを防ぐためには、</a:t>
            </a:r>
            <a:r>
              <a:rPr kumimoji="1" lang="ja-JP" altLang="en-US" b="1" dirty="0"/>
              <a:t>貸出・返却レコード内に返却期限日を値として</a:t>
            </a:r>
            <a:r>
              <a:rPr lang="ja-JP" altLang="en-US" b="1" dirty="0"/>
              <a:t>保持して</a:t>
            </a:r>
            <a:r>
              <a:rPr kumimoji="1" lang="ja-JP" altLang="en-US" b="1" dirty="0"/>
              <a:t>おく</a:t>
            </a:r>
            <a:r>
              <a:rPr kumimoji="1" lang="ja-JP" altLang="en-US" dirty="0"/>
              <a:t>方法が考えられます。</a:t>
            </a:r>
          </a:p>
        </p:txBody>
      </p:sp>
    </p:spTree>
    <p:extLst>
      <p:ext uri="{BB962C8B-B14F-4D97-AF65-F5344CB8AC3E}">
        <p14:creationId xmlns:p14="http://schemas.microsoft.com/office/powerpoint/2010/main" val="486827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5BB975-5938-E278-9AD5-BE7889297776}"/>
              </a:ext>
            </a:extLst>
          </p:cNvPr>
          <p:cNvSpPr>
            <a:spLocks noGrp="1"/>
          </p:cNvSpPr>
          <p:nvPr>
            <p:ph type="title"/>
          </p:nvPr>
        </p:nvSpPr>
        <p:spPr/>
        <p:txBody>
          <a:bodyPr/>
          <a:lstStyle/>
          <a:p>
            <a:r>
              <a:rPr kumimoji="1" lang="ja-JP" altLang="en-US" dirty="0"/>
              <a:t>貸出・返却テーブルに返却期限日を追加</a:t>
            </a:r>
          </a:p>
        </p:txBody>
      </p:sp>
      <p:sp>
        <p:nvSpPr>
          <p:cNvPr id="3" name="コンテンツ プレースホルダー 2">
            <a:extLst>
              <a:ext uri="{FF2B5EF4-FFF2-40B4-BE49-F238E27FC236}">
                <a16:creationId xmlns:a16="http://schemas.microsoft.com/office/drawing/2014/main" id="{E4A2987B-2F2B-C780-F653-704B853526FC}"/>
              </a:ext>
            </a:extLst>
          </p:cNvPr>
          <p:cNvSpPr>
            <a:spLocks noGrp="1"/>
          </p:cNvSpPr>
          <p:nvPr>
            <p:ph idx="1"/>
          </p:nvPr>
        </p:nvSpPr>
        <p:spPr/>
        <p:txBody>
          <a:bodyPr/>
          <a:lstStyle/>
          <a:p>
            <a:pPr marL="0" indent="0">
              <a:buNone/>
            </a:pPr>
            <a:r>
              <a:rPr kumimoji="1" lang="en-US" altLang="ja-JP" dirty="0" err="1"/>
              <a:t>lend_limit</a:t>
            </a:r>
            <a:r>
              <a:rPr kumimoji="1" lang="en-US" altLang="ja-JP" dirty="0"/>
              <a:t> (</a:t>
            </a:r>
            <a:r>
              <a:rPr kumimoji="1" lang="ja-JP" altLang="en-US" dirty="0"/>
              <a:t>返却期限日）</a:t>
            </a:r>
            <a:r>
              <a:rPr kumimoji="1" lang="en-US" altLang="ja-JP" dirty="0"/>
              <a:t>: date</a:t>
            </a:r>
            <a:endParaRPr kumimoji="1" lang="ja-JP" altLang="en-US" dirty="0"/>
          </a:p>
        </p:txBody>
      </p:sp>
    </p:spTree>
    <p:extLst>
      <p:ext uri="{BB962C8B-B14F-4D97-AF65-F5344CB8AC3E}">
        <p14:creationId xmlns:p14="http://schemas.microsoft.com/office/powerpoint/2010/main" val="995438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73ED71A-E578-BB0D-3AAD-B9D9AFCEAC47}"/>
              </a:ext>
            </a:extLst>
          </p:cNvPr>
          <p:cNvSpPr>
            <a:spLocks noGrp="1"/>
          </p:cNvSpPr>
          <p:nvPr>
            <p:ph idx="1"/>
          </p:nvPr>
        </p:nvSpPr>
        <p:spPr>
          <a:xfrm>
            <a:off x="838200" y="1693484"/>
            <a:ext cx="10515600" cy="589101"/>
          </a:xfrm>
        </p:spPr>
        <p:txBody>
          <a:bodyPr/>
          <a:lstStyle/>
          <a:p>
            <a:pPr marL="0" indent="0">
              <a:buNone/>
            </a:pPr>
            <a:r>
              <a:rPr lang="en-US" altLang="ja-JP" dirty="0"/>
              <a:t>SELECT location FROM </a:t>
            </a:r>
            <a:r>
              <a:rPr lang="en-US" altLang="ja-JP" dirty="0" err="1"/>
              <a:t>shozo</a:t>
            </a:r>
            <a:r>
              <a:rPr lang="en-US" altLang="ja-JP" dirty="0"/>
              <a:t> WHERE </a:t>
            </a:r>
            <a:r>
              <a:rPr lang="en-US" altLang="ja-JP" dirty="0" err="1"/>
              <a:t>book_id</a:t>
            </a:r>
            <a:r>
              <a:rPr lang="en-US" altLang="ja-JP" dirty="0"/>
              <a:t> = '1011'</a:t>
            </a:r>
          </a:p>
        </p:txBody>
      </p:sp>
      <p:sp>
        <p:nvSpPr>
          <p:cNvPr id="4" name="コンテンツ プレースホルダー 2">
            <a:extLst>
              <a:ext uri="{FF2B5EF4-FFF2-40B4-BE49-F238E27FC236}">
                <a16:creationId xmlns:a16="http://schemas.microsoft.com/office/drawing/2014/main" id="{273ED71A-E578-BB0D-3AAD-B9D9AFCEAC47}"/>
              </a:ext>
            </a:extLst>
          </p:cNvPr>
          <p:cNvSpPr txBox="1">
            <a:spLocks/>
          </p:cNvSpPr>
          <p:nvPr/>
        </p:nvSpPr>
        <p:spPr>
          <a:xfrm>
            <a:off x="838200" y="2874484"/>
            <a:ext cx="10515600" cy="5891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SELECT </a:t>
            </a:r>
            <a:r>
              <a:rPr lang="en-US" altLang="ja-JP" dirty="0" err="1"/>
              <a:t>lend_span</a:t>
            </a:r>
            <a:r>
              <a:rPr lang="en-US" altLang="ja-JP" dirty="0"/>
              <a:t> FROM </a:t>
            </a:r>
            <a:r>
              <a:rPr lang="en-US" altLang="ja-JP" dirty="0" err="1"/>
              <a:t>lend_rule</a:t>
            </a:r>
            <a:r>
              <a:rPr lang="en-US" altLang="ja-JP" dirty="0"/>
              <a:t> WHERE location = ‘</a:t>
            </a:r>
            <a:r>
              <a:rPr lang="ja-JP" altLang="en-US" dirty="0"/>
              <a:t>本館</a:t>
            </a:r>
            <a:r>
              <a:rPr lang="en-US" altLang="ja-JP" dirty="0"/>
              <a:t>'</a:t>
            </a:r>
            <a:endParaRPr lang="ja-JP" altLang="en-US" dirty="0"/>
          </a:p>
        </p:txBody>
      </p:sp>
      <p:sp>
        <p:nvSpPr>
          <p:cNvPr id="5" name="コンテンツ プレースホルダー 2">
            <a:extLst>
              <a:ext uri="{FF2B5EF4-FFF2-40B4-BE49-F238E27FC236}">
                <a16:creationId xmlns:a16="http://schemas.microsoft.com/office/drawing/2014/main" id="{273ED71A-E578-BB0D-3AAD-B9D9AFCEAC47}"/>
              </a:ext>
            </a:extLst>
          </p:cNvPr>
          <p:cNvSpPr txBox="1">
            <a:spLocks/>
          </p:cNvSpPr>
          <p:nvPr/>
        </p:nvSpPr>
        <p:spPr>
          <a:xfrm>
            <a:off x="960120" y="4055484"/>
            <a:ext cx="10790068" cy="13128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INSERT INTO lend(</a:t>
            </a:r>
            <a:r>
              <a:rPr lang="en-US" altLang="ja-JP" dirty="0" err="1"/>
              <a:t>book_id</a:t>
            </a:r>
            <a:r>
              <a:rPr lang="en-US" altLang="ja-JP" dirty="0"/>
              <a:t>, </a:t>
            </a:r>
            <a:r>
              <a:rPr lang="en-US" altLang="ja-JP" dirty="0" err="1"/>
              <a:t>user_id</a:t>
            </a:r>
            <a:r>
              <a:rPr lang="en-US" altLang="ja-JP" dirty="0"/>
              <a:t>, </a:t>
            </a:r>
            <a:r>
              <a:rPr lang="en-US" altLang="ja-JP" dirty="0" err="1"/>
              <a:t>lend_date</a:t>
            </a:r>
            <a:r>
              <a:rPr lang="en-US" altLang="ja-JP" dirty="0"/>
              <a:t>, </a:t>
            </a:r>
            <a:r>
              <a:rPr lang="en-US" altLang="ja-JP" dirty="0" err="1"/>
              <a:t>lend_limit</a:t>
            </a:r>
            <a:r>
              <a:rPr lang="en-US" altLang="ja-JP" dirty="0"/>
              <a:t>) VALUES("1011", "5", DATE('now', '</a:t>
            </a:r>
            <a:r>
              <a:rPr lang="en-US" altLang="ja-JP" dirty="0" err="1"/>
              <a:t>localtime</a:t>
            </a:r>
            <a:r>
              <a:rPr lang="en-US" altLang="ja-JP" dirty="0"/>
              <a:t>'), DATE('now', '</a:t>
            </a:r>
            <a:r>
              <a:rPr lang="en-US" altLang="ja-JP" dirty="0" err="1"/>
              <a:t>localtime</a:t>
            </a:r>
            <a:r>
              <a:rPr lang="en-US" altLang="ja-JP" dirty="0"/>
              <a:t>', '+</a:t>
            </a:r>
            <a:r>
              <a:rPr lang="en-US" altLang="ja-JP" b="1" dirty="0"/>
              <a:t>7</a:t>
            </a:r>
            <a:r>
              <a:rPr lang="en-US" altLang="ja-JP" dirty="0"/>
              <a:t> days'))</a:t>
            </a:r>
            <a:endParaRPr lang="ja-JP" altLang="en-US" dirty="0"/>
          </a:p>
        </p:txBody>
      </p:sp>
      <p:sp>
        <p:nvSpPr>
          <p:cNvPr id="7" name="タイトル 6"/>
          <p:cNvSpPr>
            <a:spLocks noGrp="1"/>
          </p:cNvSpPr>
          <p:nvPr>
            <p:ph type="title"/>
          </p:nvPr>
        </p:nvSpPr>
        <p:spPr/>
        <p:txBody>
          <a:bodyPr/>
          <a:lstStyle/>
          <a:p>
            <a:r>
              <a:rPr kumimoji="1" lang="ja-JP" altLang="en-US" dirty="0"/>
              <a:t>貸出処理改訂（３ステップ）</a:t>
            </a:r>
          </a:p>
        </p:txBody>
      </p:sp>
      <p:sp>
        <p:nvSpPr>
          <p:cNvPr id="8" name="テキスト ボックス 7"/>
          <p:cNvSpPr txBox="1"/>
          <p:nvPr/>
        </p:nvSpPr>
        <p:spPr>
          <a:xfrm>
            <a:off x="1171662" y="2113717"/>
            <a:ext cx="9848675" cy="400110"/>
          </a:xfrm>
          <a:prstGeom prst="rect">
            <a:avLst/>
          </a:prstGeom>
          <a:noFill/>
          <a:ln>
            <a:solidFill>
              <a:schemeClr val="tx1"/>
            </a:solidFill>
          </a:ln>
        </p:spPr>
        <p:txBody>
          <a:bodyPr wrap="square" rtlCol="0">
            <a:spAutoFit/>
          </a:bodyPr>
          <a:lstStyle/>
          <a:p>
            <a:r>
              <a:rPr lang="en-US" altLang="ja-JP" sz="2000" dirty="0"/>
              <a:t>1.</a:t>
            </a:r>
            <a:r>
              <a:rPr lang="ja-JP" altLang="en-US" sz="2000" dirty="0"/>
              <a:t>資料</a:t>
            </a:r>
            <a:r>
              <a:rPr lang="en-US" altLang="ja-JP" sz="2000" dirty="0"/>
              <a:t>ID</a:t>
            </a:r>
            <a:r>
              <a:rPr lang="ja-JP" altLang="en-US" sz="2000" dirty="0"/>
              <a:t>：</a:t>
            </a:r>
            <a:r>
              <a:rPr lang="en-US" altLang="ja-JP" sz="2000" dirty="0"/>
              <a:t>1011</a:t>
            </a:r>
            <a:r>
              <a:rPr lang="ja-JP" altLang="en-US" sz="2000" dirty="0"/>
              <a:t>の配架場所</a:t>
            </a:r>
            <a:r>
              <a:rPr lang="en-US" altLang="ja-JP" sz="2000" dirty="0"/>
              <a:t>(location)</a:t>
            </a:r>
            <a:r>
              <a:rPr lang="ja-JP" altLang="en-US" sz="2000" dirty="0"/>
              <a:t>を調べます。</a:t>
            </a:r>
            <a:endParaRPr lang="en-US" altLang="ja-JP" sz="2000" dirty="0"/>
          </a:p>
        </p:txBody>
      </p:sp>
      <p:sp>
        <p:nvSpPr>
          <p:cNvPr id="9" name="テキスト ボックス 8"/>
          <p:cNvSpPr txBox="1"/>
          <p:nvPr/>
        </p:nvSpPr>
        <p:spPr>
          <a:xfrm>
            <a:off x="1171662" y="3346261"/>
            <a:ext cx="9848675" cy="400110"/>
          </a:xfrm>
          <a:prstGeom prst="rect">
            <a:avLst/>
          </a:prstGeom>
          <a:noFill/>
          <a:ln>
            <a:solidFill>
              <a:schemeClr val="tx1"/>
            </a:solidFill>
          </a:ln>
        </p:spPr>
        <p:txBody>
          <a:bodyPr wrap="square" rtlCol="0">
            <a:spAutoFit/>
          </a:bodyPr>
          <a:lstStyle/>
          <a:p>
            <a:r>
              <a:rPr lang="en-US" altLang="ja-JP" sz="2000" dirty="0"/>
              <a:t>2.</a:t>
            </a:r>
            <a:r>
              <a:rPr lang="ja-JP" altLang="en-US" sz="2000" dirty="0"/>
              <a:t>配架場所から貸出上限日数</a:t>
            </a:r>
            <a:r>
              <a:rPr lang="en-US" altLang="ja-JP" sz="2000" dirty="0"/>
              <a:t>(</a:t>
            </a:r>
            <a:r>
              <a:rPr lang="en-US" altLang="ja-JP" sz="2000" dirty="0" err="1"/>
              <a:t>lend_rule</a:t>
            </a:r>
            <a:r>
              <a:rPr lang="en-US" altLang="ja-JP" sz="2000" dirty="0"/>
              <a:t>)</a:t>
            </a:r>
            <a:r>
              <a:rPr lang="ja-JP" altLang="en-US" sz="2000" dirty="0"/>
              <a:t>を調べます。</a:t>
            </a:r>
            <a:r>
              <a:rPr lang="en-US" altLang="ja-JP" sz="2000" b="1" dirty="0"/>
              <a:t>7</a:t>
            </a:r>
            <a:r>
              <a:rPr lang="ja-JP" altLang="en-US" sz="2000" dirty="0"/>
              <a:t>日とわかったとします。</a:t>
            </a:r>
            <a:endParaRPr lang="en-US" altLang="ja-JP" sz="2000" dirty="0"/>
          </a:p>
        </p:txBody>
      </p:sp>
      <p:sp>
        <p:nvSpPr>
          <p:cNvPr id="10" name="テキスト ボックス 9"/>
          <p:cNvSpPr txBox="1"/>
          <p:nvPr/>
        </p:nvSpPr>
        <p:spPr>
          <a:xfrm>
            <a:off x="1171663" y="5403281"/>
            <a:ext cx="9968492" cy="1015663"/>
          </a:xfrm>
          <a:prstGeom prst="rect">
            <a:avLst/>
          </a:prstGeom>
          <a:noFill/>
          <a:ln>
            <a:solidFill>
              <a:schemeClr val="tx1"/>
            </a:solidFill>
          </a:ln>
        </p:spPr>
        <p:txBody>
          <a:bodyPr wrap="square" rtlCol="0">
            <a:spAutoFit/>
          </a:bodyPr>
          <a:lstStyle/>
          <a:p>
            <a:r>
              <a:rPr lang="en-US" altLang="ja-JP" sz="2000" dirty="0"/>
              <a:t>3.</a:t>
            </a:r>
            <a:r>
              <a:rPr lang="ja-JP" altLang="en-US" sz="2000" dirty="0"/>
              <a:t>返却予定日に、</a:t>
            </a:r>
            <a:r>
              <a:rPr lang="ja-JP" altLang="en-US" sz="2000" b="1" dirty="0"/>
              <a:t>本日の日付</a:t>
            </a:r>
            <a:r>
              <a:rPr lang="ja-JP" altLang="en-US" sz="2000" dirty="0"/>
              <a:t>に（本来はアプリケーションプログラムで処理するところですが）</a:t>
            </a:r>
            <a:r>
              <a:rPr lang="ja-JP" altLang="en-US" sz="2000" b="1" dirty="0"/>
              <a:t>＋７と手で加算指定して</a:t>
            </a:r>
            <a:r>
              <a:rPr lang="ja-JP" altLang="en-US" sz="2000" dirty="0"/>
              <a:t>、貸出・返却レコードに書き込みます。</a:t>
            </a:r>
            <a:br>
              <a:rPr lang="en-US" altLang="ja-JP" sz="2000" dirty="0"/>
            </a:br>
            <a:r>
              <a:rPr lang="ja-JP" altLang="en-US" sz="2000" dirty="0"/>
              <a:t>この例では貸出をした利用者の利用者</a:t>
            </a:r>
            <a:r>
              <a:rPr lang="en-US" altLang="ja-JP" sz="2000" dirty="0"/>
              <a:t>ID(</a:t>
            </a:r>
            <a:r>
              <a:rPr lang="en-US" altLang="ja-JP" sz="2000" dirty="0" err="1"/>
              <a:t>user_id</a:t>
            </a:r>
            <a:r>
              <a:rPr lang="en-US" altLang="ja-JP" sz="2000" dirty="0"/>
              <a:t>)</a:t>
            </a:r>
            <a:r>
              <a:rPr lang="ja-JP" altLang="en-US" sz="2000" dirty="0"/>
              <a:t>は「</a:t>
            </a:r>
            <a:r>
              <a:rPr lang="en-US" altLang="ja-JP" sz="2000" dirty="0"/>
              <a:t>5</a:t>
            </a:r>
            <a:r>
              <a:rPr lang="ja-JP" altLang="en-US" sz="2000" dirty="0"/>
              <a:t>」としています。</a:t>
            </a:r>
            <a:endParaRPr lang="en-US" altLang="ja-JP" sz="2000" dirty="0"/>
          </a:p>
        </p:txBody>
      </p:sp>
    </p:spTree>
    <p:extLst>
      <p:ext uri="{BB962C8B-B14F-4D97-AF65-F5344CB8AC3E}">
        <p14:creationId xmlns:p14="http://schemas.microsoft.com/office/powerpoint/2010/main" val="2327844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0A49E0-BC6F-4FB8-2239-732E75EB2FEF}"/>
              </a:ext>
            </a:extLst>
          </p:cNvPr>
          <p:cNvSpPr>
            <a:spLocks noGrp="1"/>
          </p:cNvSpPr>
          <p:nvPr>
            <p:ph type="title"/>
          </p:nvPr>
        </p:nvSpPr>
        <p:spPr>
          <a:xfrm>
            <a:off x="1101969" y="2766218"/>
            <a:ext cx="10515600" cy="1325563"/>
          </a:xfrm>
        </p:spPr>
        <p:txBody>
          <a:bodyPr/>
          <a:lstStyle/>
          <a:p>
            <a:r>
              <a:rPr kumimoji="1" lang="en-US" altLang="ja-JP" dirty="0">
                <a:latin typeface="AR Pマッチ体B" panose="04020800000000000000" pitchFamily="18" charset="-128"/>
                <a:ea typeface="AR Pマッチ体B" panose="04020800000000000000" pitchFamily="18" charset="-128"/>
              </a:rPr>
              <a:t>Let’s Try</a:t>
            </a:r>
            <a:endParaRPr kumimoji="1" lang="ja-JP" altLang="en-US" dirty="0">
              <a:latin typeface="AR Pマッチ体B" panose="04020800000000000000" pitchFamily="18" charset="-128"/>
              <a:ea typeface="AR Pマッチ体B" panose="04020800000000000000" pitchFamily="18" charset="-128"/>
            </a:endParaRPr>
          </a:p>
        </p:txBody>
      </p:sp>
    </p:spTree>
    <p:extLst>
      <p:ext uri="{BB962C8B-B14F-4D97-AF65-F5344CB8AC3E}">
        <p14:creationId xmlns:p14="http://schemas.microsoft.com/office/powerpoint/2010/main" val="692512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図書貸出の</a:t>
            </a:r>
            <a:r>
              <a:rPr kumimoji="1" lang="en-US" altLang="ja-JP" dirty="0"/>
              <a:t>UML</a:t>
            </a:r>
            <a:r>
              <a:rPr kumimoji="1" lang="ja-JP" altLang="en-US" dirty="0"/>
              <a:t>クラス図</a:t>
            </a:r>
            <a:r>
              <a:rPr lang="ja-JP" altLang="en-US" dirty="0"/>
              <a:t>（モデル</a:t>
            </a:r>
            <a:r>
              <a:rPr lang="en-US" altLang="ja-JP" dirty="0"/>
              <a:t>A</a:t>
            </a:r>
            <a:r>
              <a:rPr lang="ja-JP" altLang="en-US" dirty="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421722091"/>
              </p:ext>
            </p:extLst>
          </p:nvPr>
        </p:nvGraphicFramePr>
        <p:xfrm>
          <a:off x="1896773" y="1830973"/>
          <a:ext cx="2080392" cy="247396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70840">
                <a:tc>
                  <a:txBody>
                    <a:bodyPr/>
                    <a:lstStyle/>
                    <a:p>
                      <a:r>
                        <a:rPr kumimoji="1" lang="ja-JP" altLang="en-US" dirty="0"/>
                        <a:t>所蔵図書</a:t>
                      </a:r>
                    </a:p>
                  </a:txBody>
                  <a:tcPr/>
                </a:tc>
                <a:extLst>
                  <a:ext uri="{0D108BD9-81ED-4DB2-BD59-A6C34878D82A}">
                    <a16:rowId xmlns:a16="http://schemas.microsoft.com/office/drawing/2014/main" val="3723722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a:t>
                      </a:r>
                      <a:r>
                        <a:rPr kumimoji="1" lang="en-US" altLang="ja-JP" dirty="0"/>
                        <a:t>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タイトル</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出版社</a:t>
                      </a:r>
                      <a:br>
                        <a:rPr kumimoji="1" lang="en-US" altLang="ja-JP" dirty="0"/>
                      </a:br>
                      <a:r>
                        <a:rPr kumimoji="1" lang="ja-JP" altLang="en-US" dirty="0"/>
                        <a:t>配架場所</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貸出中</a:t>
                      </a:r>
                      <a:r>
                        <a:rPr kumimoji="1" lang="ja-JP" altLang="en-US" b="1" dirty="0"/>
                        <a:t>利用者</a:t>
                      </a:r>
                      <a:r>
                        <a:rPr kumimoji="1" lang="en-US" altLang="ja-JP" b="1" dirty="0"/>
                        <a:t>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b="1" dirty="0"/>
                        <a:t>貸出日</a:t>
                      </a:r>
                      <a:endParaRPr kumimoji="1" lang="en-US" altLang="ja-JP" b="1" dirty="0"/>
                    </a:p>
                  </a:txBody>
                  <a:tcPr>
                    <a:solidFill>
                      <a:schemeClr val="bg1"/>
                    </a:solidFill>
                  </a:tcPr>
                </a:tc>
                <a:extLst>
                  <a:ext uri="{0D108BD9-81ED-4DB2-BD59-A6C34878D82A}">
                    <a16:rowId xmlns:a16="http://schemas.microsoft.com/office/drawing/2014/main" val="35163621"/>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履歴出力</a:t>
                      </a:r>
                      <a:r>
                        <a:rPr kumimoji="1" lang="en-US" altLang="ja-JP" dirty="0"/>
                        <a:t>()</a:t>
                      </a:r>
                    </a:p>
                  </a:txBody>
                  <a:tcPr/>
                </a:tc>
                <a:extLst>
                  <a:ext uri="{0D108BD9-81ED-4DB2-BD59-A6C34878D82A}">
                    <a16:rowId xmlns:a16="http://schemas.microsoft.com/office/drawing/2014/main" val="1813243698"/>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155796832"/>
              </p:ext>
            </p:extLst>
          </p:nvPr>
        </p:nvGraphicFramePr>
        <p:xfrm>
          <a:off x="5984461" y="1838047"/>
          <a:ext cx="2080392" cy="192532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70840">
                <a:tc>
                  <a:txBody>
                    <a:bodyPr/>
                    <a:lstStyle/>
                    <a:p>
                      <a:r>
                        <a:rPr kumimoji="1" lang="ja-JP" altLang="en-US" dirty="0"/>
                        <a:t>利用者</a:t>
                      </a:r>
                    </a:p>
                  </a:txBody>
                  <a:tcPr>
                    <a:solidFill>
                      <a:schemeClr val="bg1"/>
                    </a:solidFill>
                  </a:tcPr>
                </a:tc>
                <a:extLst>
                  <a:ext uri="{0D108BD9-81ED-4DB2-BD59-A6C34878D82A}">
                    <a16:rowId xmlns:a16="http://schemas.microsoft.com/office/drawing/2014/main" val="3723722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利用者</a:t>
                      </a:r>
                      <a:r>
                        <a:rPr kumimoji="1" lang="en-US" altLang="ja-JP" dirty="0"/>
                        <a:t>ID</a:t>
                      </a:r>
                      <a:br>
                        <a:rPr kumimoji="1" lang="en-US" altLang="ja-JP" dirty="0"/>
                      </a:br>
                      <a:r>
                        <a:rPr kumimoji="1" lang="ja-JP" altLang="en-US" dirty="0"/>
                        <a:t>氏名</a:t>
                      </a:r>
                      <a:br>
                        <a:rPr kumimoji="1" lang="en-US" altLang="ja-JP" dirty="0"/>
                      </a:br>
                      <a:r>
                        <a:rPr kumimoji="1" lang="ja-JP" altLang="en-US" dirty="0"/>
                        <a:t>所属</a:t>
                      </a:r>
                    </a:p>
                  </a:txBody>
                  <a:tcPr>
                    <a:solidFill>
                      <a:schemeClr val="bg1"/>
                    </a:solidFill>
                  </a:tcPr>
                </a:tc>
                <a:extLst>
                  <a:ext uri="{0D108BD9-81ED-4DB2-BD59-A6C34878D82A}">
                    <a16:rowId xmlns:a16="http://schemas.microsoft.com/office/drawing/2014/main" val="35163621"/>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貸出</a:t>
                      </a:r>
                      <a:r>
                        <a:rPr kumimoji="1" lang="en-US" altLang="ja-JP" dirty="0"/>
                        <a:t>()</a:t>
                      </a:r>
                      <a:br>
                        <a:rPr kumimoji="1" lang="en-US" altLang="ja-JP" dirty="0"/>
                      </a:br>
                      <a:r>
                        <a:rPr kumimoji="1" lang="ja-JP" altLang="en-US" dirty="0"/>
                        <a:t>返却</a:t>
                      </a:r>
                      <a:r>
                        <a:rPr kumimoji="1" lang="en-US" altLang="ja-JP" dirty="0"/>
                        <a:t>()</a:t>
                      </a:r>
                    </a:p>
                  </a:txBody>
                  <a:tcPr>
                    <a:solidFill>
                      <a:schemeClr val="bg1"/>
                    </a:solidFill>
                  </a:tcPr>
                </a:tc>
                <a:extLst>
                  <a:ext uri="{0D108BD9-81ED-4DB2-BD59-A6C34878D82A}">
                    <a16:rowId xmlns:a16="http://schemas.microsoft.com/office/drawing/2014/main" val="1813243698"/>
                  </a:ext>
                </a:extLst>
              </a:tr>
            </a:tbl>
          </a:graphicData>
        </a:graphic>
      </p:graphicFrame>
      <p:cxnSp>
        <p:nvCxnSpPr>
          <p:cNvPr id="6" name="直線コネクタ 5"/>
          <p:cNvCxnSpPr>
            <a:cxnSpLocks/>
          </p:cNvCxnSpPr>
          <p:nvPr/>
        </p:nvCxnSpPr>
        <p:spPr>
          <a:xfrm flipH="1">
            <a:off x="3977166" y="2450437"/>
            <a:ext cx="2007295" cy="0"/>
          </a:xfrm>
          <a:prstGeom prst="line">
            <a:avLst/>
          </a:prstGeom>
          <a:ln w="28575">
            <a:solidFill>
              <a:schemeClr val="tx1"/>
            </a:solidFill>
            <a:prstDash val="sysDash"/>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FEE93E4-37C6-0452-2BF1-EDC48ECC0C74}"/>
              </a:ext>
            </a:extLst>
          </p:cNvPr>
          <p:cNvSpPr txBox="1"/>
          <p:nvPr/>
        </p:nvSpPr>
        <p:spPr>
          <a:xfrm>
            <a:off x="4335899" y="2075207"/>
            <a:ext cx="1231427" cy="369332"/>
          </a:xfrm>
          <a:prstGeom prst="rect">
            <a:avLst/>
          </a:prstGeom>
          <a:noFill/>
        </p:spPr>
        <p:txBody>
          <a:bodyPr wrap="none" rtlCol="0">
            <a:spAutoFit/>
          </a:bodyPr>
          <a:lstStyle/>
          <a:p>
            <a:r>
              <a:rPr lang="en-US" altLang="ja-JP" dirty="0"/>
              <a:t>&lt;&lt;use&gt;&gt;</a:t>
            </a:r>
            <a:endParaRPr kumimoji="1" lang="ja-JP" altLang="en-US" dirty="0"/>
          </a:p>
        </p:txBody>
      </p:sp>
      <p:graphicFrame>
        <p:nvGraphicFramePr>
          <p:cNvPr id="11" name="表 10"/>
          <p:cNvGraphicFramePr>
            <a:graphicFrameLocks noGrp="1"/>
          </p:cNvGraphicFramePr>
          <p:nvPr>
            <p:extLst>
              <p:ext uri="{D42A27DB-BD31-4B8C-83A1-F6EECF244321}">
                <p14:modId xmlns:p14="http://schemas.microsoft.com/office/powerpoint/2010/main" val="3920568913"/>
              </p:ext>
            </p:extLst>
          </p:nvPr>
        </p:nvGraphicFramePr>
        <p:xfrm>
          <a:off x="1896773" y="4770919"/>
          <a:ext cx="2080392" cy="165100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70840">
                <a:tc>
                  <a:txBody>
                    <a:bodyPr/>
                    <a:lstStyle/>
                    <a:p>
                      <a:r>
                        <a:rPr kumimoji="1" lang="ja-JP" altLang="en-US" dirty="0"/>
                        <a:t>貸出履歴</a:t>
                      </a:r>
                    </a:p>
                  </a:txBody>
                  <a:tcPr/>
                </a:tc>
                <a:extLst>
                  <a:ext uri="{0D108BD9-81ED-4DB2-BD59-A6C34878D82A}">
                    <a16:rowId xmlns:a16="http://schemas.microsoft.com/office/drawing/2014/main" val="3723722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a:t>
                      </a:r>
                      <a:r>
                        <a:rPr kumimoji="1" lang="en-US" altLang="ja-JP" dirty="0"/>
                        <a:t>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利用者</a:t>
                      </a:r>
                      <a:r>
                        <a:rPr kumimoji="1" lang="en-US" altLang="ja-JP" dirty="0"/>
                        <a:t>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貸出日</a:t>
                      </a:r>
                      <a:endParaRPr kumimoji="1" lang="en-US" altLang="ja-JP" dirty="0"/>
                    </a:p>
                  </a:txBody>
                  <a:tcPr>
                    <a:solidFill>
                      <a:schemeClr val="bg1"/>
                    </a:solidFill>
                  </a:tcPr>
                </a:tc>
                <a:extLst>
                  <a:ext uri="{0D108BD9-81ED-4DB2-BD59-A6C34878D82A}">
                    <a16:rowId xmlns:a16="http://schemas.microsoft.com/office/drawing/2014/main" val="35163621"/>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txBody>
                  <a:tcPr/>
                </a:tc>
                <a:extLst>
                  <a:ext uri="{0D108BD9-81ED-4DB2-BD59-A6C34878D82A}">
                    <a16:rowId xmlns:a16="http://schemas.microsoft.com/office/drawing/2014/main" val="1813243698"/>
                  </a:ext>
                </a:extLst>
              </a:tr>
            </a:tbl>
          </a:graphicData>
        </a:graphic>
      </p:graphicFrame>
      <p:cxnSp>
        <p:nvCxnSpPr>
          <p:cNvPr id="13" name="直線コネクタ 12"/>
          <p:cNvCxnSpPr>
            <a:cxnSpLocks/>
          </p:cNvCxnSpPr>
          <p:nvPr/>
        </p:nvCxnSpPr>
        <p:spPr>
          <a:xfrm flipH="1">
            <a:off x="2803543" y="4304933"/>
            <a:ext cx="697" cy="458338"/>
          </a:xfrm>
          <a:prstGeom prst="line">
            <a:avLst/>
          </a:prstGeom>
          <a:ln w="28575">
            <a:solidFill>
              <a:schemeClr val="tx1"/>
            </a:solidFill>
            <a:prstDash val="sysDash"/>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3" name="テキスト ボックス 2">
            <a:extLst>
              <a:ext uri="{FF2B5EF4-FFF2-40B4-BE49-F238E27FC236}">
                <a16:creationId xmlns:a16="http://schemas.microsoft.com/office/drawing/2014/main" id="{9BA858F8-60D7-45C6-258C-EF5822D05887}"/>
              </a:ext>
            </a:extLst>
          </p:cNvPr>
          <p:cNvSpPr txBox="1"/>
          <p:nvPr/>
        </p:nvSpPr>
        <p:spPr>
          <a:xfrm>
            <a:off x="4980691" y="4539435"/>
            <a:ext cx="6468291" cy="1754326"/>
          </a:xfrm>
          <a:prstGeom prst="rect">
            <a:avLst/>
          </a:prstGeom>
          <a:noFill/>
        </p:spPr>
        <p:txBody>
          <a:bodyPr wrap="square" rtlCol="0">
            <a:spAutoFit/>
          </a:bodyPr>
          <a:lstStyle/>
          <a:p>
            <a:r>
              <a:rPr kumimoji="1" lang="en-US" altLang="ja-JP" dirty="0"/>
              <a:t>URL</a:t>
            </a:r>
            <a:r>
              <a:rPr kumimoji="1" lang="ja-JP" altLang="en-US" dirty="0"/>
              <a:t>のクラス図はシステム設計を図示するものです。</a:t>
            </a:r>
            <a:br>
              <a:rPr kumimoji="1" lang="en-US" altLang="ja-JP" b="1" dirty="0"/>
            </a:br>
            <a:r>
              <a:rPr kumimoji="1" lang="ja-JP" altLang="en-US" b="1" dirty="0"/>
              <a:t>システムの要件に対する実現方法はいろいろな答えがあり、これで開発グループの認識を共有していくことができます。</a:t>
            </a:r>
            <a:r>
              <a:rPr kumimoji="1" lang="ja-JP" altLang="en-US" dirty="0"/>
              <a:t>たとえば、貸出システムの場合、個々の所蔵図書にその図書が貸出中であるとの情報を保持しておく考え（モデル</a:t>
            </a:r>
            <a:r>
              <a:rPr kumimoji="1" lang="en-US" altLang="ja-JP" dirty="0"/>
              <a:t>A)</a:t>
            </a:r>
            <a:r>
              <a:rPr kumimoji="1" lang="ja-JP" altLang="en-US" dirty="0"/>
              <a:t>がまずひとつありえます。</a:t>
            </a:r>
          </a:p>
        </p:txBody>
      </p:sp>
      <p:sp>
        <p:nvSpPr>
          <p:cNvPr id="7" name="右中かっこ 6">
            <a:extLst>
              <a:ext uri="{FF2B5EF4-FFF2-40B4-BE49-F238E27FC236}">
                <a16:creationId xmlns:a16="http://schemas.microsoft.com/office/drawing/2014/main" id="{FB42E043-A580-54AC-C734-0AF36F6A7351}"/>
              </a:ext>
            </a:extLst>
          </p:cNvPr>
          <p:cNvSpPr/>
          <p:nvPr/>
        </p:nvSpPr>
        <p:spPr>
          <a:xfrm>
            <a:off x="8220891" y="2238103"/>
            <a:ext cx="148046" cy="809857"/>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8" name="右中かっこ 7">
            <a:extLst>
              <a:ext uri="{FF2B5EF4-FFF2-40B4-BE49-F238E27FC236}">
                <a16:creationId xmlns:a16="http://schemas.microsoft.com/office/drawing/2014/main" id="{B39576C5-9E86-4FC9-F704-B1D80A2B464E}"/>
              </a:ext>
            </a:extLst>
          </p:cNvPr>
          <p:cNvSpPr/>
          <p:nvPr/>
        </p:nvSpPr>
        <p:spPr>
          <a:xfrm>
            <a:off x="8214837" y="3143794"/>
            <a:ext cx="228123" cy="619573"/>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1D18C08-8256-8633-962C-9DDB08498862}"/>
              </a:ext>
            </a:extLst>
          </p:cNvPr>
          <p:cNvSpPr txBox="1"/>
          <p:nvPr/>
        </p:nvSpPr>
        <p:spPr>
          <a:xfrm>
            <a:off x="8524975" y="2458365"/>
            <a:ext cx="1107996" cy="369332"/>
          </a:xfrm>
          <a:prstGeom prst="rect">
            <a:avLst/>
          </a:prstGeom>
          <a:noFill/>
        </p:spPr>
        <p:txBody>
          <a:bodyPr wrap="none" rtlCol="0">
            <a:spAutoFit/>
          </a:bodyPr>
          <a:lstStyle/>
          <a:p>
            <a:r>
              <a:rPr lang="ja-JP" altLang="en-US" dirty="0"/>
              <a:t>属性情報</a:t>
            </a:r>
            <a:endParaRPr kumimoji="1" lang="ja-JP" altLang="en-US" dirty="0"/>
          </a:p>
        </p:txBody>
      </p:sp>
      <p:sp>
        <p:nvSpPr>
          <p:cNvPr id="10" name="テキスト ボックス 9">
            <a:extLst>
              <a:ext uri="{FF2B5EF4-FFF2-40B4-BE49-F238E27FC236}">
                <a16:creationId xmlns:a16="http://schemas.microsoft.com/office/drawing/2014/main" id="{EB63C2AB-348C-4379-29F3-86BA06760BF9}"/>
              </a:ext>
            </a:extLst>
          </p:cNvPr>
          <p:cNvSpPr txBox="1"/>
          <p:nvPr/>
        </p:nvSpPr>
        <p:spPr>
          <a:xfrm>
            <a:off x="8592944" y="3268914"/>
            <a:ext cx="646331" cy="369332"/>
          </a:xfrm>
          <a:prstGeom prst="rect">
            <a:avLst/>
          </a:prstGeom>
          <a:noFill/>
        </p:spPr>
        <p:txBody>
          <a:bodyPr wrap="none" rtlCol="0">
            <a:spAutoFit/>
          </a:bodyPr>
          <a:lstStyle/>
          <a:p>
            <a:r>
              <a:rPr lang="ja-JP" altLang="en-US" dirty="0"/>
              <a:t>処理</a:t>
            </a:r>
            <a:endParaRPr kumimoji="1" lang="ja-JP" altLang="en-US" dirty="0"/>
          </a:p>
        </p:txBody>
      </p:sp>
    </p:spTree>
    <p:extLst>
      <p:ext uri="{BB962C8B-B14F-4D97-AF65-F5344CB8AC3E}">
        <p14:creationId xmlns:p14="http://schemas.microsoft.com/office/powerpoint/2010/main" val="21872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図書貸出の</a:t>
            </a:r>
            <a:r>
              <a:rPr kumimoji="1" lang="en-US" altLang="ja-JP" dirty="0"/>
              <a:t>UML</a:t>
            </a:r>
            <a:r>
              <a:rPr kumimoji="1" lang="ja-JP" altLang="en-US" dirty="0"/>
              <a:t>クラス図</a:t>
            </a:r>
            <a:r>
              <a:rPr lang="ja-JP" altLang="en-US" dirty="0"/>
              <a:t>（モデル</a:t>
            </a:r>
            <a:r>
              <a:rPr lang="en-US" altLang="ja-JP" dirty="0"/>
              <a:t>B</a:t>
            </a:r>
            <a:r>
              <a:rPr lang="ja-JP" altLang="en-US" dirty="0"/>
              <a:t>）</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420044277"/>
              </p:ext>
            </p:extLst>
          </p:nvPr>
        </p:nvGraphicFramePr>
        <p:xfrm>
          <a:off x="4630214" y="1864465"/>
          <a:ext cx="2080392" cy="192532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70840">
                <a:tc>
                  <a:txBody>
                    <a:bodyPr/>
                    <a:lstStyle/>
                    <a:p>
                      <a:r>
                        <a:rPr kumimoji="1" lang="ja-JP" altLang="en-US" dirty="0"/>
                        <a:t>所蔵図書</a:t>
                      </a:r>
                    </a:p>
                  </a:txBody>
                  <a:tcPr/>
                </a:tc>
                <a:extLst>
                  <a:ext uri="{0D108BD9-81ED-4DB2-BD59-A6C34878D82A}">
                    <a16:rowId xmlns:a16="http://schemas.microsoft.com/office/drawing/2014/main" val="3723722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a:t>
                      </a:r>
                      <a:r>
                        <a:rPr kumimoji="1" lang="en-US" altLang="ja-JP" dirty="0"/>
                        <a:t>ID</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書誌</a:t>
                      </a:r>
                      <a:r>
                        <a:rPr kumimoji="1" lang="en-US" altLang="ja-JP" dirty="0"/>
                        <a:t>ID</a:t>
                      </a:r>
                      <a:br>
                        <a:rPr kumimoji="1" lang="en-US" altLang="ja-JP" dirty="0"/>
                      </a:br>
                      <a:r>
                        <a:rPr kumimoji="1" lang="ja-JP" altLang="en-US" dirty="0"/>
                        <a:t>配架場所</a:t>
                      </a:r>
                      <a:br>
                        <a:rPr kumimoji="1" lang="en-US" altLang="ja-JP" dirty="0"/>
                      </a:br>
                      <a:endParaRPr kumimoji="1" lang="ja-JP" altLang="en-US" dirty="0"/>
                    </a:p>
                  </a:txBody>
                  <a:tcPr>
                    <a:solidFill>
                      <a:schemeClr val="bg1"/>
                    </a:solidFill>
                  </a:tcPr>
                </a:tc>
                <a:extLst>
                  <a:ext uri="{0D108BD9-81ED-4DB2-BD59-A6C34878D82A}">
                    <a16:rowId xmlns:a16="http://schemas.microsoft.com/office/drawing/2014/main" val="35163621"/>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txBody>
                  <a:tcPr/>
                </a:tc>
                <a:extLst>
                  <a:ext uri="{0D108BD9-81ED-4DB2-BD59-A6C34878D82A}">
                    <a16:rowId xmlns:a16="http://schemas.microsoft.com/office/drawing/2014/main" val="1813243698"/>
                  </a:ext>
                </a:extLst>
              </a:tr>
            </a:tbl>
          </a:graphicData>
        </a:graphic>
      </p:graphicFrame>
      <p:graphicFrame>
        <p:nvGraphicFramePr>
          <p:cNvPr id="5" name="表 4"/>
          <p:cNvGraphicFramePr>
            <a:graphicFrameLocks noGrp="1"/>
          </p:cNvGraphicFramePr>
          <p:nvPr>
            <p:extLst>
              <p:ext uri="{D42A27DB-BD31-4B8C-83A1-F6EECF244321}">
                <p14:modId xmlns:p14="http://schemas.microsoft.com/office/powerpoint/2010/main" val="2115015361"/>
              </p:ext>
            </p:extLst>
          </p:nvPr>
        </p:nvGraphicFramePr>
        <p:xfrm>
          <a:off x="8717902" y="1871539"/>
          <a:ext cx="2080392" cy="192532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70840">
                <a:tc>
                  <a:txBody>
                    <a:bodyPr/>
                    <a:lstStyle/>
                    <a:p>
                      <a:r>
                        <a:rPr kumimoji="1" lang="ja-JP" altLang="en-US" dirty="0"/>
                        <a:t>利用者</a:t>
                      </a:r>
                    </a:p>
                  </a:txBody>
                  <a:tcPr>
                    <a:solidFill>
                      <a:schemeClr val="bg1"/>
                    </a:solidFill>
                  </a:tcPr>
                </a:tc>
                <a:extLst>
                  <a:ext uri="{0D108BD9-81ED-4DB2-BD59-A6C34878D82A}">
                    <a16:rowId xmlns:a16="http://schemas.microsoft.com/office/drawing/2014/main" val="3723722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利用者</a:t>
                      </a:r>
                      <a:r>
                        <a:rPr kumimoji="1" lang="en-US" altLang="ja-JP" dirty="0"/>
                        <a:t>ID</a:t>
                      </a:r>
                      <a:br>
                        <a:rPr kumimoji="1" lang="en-US" altLang="ja-JP" dirty="0"/>
                      </a:br>
                      <a:r>
                        <a:rPr kumimoji="1" lang="ja-JP" altLang="en-US" dirty="0"/>
                        <a:t>氏名</a:t>
                      </a:r>
                      <a:br>
                        <a:rPr kumimoji="1" lang="en-US" altLang="ja-JP" dirty="0"/>
                      </a:br>
                      <a:r>
                        <a:rPr kumimoji="1" lang="ja-JP" altLang="en-US" dirty="0"/>
                        <a:t>所属</a:t>
                      </a:r>
                    </a:p>
                  </a:txBody>
                  <a:tcPr>
                    <a:solidFill>
                      <a:schemeClr val="bg1"/>
                    </a:solidFill>
                  </a:tcPr>
                </a:tc>
                <a:extLst>
                  <a:ext uri="{0D108BD9-81ED-4DB2-BD59-A6C34878D82A}">
                    <a16:rowId xmlns:a16="http://schemas.microsoft.com/office/drawing/2014/main" val="35163621"/>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貸出</a:t>
                      </a:r>
                      <a:r>
                        <a:rPr kumimoji="1" lang="en-US" altLang="ja-JP" dirty="0"/>
                        <a:t>()</a:t>
                      </a:r>
                      <a:br>
                        <a:rPr kumimoji="1" lang="en-US" altLang="ja-JP" dirty="0"/>
                      </a:br>
                      <a:r>
                        <a:rPr kumimoji="1" lang="ja-JP" altLang="en-US" dirty="0"/>
                        <a:t>返却</a:t>
                      </a:r>
                      <a:r>
                        <a:rPr kumimoji="1" lang="en-US" altLang="ja-JP" dirty="0"/>
                        <a:t>()</a:t>
                      </a:r>
                    </a:p>
                  </a:txBody>
                  <a:tcPr>
                    <a:solidFill>
                      <a:schemeClr val="bg1"/>
                    </a:solidFill>
                  </a:tcPr>
                </a:tc>
                <a:extLst>
                  <a:ext uri="{0D108BD9-81ED-4DB2-BD59-A6C34878D82A}">
                    <a16:rowId xmlns:a16="http://schemas.microsoft.com/office/drawing/2014/main" val="1813243698"/>
                  </a:ext>
                </a:extLst>
              </a:tr>
            </a:tbl>
          </a:graphicData>
        </a:graphic>
      </p:graphicFrame>
      <p:cxnSp>
        <p:nvCxnSpPr>
          <p:cNvPr id="6" name="直線コネクタ 5"/>
          <p:cNvCxnSpPr>
            <a:cxnSpLocks/>
          </p:cNvCxnSpPr>
          <p:nvPr/>
        </p:nvCxnSpPr>
        <p:spPr>
          <a:xfrm flipH="1">
            <a:off x="6710607" y="2483929"/>
            <a:ext cx="2007295" cy="0"/>
          </a:xfrm>
          <a:prstGeom prst="line">
            <a:avLst/>
          </a:prstGeom>
          <a:ln w="28575">
            <a:solidFill>
              <a:schemeClr val="tx1"/>
            </a:solidFill>
            <a:prstDash val="sysDash"/>
            <a:headEnd type="none" w="lg" len="med"/>
            <a:tailEnd type="triangle" w="lg" len="lg"/>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FEE93E4-37C6-0452-2BF1-EDC48ECC0C74}"/>
              </a:ext>
            </a:extLst>
          </p:cNvPr>
          <p:cNvSpPr txBox="1"/>
          <p:nvPr/>
        </p:nvSpPr>
        <p:spPr>
          <a:xfrm>
            <a:off x="7069340" y="2108699"/>
            <a:ext cx="1231427" cy="369332"/>
          </a:xfrm>
          <a:prstGeom prst="rect">
            <a:avLst/>
          </a:prstGeom>
          <a:noFill/>
        </p:spPr>
        <p:txBody>
          <a:bodyPr wrap="none" rtlCol="0">
            <a:spAutoFit/>
          </a:bodyPr>
          <a:lstStyle/>
          <a:p>
            <a:r>
              <a:rPr lang="en-US" altLang="ja-JP" dirty="0"/>
              <a:t>&lt;&lt;use&gt;&gt;</a:t>
            </a:r>
            <a:endParaRPr kumimoji="1" lang="ja-JP" altLang="en-US" dirty="0"/>
          </a:p>
        </p:txBody>
      </p:sp>
      <p:cxnSp>
        <p:nvCxnSpPr>
          <p:cNvPr id="23" name="直線コネクタ 22"/>
          <p:cNvCxnSpPr>
            <a:cxnSpLocks/>
            <a:stCxn id="27" idx="0"/>
          </p:cNvCxnSpPr>
          <p:nvPr/>
        </p:nvCxnSpPr>
        <p:spPr>
          <a:xfrm flipH="1" flipV="1">
            <a:off x="7677706" y="2486981"/>
            <a:ext cx="36548" cy="1886496"/>
          </a:xfrm>
          <a:prstGeom prst="line">
            <a:avLst/>
          </a:prstGeom>
          <a:ln w="28575">
            <a:solidFill>
              <a:schemeClr val="tx1"/>
            </a:solidFill>
            <a:prstDash val="sysDash"/>
            <a:headEnd type="none" w="lg" len="med"/>
            <a:tailEnd type="none" w="lg" len="lg"/>
          </a:ln>
        </p:spPr>
        <p:style>
          <a:lnRef idx="1">
            <a:schemeClr val="accent1"/>
          </a:lnRef>
          <a:fillRef idx="0">
            <a:schemeClr val="accent1"/>
          </a:fillRef>
          <a:effectRef idx="0">
            <a:schemeClr val="accent1"/>
          </a:effectRef>
          <a:fontRef idx="minor">
            <a:schemeClr val="tx1"/>
          </a:fontRef>
        </p:style>
      </p:cxnSp>
      <p:graphicFrame>
        <p:nvGraphicFramePr>
          <p:cNvPr id="27" name="表 26"/>
          <p:cNvGraphicFramePr>
            <a:graphicFrameLocks noGrp="1"/>
          </p:cNvGraphicFramePr>
          <p:nvPr>
            <p:extLst>
              <p:ext uri="{D42A27DB-BD31-4B8C-83A1-F6EECF244321}">
                <p14:modId xmlns:p14="http://schemas.microsoft.com/office/powerpoint/2010/main" val="1683601231"/>
              </p:ext>
            </p:extLst>
          </p:nvPr>
        </p:nvGraphicFramePr>
        <p:xfrm>
          <a:off x="6674058" y="4373477"/>
          <a:ext cx="2080392" cy="857799"/>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10029">
                <a:tc>
                  <a:txBody>
                    <a:bodyPr/>
                    <a:lstStyle/>
                    <a:p>
                      <a:r>
                        <a:rPr kumimoji="1" lang="ja-JP" altLang="en-US" dirty="0"/>
                        <a:t>貸出・返却情報</a:t>
                      </a:r>
                    </a:p>
                  </a:txBody>
                  <a:tcPr>
                    <a:solidFill>
                      <a:schemeClr val="bg1"/>
                    </a:solidFill>
                  </a:tcPr>
                </a:tc>
                <a:extLst>
                  <a:ext uri="{0D108BD9-81ED-4DB2-BD59-A6C34878D82A}">
                    <a16:rowId xmlns:a16="http://schemas.microsoft.com/office/drawing/2014/main" val="3723722767"/>
                  </a:ext>
                </a:extLst>
              </a:tr>
              <a:tr h="1783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p>
                  </a:txBody>
                  <a:tcPr/>
                </a:tc>
                <a:extLst>
                  <a:ext uri="{0D108BD9-81ED-4DB2-BD59-A6C34878D82A}">
                    <a16:rowId xmlns:a16="http://schemas.microsoft.com/office/drawing/2014/main" val="35163621"/>
                  </a:ext>
                </a:extLst>
              </a:tr>
              <a:tr h="278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800" dirty="0"/>
                    </a:p>
                  </a:txBody>
                  <a:tcPr/>
                </a:tc>
                <a:extLst>
                  <a:ext uri="{0D108BD9-81ED-4DB2-BD59-A6C34878D82A}">
                    <a16:rowId xmlns:a16="http://schemas.microsoft.com/office/drawing/2014/main" val="1813243698"/>
                  </a:ext>
                </a:extLst>
              </a:tr>
            </a:tbl>
          </a:graphicData>
        </a:graphic>
      </p:graphicFrame>
      <p:graphicFrame>
        <p:nvGraphicFramePr>
          <p:cNvPr id="3" name="表 2">
            <a:extLst>
              <a:ext uri="{FF2B5EF4-FFF2-40B4-BE49-F238E27FC236}">
                <a16:creationId xmlns:a16="http://schemas.microsoft.com/office/drawing/2014/main" id="{75B2A136-CA49-4564-07D6-F2A062CA0529}"/>
              </a:ext>
            </a:extLst>
          </p:cNvPr>
          <p:cNvGraphicFramePr>
            <a:graphicFrameLocks noGrp="1"/>
          </p:cNvGraphicFramePr>
          <p:nvPr>
            <p:extLst>
              <p:ext uri="{D42A27DB-BD31-4B8C-83A1-F6EECF244321}">
                <p14:modId xmlns:p14="http://schemas.microsoft.com/office/powerpoint/2010/main" val="212624514"/>
              </p:ext>
            </p:extLst>
          </p:nvPr>
        </p:nvGraphicFramePr>
        <p:xfrm>
          <a:off x="1301059" y="1854924"/>
          <a:ext cx="2080392" cy="192532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70840">
                <a:tc>
                  <a:txBody>
                    <a:bodyPr/>
                    <a:lstStyle/>
                    <a:p>
                      <a:r>
                        <a:rPr kumimoji="1" lang="ja-JP" altLang="en-US" dirty="0"/>
                        <a:t>書誌情報</a:t>
                      </a:r>
                    </a:p>
                  </a:txBody>
                  <a:tcPr/>
                </a:tc>
                <a:extLst>
                  <a:ext uri="{0D108BD9-81ED-4DB2-BD59-A6C34878D82A}">
                    <a16:rowId xmlns:a16="http://schemas.microsoft.com/office/drawing/2014/main" val="3723722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書誌</a:t>
                      </a:r>
                      <a:r>
                        <a:rPr kumimoji="1" lang="en-US" altLang="ja-JP" dirty="0"/>
                        <a:t>ID</a:t>
                      </a:r>
                      <a:br>
                        <a:rPr kumimoji="1" lang="en-US" altLang="ja-JP" dirty="0"/>
                      </a:br>
                      <a:r>
                        <a:rPr kumimoji="1" lang="ja-JP" altLang="en-US" dirty="0"/>
                        <a:t>タイトル</a:t>
                      </a:r>
                      <a:br>
                        <a:rPr kumimoji="1" lang="en-US" altLang="ja-JP" dirty="0"/>
                      </a:br>
                      <a:r>
                        <a:rPr kumimoji="1" lang="ja-JP" altLang="en-US" dirty="0"/>
                        <a:t>出版者</a:t>
                      </a:r>
                      <a:br>
                        <a:rPr kumimoji="1" lang="en-US" altLang="ja-JP" dirty="0"/>
                      </a:br>
                      <a:endParaRPr kumimoji="1" lang="ja-JP" altLang="en-US" dirty="0"/>
                    </a:p>
                  </a:txBody>
                  <a:tcPr>
                    <a:solidFill>
                      <a:schemeClr val="bg1"/>
                    </a:solidFill>
                  </a:tcPr>
                </a:tc>
                <a:extLst>
                  <a:ext uri="{0D108BD9-81ED-4DB2-BD59-A6C34878D82A}">
                    <a16:rowId xmlns:a16="http://schemas.microsoft.com/office/drawing/2014/main" val="35163621"/>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a:p>
                  </a:txBody>
                  <a:tcPr/>
                </a:tc>
                <a:extLst>
                  <a:ext uri="{0D108BD9-81ED-4DB2-BD59-A6C34878D82A}">
                    <a16:rowId xmlns:a16="http://schemas.microsoft.com/office/drawing/2014/main" val="1813243698"/>
                  </a:ext>
                </a:extLst>
              </a:tr>
            </a:tbl>
          </a:graphicData>
        </a:graphic>
      </p:graphicFrame>
      <p:cxnSp>
        <p:nvCxnSpPr>
          <p:cNvPr id="7" name="直線コネクタ 6">
            <a:extLst>
              <a:ext uri="{FF2B5EF4-FFF2-40B4-BE49-F238E27FC236}">
                <a16:creationId xmlns:a16="http://schemas.microsoft.com/office/drawing/2014/main" id="{5AA3410D-3FC5-D7B4-F165-AA5A62F4E343}"/>
              </a:ext>
            </a:extLst>
          </p:cNvPr>
          <p:cNvCxnSpPr>
            <a:cxnSpLocks/>
          </p:cNvCxnSpPr>
          <p:nvPr/>
        </p:nvCxnSpPr>
        <p:spPr>
          <a:xfrm flipH="1">
            <a:off x="3381451" y="2461931"/>
            <a:ext cx="1248763" cy="0"/>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79666B85-0524-9136-34B1-C5DBD9EB4299}"/>
              </a:ext>
            </a:extLst>
          </p:cNvPr>
          <p:cNvSpPr txBox="1"/>
          <p:nvPr/>
        </p:nvSpPr>
        <p:spPr>
          <a:xfrm>
            <a:off x="3335440" y="2128321"/>
            <a:ext cx="299501" cy="369332"/>
          </a:xfrm>
          <a:prstGeom prst="rect">
            <a:avLst/>
          </a:prstGeom>
          <a:noFill/>
        </p:spPr>
        <p:txBody>
          <a:bodyPr wrap="square" rtlCol="0">
            <a:spAutoFit/>
          </a:bodyPr>
          <a:lstStyle/>
          <a:p>
            <a:r>
              <a:rPr kumimoji="1" lang="en-US" altLang="ja-JP" dirty="0"/>
              <a:t>1</a:t>
            </a:r>
            <a:endParaRPr kumimoji="1" lang="ja-JP" altLang="en-US" dirty="0"/>
          </a:p>
        </p:txBody>
      </p:sp>
      <p:sp>
        <p:nvSpPr>
          <p:cNvPr id="16" name="テキスト ボックス 15">
            <a:extLst>
              <a:ext uri="{FF2B5EF4-FFF2-40B4-BE49-F238E27FC236}">
                <a16:creationId xmlns:a16="http://schemas.microsoft.com/office/drawing/2014/main" id="{4577CD37-77D4-3B8B-7D12-A048883C3EFA}"/>
              </a:ext>
            </a:extLst>
          </p:cNvPr>
          <p:cNvSpPr txBox="1"/>
          <p:nvPr/>
        </p:nvSpPr>
        <p:spPr>
          <a:xfrm>
            <a:off x="4114031" y="2139261"/>
            <a:ext cx="542136" cy="369332"/>
          </a:xfrm>
          <a:prstGeom prst="rect">
            <a:avLst/>
          </a:prstGeom>
          <a:noFill/>
        </p:spPr>
        <p:txBody>
          <a:bodyPr wrap="none" rtlCol="0">
            <a:spAutoFit/>
          </a:bodyPr>
          <a:lstStyle/>
          <a:p>
            <a:r>
              <a:rPr kumimoji="1" lang="en-US" altLang="ja-JP" dirty="0"/>
              <a:t>0..*</a:t>
            </a:r>
            <a:endParaRPr kumimoji="1" lang="ja-JP" altLang="en-US" dirty="0"/>
          </a:p>
        </p:txBody>
      </p:sp>
      <p:sp>
        <p:nvSpPr>
          <p:cNvPr id="8" name="テキスト ボックス 7">
            <a:extLst>
              <a:ext uri="{FF2B5EF4-FFF2-40B4-BE49-F238E27FC236}">
                <a16:creationId xmlns:a16="http://schemas.microsoft.com/office/drawing/2014/main" id="{27C63507-2D7E-F1EE-DC4B-6DA4BE41CC0D}"/>
              </a:ext>
            </a:extLst>
          </p:cNvPr>
          <p:cNvSpPr txBox="1"/>
          <p:nvPr/>
        </p:nvSpPr>
        <p:spPr>
          <a:xfrm>
            <a:off x="1445625" y="5676281"/>
            <a:ext cx="10291353" cy="646331"/>
          </a:xfrm>
          <a:prstGeom prst="rect">
            <a:avLst/>
          </a:prstGeom>
          <a:noFill/>
        </p:spPr>
        <p:txBody>
          <a:bodyPr wrap="square" rtlCol="0">
            <a:spAutoFit/>
          </a:bodyPr>
          <a:lstStyle/>
          <a:p>
            <a:r>
              <a:rPr kumimoji="1" lang="ja-JP" altLang="en-US" dirty="0"/>
              <a:t>貸出・返却情報を</a:t>
            </a:r>
            <a:r>
              <a:rPr lang="ja-JP" altLang="en-US" dirty="0"/>
              <a:t>独立して</a:t>
            </a:r>
            <a:r>
              <a:rPr kumimoji="1" lang="ja-JP" altLang="en-US" dirty="0"/>
              <a:t>保持しておく考え（モデル</a:t>
            </a:r>
            <a:r>
              <a:rPr kumimoji="1" lang="en-US" altLang="ja-JP" dirty="0"/>
              <a:t>B)</a:t>
            </a:r>
            <a:r>
              <a:rPr kumimoji="1" lang="ja-JP" altLang="en-US" dirty="0"/>
              <a:t>でも図書貸出システムを実現できます。</a:t>
            </a:r>
            <a:endParaRPr kumimoji="1" lang="en-US" altLang="ja-JP" dirty="0"/>
          </a:p>
          <a:p>
            <a:r>
              <a:rPr lang="ja-JP" altLang="en-US" b="1" dirty="0"/>
              <a:t>いろいろと考えてみましょう。</a:t>
            </a:r>
            <a:endParaRPr kumimoji="1" lang="ja-JP" altLang="en-US" b="1" dirty="0"/>
          </a:p>
        </p:txBody>
      </p:sp>
    </p:spTree>
    <p:extLst>
      <p:ext uri="{BB962C8B-B14F-4D97-AF65-F5344CB8AC3E}">
        <p14:creationId xmlns:p14="http://schemas.microsoft.com/office/powerpoint/2010/main" val="1483511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0337" y="347665"/>
            <a:ext cx="11353800" cy="1153134"/>
          </a:xfrm>
        </p:spPr>
        <p:txBody>
          <a:bodyPr>
            <a:normAutofit fontScale="90000"/>
          </a:bodyPr>
          <a:lstStyle/>
          <a:p>
            <a:r>
              <a:rPr lang="ja-JP" altLang="en-US" sz="3600" dirty="0"/>
              <a:t>前のスライドのモデル</a:t>
            </a:r>
            <a:r>
              <a:rPr lang="en-US" altLang="ja-JP" sz="3600" dirty="0"/>
              <a:t>B</a:t>
            </a:r>
            <a:r>
              <a:rPr lang="ja-JP" altLang="en-US" sz="3600" dirty="0"/>
              <a:t>を選んで</a:t>
            </a:r>
            <a:br>
              <a:rPr lang="en-US" altLang="ja-JP" dirty="0"/>
            </a:br>
            <a:r>
              <a:rPr lang="en-US" altLang="ja-JP" dirty="0"/>
              <a:t>ER</a:t>
            </a:r>
            <a:r>
              <a:rPr kumimoji="1" lang="ja-JP" altLang="en-US" dirty="0"/>
              <a:t>図（</a:t>
            </a:r>
            <a:r>
              <a:rPr lang="en-US" altLang="ja-JP" i="0" dirty="0">
                <a:effectLst/>
                <a:latin typeface="+mn-ea"/>
                <a:ea typeface="+mn-ea"/>
              </a:rPr>
              <a:t>IDEDF1X</a:t>
            </a:r>
            <a:r>
              <a:rPr lang="ja-JP" altLang="en-US" i="0" dirty="0">
                <a:effectLst/>
                <a:latin typeface="+mn-ea"/>
                <a:ea typeface="+mn-ea"/>
              </a:rPr>
              <a:t>記法</a:t>
            </a:r>
            <a:r>
              <a:rPr lang="ja-JP" altLang="en-US" i="0" dirty="0">
                <a:effectLst/>
                <a:latin typeface="YakuHanJPs"/>
              </a:rPr>
              <a:t>）</a:t>
            </a:r>
            <a:r>
              <a:rPr kumimoji="1" lang="ja-JP" altLang="en-US" dirty="0"/>
              <a:t>でより具体化</a:t>
            </a:r>
          </a:p>
        </p:txBody>
      </p:sp>
      <p:graphicFrame>
        <p:nvGraphicFramePr>
          <p:cNvPr id="5" name="表 4"/>
          <p:cNvGraphicFramePr>
            <a:graphicFrameLocks noGrp="1"/>
          </p:cNvGraphicFramePr>
          <p:nvPr>
            <p:extLst>
              <p:ext uri="{D42A27DB-BD31-4B8C-83A1-F6EECF244321}">
                <p14:modId xmlns:p14="http://schemas.microsoft.com/office/powerpoint/2010/main" val="1144983916"/>
              </p:ext>
            </p:extLst>
          </p:nvPr>
        </p:nvGraphicFramePr>
        <p:xfrm>
          <a:off x="9236841" y="4167271"/>
          <a:ext cx="2080392" cy="147320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70840">
                <a:tc>
                  <a:txBody>
                    <a:bodyPr/>
                    <a:lstStyle/>
                    <a:p>
                      <a:r>
                        <a:rPr kumimoji="1" lang="ja-JP" altLang="en-US" dirty="0"/>
                        <a:t>利用者</a:t>
                      </a:r>
                      <a:r>
                        <a:rPr kumimoji="1" lang="en-US" altLang="ja-JP" dirty="0"/>
                        <a:t>ID</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37237227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氏名</a:t>
                      </a:r>
                    </a:p>
                  </a:txBody>
                  <a:tcPr>
                    <a:solidFill>
                      <a:schemeClr val="bg1"/>
                    </a:solidFill>
                  </a:tcPr>
                </a:tc>
                <a:extLst>
                  <a:ext uri="{0D108BD9-81ED-4DB2-BD59-A6C34878D82A}">
                    <a16:rowId xmlns:a16="http://schemas.microsoft.com/office/drawing/2014/main" val="35163621"/>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所属</a:t>
                      </a:r>
                      <a:endParaRPr kumimoji="1" lang="en-US" altLang="ja-JP" dirty="0"/>
                    </a:p>
                  </a:txBody>
                  <a:tcPr>
                    <a:solidFill>
                      <a:schemeClr val="bg1"/>
                    </a:solidFill>
                  </a:tcPr>
                </a:tc>
                <a:extLst>
                  <a:ext uri="{0D108BD9-81ED-4DB2-BD59-A6C34878D82A}">
                    <a16:rowId xmlns:a16="http://schemas.microsoft.com/office/drawing/2014/main" val="1813243698"/>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ほか</a:t>
                      </a:r>
                      <a:endParaRPr kumimoji="1" lang="en-US" altLang="ja-JP" dirty="0"/>
                    </a:p>
                  </a:txBody>
                  <a:tcPr>
                    <a:solidFill>
                      <a:schemeClr val="bg1"/>
                    </a:solidFill>
                  </a:tcPr>
                </a:tc>
                <a:extLst>
                  <a:ext uri="{0D108BD9-81ED-4DB2-BD59-A6C34878D82A}">
                    <a16:rowId xmlns:a16="http://schemas.microsoft.com/office/drawing/2014/main" val="834186291"/>
                  </a:ext>
                </a:extLst>
              </a:tr>
            </a:tbl>
          </a:graphicData>
        </a:graphic>
      </p:graphicFrame>
      <p:graphicFrame>
        <p:nvGraphicFramePr>
          <p:cNvPr id="27" name="表 26"/>
          <p:cNvGraphicFramePr>
            <a:graphicFrameLocks noGrp="1"/>
          </p:cNvGraphicFramePr>
          <p:nvPr>
            <p:extLst>
              <p:ext uri="{D42A27DB-BD31-4B8C-83A1-F6EECF244321}">
                <p14:modId xmlns:p14="http://schemas.microsoft.com/office/powerpoint/2010/main" val="2762413090"/>
              </p:ext>
            </p:extLst>
          </p:nvPr>
        </p:nvGraphicFramePr>
        <p:xfrm>
          <a:off x="5633296" y="4243929"/>
          <a:ext cx="2080392" cy="182880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213215">
                <a:tc>
                  <a:txBody>
                    <a:bodyPr/>
                    <a:lstStyle/>
                    <a:p>
                      <a:r>
                        <a:rPr kumimoji="1" lang="ja-JP" altLang="en-US" dirty="0"/>
                        <a:t>貸出・返却</a:t>
                      </a:r>
                      <a:r>
                        <a:rPr kumimoji="1" lang="en-US" altLang="ja-JP" dirty="0"/>
                        <a:t>ID</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3723722767"/>
                  </a:ext>
                </a:extLst>
              </a:tr>
              <a:tr h="2132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資料</a:t>
                      </a:r>
                      <a:r>
                        <a:rPr kumimoji="1" lang="en-US" altLang="ja-JP" dirty="0"/>
                        <a:t>ID</a:t>
                      </a:r>
                      <a:endParaRPr kumimoji="1" lang="ja-JP" altLang="en-US" dirty="0"/>
                    </a:p>
                  </a:txBody>
                  <a:tcPr>
                    <a:solidFill>
                      <a:schemeClr val="bg1"/>
                    </a:solidFill>
                  </a:tcPr>
                </a:tc>
                <a:extLst>
                  <a:ext uri="{0D108BD9-81ED-4DB2-BD59-A6C34878D82A}">
                    <a16:rowId xmlns:a16="http://schemas.microsoft.com/office/drawing/2014/main" val="768071157"/>
                  </a:ext>
                </a:extLst>
              </a:tr>
              <a:tr h="196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利用者</a:t>
                      </a:r>
                      <a:r>
                        <a:rPr kumimoji="1" lang="en-US" altLang="ja-JP" dirty="0"/>
                        <a:t>ID</a:t>
                      </a:r>
                      <a:endParaRPr kumimoji="1" lang="ja-JP" altLang="en-US" dirty="0"/>
                    </a:p>
                  </a:txBody>
                  <a:tcPr/>
                </a:tc>
                <a:extLst>
                  <a:ext uri="{0D108BD9-81ED-4DB2-BD59-A6C34878D82A}">
                    <a16:rowId xmlns:a16="http://schemas.microsoft.com/office/drawing/2014/main" val="35163621"/>
                  </a:ext>
                </a:extLst>
              </a:tr>
              <a:tr h="1963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貸出年月日</a:t>
                      </a:r>
                    </a:p>
                  </a:txBody>
                  <a:tcPr/>
                </a:tc>
                <a:extLst>
                  <a:ext uri="{0D108BD9-81ED-4DB2-BD59-A6C34878D82A}">
                    <a16:rowId xmlns:a16="http://schemas.microsoft.com/office/drawing/2014/main" val="885998742"/>
                  </a:ext>
                </a:extLst>
              </a:tr>
              <a:tr h="182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dirty="0"/>
                        <a:t>返却年月日</a:t>
                      </a:r>
                      <a:endParaRPr kumimoji="1" lang="en-US" altLang="ja-JP" sz="1800" dirty="0"/>
                    </a:p>
                  </a:txBody>
                  <a:tcPr/>
                </a:tc>
                <a:extLst>
                  <a:ext uri="{0D108BD9-81ED-4DB2-BD59-A6C34878D82A}">
                    <a16:rowId xmlns:a16="http://schemas.microsoft.com/office/drawing/2014/main" val="1813243698"/>
                  </a:ext>
                </a:extLst>
              </a:tr>
            </a:tbl>
          </a:graphicData>
        </a:graphic>
      </p:graphicFrame>
      <p:graphicFrame>
        <p:nvGraphicFramePr>
          <p:cNvPr id="3" name="表 2">
            <a:extLst>
              <a:ext uri="{FF2B5EF4-FFF2-40B4-BE49-F238E27FC236}">
                <a16:creationId xmlns:a16="http://schemas.microsoft.com/office/drawing/2014/main" id="{75B2A136-CA49-4564-07D6-F2A062CA0529}"/>
              </a:ext>
            </a:extLst>
          </p:cNvPr>
          <p:cNvGraphicFramePr>
            <a:graphicFrameLocks noGrp="1"/>
          </p:cNvGraphicFramePr>
          <p:nvPr>
            <p:extLst>
              <p:ext uri="{D42A27DB-BD31-4B8C-83A1-F6EECF244321}">
                <p14:modId xmlns:p14="http://schemas.microsoft.com/office/powerpoint/2010/main" val="4179615930"/>
              </p:ext>
            </p:extLst>
          </p:nvPr>
        </p:nvGraphicFramePr>
        <p:xfrm>
          <a:off x="1517372" y="1948909"/>
          <a:ext cx="2080392" cy="146812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70840">
                <a:tc>
                  <a:txBody>
                    <a:bodyPr/>
                    <a:lstStyle/>
                    <a:p>
                      <a:r>
                        <a:rPr kumimoji="1" lang="ja-JP" altLang="en-US" dirty="0"/>
                        <a:t>書誌</a:t>
                      </a:r>
                      <a:r>
                        <a:rPr kumimoji="1" lang="en-US" altLang="ja-JP" dirty="0"/>
                        <a:t>ID</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372372276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タイトル</a:t>
                      </a:r>
                    </a:p>
                  </a:txBody>
                  <a:tcPr>
                    <a:solidFill>
                      <a:schemeClr val="bg1"/>
                    </a:solidFill>
                  </a:tcPr>
                </a:tc>
                <a:extLst>
                  <a:ext uri="{0D108BD9-81ED-4DB2-BD59-A6C34878D82A}">
                    <a16:rowId xmlns:a16="http://schemas.microsoft.com/office/drawing/2014/main" val="35163621"/>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出版者</a:t>
                      </a:r>
                      <a:endParaRPr kumimoji="1" lang="en-US" altLang="ja-JP" dirty="0"/>
                    </a:p>
                  </a:txBody>
                  <a:tcPr/>
                </a:tc>
                <a:extLst>
                  <a:ext uri="{0D108BD9-81ED-4DB2-BD59-A6C34878D82A}">
                    <a16:rowId xmlns:a16="http://schemas.microsoft.com/office/drawing/2014/main" val="1813243698"/>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ほか</a:t>
                      </a:r>
                      <a:endParaRPr kumimoji="1" lang="en-US" altLang="ja-JP" dirty="0"/>
                    </a:p>
                  </a:txBody>
                  <a:tcPr/>
                </a:tc>
                <a:extLst>
                  <a:ext uri="{0D108BD9-81ED-4DB2-BD59-A6C34878D82A}">
                    <a16:rowId xmlns:a16="http://schemas.microsoft.com/office/drawing/2014/main" val="894352450"/>
                  </a:ext>
                </a:extLst>
              </a:tr>
            </a:tbl>
          </a:graphicData>
        </a:graphic>
      </p:graphicFrame>
      <p:cxnSp>
        <p:nvCxnSpPr>
          <p:cNvPr id="7" name="直線コネクタ 6">
            <a:extLst>
              <a:ext uri="{FF2B5EF4-FFF2-40B4-BE49-F238E27FC236}">
                <a16:creationId xmlns:a16="http://schemas.microsoft.com/office/drawing/2014/main" id="{5AA3410D-3FC5-D7B4-F165-AA5A62F4E343}"/>
              </a:ext>
            </a:extLst>
          </p:cNvPr>
          <p:cNvCxnSpPr>
            <a:cxnSpLocks/>
          </p:cNvCxnSpPr>
          <p:nvPr/>
        </p:nvCxnSpPr>
        <p:spPr>
          <a:xfrm flipV="1">
            <a:off x="1025954" y="2116429"/>
            <a:ext cx="2008" cy="2660661"/>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90BC0713-FE48-E178-517F-E82955444A6E}"/>
              </a:ext>
            </a:extLst>
          </p:cNvPr>
          <p:cNvSpPr txBox="1"/>
          <p:nvPr/>
        </p:nvSpPr>
        <p:spPr>
          <a:xfrm>
            <a:off x="1481428" y="1610413"/>
            <a:ext cx="1634927" cy="369332"/>
          </a:xfrm>
          <a:prstGeom prst="rect">
            <a:avLst/>
          </a:prstGeom>
          <a:noFill/>
        </p:spPr>
        <p:txBody>
          <a:bodyPr wrap="square" rtlCol="0">
            <a:spAutoFit/>
          </a:bodyPr>
          <a:lstStyle/>
          <a:p>
            <a:r>
              <a:rPr kumimoji="1" lang="ja-JP" altLang="en-US" dirty="0"/>
              <a:t>書誌情報</a:t>
            </a:r>
          </a:p>
        </p:txBody>
      </p:sp>
      <p:sp>
        <p:nvSpPr>
          <p:cNvPr id="9" name="テキスト ボックス 8">
            <a:extLst>
              <a:ext uri="{FF2B5EF4-FFF2-40B4-BE49-F238E27FC236}">
                <a16:creationId xmlns:a16="http://schemas.microsoft.com/office/drawing/2014/main" id="{E0C736E5-29B7-0A3B-1B34-B7FCCE2FEAB7}"/>
              </a:ext>
            </a:extLst>
          </p:cNvPr>
          <p:cNvSpPr txBox="1"/>
          <p:nvPr/>
        </p:nvSpPr>
        <p:spPr>
          <a:xfrm>
            <a:off x="1507551" y="3902628"/>
            <a:ext cx="1634927" cy="369332"/>
          </a:xfrm>
          <a:prstGeom prst="rect">
            <a:avLst/>
          </a:prstGeom>
          <a:noFill/>
        </p:spPr>
        <p:txBody>
          <a:bodyPr wrap="square" rtlCol="0">
            <a:spAutoFit/>
          </a:bodyPr>
          <a:lstStyle/>
          <a:p>
            <a:r>
              <a:rPr kumimoji="1" lang="ja-JP" altLang="en-US" dirty="0"/>
              <a:t>図書所蔵</a:t>
            </a:r>
          </a:p>
        </p:txBody>
      </p:sp>
      <p:sp>
        <p:nvSpPr>
          <p:cNvPr id="10" name="テキスト ボックス 9">
            <a:extLst>
              <a:ext uri="{FF2B5EF4-FFF2-40B4-BE49-F238E27FC236}">
                <a16:creationId xmlns:a16="http://schemas.microsoft.com/office/drawing/2014/main" id="{B3592BBF-E9D1-DB13-75C5-D2FDB0E52D89}"/>
              </a:ext>
            </a:extLst>
          </p:cNvPr>
          <p:cNvSpPr txBox="1"/>
          <p:nvPr/>
        </p:nvSpPr>
        <p:spPr>
          <a:xfrm>
            <a:off x="5576923" y="3902628"/>
            <a:ext cx="1800493" cy="369332"/>
          </a:xfrm>
          <a:prstGeom prst="rect">
            <a:avLst/>
          </a:prstGeom>
          <a:noFill/>
        </p:spPr>
        <p:txBody>
          <a:bodyPr wrap="none" rtlCol="0">
            <a:spAutoFit/>
          </a:bodyPr>
          <a:lstStyle/>
          <a:p>
            <a:r>
              <a:rPr lang="ja-JP" altLang="en-US" dirty="0"/>
              <a:t>貸出・返却</a:t>
            </a:r>
            <a:r>
              <a:rPr kumimoji="1" lang="ja-JP" altLang="en-US" dirty="0"/>
              <a:t>情報</a:t>
            </a:r>
          </a:p>
        </p:txBody>
      </p:sp>
      <p:sp>
        <p:nvSpPr>
          <p:cNvPr id="11" name="テキスト ボックス 10">
            <a:extLst>
              <a:ext uri="{FF2B5EF4-FFF2-40B4-BE49-F238E27FC236}">
                <a16:creationId xmlns:a16="http://schemas.microsoft.com/office/drawing/2014/main" id="{27D9B1A3-A1B9-E63B-4857-0125C624126E}"/>
              </a:ext>
            </a:extLst>
          </p:cNvPr>
          <p:cNvSpPr txBox="1"/>
          <p:nvPr/>
        </p:nvSpPr>
        <p:spPr>
          <a:xfrm>
            <a:off x="9236841" y="3797939"/>
            <a:ext cx="877163" cy="369332"/>
          </a:xfrm>
          <a:prstGeom prst="rect">
            <a:avLst/>
          </a:prstGeom>
          <a:noFill/>
        </p:spPr>
        <p:txBody>
          <a:bodyPr wrap="none" rtlCol="0">
            <a:spAutoFit/>
          </a:bodyPr>
          <a:lstStyle/>
          <a:p>
            <a:r>
              <a:rPr kumimoji="1" lang="ja-JP" altLang="en-US" dirty="0"/>
              <a:t>利用者</a:t>
            </a:r>
          </a:p>
        </p:txBody>
      </p:sp>
      <p:graphicFrame>
        <p:nvGraphicFramePr>
          <p:cNvPr id="13" name="表 12">
            <a:extLst>
              <a:ext uri="{FF2B5EF4-FFF2-40B4-BE49-F238E27FC236}">
                <a16:creationId xmlns:a16="http://schemas.microsoft.com/office/drawing/2014/main" id="{793A852E-488E-1057-75FA-2826FB06684A}"/>
              </a:ext>
            </a:extLst>
          </p:cNvPr>
          <p:cNvGraphicFramePr>
            <a:graphicFrameLocks noGrp="1"/>
          </p:cNvGraphicFramePr>
          <p:nvPr>
            <p:extLst>
              <p:ext uri="{D42A27DB-BD31-4B8C-83A1-F6EECF244321}">
                <p14:modId xmlns:p14="http://schemas.microsoft.com/office/powerpoint/2010/main" val="1560076993"/>
              </p:ext>
            </p:extLst>
          </p:nvPr>
        </p:nvGraphicFramePr>
        <p:xfrm>
          <a:off x="1543496" y="4236051"/>
          <a:ext cx="2080392" cy="1828800"/>
        </p:xfrm>
        <a:graphic>
          <a:graphicData uri="http://schemas.openxmlformats.org/drawingml/2006/table">
            <a:tbl>
              <a:tblPr firstRow="1" bandRow="1">
                <a:tableStyleId>{5940675A-B579-460E-94D1-54222C63F5DA}</a:tableStyleId>
              </a:tblPr>
              <a:tblGrid>
                <a:gridCol w="2080392">
                  <a:extLst>
                    <a:ext uri="{9D8B030D-6E8A-4147-A177-3AD203B41FA5}">
                      <a16:colId xmlns:a16="http://schemas.microsoft.com/office/drawing/2014/main" val="857955482"/>
                    </a:ext>
                  </a:extLst>
                </a:gridCol>
              </a:tblGrid>
              <a:tr h="352513">
                <a:tc>
                  <a:txBody>
                    <a:bodyPr/>
                    <a:lstStyle/>
                    <a:p>
                      <a:r>
                        <a:rPr kumimoji="1" lang="ja-JP" altLang="en-US" dirty="0"/>
                        <a:t>資料</a:t>
                      </a:r>
                      <a:r>
                        <a:rPr kumimoji="1" lang="en-US" altLang="ja-JP" dirty="0"/>
                        <a:t>ID</a:t>
                      </a:r>
                      <a:endParaRPr kumimoji="1" lang="ja-JP" altLang="en-US" dirty="0"/>
                    </a:p>
                  </a:txBody>
                  <a:tcPr>
                    <a:solidFill>
                      <a:schemeClr val="accent6">
                        <a:lumMod val="20000"/>
                        <a:lumOff val="80000"/>
                      </a:schemeClr>
                    </a:solidFill>
                  </a:tcPr>
                </a:tc>
                <a:extLst>
                  <a:ext uri="{0D108BD9-81ED-4DB2-BD59-A6C34878D82A}">
                    <a16:rowId xmlns:a16="http://schemas.microsoft.com/office/drawing/2014/main" val="372372276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書誌</a:t>
                      </a:r>
                      <a:r>
                        <a:rPr kumimoji="1" lang="en-US" altLang="ja-JP" dirty="0"/>
                        <a:t>ID</a:t>
                      </a:r>
                      <a:endParaRPr kumimoji="1" lang="ja-JP" altLang="en-US" dirty="0"/>
                    </a:p>
                  </a:txBody>
                  <a:tcPr>
                    <a:solidFill>
                      <a:schemeClr val="bg1"/>
                    </a:solidFill>
                  </a:tcPr>
                </a:tc>
                <a:extLst>
                  <a:ext uri="{0D108BD9-81ED-4DB2-BD59-A6C34878D82A}">
                    <a16:rowId xmlns:a16="http://schemas.microsoft.com/office/drawing/2014/main" val="35163621"/>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配書架場所</a:t>
                      </a:r>
                      <a:endParaRPr kumimoji="1" lang="en-US" altLang="ja-JP" dirty="0"/>
                    </a:p>
                  </a:txBody>
                  <a:tcPr/>
                </a:tc>
                <a:extLst>
                  <a:ext uri="{0D108BD9-81ED-4DB2-BD59-A6C34878D82A}">
                    <a16:rowId xmlns:a16="http://schemas.microsoft.com/office/drawing/2014/main" val="1813243698"/>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請求記号</a:t>
                      </a:r>
                      <a:endParaRPr kumimoji="1" lang="en-US" altLang="ja-JP" dirty="0"/>
                    </a:p>
                  </a:txBody>
                  <a:tcPr/>
                </a:tc>
                <a:extLst>
                  <a:ext uri="{0D108BD9-81ED-4DB2-BD59-A6C34878D82A}">
                    <a16:rowId xmlns:a16="http://schemas.microsoft.com/office/drawing/2014/main" val="894352450"/>
                  </a:ext>
                </a:extLst>
              </a:tr>
              <a:tr h="3333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ほか</a:t>
                      </a:r>
                      <a:endParaRPr kumimoji="1" lang="en-US" altLang="ja-JP" dirty="0"/>
                    </a:p>
                  </a:txBody>
                  <a:tcPr/>
                </a:tc>
                <a:extLst>
                  <a:ext uri="{0D108BD9-81ED-4DB2-BD59-A6C34878D82A}">
                    <a16:rowId xmlns:a16="http://schemas.microsoft.com/office/drawing/2014/main" val="262803967"/>
                  </a:ext>
                </a:extLst>
              </a:tr>
            </a:tbl>
          </a:graphicData>
        </a:graphic>
      </p:graphicFrame>
      <p:cxnSp>
        <p:nvCxnSpPr>
          <p:cNvPr id="17" name="直線コネクタ 16">
            <a:extLst>
              <a:ext uri="{FF2B5EF4-FFF2-40B4-BE49-F238E27FC236}">
                <a16:creationId xmlns:a16="http://schemas.microsoft.com/office/drawing/2014/main" id="{5BB57EC7-32D6-8FC2-4EF9-5612812ED3D6}"/>
              </a:ext>
            </a:extLst>
          </p:cNvPr>
          <p:cNvCxnSpPr>
            <a:cxnSpLocks/>
          </p:cNvCxnSpPr>
          <p:nvPr/>
        </p:nvCxnSpPr>
        <p:spPr>
          <a:xfrm>
            <a:off x="8560524" y="4417195"/>
            <a:ext cx="676317" cy="0"/>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A23F74F8-63CA-398F-9FD1-D10226B8BB99}"/>
              </a:ext>
            </a:extLst>
          </p:cNvPr>
          <p:cNvCxnSpPr>
            <a:cxnSpLocks/>
          </p:cNvCxnSpPr>
          <p:nvPr/>
        </p:nvCxnSpPr>
        <p:spPr>
          <a:xfrm>
            <a:off x="3623888" y="4428526"/>
            <a:ext cx="1209367" cy="0"/>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68FAED1D-AC37-F9C4-9094-5EAF8E108339}"/>
              </a:ext>
            </a:extLst>
          </p:cNvPr>
          <p:cNvSpPr/>
          <p:nvPr/>
        </p:nvSpPr>
        <p:spPr>
          <a:xfrm flipH="1">
            <a:off x="5403447" y="4678451"/>
            <a:ext cx="225495" cy="21821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142254A8-F1ED-AD65-041A-6F77C0FD797B}"/>
              </a:ext>
            </a:extLst>
          </p:cNvPr>
          <p:cNvSpPr/>
          <p:nvPr/>
        </p:nvSpPr>
        <p:spPr>
          <a:xfrm flipH="1">
            <a:off x="1318001" y="4678452"/>
            <a:ext cx="225495" cy="21821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41D04743-EB4F-3458-3E78-A45DD880405F}"/>
              </a:ext>
            </a:extLst>
          </p:cNvPr>
          <p:cNvSpPr/>
          <p:nvPr/>
        </p:nvSpPr>
        <p:spPr>
          <a:xfrm flipH="1">
            <a:off x="7713688" y="5041345"/>
            <a:ext cx="225495" cy="218211"/>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4087174" y="1795079"/>
            <a:ext cx="7401031" cy="1754326"/>
          </a:xfrm>
          <a:prstGeom prst="rect">
            <a:avLst/>
          </a:prstGeom>
          <a:noFill/>
        </p:spPr>
        <p:txBody>
          <a:bodyPr wrap="square" rtlCol="0">
            <a:spAutoFit/>
          </a:bodyPr>
          <a:lstStyle/>
          <a:p>
            <a:r>
              <a:rPr kumimoji="1" lang="en-US" altLang="ja-JP" dirty="0"/>
              <a:t>ER</a:t>
            </a:r>
            <a:r>
              <a:rPr kumimoji="1" lang="ja-JP" altLang="en-US" dirty="0"/>
              <a:t>図はデータベースにおけるテーブル間</a:t>
            </a:r>
            <a:r>
              <a:rPr lang="ja-JP" altLang="en-US" dirty="0"/>
              <a:t>の連携を図示するものです</a:t>
            </a:r>
            <a:endParaRPr lang="en-US" altLang="ja-JP" dirty="0"/>
          </a:p>
          <a:p>
            <a:pPr marL="742950" lvl="1" indent="-285750">
              <a:buFont typeface="Wingdings" panose="05000000000000000000" pitchFamily="2" charset="2"/>
              <a:buChar char="Ø"/>
            </a:pPr>
            <a:r>
              <a:rPr lang="ja-JP" altLang="en-US" dirty="0"/>
              <a:t>●がついている側のテーブルが</a:t>
            </a:r>
            <a:r>
              <a:rPr lang="ja-JP" altLang="en-US" b="1" dirty="0"/>
              <a:t>一対多（１対０以上）の多</a:t>
            </a:r>
            <a:r>
              <a:rPr lang="ja-JP" altLang="en-US" dirty="0"/>
              <a:t>です。</a:t>
            </a:r>
            <a:endParaRPr kumimoji="1" lang="en-US" altLang="ja-JP" dirty="0"/>
          </a:p>
          <a:p>
            <a:pPr marL="742950" lvl="1" indent="-285750">
              <a:buFont typeface="Wingdings" panose="05000000000000000000" pitchFamily="2" charset="2"/>
              <a:buChar char="Ø"/>
            </a:pPr>
            <a:r>
              <a:rPr kumimoji="1" lang="ja-JP" altLang="en-US" dirty="0"/>
              <a:t>本来は全てのデータ項目（カラム）を記載するところですが、</a:t>
            </a:r>
            <a:r>
              <a:rPr kumimoji="1" lang="ja-JP" altLang="en-US" b="1" dirty="0"/>
              <a:t>簡略化</a:t>
            </a:r>
            <a:r>
              <a:rPr kumimoji="1" lang="ja-JP" altLang="en-US" dirty="0"/>
              <a:t>しています。</a:t>
            </a:r>
            <a:endParaRPr kumimoji="1" lang="en-US" altLang="ja-JP" dirty="0"/>
          </a:p>
          <a:p>
            <a:pPr marL="742950" lvl="1" indent="-285750">
              <a:buFont typeface="Wingdings" panose="05000000000000000000" pitchFamily="2" charset="2"/>
              <a:buChar char="Ø"/>
            </a:pPr>
            <a:r>
              <a:rPr lang="ja-JP" altLang="en-US" dirty="0"/>
              <a:t>この例では</a:t>
            </a:r>
            <a:r>
              <a:rPr kumimoji="1" lang="ja-JP" altLang="en-US" dirty="0"/>
              <a:t>わかりやすさのため、連携するデータ項目（</a:t>
            </a:r>
            <a:r>
              <a:rPr kumimoji="1" lang="ja-JP" altLang="en-US" b="1" dirty="0"/>
              <a:t>外部キー</a:t>
            </a:r>
            <a:r>
              <a:rPr kumimoji="1" lang="ja-JP" altLang="en-US" dirty="0"/>
              <a:t>）でテーブル間連携の線を紐づけています。</a:t>
            </a:r>
            <a:endParaRPr kumimoji="1" lang="en-US" altLang="ja-JP" dirty="0"/>
          </a:p>
        </p:txBody>
      </p:sp>
      <p:cxnSp>
        <p:nvCxnSpPr>
          <p:cNvPr id="36" name="直線コネクタ 35">
            <a:extLst>
              <a:ext uri="{FF2B5EF4-FFF2-40B4-BE49-F238E27FC236}">
                <a16:creationId xmlns:a16="http://schemas.microsoft.com/office/drawing/2014/main" id="{25A9A6D1-11ED-187C-C37F-44A6E489AAC2}"/>
              </a:ext>
            </a:extLst>
          </p:cNvPr>
          <p:cNvCxnSpPr>
            <a:cxnSpLocks/>
          </p:cNvCxnSpPr>
          <p:nvPr/>
        </p:nvCxnSpPr>
        <p:spPr>
          <a:xfrm flipH="1">
            <a:off x="1025954" y="4767348"/>
            <a:ext cx="313837" cy="0"/>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DF96D5A-B10F-31F0-9938-00B3F3BE3D52}"/>
              </a:ext>
            </a:extLst>
          </p:cNvPr>
          <p:cNvCxnSpPr>
            <a:cxnSpLocks/>
          </p:cNvCxnSpPr>
          <p:nvPr/>
        </p:nvCxnSpPr>
        <p:spPr>
          <a:xfrm flipH="1">
            <a:off x="1035774" y="2136084"/>
            <a:ext cx="481598" cy="0"/>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4015E43-7A9E-005F-60E6-9C14DD14F9D8}"/>
              </a:ext>
            </a:extLst>
          </p:cNvPr>
          <p:cNvCxnSpPr>
            <a:cxnSpLocks/>
          </p:cNvCxnSpPr>
          <p:nvPr/>
        </p:nvCxnSpPr>
        <p:spPr>
          <a:xfrm>
            <a:off x="4828900" y="4787557"/>
            <a:ext cx="592185" cy="0"/>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7A7B0F6-5C30-552D-5646-3ACB24E4BB87}"/>
              </a:ext>
            </a:extLst>
          </p:cNvPr>
          <p:cNvCxnSpPr>
            <a:cxnSpLocks/>
          </p:cNvCxnSpPr>
          <p:nvPr/>
        </p:nvCxnSpPr>
        <p:spPr>
          <a:xfrm>
            <a:off x="4828900" y="4427661"/>
            <a:ext cx="0" cy="359895"/>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A44F7CEA-6D14-93BB-2CDB-CD8AD966A49F}"/>
              </a:ext>
            </a:extLst>
          </p:cNvPr>
          <p:cNvCxnSpPr>
            <a:cxnSpLocks/>
          </p:cNvCxnSpPr>
          <p:nvPr/>
        </p:nvCxnSpPr>
        <p:spPr>
          <a:xfrm>
            <a:off x="7826435" y="5147429"/>
            <a:ext cx="734089" cy="10900"/>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8AB268BC-7509-77CF-F4EC-B3D1BAEF2D0A}"/>
              </a:ext>
            </a:extLst>
          </p:cNvPr>
          <p:cNvCxnSpPr>
            <a:cxnSpLocks/>
          </p:cNvCxnSpPr>
          <p:nvPr/>
        </p:nvCxnSpPr>
        <p:spPr>
          <a:xfrm flipV="1">
            <a:off x="8560524" y="4417195"/>
            <a:ext cx="0" cy="730234"/>
          </a:xfrm>
          <a:prstGeom prst="line">
            <a:avLst/>
          </a:prstGeom>
          <a:ln w="28575">
            <a:solidFill>
              <a:schemeClr val="tx1"/>
            </a:solidFill>
            <a:prstDash val="solid"/>
            <a:headEnd type="none" w="lg" len="med"/>
            <a:tailEnd type="non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9343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8370E3D-6296-8618-B567-5EDD8FB26D8B}"/>
              </a:ext>
            </a:extLst>
          </p:cNvPr>
          <p:cNvSpPr>
            <a:spLocks noGrp="1"/>
          </p:cNvSpPr>
          <p:nvPr>
            <p:ph type="title"/>
          </p:nvPr>
        </p:nvSpPr>
        <p:spPr/>
        <p:txBody>
          <a:bodyPr/>
          <a:lstStyle/>
          <a:p>
            <a:r>
              <a:rPr kumimoji="1" lang="ja-JP" altLang="en-US" dirty="0"/>
              <a:t>実際にデータベースをつくる</a:t>
            </a:r>
          </a:p>
        </p:txBody>
      </p:sp>
      <p:sp>
        <p:nvSpPr>
          <p:cNvPr id="3" name="テキスト プレースホルダー 2">
            <a:extLst>
              <a:ext uri="{FF2B5EF4-FFF2-40B4-BE49-F238E27FC236}">
                <a16:creationId xmlns:a16="http://schemas.microsoft.com/office/drawing/2014/main" id="{7D1BE139-8E53-7E95-2654-E3C3120E091C}"/>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10684289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71345D-3A61-13DC-546A-827EE6BB3CB9}"/>
              </a:ext>
            </a:extLst>
          </p:cNvPr>
          <p:cNvSpPr>
            <a:spLocks noGrp="1"/>
          </p:cNvSpPr>
          <p:nvPr>
            <p:ph type="title"/>
          </p:nvPr>
        </p:nvSpPr>
        <p:spPr/>
        <p:txBody>
          <a:bodyPr/>
          <a:lstStyle/>
          <a:p>
            <a:r>
              <a:rPr lang="ja-JP" altLang="en-US" dirty="0"/>
              <a:t>データベースソフト及び素材データ</a:t>
            </a:r>
            <a:endParaRPr kumimoji="1" lang="ja-JP" altLang="en-US" dirty="0"/>
          </a:p>
        </p:txBody>
      </p:sp>
      <p:sp>
        <p:nvSpPr>
          <p:cNvPr id="3" name="コンテンツ プレースホルダー 2">
            <a:extLst>
              <a:ext uri="{FF2B5EF4-FFF2-40B4-BE49-F238E27FC236}">
                <a16:creationId xmlns:a16="http://schemas.microsoft.com/office/drawing/2014/main" id="{FB1980A5-7663-750C-853F-721331BEB871}"/>
              </a:ext>
            </a:extLst>
          </p:cNvPr>
          <p:cNvSpPr>
            <a:spLocks noGrp="1"/>
          </p:cNvSpPr>
          <p:nvPr>
            <p:ph idx="1"/>
          </p:nvPr>
        </p:nvSpPr>
        <p:spPr>
          <a:xfrm>
            <a:off x="470263" y="1690688"/>
            <a:ext cx="11138263" cy="3826238"/>
          </a:xfrm>
        </p:spPr>
        <p:txBody>
          <a:bodyPr>
            <a:normAutofit fontScale="92500" lnSpcReduction="10000"/>
          </a:bodyPr>
          <a:lstStyle/>
          <a:p>
            <a:endParaRPr kumimoji="1" lang="en-US" altLang="ja-JP" dirty="0"/>
          </a:p>
          <a:p>
            <a:r>
              <a:rPr kumimoji="1" lang="ja-JP" altLang="en-US" dirty="0"/>
              <a:t>データベースソフト：　</a:t>
            </a:r>
            <a:r>
              <a:rPr kumimoji="1" lang="en-US" altLang="ja-JP" dirty="0"/>
              <a:t>DB Browser for</a:t>
            </a:r>
            <a:r>
              <a:rPr kumimoji="1" lang="ja-JP" altLang="en-US" dirty="0"/>
              <a:t>　</a:t>
            </a:r>
            <a:r>
              <a:rPr kumimoji="1" lang="en-US" altLang="ja-JP" dirty="0"/>
              <a:t>SQLite</a:t>
            </a:r>
          </a:p>
          <a:p>
            <a:pPr marL="0" indent="0">
              <a:buNone/>
            </a:pPr>
            <a:r>
              <a:rPr kumimoji="1" lang="en-US" altLang="ja-JP" dirty="0">
                <a:hlinkClick r:id="rId2"/>
              </a:rPr>
              <a:t>https://sqlitebrowser.org/</a:t>
            </a:r>
            <a:endParaRPr kumimoji="1" lang="en-US" altLang="ja-JP" dirty="0"/>
          </a:p>
          <a:p>
            <a:pPr marL="0" indent="0">
              <a:buNone/>
            </a:pPr>
            <a:endParaRPr kumimoji="1" lang="en-US" altLang="ja-JP" dirty="0"/>
          </a:p>
          <a:p>
            <a:r>
              <a:rPr kumimoji="1" lang="ja-JP" altLang="en-US" dirty="0"/>
              <a:t>素材データ：　大学図書館員のための図書館システム開発練習用</a:t>
            </a:r>
            <a:r>
              <a:rPr lang="ja-JP" altLang="en-US" dirty="0"/>
              <a:t>データ</a:t>
            </a:r>
            <a:endParaRPr lang="en-US" altLang="ja-JP" dirty="0"/>
          </a:p>
          <a:p>
            <a:pPr marL="0" indent="0">
              <a:buNone/>
            </a:pPr>
            <a:r>
              <a:rPr kumimoji="1" lang="en-US" altLang="ja-JP" dirty="0">
                <a:hlinkClick r:id="rId3"/>
              </a:rPr>
              <a:t>https://mbc.dl.itc.u-tokyo.ac.jp/data4librarysystem/</a:t>
            </a:r>
            <a:endParaRPr kumimoji="1" lang="en-US" altLang="ja-JP" dirty="0"/>
          </a:p>
          <a:p>
            <a:pPr marL="457200" lvl="1" indent="0">
              <a:buNone/>
            </a:pPr>
            <a:r>
              <a:rPr kumimoji="1" lang="ja-JP" altLang="en-US" dirty="0"/>
              <a:t>１，図書書誌</a:t>
            </a:r>
            <a:r>
              <a:rPr lang="en-US" altLang="ja-JP" dirty="0"/>
              <a:t>120</a:t>
            </a:r>
            <a:r>
              <a:rPr lang="ja-JP" altLang="en-US" dirty="0"/>
              <a:t>万件</a:t>
            </a:r>
            <a:r>
              <a:rPr kumimoji="1" lang="en-US" altLang="ja-JP" dirty="0"/>
              <a:t>(TSV)</a:t>
            </a:r>
          </a:p>
          <a:p>
            <a:pPr marL="457200" lvl="1" indent="0">
              <a:buNone/>
            </a:pPr>
            <a:r>
              <a:rPr kumimoji="1" lang="ja-JP" altLang="en-US" dirty="0"/>
              <a:t>２．大学構成員ダミーデータ</a:t>
            </a:r>
            <a:r>
              <a:rPr kumimoji="1" lang="en-US" altLang="ja-JP" dirty="0"/>
              <a:t>30</a:t>
            </a:r>
            <a:r>
              <a:rPr kumimoji="1" lang="ja-JP" altLang="en-US" dirty="0"/>
              <a:t>件</a:t>
            </a:r>
            <a:r>
              <a:rPr kumimoji="1" lang="en-US" altLang="ja-JP" dirty="0"/>
              <a:t>(TSV)</a:t>
            </a:r>
          </a:p>
          <a:p>
            <a:pPr marL="457200" lvl="1" indent="0">
              <a:buNone/>
            </a:pPr>
            <a:r>
              <a:rPr kumimoji="1" lang="ja-JP" altLang="en-US" dirty="0"/>
              <a:t>３．図書受け入れダミーデータ</a:t>
            </a:r>
            <a:r>
              <a:rPr kumimoji="1" lang="en-US" altLang="ja-JP" dirty="0"/>
              <a:t>40</a:t>
            </a:r>
            <a:r>
              <a:rPr kumimoji="1" lang="ja-JP" altLang="en-US" dirty="0"/>
              <a:t>件</a:t>
            </a:r>
            <a:r>
              <a:rPr kumimoji="1" lang="en-US" altLang="ja-JP" dirty="0"/>
              <a:t>(TSV)</a:t>
            </a:r>
            <a:endParaRPr kumimoji="1" lang="ja-JP" altLang="en-US" dirty="0"/>
          </a:p>
        </p:txBody>
      </p:sp>
    </p:spTree>
    <p:extLst>
      <p:ext uri="{BB962C8B-B14F-4D97-AF65-F5344CB8AC3E}">
        <p14:creationId xmlns:p14="http://schemas.microsoft.com/office/powerpoint/2010/main" val="2570927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12095C-E8F6-9FDB-4366-45731745C1A7}"/>
              </a:ext>
            </a:extLst>
          </p:cNvPr>
          <p:cNvSpPr>
            <a:spLocks noGrp="1"/>
          </p:cNvSpPr>
          <p:nvPr>
            <p:ph type="title"/>
          </p:nvPr>
        </p:nvSpPr>
        <p:spPr>
          <a:xfrm>
            <a:off x="838200" y="365125"/>
            <a:ext cx="10831286" cy="1325563"/>
          </a:xfrm>
        </p:spPr>
        <p:txBody>
          <a:bodyPr>
            <a:normAutofit fontScale="90000"/>
          </a:bodyPr>
          <a:lstStyle/>
          <a:p>
            <a:r>
              <a:rPr lang="ja-JP" altLang="en-US" dirty="0"/>
              <a:t>図書書誌データ</a:t>
            </a:r>
            <a:br>
              <a:rPr lang="en-US" altLang="ja-JP" dirty="0"/>
            </a:br>
            <a:r>
              <a:rPr lang="ja-JP" altLang="en-US" dirty="0"/>
              <a:t>　→　図書書誌</a:t>
            </a:r>
            <a:r>
              <a:rPr lang="en-US" altLang="ja-JP" dirty="0"/>
              <a:t>(books_1200000)</a:t>
            </a:r>
            <a:r>
              <a:rPr lang="ja-JP" altLang="en-US" dirty="0"/>
              <a:t>テーブル作成</a:t>
            </a:r>
            <a:endParaRPr kumimoji="1" lang="ja-JP" altLang="en-US" dirty="0"/>
          </a:p>
        </p:txBody>
      </p:sp>
      <p:sp>
        <p:nvSpPr>
          <p:cNvPr id="3" name="コンテンツ プレースホルダー 2">
            <a:extLst>
              <a:ext uri="{FF2B5EF4-FFF2-40B4-BE49-F238E27FC236}">
                <a16:creationId xmlns:a16="http://schemas.microsoft.com/office/drawing/2014/main" id="{D943612C-0D2C-C410-A43C-289500134957}"/>
              </a:ext>
            </a:extLst>
          </p:cNvPr>
          <p:cNvSpPr>
            <a:spLocks noGrp="1"/>
          </p:cNvSpPr>
          <p:nvPr>
            <p:ph idx="1"/>
          </p:nvPr>
        </p:nvSpPr>
        <p:spPr>
          <a:xfrm>
            <a:off x="838200" y="2130425"/>
            <a:ext cx="10515600" cy="1603375"/>
          </a:xfrm>
        </p:spPr>
        <p:txBody>
          <a:bodyPr/>
          <a:lstStyle/>
          <a:p>
            <a:r>
              <a:rPr kumimoji="1" lang="ja-JP" altLang="en-US" dirty="0"/>
              <a:t>図書書誌データ</a:t>
            </a:r>
            <a:r>
              <a:rPr kumimoji="1" lang="en-US" altLang="ja-JP" dirty="0"/>
              <a:t>(TSV)</a:t>
            </a:r>
            <a:r>
              <a:rPr kumimoji="1" lang="ja-JP" altLang="en-US" dirty="0"/>
              <a:t>をそのまま</a:t>
            </a:r>
            <a:r>
              <a:rPr lang="en-US" altLang="ja-JP" dirty="0"/>
              <a:t>DB</a:t>
            </a:r>
            <a:r>
              <a:rPr lang="ja-JP" altLang="en-US" dirty="0"/>
              <a:t>に取り込み</a:t>
            </a:r>
            <a:br>
              <a:rPr lang="en-US" altLang="ja-JP" dirty="0"/>
            </a:br>
            <a:r>
              <a:rPr lang="en-US" altLang="ja-JP" sz="2400" dirty="0"/>
              <a:t>(</a:t>
            </a:r>
            <a:r>
              <a:rPr lang="ja-JP" altLang="en-US" sz="2400" dirty="0"/>
              <a:t>テーブル名は</a:t>
            </a:r>
            <a:r>
              <a:rPr lang="en-US" altLang="ja-JP" sz="2400" dirty="0"/>
              <a:t>books_1200000</a:t>
            </a:r>
            <a:r>
              <a:rPr lang="ja-JP" altLang="en-US" sz="2400" dirty="0"/>
              <a:t>となる）</a:t>
            </a:r>
            <a:endParaRPr kumimoji="1" lang="en-US" altLang="ja-JP" sz="2400" dirty="0"/>
          </a:p>
          <a:p>
            <a:r>
              <a:rPr kumimoji="1" lang="ja-JP" altLang="en-US" dirty="0"/>
              <a:t>書誌</a:t>
            </a:r>
            <a:r>
              <a:rPr kumimoji="1" lang="en-US" altLang="ja-JP" dirty="0"/>
              <a:t>ID</a:t>
            </a:r>
            <a:r>
              <a:rPr kumimoji="1" lang="ja-JP" altLang="en-US" dirty="0"/>
              <a:t>には</a:t>
            </a:r>
            <a:r>
              <a:rPr kumimoji="1" lang="en-US" altLang="ja-JP" dirty="0"/>
              <a:t>NCID</a:t>
            </a:r>
            <a:r>
              <a:rPr kumimoji="1" lang="ja-JP" altLang="en-US" dirty="0"/>
              <a:t>（</a:t>
            </a:r>
            <a:r>
              <a:rPr kumimoji="1" lang="en-US" altLang="ja-JP" dirty="0"/>
              <a:t>NII</a:t>
            </a:r>
            <a:r>
              <a:rPr kumimoji="1" lang="ja-JP" altLang="en-US" dirty="0"/>
              <a:t>書誌</a:t>
            </a:r>
            <a:r>
              <a:rPr kumimoji="1" lang="en-US" altLang="ja-JP" dirty="0"/>
              <a:t>ID)</a:t>
            </a:r>
            <a:r>
              <a:rPr kumimoji="1" lang="ja-JP" altLang="en-US" dirty="0"/>
              <a:t>を使うことにする</a:t>
            </a:r>
          </a:p>
        </p:txBody>
      </p:sp>
    </p:spTree>
    <p:extLst>
      <p:ext uri="{BB962C8B-B14F-4D97-AF65-F5344CB8AC3E}">
        <p14:creationId xmlns:p14="http://schemas.microsoft.com/office/powerpoint/2010/main" val="49233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5D5B20-4177-6660-C5C5-035944716601}"/>
              </a:ext>
            </a:extLst>
          </p:cNvPr>
          <p:cNvSpPr>
            <a:spLocks noGrp="1"/>
          </p:cNvSpPr>
          <p:nvPr>
            <p:ph type="title"/>
          </p:nvPr>
        </p:nvSpPr>
        <p:spPr>
          <a:xfrm>
            <a:off x="829811" y="700685"/>
            <a:ext cx="10515600" cy="1325563"/>
          </a:xfrm>
        </p:spPr>
        <p:txBody>
          <a:bodyPr/>
          <a:lstStyle/>
          <a:p>
            <a:r>
              <a:rPr kumimoji="1" lang="ja-JP" altLang="en-US" dirty="0"/>
              <a:t>大学構成員ダミーデータ</a:t>
            </a:r>
            <a:br>
              <a:rPr kumimoji="1" lang="en-US" altLang="ja-JP" dirty="0"/>
            </a:br>
            <a:r>
              <a:rPr kumimoji="1" lang="ja-JP" altLang="en-US" dirty="0"/>
              <a:t>　→　利用者</a:t>
            </a:r>
            <a:r>
              <a:rPr kumimoji="1" lang="en-US" altLang="ja-JP" dirty="0"/>
              <a:t>(user)</a:t>
            </a:r>
            <a:r>
              <a:rPr lang="ja-JP" altLang="en-US" dirty="0"/>
              <a:t>テーブル作成</a:t>
            </a:r>
            <a:endParaRPr kumimoji="1" lang="ja-JP" altLang="en-US" dirty="0"/>
          </a:p>
        </p:txBody>
      </p:sp>
      <p:sp>
        <p:nvSpPr>
          <p:cNvPr id="3" name="コンテンツ プレースホルダー 2">
            <a:extLst>
              <a:ext uri="{FF2B5EF4-FFF2-40B4-BE49-F238E27FC236}">
                <a16:creationId xmlns:a16="http://schemas.microsoft.com/office/drawing/2014/main" id="{1997EEDF-67CC-0AE2-B4D2-463934F04D61}"/>
              </a:ext>
            </a:extLst>
          </p:cNvPr>
          <p:cNvSpPr>
            <a:spLocks noGrp="1"/>
          </p:cNvSpPr>
          <p:nvPr>
            <p:ph idx="1"/>
          </p:nvPr>
        </p:nvSpPr>
        <p:spPr>
          <a:xfrm>
            <a:off x="758301" y="2278386"/>
            <a:ext cx="10515600" cy="2338002"/>
          </a:xfrm>
        </p:spPr>
        <p:txBody>
          <a:bodyPr/>
          <a:lstStyle/>
          <a:p>
            <a:r>
              <a:rPr kumimoji="1" lang="ja-JP" altLang="en-US" dirty="0"/>
              <a:t>元データのカラム</a:t>
            </a:r>
            <a:r>
              <a:rPr lang="ja-JP" altLang="en-US" dirty="0"/>
              <a:t>を確認</a:t>
            </a:r>
            <a:endParaRPr lang="en-US" altLang="ja-JP" dirty="0"/>
          </a:p>
          <a:p>
            <a:pPr lvl="1"/>
            <a:r>
              <a:rPr lang="ja-JP" altLang="en-US" b="1" dirty="0"/>
              <a:t>連番</a:t>
            </a:r>
            <a:r>
              <a:rPr lang="en-US" altLang="ja-JP" dirty="0"/>
              <a:t>, </a:t>
            </a:r>
            <a:r>
              <a:rPr lang="ja-JP" altLang="en-US" dirty="0"/>
              <a:t>氏名</a:t>
            </a:r>
            <a:r>
              <a:rPr lang="en-US" altLang="ja-JP" dirty="0"/>
              <a:t>, </a:t>
            </a:r>
            <a:r>
              <a:rPr lang="ja-JP" altLang="en-US" dirty="0"/>
              <a:t>氏名（カタカナ）</a:t>
            </a:r>
            <a:r>
              <a:rPr lang="en-US" altLang="ja-JP" dirty="0"/>
              <a:t>, </a:t>
            </a:r>
            <a:r>
              <a:rPr lang="ja-JP" altLang="en-US" dirty="0"/>
              <a:t>性別</a:t>
            </a:r>
            <a:r>
              <a:rPr lang="en-US" altLang="ja-JP" dirty="0"/>
              <a:t>, </a:t>
            </a:r>
            <a:r>
              <a:rPr lang="ja-JP" altLang="en-US" dirty="0"/>
              <a:t>電話番号</a:t>
            </a:r>
            <a:r>
              <a:rPr lang="en-US" altLang="ja-JP" dirty="0"/>
              <a:t>, </a:t>
            </a:r>
            <a:r>
              <a:rPr lang="ja-JP" altLang="en-US" dirty="0"/>
              <a:t>携帯電話</a:t>
            </a:r>
            <a:r>
              <a:rPr lang="en-US" altLang="ja-JP" dirty="0"/>
              <a:t>, </a:t>
            </a:r>
            <a:r>
              <a:rPr lang="ja-JP" altLang="en-US" dirty="0"/>
              <a:t>メールアドレス</a:t>
            </a:r>
            <a:r>
              <a:rPr lang="en-US" altLang="ja-JP" dirty="0"/>
              <a:t>, </a:t>
            </a:r>
            <a:r>
              <a:rPr lang="ja-JP" altLang="en-US" dirty="0"/>
              <a:t>郵便番号</a:t>
            </a:r>
            <a:r>
              <a:rPr lang="en-US" altLang="ja-JP" dirty="0"/>
              <a:t>, </a:t>
            </a:r>
            <a:r>
              <a:rPr lang="ja-JP" altLang="en-US" dirty="0"/>
              <a:t>住所</a:t>
            </a:r>
            <a:r>
              <a:rPr lang="en-US" altLang="ja-JP" dirty="0"/>
              <a:t>, </a:t>
            </a:r>
            <a:r>
              <a:rPr lang="ja-JP" altLang="en-US" dirty="0"/>
              <a:t>生年月日</a:t>
            </a:r>
            <a:r>
              <a:rPr lang="en-US" altLang="ja-JP" dirty="0"/>
              <a:t>, </a:t>
            </a:r>
            <a:r>
              <a:rPr lang="ja-JP" altLang="en-US" dirty="0"/>
              <a:t>年齢</a:t>
            </a:r>
            <a:r>
              <a:rPr lang="en-US" altLang="ja-JP" dirty="0"/>
              <a:t>, </a:t>
            </a:r>
            <a:r>
              <a:rPr lang="ja-JP" altLang="en-US" dirty="0"/>
              <a:t>出身地</a:t>
            </a:r>
            <a:r>
              <a:rPr lang="en-US" altLang="ja-JP" dirty="0"/>
              <a:t>, </a:t>
            </a:r>
            <a:r>
              <a:rPr lang="ja-JP" altLang="en-US" dirty="0"/>
              <a:t>身分</a:t>
            </a:r>
            <a:r>
              <a:rPr lang="en-US" altLang="ja-JP" dirty="0"/>
              <a:t>, </a:t>
            </a:r>
            <a:r>
              <a:rPr lang="ja-JP" altLang="en-US" dirty="0"/>
              <a:t>所属 </a:t>
            </a:r>
            <a:endParaRPr lang="en-US" altLang="ja-JP" dirty="0"/>
          </a:p>
          <a:p>
            <a:r>
              <a:rPr kumimoji="1" lang="ja-JP" altLang="en-US" b="1" dirty="0"/>
              <a:t>連番</a:t>
            </a:r>
            <a:r>
              <a:rPr kumimoji="1" lang="ja-JP" altLang="en-US" dirty="0"/>
              <a:t>を利用者</a:t>
            </a:r>
            <a:r>
              <a:rPr kumimoji="1" lang="en-US" altLang="ja-JP" dirty="0"/>
              <a:t>ID</a:t>
            </a:r>
            <a:r>
              <a:rPr kumimoji="1" lang="ja-JP" altLang="en-US" dirty="0"/>
              <a:t>とみなし、カラム名称を</a:t>
            </a:r>
            <a:r>
              <a:rPr kumimoji="1" lang="en-US" altLang="ja-JP" b="1" dirty="0" err="1"/>
              <a:t>user_id</a:t>
            </a:r>
            <a:r>
              <a:rPr lang="ja-JP" altLang="en-US" dirty="0"/>
              <a:t>に</a:t>
            </a:r>
            <a:endParaRPr kumimoji="1" lang="en-US" altLang="ja-JP" dirty="0"/>
          </a:p>
          <a:p>
            <a:r>
              <a:rPr lang="en-US" altLang="ja-JP" b="1" dirty="0"/>
              <a:t>user</a:t>
            </a:r>
            <a:r>
              <a:rPr lang="ja-JP" altLang="en-US" b="1" dirty="0"/>
              <a:t>テーブル</a:t>
            </a:r>
            <a:r>
              <a:rPr lang="ja-JP" altLang="en-US" dirty="0"/>
              <a:t>として</a:t>
            </a:r>
            <a:r>
              <a:rPr lang="en-US" altLang="ja-JP" dirty="0"/>
              <a:t>DB</a:t>
            </a:r>
            <a:r>
              <a:rPr lang="ja-JP" altLang="en-US" dirty="0"/>
              <a:t>に取り込み</a:t>
            </a:r>
            <a:endParaRPr kumimoji="1" lang="ja-JP" altLang="en-US" dirty="0"/>
          </a:p>
        </p:txBody>
      </p:sp>
    </p:spTree>
    <p:extLst>
      <p:ext uri="{BB962C8B-B14F-4D97-AF65-F5344CB8AC3E}">
        <p14:creationId xmlns:p14="http://schemas.microsoft.com/office/powerpoint/2010/main" val="8042912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69F2A8BA51803645BF81483656851846" ma:contentTypeVersion="17" ma:contentTypeDescription="新しいドキュメントを作成します。" ma:contentTypeScope="" ma:versionID="271ef9bc0cf167a29e20c0d8944397f7">
  <xsd:schema xmlns:xsd="http://www.w3.org/2001/XMLSchema" xmlns:xs="http://www.w3.org/2001/XMLSchema" xmlns:p="http://schemas.microsoft.com/office/2006/metadata/properties" xmlns:ns2="14597aaa-42d2-4dae-98d4-ce42a017cc9b" xmlns:ns3="4e344fe7-5efc-48ed-bf18-961f54d49049" targetNamespace="http://schemas.microsoft.com/office/2006/metadata/properties" ma:root="true" ma:fieldsID="6e6effd10a265f45d3836662cd324e85" ns2:_="" ns3:_="">
    <xsd:import namespace="14597aaa-42d2-4dae-98d4-ce42a017cc9b"/>
    <xsd:import namespace="4e344fe7-5efc-48ed-bf18-961f54d4904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4597aaa-42d2-4dae-98d4-ce42a017cc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画像タグ" ma:readOnly="false" ma:fieldId="{5cf76f15-5ced-4ddc-b409-7134ff3c332f}" ma:taxonomyMulti="true" ma:sspId="43c67a92-a372-452b-99e4-c34048beba6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344fe7-5efc-48ed-bf18-961f54d49049" elementFormDefault="qualified">
    <xsd:import namespace="http://schemas.microsoft.com/office/2006/documentManagement/types"/>
    <xsd:import namespace="http://schemas.microsoft.com/office/infopath/2007/PartnerControls"/>
    <xsd:element name="SharedWithUsers" ma:index="17"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有相手の詳細情報" ma:internalName="SharedWithDetails" ma:readOnly="true">
      <xsd:simpleType>
        <xsd:restriction base="dms:Note">
          <xsd:maxLength value="255"/>
        </xsd:restriction>
      </xsd:simpleType>
    </xsd:element>
    <xsd:element name="TaxCatchAll" ma:index="23" nillable="true" ma:displayName="Taxonomy Catch All Column" ma:hidden="true" ma:list="{731f75cd-3c50-4485-801a-509403098980}" ma:internalName="TaxCatchAll" ma:showField="CatchAllData" ma:web="4e344fe7-5efc-48ed-bf18-961f54d4904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e344fe7-5efc-48ed-bf18-961f54d49049" xsi:nil="true"/>
    <lcf76f155ced4ddcb4097134ff3c332f xmlns="14597aaa-42d2-4dae-98d4-ce42a017cc9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D0A4D35-4F48-4AB4-8B7B-5CF5D7EAA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4597aaa-42d2-4dae-98d4-ce42a017cc9b"/>
    <ds:schemaRef ds:uri="4e344fe7-5efc-48ed-bf18-961f54d490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E55870-88BC-4D5D-B783-27B55242317F}">
  <ds:schemaRefs>
    <ds:schemaRef ds:uri="http://schemas.microsoft.com/sharepoint/v3/contenttype/forms"/>
  </ds:schemaRefs>
</ds:datastoreItem>
</file>

<file path=customXml/itemProps3.xml><?xml version="1.0" encoding="utf-8"?>
<ds:datastoreItem xmlns:ds="http://schemas.openxmlformats.org/officeDocument/2006/customXml" ds:itemID="{EAB7C769-EC80-4FD5-9DC5-390E329ED492}">
  <ds:schemaRefs>
    <ds:schemaRef ds:uri="http://schemas.microsoft.com/office/2006/documentManagement/types"/>
    <ds:schemaRef ds:uri="http://schemas.microsoft.com/office/2006/metadata/properties"/>
    <ds:schemaRef ds:uri="http://purl.org/dc/dcmitype/"/>
    <ds:schemaRef ds:uri="4e344fe7-5efc-48ed-bf18-961f54d49049"/>
    <ds:schemaRef ds:uri="http://schemas.microsoft.com/office/infopath/2007/PartnerControls"/>
    <ds:schemaRef ds:uri="http://schemas.openxmlformats.org/package/2006/metadata/core-properties"/>
    <ds:schemaRef ds:uri="14597aaa-42d2-4dae-98d4-ce42a017cc9b"/>
    <ds:schemaRef ds:uri="http://www.w3.org/XML/1998/namespac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342</TotalTime>
  <Words>1701</Words>
  <Application>Microsoft Office PowerPoint</Application>
  <PresentationFormat>ワイド画面</PresentationFormat>
  <Paragraphs>169</Paragraphs>
  <Slides>26</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-apple-system</vt:lpstr>
      <vt:lpstr>AR Pマッチ体B</vt:lpstr>
      <vt:lpstr>YakuHanJPs</vt:lpstr>
      <vt:lpstr>游ゴシック</vt:lpstr>
      <vt:lpstr>游ゴシック Light</vt:lpstr>
      <vt:lpstr>Arial</vt:lpstr>
      <vt:lpstr>Wingdings</vt:lpstr>
      <vt:lpstr>Office テーマ</vt:lpstr>
      <vt:lpstr>図書貸出システムのデータベースを設計してみる</vt:lpstr>
      <vt:lpstr>図書貸出モデルの設計</vt:lpstr>
      <vt:lpstr>図書貸出のUMLクラス図（モデルA）</vt:lpstr>
      <vt:lpstr>図書貸出のUMLクラス図（モデルB）</vt:lpstr>
      <vt:lpstr>前のスライドのモデルBを選んで ER図（IDEDF1X記法）でより具体化</vt:lpstr>
      <vt:lpstr>実際にデータベースをつくる</vt:lpstr>
      <vt:lpstr>データベースソフト及び素材データ</vt:lpstr>
      <vt:lpstr>図書書誌データ 　→　図書書誌(books_1200000)テーブル作成</vt:lpstr>
      <vt:lpstr>大学構成員ダミーデータ 　→　利用者(user)テーブル作成</vt:lpstr>
      <vt:lpstr>図書受け入れダミーデータ 　→　所蔵図書(shozo)テーブル作成</vt:lpstr>
      <vt:lpstr>貸出・返却(lend)テーブル作成</vt:lpstr>
      <vt:lpstr>貸出・返却処理をSQLで</vt:lpstr>
      <vt:lpstr>【事前知識】  DB Browser for SQL liteでの日付処理</vt:lpstr>
      <vt:lpstr>貸出処理をSQLで</vt:lpstr>
      <vt:lpstr>貸出状況確認をSQLで</vt:lpstr>
      <vt:lpstr>貸出中資料の書誌確認をSQLで</vt:lpstr>
      <vt:lpstr>返却処理SQL例</vt:lpstr>
      <vt:lpstr>拡張 – 貸出上限日数の追加</vt:lpstr>
      <vt:lpstr>貸出上限日数を追加</vt:lpstr>
      <vt:lpstr>貸出(lend)テーブルにカラムを追加</vt:lpstr>
      <vt:lpstr>貸出上限(lend_rule)テーブルを作成</vt:lpstr>
      <vt:lpstr>貸出中資料の返却期限日確認ををSQLで</vt:lpstr>
      <vt:lpstr>貸出上限日数を途中で変更したときは？</vt:lpstr>
      <vt:lpstr>貸出・返却テーブルに返却期限日を追加</vt:lpstr>
      <vt:lpstr>貸出処理改訂（３ステップ）</vt:lpstr>
      <vt:lpstr>Let’s Try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図書貸出システムのデータベースを設計する</dc:title>
  <dc:creator>前田　朗</dc:creator>
  <cp:lastModifiedBy>前田　朗</cp:lastModifiedBy>
  <cp:revision>222</cp:revision>
  <dcterms:created xsi:type="dcterms:W3CDTF">2023-11-06T07:29:46Z</dcterms:created>
  <dcterms:modified xsi:type="dcterms:W3CDTF">2025-07-17T01:42:59Z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0x01010069F2A8BA51803645BF81483656851846</vt:lpwstr>
  </property>
  <property fmtid="{D5CDD505-2E9C-101B-9397-08002B2CF9AE}" pid="3" name="MediaServiceImageTags">
    <vt:lpwstr/>
  </property>
</Properties>
</file>