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09" r:id="rId6"/>
    <p:sldId id="262" r:id="rId7"/>
    <p:sldId id="259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4" r:id="rId17"/>
    <p:sldId id="275" r:id="rId18"/>
    <p:sldId id="311" r:id="rId19"/>
    <p:sldId id="264" r:id="rId20"/>
    <p:sldId id="265" r:id="rId21"/>
    <p:sldId id="266" r:id="rId22"/>
    <p:sldId id="277" r:id="rId23"/>
    <p:sldId id="267" r:id="rId24"/>
    <p:sldId id="278" r:id="rId25"/>
    <p:sldId id="279" r:id="rId26"/>
    <p:sldId id="280" r:id="rId27"/>
    <p:sldId id="310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9BA-5CE1-4BC2-ABCF-0995BDD05E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D1F185-3B47-4D49-B5C3-9DACF7BB09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2809BA-5CE1-4BC2-ABCF-0995BDD05E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800" b="1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603 Platforms for Big Data Processing</a:t>
            </a:r>
            <a:br>
              <a:rPr lang="en-IN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IN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Project - Final Report</a:t>
            </a:r>
            <a:br>
              <a:rPr lang="en-IN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en-IN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Used Car Price Prediction</a:t>
            </a:r>
            <a:br>
              <a:rPr lang="en-IN" sz="19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US" sz="19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4330" y="3657600"/>
            <a:ext cx="2803525" cy="1320800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latin typeface="Times New Roman" panose="02020603050405020304" charset="0"/>
                <a:cs typeface="Times New Roman" panose="02020603050405020304" charset="0"/>
              </a:rPr>
              <a:t>by:</a:t>
            </a:r>
            <a:endParaRPr lang="en-US" sz="1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Sai Hitesh </a:t>
            </a:r>
            <a:r>
              <a:rPr lang="en-US" sz="1500" dirty="0" err="1"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Velaga</a:t>
            </a:r>
            <a:endParaRPr lang="en-US" sz="1500" dirty="0"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Niha</a:t>
            </a:r>
            <a:r>
              <a:rPr lang="en-US" sz="1500" dirty="0"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 Reddy </a:t>
            </a:r>
            <a:r>
              <a:rPr lang="en-US" sz="1500" dirty="0" err="1"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Gali</a:t>
            </a:r>
            <a:endParaRPr lang="en-US" sz="1500" dirty="0"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Mercy Subramani</a:t>
            </a:r>
            <a:endParaRPr lang="en-US" sz="1500" dirty="0"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  <a:p>
            <a:pPr algn="l"/>
            <a:endParaRPr lang="en-US" sz="1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2916555" y="3716655"/>
            <a:ext cx="280352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2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guidance of </a:t>
            </a:r>
            <a:br>
              <a:rPr lang="en-IN" sz="182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IN" sz="182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Prof.  Dr. Waleed Youssef</a:t>
            </a:r>
            <a:r>
              <a:rPr lang="en-US" sz="1820" dirty="0"/>
              <a:t>  </a:t>
            </a:r>
            <a:r>
              <a:rPr lang="en-US" sz="2600" dirty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4" y="615122"/>
            <a:ext cx="10376452" cy="5627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62" y="616227"/>
            <a:ext cx="10412475" cy="55559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648335"/>
            <a:ext cx="10272395" cy="5593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758190"/>
            <a:ext cx="10478770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982345"/>
            <a:ext cx="10072370" cy="5035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754380"/>
            <a:ext cx="10620375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799465"/>
            <a:ext cx="10198100" cy="52622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587375"/>
            <a:ext cx="10889615" cy="55962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38" y="2557463"/>
            <a:ext cx="6551629" cy="33178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US" dirty="0"/>
          </a:p>
          <a:p>
            <a:r>
              <a:rPr lang="en-US" dirty="0"/>
              <a:t>Decision Tree</a:t>
            </a:r>
            <a:endParaRPr lang="en-US" dirty="0"/>
          </a:p>
          <a:p>
            <a:r>
              <a:rPr lang="en-US" dirty="0"/>
              <a:t>Random Forest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Project Description &amp; 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Our goal is to deal with the trends in prices of Used Cars.</a:t>
            </a:r>
            <a:endParaRPr lang="en-US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Analyze and Identify Car’s attributes and their with relation with the prices.</a:t>
            </a:r>
            <a:endParaRPr lang="en-US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Predict the </a:t>
            </a:r>
            <a:r>
              <a:rPr lang="en-US" dirty="0">
                <a:sym typeface="+mn-ea"/>
              </a:rPr>
              <a:t>prices </a:t>
            </a:r>
            <a:r>
              <a:rPr lang="en-US" dirty="0">
                <a:sym typeface="+mn-ea"/>
              </a:rPr>
              <a:t>with their purchase trends.</a:t>
            </a:r>
            <a:endParaRPr lang="en-US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And present a solution to deal with higher data loads and performance issues while storing &amp; processing.</a:t>
            </a:r>
            <a:endParaRPr lang="en-US" b="0" i="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</a:t>
            </a:r>
            <a:endParaRPr lang="en-US" dirty="0"/>
          </a:p>
        </p:txBody>
      </p:sp>
      <p:pic>
        <p:nvPicPr>
          <p:cNvPr id="7" name="Content Placeholder 6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7" y="2557463"/>
            <a:ext cx="6522579" cy="358881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  <a:endParaRPr lang="en-US" dirty="0"/>
          </a:p>
        </p:txBody>
      </p:sp>
      <p:pic>
        <p:nvPicPr>
          <p:cNvPr id="5" name="Content Placeholder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02" r="-65"/>
          <a:stretch>
            <a:fillRect/>
          </a:stretch>
        </p:blipFill>
        <p:spPr>
          <a:xfrm>
            <a:off x="1668780" y="2927350"/>
            <a:ext cx="8860790" cy="25882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</a:t>
            </a:r>
            <a:endParaRPr lang="en-US" dirty="0"/>
          </a:p>
          <a:p>
            <a:r>
              <a:rPr lang="en-US" dirty="0"/>
              <a:t>Test</a:t>
            </a:r>
            <a:endParaRPr lang="en-US" dirty="0"/>
          </a:p>
        </p:txBody>
      </p:sp>
      <p:pic>
        <p:nvPicPr>
          <p:cNvPr id="9" name="Picture 8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2" y="3981583"/>
            <a:ext cx="5830114" cy="15908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Regressor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74" y="2557463"/>
            <a:ext cx="6495332" cy="358881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Regressor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1" y="2482048"/>
            <a:ext cx="5241304" cy="371136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21" y="2463195"/>
            <a:ext cx="4826522" cy="371136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Evaluation</a:t>
            </a:r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1294765" y="2630170"/>
          <a:ext cx="9601200" cy="242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Model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Model RMSE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Model R-Square</a:t>
                      </a:r>
                      <a:endParaRPr lang="en-US"/>
                    </a:p>
                  </a:txBody>
                  <a:tcPr/>
                </a:tc>
              </a:tr>
              <a:tr h="678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Linear 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3896.91</a:t>
                      </a:r>
                      <a:endParaRPr lang="en-US" sz="1800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0.85</a:t>
                      </a:r>
                      <a:endParaRPr lang="en-US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Decision Tree 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3939.51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0.85</a:t>
                      </a:r>
                      <a:endParaRPr lang="en-US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Random Forest Regression</a:t>
                      </a:r>
                      <a:endParaRPr lang="en-US" sz="1800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3852.86</a:t>
                      </a:r>
                      <a:endParaRPr lang="en-US" sz="1800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0.86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</a:t>
            </a:r>
            <a:r>
              <a:rPr lang="en-US" dirty="0">
                <a:sym typeface="+mn-ea"/>
              </a:rPr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+mn-ea"/>
              </a:rPr>
              <a:t>Our Solution can help visualize defined objectives and handles data loads through the power of distributed clusters.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ym typeface="+mn-ea"/>
              </a:rPr>
              <a:t>Our Regression Models designed using Spark MLlib can predict the car price with a RMSE of $3850 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ym typeface="+mn-ea"/>
              </a:rPr>
              <a:t>Learnt about the Stack of bigdata tools and their power in Streaming and batch-processing of data.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ym typeface="+mn-ea"/>
              </a:rPr>
              <a:t>Especially the applications of Pyspark considering the growing support for Python.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800" dirty="0"/>
              <a:t>Thank you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82345"/>
            <a:ext cx="9601200" cy="788035"/>
          </a:xfrm>
        </p:spPr>
        <p:txBody>
          <a:bodyPr>
            <a:normAutofit/>
          </a:bodyPr>
          <a:lstStyle/>
          <a:p>
            <a:r>
              <a:rPr lang="en-IN" dirty="0">
                <a:sym typeface="+mn-ea"/>
              </a:rPr>
              <a:t>Implemented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Solution that visualizes following insights</a:t>
            </a:r>
            <a:endParaRPr lang="en-IN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Various </a:t>
            </a:r>
            <a:r>
              <a:rPr lang="en-US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attributes </a:t>
            </a:r>
            <a:r>
              <a:rPr lang="en-US" alt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their relationship with the price of a car,</a:t>
            </a:r>
            <a:endParaRPr lang="en-IN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Solution that predicts value of </a:t>
            </a:r>
            <a:r>
              <a:rPr lang="en-US" alt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used cars </a:t>
            </a:r>
            <a:r>
              <a:rPr 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that are going to be </a:t>
            </a:r>
            <a:r>
              <a:rPr lang="en-US" alt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sold across the</a:t>
            </a:r>
            <a:r>
              <a:rPr 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Count</a:t>
            </a:r>
            <a:r>
              <a:rPr lang="en-US" alt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ry</a:t>
            </a:r>
            <a:r>
              <a:rPr 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future years.</a:t>
            </a:r>
            <a:endParaRPr lang="en-IN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 used:</a:t>
            </a:r>
            <a:endParaRPr lang="en-IN" sz="1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MongoDB Community Server 5.05 along with MongoDB Compass as Back-End Solution.</a:t>
            </a:r>
            <a:endParaRPr lang="en-IN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Used Jupyter Notebook to design solution using Pyspark built on Spark v3.1.2.</a:t>
            </a:r>
            <a:endParaRPr lang="en-IN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IN" sz="1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Matplot </a:t>
            </a:r>
            <a:r>
              <a:rPr lang="en-IN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Library for Visualization. </a:t>
            </a:r>
            <a:endParaRPr lang="en-IN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51905" y="24206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>
                <a:sym typeface="+mn-ea"/>
              </a:rPr>
              <a:t>Items that could have been Implemented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dirty="0">
                <a:sym typeface="+mn-ea"/>
              </a:rPr>
              <a:t>Tableau Public for Visualization</a:t>
            </a:r>
            <a:endParaRPr lang="en-IN" dirty="0"/>
          </a:p>
          <a:p>
            <a:r>
              <a:rPr lang="en-US" altLang="en-IN" dirty="0">
                <a:sym typeface="+mn-ea"/>
              </a:rPr>
              <a:t>A real time</a:t>
            </a:r>
            <a:r>
              <a:rPr lang="en-IN" dirty="0">
                <a:sym typeface="+mn-ea"/>
              </a:rPr>
              <a:t> </a:t>
            </a:r>
            <a:r>
              <a:rPr lang="en-US" altLang="en-IN" dirty="0">
                <a:sym typeface="+mn-ea"/>
              </a:rPr>
              <a:t>s</a:t>
            </a:r>
            <a:r>
              <a:rPr lang="en-IN" dirty="0">
                <a:sym typeface="+mn-ea"/>
              </a:rPr>
              <a:t>olution that predicts the </a:t>
            </a:r>
            <a:r>
              <a:rPr lang="en-US" altLang="en-IN" dirty="0">
                <a:sym typeface="+mn-ea"/>
              </a:rPr>
              <a:t>car price</a:t>
            </a:r>
            <a:r>
              <a:rPr lang="en-IN" dirty="0">
                <a:sym typeface="+mn-ea"/>
              </a:rPr>
              <a:t> </a:t>
            </a:r>
            <a:r>
              <a:rPr lang="en-US" altLang="en-IN" dirty="0">
                <a:sym typeface="+mn-ea"/>
              </a:rPr>
              <a:t>as soon as it is listed on a public website(facebook marketplace or craigslist)</a:t>
            </a:r>
            <a:endParaRPr lang="en-US" altLang="en-IN" dirty="0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Project Process-Flow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7957" y="3703645"/>
            <a:ext cx="1821022" cy="942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PySpark MLib for building Pipeline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2515" y="3704187"/>
            <a:ext cx="1989748" cy="953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 dataset from </a:t>
            </a:r>
            <a:r>
              <a:rPr lang="en-US" dirty="0" err="1"/>
              <a:t>MongoDB</a:t>
            </a:r>
            <a:r>
              <a:rPr lang="en-US" dirty="0"/>
              <a:t>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20899" y="3715075"/>
            <a:ext cx="1821022" cy="942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+mn-ea"/>
              </a:rPr>
              <a:t>start Spark from </a:t>
            </a:r>
            <a:r>
              <a:rPr lang="en-US" dirty="0" err="1">
                <a:sym typeface="+mn-ea"/>
              </a:rPr>
              <a:t>Jupyter</a:t>
            </a:r>
            <a:r>
              <a:rPr lang="en-US" dirty="0">
                <a:sym typeface="+mn-ea"/>
              </a:rPr>
              <a:t> Notebook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20887" y="4949027"/>
            <a:ext cx="1821022" cy="926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Selecting Best Model for the Project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69850" y="4941251"/>
            <a:ext cx="1989746" cy="942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7957" y="4933476"/>
            <a:ext cx="1821022" cy="942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+mn-ea"/>
              </a:rPr>
              <a:t>Using PySpark MLib for building Models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1"/>
            <a:endCxn id="3" idx="3"/>
          </p:cNvCxnSpPr>
          <p:nvPr/>
        </p:nvCxnSpPr>
        <p:spPr>
          <a:xfrm flipH="1" flipV="1">
            <a:off x="3498850" y="4175125"/>
            <a:ext cx="168338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  <a:endCxn id="6" idx="3"/>
          </p:cNvCxnSpPr>
          <p:nvPr/>
        </p:nvCxnSpPr>
        <p:spPr>
          <a:xfrm flipH="1" flipV="1">
            <a:off x="7171690" y="4180840"/>
            <a:ext cx="1849120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88270" y="4649212"/>
            <a:ext cx="0" cy="29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8" idx="1"/>
          </p:cNvCxnSpPr>
          <p:nvPr/>
        </p:nvCxnSpPr>
        <p:spPr>
          <a:xfrm>
            <a:off x="7259320" y="5412105"/>
            <a:ext cx="176149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  <a:endCxn id="9" idx="1"/>
          </p:cNvCxnSpPr>
          <p:nvPr/>
        </p:nvCxnSpPr>
        <p:spPr>
          <a:xfrm>
            <a:off x="3498850" y="5404485"/>
            <a:ext cx="1771015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/>
          <p:nvPr/>
        </p:nvSpPr>
        <p:spPr>
          <a:xfrm>
            <a:off x="1677957" y="2473650"/>
            <a:ext cx="1821022" cy="942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Using Python for Data Cleaning</a:t>
            </a:r>
            <a:endParaRPr lang="en-US" dirty="0"/>
          </a:p>
        </p:txBody>
      </p:sp>
      <p:sp>
        <p:nvSpPr>
          <p:cNvPr id="5" name="Rectangle 5"/>
          <p:cNvSpPr/>
          <p:nvPr/>
        </p:nvSpPr>
        <p:spPr>
          <a:xfrm>
            <a:off x="5182515" y="2469747"/>
            <a:ext cx="1989748" cy="953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Performing EDA to extract insights</a:t>
            </a:r>
            <a:endParaRPr lang="en-US" dirty="0"/>
          </a:p>
        </p:txBody>
      </p:sp>
      <p:sp>
        <p:nvSpPr>
          <p:cNvPr id="10" name="Rectangle 6"/>
          <p:cNvSpPr/>
          <p:nvPr/>
        </p:nvSpPr>
        <p:spPr>
          <a:xfrm>
            <a:off x="9020899" y="2481270"/>
            <a:ext cx="1821022" cy="942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Loading the data into MongoDB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98850" y="2951480"/>
            <a:ext cx="163576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71628" y="2951467"/>
            <a:ext cx="1849120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31410" y="3471287"/>
            <a:ext cx="0" cy="29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US" dirty="0"/>
          </a:p>
        </p:txBody>
      </p:sp>
      <p:pic>
        <p:nvPicPr>
          <p:cNvPr id="5" name="Content Placeholder 4" descr="Tab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80" y="4465048"/>
            <a:ext cx="4934639" cy="1571844"/>
          </a:xfrm>
        </p:spPr>
      </p:pic>
      <p:pic>
        <p:nvPicPr>
          <p:cNvPr id="7" name="Picture 6" descr="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49" y="3395244"/>
            <a:ext cx="10340502" cy="1673411"/>
          </a:xfrm>
          <a:prstGeom prst="rect">
            <a:avLst/>
          </a:prstGeom>
        </p:spPr>
      </p:pic>
      <p:pic>
        <p:nvPicPr>
          <p:cNvPr id="9" name="Picture 8" descr="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32" y="2563602"/>
            <a:ext cx="3915321" cy="10669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(EDA) is a type of data analysis that looks for broad patterns in the data. Outliers and data aspects that are unexpected are included in these patterns. In every data analysis, EDA is a crucial initial step</a:t>
            </a:r>
            <a:endParaRPr lang="en-US" dirty="0"/>
          </a:p>
          <a:p>
            <a:r>
              <a:rPr lang="en-US" dirty="0"/>
              <a:t>Takes just the most important variables and discards the rest</a:t>
            </a:r>
            <a:endParaRPr lang="en-US" dirty="0"/>
          </a:p>
          <a:p>
            <a:r>
              <a:rPr lang="en-US" dirty="0"/>
              <a:t>Outliers, missing values, or human error will be identified</a:t>
            </a:r>
            <a:endParaRPr lang="en-US" dirty="0"/>
          </a:p>
          <a:p>
            <a:r>
              <a:rPr lang="en-US" dirty="0"/>
              <a:t>To understand the connections between variables.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2" y="649671"/>
            <a:ext cx="10308535" cy="55586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2" y="616681"/>
            <a:ext cx="10456775" cy="56246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2679</Words>
  <Application>WPS Presentation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SimSun</vt:lpstr>
      <vt:lpstr>Wingdings</vt:lpstr>
      <vt:lpstr>Arial</vt:lpstr>
      <vt:lpstr>Comic Sans MS</vt:lpstr>
      <vt:lpstr>Garamond</vt:lpstr>
      <vt:lpstr>Microsoft YaHei</vt:lpstr>
      <vt:lpstr>Arial Unicode MS</vt:lpstr>
      <vt:lpstr>Calibri</vt:lpstr>
      <vt:lpstr>Open Sans</vt:lpstr>
      <vt:lpstr>Segoe Print</vt:lpstr>
      <vt:lpstr>Times New Roman</vt:lpstr>
      <vt:lpstr>Organic</vt:lpstr>
      <vt:lpstr>603 Final Project Presentation</vt:lpstr>
      <vt:lpstr>Dataset Description</vt:lpstr>
      <vt:lpstr>Tools used</vt:lpstr>
      <vt:lpstr>PowerPoint 演示文稿</vt:lpstr>
      <vt:lpstr>Project Flow Diagram</vt:lpstr>
      <vt:lpstr>Data Cleaning</vt:lpstr>
      <vt:lpstr>Exploratory Data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Loading data</vt:lpstr>
      <vt:lpstr>Using ML</vt:lpstr>
      <vt:lpstr>Data Preprocessing – Stringindex, onehot encoder</vt:lpstr>
      <vt:lpstr>Data Preprocessing - Standardscaler</vt:lpstr>
      <vt:lpstr>Split data</vt:lpstr>
      <vt:lpstr>Linear Regressor</vt:lpstr>
      <vt:lpstr>Decision Tree Regressor</vt:lpstr>
      <vt:lpstr>Random Forest Regressor</vt:lpstr>
      <vt:lpstr>PowerPoint 演示文稿</vt:lpstr>
      <vt:lpstr>Conclusion and Future Scope</vt:lpstr>
      <vt:lpstr>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603 Final Project Presentation</dc:title>
  <dc:creator>Mercy Subramani</dc:creator>
  <cp:lastModifiedBy>hites</cp:lastModifiedBy>
  <cp:revision>4</cp:revision>
  <dcterms:created xsi:type="dcterms:W3CDTF">2022-05-14T15:11:00Z</dcterms:created>
  <dcterms:modified xsi:type="dcterms:W3CDTF">2022-05-16T01:59:09Z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67ADB817B5C64086A94B0A7EA31A0819</vt:lpwstr>
  </property>
  <property fmtid="{D5CDD505-2E9C-101B-9397-08002B2CF9AE}" pid="3" name="KSOProductBuildVer">
    <vt:lpwstr>1033-11.2.0.11130</vt:lpwstr>
  </property>
</Properties>
</file>