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68EB301-EA05-431F-A155-B050C612E43D}" type="datetimeFigureOut">
              <a:rPr lang="en-US" smtClean="0"/>
              <a:pPr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934D9FA1-65DA-4620-BD3F-A585C05E52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267200"/>
            <a:ext cx="7924800" cy="2438400"/>
          </a:xfrm>
        </p:spPr>
        <p:txBody>
          <a:bodyPr/>
          <a:lstStyle/>
          <a:p>
            <a:pPr algn="ctr"/>
            <a:r>
              <a:rPr lang="en-US" dirty="0">
                <a:latin typeface="Algerian" pitchFamily="82" charset="0"/>
              </a:rPr>
              <a:t>By : (</a:t>
            </a:r>
            <a:r>
              <a:rPr lang="en-US" dirty="0" err="1">
                <a:latin typeface="Algerian" pitchFamily="82" charset="0"/>
              </a:rPr>
              <a:t>bhakti.y</a:t>
            </a:r>
            <a:r>
              <a:rPr lang="en-US" dirty="0">
                <a:latin typeface="Algerian" pitchFamily="82" charset="0"/>
              </a:rPr>
              <a:t>  &amp;  </a:t>
            </a:r>
            <a:r>
              <a:rPr lang="en-US" dirty="0" err="1">
                <a:latin typeface="Algerian" pitchFamily="82" charset="0"/>
              </a:rPr>
              <a:t>nikhil.k</a:t>
            </a:r>
            <a:r>
              <a:rPr lang="en-US" dirty="0">
                <a:latin typeface="Algerian" pitchFamily="82" charset="0"/>
              </a:rPr>
              <a:t>)</a:t>
            </a:r>
            <a:br>
              <a:rPr lang="en-US" dirty="0">
                <a:latin typeface="Algerian" pitchFamily="82" charset="0"/>
              </a:rPr>
            </a:br>
            <a:br>
              <a:rPr lang="en-US" dirty="0">
                <a:latin typeface="Algerian" pitchFamily="82" charset="0"/>
              </a:rPr>
            </a:br>
            <a:r>
              <a:rPr lang="en-US" dirty="0">
                <a:latin typeface="Algerian" pitchFamily="82" charset="0"/>
              </a:rPr>
              <a:t>under  guidance : </a:t>
            </a:r>
            <a:r>
              <a:rPr lang="en-US" dirty="0" err="1">
                <a:latin typeface="Algerian" pitchFamily="82" charset="0"/>
              </a:rPr>
              <a:t>tanaji.s</a:t>
            </a:r>
            <a:r>
              <a:rPr lang="en-US" dirty="0">
                <a:latin typeface="Algerian" pitchFamily="82" charset="0"/>
              </a:rPr>
              <a:t>  sir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28600"/>
            <a:ext cx="7924800" cy="41148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u="sng" dirty="0">
                <a:latin typeface="Algerian" pitchFamily="82" charset="0"/>
              </a:rPr>
              <a:t>Modern college of art’s, commerce &amp; science.</a:t>
            </a:r>
          </a:p>
          <a:p>
            <a:pPr algn="ctr"/>
            <a:endParaRPr lang="en-US" sz="4000" dirty="0">
              <a:latin typeface="Algerian" pitchFamily="82" charset="0"/>
            </a:endParaRPr>
          </a:p>
          <a:p>
            <a:pPr algn="ctr"/>
            <a:r>
              <a:rPr lang="en-US" sz="4000" dirty="0">
                <a:latin typeface="Algerian" pitchFamily="82" charset="0"/>
              </a:rPr>
              <a:t>“AUTOMATIC IRRIGATION PLANT CONTROL SYSTEM”</a:t>
            </a:r>
          </a:p>
          <a:p>
            <a:pPr algn="ctr"/>
            <a:endParaRPr lang="en-US" sz="4000" dirty="0">
              <a:latin typeface="Algerian" pitchFamily="82" charset="0"/>
            </a:endParaRPr>
          </a:p>
          <a:p>
            <a:pPr algn="ctr"/>
            <a:r>
              <a:rPr lang="en-US" sz="4000" dirty="0">
                <a:latin typeface="Algerian" pitchFamily="82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Project  progress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>
              <a:latin typeface="Century" pitchFamily="18" charset="0"/>
            </a:endParaRPr>
          </a:p>
          <a:p>
            <a:pPr>
              <a:buNone/>
            </a:pPr>
            <a:r>
              <a:rPr lang="en-US" dirty="0">
                <a:latin typeface="Century" pitchFamily="18" charset="0"/>
              </a:rPr>
              <a:t>Considering the project we initially tried :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entury" pitchFamily="18" charset="0"/>
              </a:rPr>
              <a:t>Virtually Interfacing the LED to PIC18F4550 Microcontroller.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entury" pitchFamily="18" charset="0"/>
              </a:rPr>
              <a:t>Interfacing the LCD to PIC18F4550 Microcontroller.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Century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Century" pitchFamily="18" charset="0"/>
              </a:rPr>
              <a:t>Interfacing the ADC to PIC18F450 Microcontroller.</a:t>
            </a:r>
          </a:p>
          <a:p>
            <a:pPr>
              <a:buFont typeface="Wingdings" pitchFamily="2" charset="2"/>
              <a:buChar char="§"/>
            </a:pP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Result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/>
          <a:lstStyle/>
          <a:p>
            <a:pPr>
              <a:buNone/>
            </a:pPr>
            <a:endParaRPr lang="en-US" dirty="0">
              <a:latin typeface="Century" pitchFamily="18" charset="0"/>
            </a:endParaRPr>
          </a:p>
          <a:p>
            <a:pPr>
              <a:buNone/>
            </a:pPr>
            <a:r>
              <a:rPr lang="en-US" dirty="0">
                <a:latin typeface="Century" pitchFamily="18" charset="0"/>
              </a:rPr>
              <a:t>We successfully Interfaced the LED,LCD &amp; ADC to the PIC18F microcontroller.</a:t>
            </a:r>
          </a:p>
          <a:p>
            <a:pPr>
              <a:buNone/>
            </a:pPr>
            <a:r>
              <a:rPr lang="en-US" dirty="0">
                <a:latin typeface="Century" pitchFamily="18" charset="0"/>
              </a:rPr>
              <a:t>We look forward to Test the Hardware part at our earliest &amp; our best.</a:t>
            </a:r>
          </a:p>
          <a:p>
            <a:pPr>
              <a:buNone/>
            </a:pP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6600" dirty="0">
              <a:latin typeface="Bell MT" panose="02020503060305020303" pitchFamily="18" charset="0"/>
            </a:endParaRPr>
          </a:p>
          <a:p>
            <a:pPr>
              <a:buNone/>
            </a:pPr>
            <a:r>
              <a:rPr lang="en-US" sz="6600" dirty="0">
                <a:latin typeface="Bell MT" panose="02020503060305020303" pitchFamily="18" charset="0"/>
              </a:rPr>
              <a:t>              Thank 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Contents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 introduction</a:t>
            </a:r>
          </a:p>
          <a:p>
            <a:r>
              <a:rPr lang="en-US" dirty="0">
                <a:latin typeface="Algerian" pitchFamily="82" charset="0"/>
              </a:rPr>
              <a:t> Components  required (hardware &amp; software)</a:t>
            </a:r>
          </a:p>
          <a:p>
            <a:r>
              <a:rPr lang="en-US" dirty="0">
                <a:latin typeface="Algerian" pitchFamily="82" charset="0"/>
              </a:rPr>
              <a:t> block diagram</a:t>
            </a:r>
          </a:p>
          <a:p>
            <a:r>
              <a:rPr lang="en-US" dirty="0">
                <a:latin typeface="Algerian" pitchFamily="82" charset="0"/>
              </a:rPr>
              <a:t> working</a:t>
            </a:r>
          </a:p>
          <a:p>
            <a:r>
              <a:rPr lang="en-US" dirty="0">
                <a:latin typeface="Algerian" pitchFamily="82" charset="0"/>
              </a:rPr>
              <a:t> Project progress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Algerian" pitchFamily="82" charset="0"/>
              </a:rPr>
              <a:t>result </a:t>
            </a:r>
          </a:p>
          <a:p>
            <a:pPr>
              <a:buFont typeface="Wingdings" pitchFamily="2" charset="2"/>
              <a:buChar char="q"/>
            </a:pP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pPr algn="ctr"/>
            <a:r>
              <a:rPr lang="en-US" u="sng" dirty="0">
                <a:latin typeface="Algerian" pitchFamily="82" charset="0"/>
              </a:rPr>
              <a:t>Introduction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Century" pitchFamily="18" charset="0"/>
              </a:rPr>
              <a:t>In the world of advance electronics, life of human beings should be simpler &amp; hence to make life more simpler and convenient, we are making “Automatic Irrigation Plant Control System”.</a:t>
            </a:r>
          </a:p>
          <a:p>
            <a:r>
              <a:rPr lang="en-US" dirty="0">
                <a:latin typeface="Century" pitchFamily="18" charset="0"/>
              </a:rPr>
              <a:t>This Irrigation System in which we’ve used PIC8F4550 microcontroller, which waters the plant’s based on the atmospheric conditions , detecting the dryness of soil , the temperature &amp; weather conditions are displayed on LCD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Components (hardware)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/>
          <a:lstStyle/>
          <a:p>
            <a:r>
              <a:rPr lang="en-US" dirty="0">
                <a:latin typeface="Century" pitchFamily="18" charset="0"/>
              </a:rPr>
              <a:t>PIC18F4550 target board</a:t>
            </a:r>
          </a:p>
          <a:p>
            <a:r>
              <a:rPr lang="en-US" dirty="0">
                <a:latin typeface="Century" pitchFamily="18" charset="0"/>
              </a:rPr>
              <a:t>Soil moisture sensor (capacitive) </a:t>
            </a:r>
          </a:p>
          <a:p>
            <a:r>
              <a:rPr lang="en-US" dirty="0">
                <a:latin typeface="Century" pitchFamily="18" charset="0"/>
              </a:rPr>
              <a:t>Temperature sensor (LM35)</a:t>
            </a:r>
          </a:p>
          <a:p>
            <a:r>
              <a:rPr lang="en-US" dirty="0">
                <a:latin typeface="Century" pitchFamily="18" charset="0"/>
              </a:rPr>
              <a:t>Humidity sensor(DHT11)</a:t>
            </a:r>
          </a:p>
          <a:p>
            <a:r>
              <a:rPr lang="en-US" dirty="0">
                <a:latin typeface="Century" pitchFamily="18" charset="0"/>
              </a:rPr>
              <a:t>Water pump</a:t>
            </a:r>
          </a:p>
          <a:p>
            <a:r>
              <a:rPr lang="en-US" dirty="0">
                <a:latin typeface="Century" pitchFamily="18" charset="0"/>
              </a:rPr>
              <a:t>DC motor</a:t>
            </a:r>
          </a:p>
          <a:p>
            <a:r>
              <a:rPr lang="en-US" dirty="0">
                <a:latin typeface="Century" pitchFamily="18" charset="0"/>
              </a:rPr>
              <a:t>Fan</a:t>
            </a:r>
          </a:p>
          <a:p>
            <a:r>
              <a:rPr lang="en-US" dirty="0">
                <a:latin typeface="Century" pitchFamily="18" charset="0"/>
              </a:rPr>
              <a:t>LCD display</a:t>
            </a:r>
          </a:p>
          <a:p>
            <a:pPr>
              <a:buNone/>
            </a:pP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Components(software)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r>
              <a:rPr lang="en-US" dirty="0">
                <a:latin typeface="Century" pitchFamily="18" charset="0"/>
              </a:rPr>
              <a:t>MPLAB IDE(version 8.8)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609600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Block diagram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458200" cy="5562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81400" y="2895600"/>
            <a:ext cx="1905000" cy="22860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PIC18F4550 CONTROLLER</a:t>
            </a:r>
          </a:p>
          <a:p>
            <a:pPr algn="ctr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019800" y="1752600"/>
            <a:ext cx="2667000" cy="8382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LCD(16x2)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1524000"/>
            <a:ext cx="1524000" cy="762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LM35</a:t>
            </a:r>
          </a:p>
        </p:txBody>
      </p:sp>
      <p:sp>
        <p:nvSpPr>
          <p:cNvPr id="7" name="Down Arrow 6"/>
          <p:cNvSpPr/>
          <p:nvPr/>
        </p:nvSpPr>
        <p:spPr>
          <a:xfrm>
            <a:off x="609600" y="2895600"/>
            <a:ext cx="2133600" cy="144780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SOIL MOIS SENSOR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5105400"/>
            <a:ext cx="15240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 SENSOR</a:t>
            </a:r>
          </a:p>
        </p:txBody>
      </p:sp>
      <p:cxnSp>
        <p:nvCxnSpPr>
          <p:cNvPr id="10" name="Straight Connector 9"/>
          <p:cNvCxnSpPr>
            <a:stCxn id="6" idx="3"/>
          </p:cNvCxnSpPr>
          <p:nvPr/>
        </p:nvCxnSpPr>
        <p:spPr>
          <a:xfrm>
            <a:off x="2667000" y="19050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</p:cNvCxnSpPr>
          <p:nvPr/>
        </p:nvCxnSpPr>
        <p:spPr>
          <a:xfrm rot="5400000" flipH="1" flipV="1">
            <a:off x="1485900" y="27051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76400" y="2514600"/>
            <a:ext cx="1447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437606" y="3200400"/>
            <a:ext cx="1372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819400" y="57912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05600" y="4876800"/>
            <a:ext cx="1371600" cy="13716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3429000" y="2362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124200" y="3886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5400000" flipH="1" flipV="1">
            <a:off x="3657600" y="5486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>
            <a:off x="5486400" y="4267200"/>
            <a:ext cx="1828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V="1">
            <a:off x="6477000" y="34290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687094" y="54483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53000" y="57150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33800" y="2971800"/>
            <a:ext cx="53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57600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100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67400" y="4419600"/>
            <a:ext cx="2027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PIN </a:t>
            </a:r>
            <a:r>
              <a:rPr lang="en-US" dirty="0">
                <a:sym typeface="Wingdings" pitchFamily="2" charset="2"/>
              </a:rPr>
              <a:t>: (D0-D7)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10200" y="1295400"/>
            <a:ext cx="288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PINS </a:t>
            </a:r>
            <a:r>
              <a:rPr lang="en-US" dirty="0">
                <a:sym typeface="Wingdings" pitchFamily="2" charset="2"/>
              </a:rPr>
              <a:t>:(RE0-RE2)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876800" y="480060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CIRCUIT DIAGRAM :</a:t>
            </a:r>
          </a:p>
        </p:txBody>
      </p:sp>
      <p:pic>
        <p:nvPicPr>
          <p:cNvPr id="4" name="Content Placeholder 3" descr="Screenshot (61).png"/>
          <p:cNvPicPr>
            <a:picLocks noGrp="1" noChangeAspect="1"/>
          </p:cNvPicPr>
          <p:nvPr>
            <p:ph idx="1"/>
          </p:nvPr>
        </p:nvPicPr>
        <p:blipFill>
          <a:blip r:embed="rId2"/>
          <a:srcRect l="21569" t="16504" r="3922" b="13744"/>
          <a:stretch>
            <a:fillRect/>
          </a:stretch>
        </p:blipFill>
        <p:spPr>
          <a:xfrm>
            <a:off x="685800" y="1371600"/>
            <a:ext cx="8077200" cy="51816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u="sng" dirty="0">
                <a:latin typeface="Algerian" pitchFamily="82" charset="0"/>
              </a:rPr>
              <a:t>Working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latin typeface="Century" pitchFamily="18" charset="0"/>
              </a:rPr>
              <a:t>The working of this system can be divided into 4 units :</a:t>
            </a:r>
          </a:p>
          <a:p>
            <a:pPr marL="640080" indent="-571500"/>
            <a:endParaRPr lang="en-US" u="sng" dirty="0">
              <a:latin typeface="Century" pitchFamily="18" charset="0"/>
            </a:endParaRPr>
          </a:p>
          <a:p>
            <a:pPr marL="640080" indent="-571500"/>
            <a:r>
              <a:rPr lang="en-US" u="sng" dirty="0">
                <a:latin typeface="Century" pitchFamily="18" charset="0"/>
              </a:rPr>
              <a:t>MICROCONTROLLER : </a:t>
            </a:r>
            <a:r>
              <a:rPr lang="en-US" dirty="0">
                <a:latin typeface="Century" pitchFamily="18" charset="0"/>
              </a:rPr>
              <a:t>Which is the core of the project , here we are utilizing PIC18F4550 controller. This detects the ADC data and calibrates the value &amp; controls the motor pump and fan.</a:t>
            </a:r>
          </a:p>
          <a:p>
            <a:pPr marL="640080" indent="-571500"/>
            <a:endParaRPr lang="en-US" u="sng" dirty="0">
              <a:latin typeface="Century" pitchFamily="18" charset="0"/>
            </a:endParaRPr>
          </a:p>
          <a:p>
            <a:pPr marL="640080" indent="-571500"/>
            <a:r>
              <a:rPr lang="en-US" u="sng" dirty="0">
                <a:latin typeface="Century" pitchFamily="18" charset="0"/>
              </a:rPr>
              <a:t>A/D CONVERSION : </a:t>
            </a:r>
            <a:r>
              <a:rPr lang="en-US" dirty="0">
                <a:latin typeface="Century" pitchFamily="18" charset="0"/>
              </a:rPr>
              <a:t>This part is taking control of getting the temperature analog values to programmable digitals signals.</a:t>
            </a:r>
          </a:p>
          <a:p>
            <a:pPr marL="640080" indent="-571500">
              <a:buFont typeface="+mj-lt"/>
              <a:buAutoNum type="romanUcPeriod"/>
            </a:pPr>
            <a:endParaRPr lang="en-US" dirty="0">
              <a:latin typeface="Century" pitchFamily="18" charset="0"/>
            </a:endParaRPr>
          </a:p>
          <a:p>
            <a:pPr marL="640080" indent="-571500">
              <a:buFont typeface="+mj-lt"/>
              <a:buAutoNum type="romanUcPeriod"/>
            </a:pPr>
            <a:endParaRPr lang="en-US" dirty="0">
              <a:latin typeface="Century" pitchFamily="18" charset="0"/>
            </a:endParaRPr>
          </a:p>
          <a:p>
            <a:pPr marL="640080" indent="-571500">
              <a:buFont typeface="+mj-lt"/>
              <a:buAutoNum type="romanUcPeriod"/>
            </a:pPr>
            <a:endParaRPr lang="en-US" dirty="0">
              <a:latin typeface="Century" pitchFamily="18" charset="0"/>
            </a:endParaRPr>
          </a:p>
          <a:p>
            <a:pPr marL="640080" indent="-571500">
              <a:buFont typeface="+mj-lt"/>
              <a:buAutoNum type="romanUcPeriod"/>
            </a:pPr>
            <a:endParaRPr lang="en-US" dirty="0">
              <a:latin typeface="Century" pitchFamily="18" charset="0"/>
            </a:endParaRPr>
          </a:p>
          <a:p>
            <a:pPr marL="640080" indent="-571500">
              <a:buFont typeface="+mj-lt"/>
              <a:buAutoNum type="romanUcPeriod"/>
            </a:pPr>
            <a:endParaRPr lang="en-US" dirty="0">
              <a:latin typeface="Century" pitchFamily="18" charset="0"/>
            </a:endParaRPr>
          </a:p>
          <a:p>
            <a:pPr marL="640080" indent="-571500">
              <a:buFont typeface="+mj-lt"/>
              <a:buAutoNum type="romanUcPeriod"/>
            </a:pPr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0"/>
            <a:ext cx="7772400" cy="5822160"/>
          </a:xfrm>
        </p:spPr>
        <p:txBody>
          <a:bodyPr>
            <a:normAutofit lnSpcReduction="10000"/>
          </a:bodyPr>
          <a:lstStyle/>
          <a:p>
            <a:pPr marL="640080" indent="-571500"/>
            <a:r>
              <a:rPr lang="en-US" u="sng" dirty="0">
                <a:latin typeface="Century" pitchFamily="18" charset="0"/>
              </a:rPr>
              <a:t>SENSING UNIT : </a:t>
            </a:r>
            <a:r>
              <a:rPr lang="en-US" dirty="0">
                <a:latin typeface="Century" pitchFamily="18" charset="0"/>
              </a:rPr>
              <a:t>This part is having the sensors sense the Temperature, Soil moisture &amp; Humidity in the soil and the surrounding environment.</a:t>
            </a:r>
          </a:p>
          <a:p>
            <a:pPr marL="640080" indent="-571500"/>
            <a:endParaRPr lang="en-US" u="sng" dirty="0">
              <a:latin typeface="Century" pitchFamily="18" charset="0"/>
            </a:endParaRPr>
          </a:p>
          <a:p>
            <a:pPr marL="640080" indent="-571500"/>
            <a:r>
              <a:rPr lang="en-US" u="sng" dirty="0">
                <a:latin typeface="Century" pitchFamily="18" charset="0"/>
              </a:rPr>
              <a:t>DISPLAY UNIT : </a:t>
            </a:r>
            <a:r>
              <a:rPr lang="en-US" dirty="0">
                <a:latin typeface="Century" pitchFamily="18" charset="0"/>
              </a:rPr>
              <a:t>The Temperature  &amp; Humidity in the surrounding and percentage of soil moisture is displayed on the LCD.</a:t>
            </a:r>
          </a:p>
          <a:p>
            <a:pPr marL="640080" indent="-571500"/>
            <a:endParaRPr lang="en-US" dirty="0">
              <a:latin typeface="Century" pitchFamily="18" charset="0"/>
            </a:endParaRPr>
          </a:p>
          <a:p>
            <a:pPr marL="640080" indent="-571500" algn="ctr">
              <a:buNone/>
            </a:pPr>
            <a:r>
              <a:rPr lang="en-US" dirty="0">
                <a:latin typeface="Century" pitchFamily="18" charset="0"/>
              </a:rPr>
              <a:t>This is how the entire “AUTOMATIC IRRIGATION  PLANT  CONTROL SYSTEM ” works.</a:t>
            </a:r>
          </a:p>
          <a:p>
            <a:pPr marL="640080" indent="-571500"/>
            <a:endParaRPr lang="en-US" dirty="0">
              <a:latin typeface="Century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256</TotalTime>
  <Words>403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Bell MT</vt:lpstr>
      <vt:lpstr>Century</vt:lpstr>
      <vt:lpstr>Consolas</vt:lpstr>
      <vt:lpstr>Corbel</vt:lpstr>
      <vt:lpstr>Wingdings</vt:lpstr>
      <vt:lpstr>Wingdings 2</vt:lpstr>
      <vt:lpstr>Wingdings 3</vt:lpstr>
      <vt:lpstr>Metro</vt:lpstr>
      <vt:lpstr>By : (bhakti.y  &amp;  nikhil.k)  under  guidance : tanaji.s  sir</vt:lpstr>
      <vt:lpstr>Contents :</vt:lpstr>
      <vt:lpstr>Introduction :</vt:lpstr>
      <vt:lpstr>Components (hardware) :</vt:lpstr>
      <vt:lpstr>Components(software) :</vt:lpstr>
      <vt:lpstr>Block diagram :</vt:lpstr>
      <vt:lpstr>CIRCUIT DIAGRAM :</vt:lpstr>
      <vt:lpstr>Working :</vt:lpstr>
      <vt:lpstr>PowerPoint Presentation</vt:lpstr>
      <vt:lpstr>Project  progress :</vt:lpstr>
      <vt:lpstr>Result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 : bhakti.y  &amp;  nikhil.k</dc:title>
  <dc:creator>win10</dc:creator>
  <cp:lastModifiedBy>Nikhil Kavate</cp:lastModifiedBy>
  <cp:revision>31</cp:revision>
  <dcterms:created xsi:type="dcterms:W3CDTF">2022-03-30T16:28:32Z</dcterms:created>
  <dcterms:modified xsi:type="dcterms:W3CDTF">2025-02-22T13:50:52Z</dcterms:modified>
</cp:coreProperties>
</file>