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88" r:id="rId6"/>
    <p:sldId id="268" r:id="rId7"/>
    <p:sldId id="272" r:id="rId8"/>
    <p:sldId id="269" r:id="rId9"/>
    <p:sldId id="276" r:id="rId10"/>
    <p:sldId id="273" r:id="rId11"/>
    <p:sldId id="280" r:id="rId12"/>
    <p:sldId id="263" r:id="rId13"/>
    <p:sldId id="277" r:id="rId14"/>
    <p:sldId id="291" r:id="rId15"/>
    <p:sldId id="271" r:id="rId16"/>
    <p:sldId id="284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A8FF"/>
    <a:srgbClr val="00F2EC"/>
    <a:srgbClr val="F96D1F"/>
    <a:srgbClr val="FF7111"/>
    <a:srgbClr val="EA7A14"/>
    <a:srgbClr val="394404"/>
    <a:srgbClr val="5F6F0F"/>
    <a:srgbClr val="718412"/>
    <a:srgbClr val="65741A"/>
    <a:srgbClr val="708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2082" autoAdjust="0"/>
  </p:normalViewPr>
  <p:slideViewPr>
    <p:cSldViewPr>
      <p:cViewPr varScale="1">
        <p:scale>
          <a:sx n="91" d="100"/>
          <a:sy n="91" d="100"/>
        </p:scale>
        <p:origin x="135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LSTM : Long Short Term Memory</a:t>
            </a:r>
          </a:p>
          <a:p>
            <a:r>
              <a:rPr lang="en-CA" dirty="0"/>
              <a:t>DQN = Deep Q Learning</a:t>
            </a:r>
          </a:p>
          <a:p>
            <a:r>
              <a:rPr lang="en-CA" dirty="0"/>
              <a:t>TD : Temporal Difference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8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Noticed the skills it has learned…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1. It doesn’t care about coins/mushrooms or gaining more points (that increment on top)</a:t>
            </a:r>
          </a:p>
          <a:p>
            <a:pPr marL="0" indent="0">
              <a:buNone/>
            </a:pPr>
            <a:r>
              <a:rPr lang="en-CA" dirty="0"/>
              <a:t>2. Walking next to angry bots is not good, so you need to jump over them or on them.</a:t>
            </a:r>
          </a:p>
          <a:p>
            <a:pPr marL="0" indent="0">
              <a:buNone/>
            </a:pPr>
            <a:r>
              <a:rPr lang="en-CA" dirty="0"/>
              <a:t>3. Walking next to a pipe is ok/harmless but you cannot walk across them, you need to jump.</a:t>
            </a:r>
          </a:p>
          <a:p>
            <a:pPr marL="0" indent="0">
              <a:buNone/>
            </a:pPr>
            <a:r>
              <a:rPr lang="en-CA" dirty="0"/>
              <a:t>4. Walking next to background scenes (clouds/mountains) is harmless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Fewer interactions would mean focusing on survival and exploration.</a:t>
            </a:r>
            <a:endParaRPr lang="en-US" dirty="0"/>
          </a:p>
          <a:p>
            <a:pPr marL="228600" indent="-228600">
              <a:buAutoNum type="arabicPeriod"/>
            </a:pPr>
            <a:endParaRPr lang="en-CA" dirty="0"/>
          </a:p>
          <a:p>
            <a:pPr marL="228600" indent="-228600">
              <a:buAutoNum type="arabicPeriod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20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69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order for extrinsic rewards to work, it must not be sparse to ensure that we get some update after each episode</a:t>
            </a:r>
          </a:p>
          <a:p>
            <a:r>
              <a:rPr lang="en-CA" dirty="0"/>
              <a:t>  What if episode is too long</a:t>
            </a:r>
          </a:p>
          <a:p>
            <a:r>
              <a:rPr lang="en-CA" dirty="0"/>
              <a:t>  What if there is no clear rules for deciding the extrinsic reward.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2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Just like how we have to strike a balance between exploration and exploitation, we need to strike a balance between exploring novel states vs agents ability to predict the consequence of its actions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5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www.ias.informatik.tu-darmstadt.de</a:t>
            </a:r>
            <a:r>
              <a:rPr lang="en-US" dirty="0"/>
              <a:t>/uploads/Team/</a:t>
            </a:r>
            <a:r>
              <a:rPr lang="en-US" dirty="0" err="1"/>
              <a:t>MichaelLutter</a:t>
            </a:r>
            <a:r>
              <a:rPr lang="en-US" dirty="0"/>
              <a:t>/</a:t>
            </a:r>
            <a:r>
              <a:rPr lang="en-US" dirty="0" err="1"/>
              <a:t>Ritter_DeepLagrangianNetworks.pdf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Note that the agent might receive some extrinsic reward, the agent must be able to factor in both intrinsic and extrinsic rewards. The exception to regular </a:t>
            </a:r>
            <a:r>
              <a:rPr lang="en-CA" dirty="0" err="1"/>
              <a:t>RL</a:t>
            </a:r>
            <a:r>
              <a:rPr lang="en-CA" dirty="0"/>
              <a:t> agents is that if there is no extrinsic reward, there must be an intrinsic reward.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Takes input of </a:t>
            </a:r>
            <a:r>
              <a:rPr lang="el-GR" dirty="0"/>
              <a:t>φ</a:t>
            </a:r>
            <a:r>
              <a:rPr lang="en-CA" dirty="0"/>
              <a:t>(</a:t>
            </a:r>
            <a:r>
              <a:rPr lang="en-CA" dirty="0" err="1"/>
              <a:t>s</a:t>
            </a:r>
            <a:r>
              <a:rPr lang="en-CA" baseline="-25000" dirty="0" err="1"/>
              <a:t>t</a:t>
            </a:r>
            <a:r>
              <a:rPr lang="en-CA" dirty="0"/>
              <a:t>) + </a:t>
            </a:r>
            <a:r>
              <a:rPr lang="el-GR" dirty="0"/>
              <a:t>φ</a:t>
            </a:r>
            <a:r>
              <a:rPr lang="en-CA" dirty="0"/>
              <a:t>(s</a:t>
            </a:r>
            <a:r>
              <a:rPr lang="en-CA" baseline="-25000" dirty="0"/>
              <a:t>t+1</a:t>
            </a:r>
            <a:r>
              <a:rPr lang="en-CA" dirty="0"/>
              <a:t>), predicts action (a</a:t>
            </a:r>
            <a:r>
              <a:rPr lang="en-CA" baseline="-25000" dirty="0"/>
              <a:t>t</a:t>
            </a:r>
            <a:r>
              <a:rPr lang="en-CA" dirty="0"/>
              <a:t>) taken by agent to move from state (</a:t>
            </a:r>
            <a:r>
              <a:rPr lang="en-CA" dirty="0" err="1"/>
              <a:t>s</a:t>
            </a:r>
            <a:r>
              <a:rPr lang="en-CA" baseline="-25000" dirty="0" err="1"/>
              <a:t>t</a:t>
            </a:r>
            <a:r>
              <a:rPr lang="en-CA" dirty="0"/>
              <a:t>) to (s</a:t>
            </a:r>
            <a:r>
              <a:rPr lang="en-CA" baseline="-25000" dirty="0"/>
              <a:t>t+1</a:t>
            </a:r>
            <a:r>
              <a:rPr lang="en-CA" dirty="0"/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55562" lvl="1" indent="0">
              <a:buNone/>
            </a:pPr>
            <a:r>
              <a:rPr lang="en-IN" sz="1800" dirty="0"/>
              <a:t>FORMULATION</a:t>
            </a:r>
            <a:endParaRPr lang="en-US" dirty="0"/>
          </a:p>
          <a:p>
            <a:pPr marL="285750" lvl="1" indent="-230188"/>
            <a:r>
              <a:rPr lang="en-US" dirty="0"/>
              <a:t>Scales to high-dimensional continuous space.</a:t>
            </a:r>
          </a:p>
          <a:p>
            <a:pPr marL="285750" lvl="1" indent="-230188"/>
            <a:r>
              <a:rPr lang="en-US" dirty="0"/>
              <a:t>Bypasses directly predicting pixels.</a:t>
            </a:r>
          </a:p>
          <a:p>
            <a:pPr marL="285750" lvl="1" indent="-230188"/>
            <a:r>
              <a:rPr lang="en-US" dirty="0"/>
              <a:t>Ignores aspects that have no relation to the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4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600" dirty="0"/>
              <a:t>Algorithm predicts both value function v(</a:t>
            </a:r>
            <a:r>
              <a:rPr lang="en-CA" sz="1600" dirty="0" err="1"/>
              <a:t>s,</a:t>
            </a:r>
            <a:r>
              <a:rPr lang="en-CA" sz="1600" b="1" dirty="0" err="1"/>
              <a:t>w</a:t>
            </a:r>
            <a:r>
              <a:rPr lang="en-CA" sz="1600" dirty="0"/>
              <a:t>) as well as optimal policy function </a:t>
            </a:r>
            <a:r>
              <a:rPr lang="el-GR" sz="1600" dirty="0"/>
              <a:t>π</a:t>
            </a:r>
            <a:r>
              <a:rPr lang="en-CA" sz="1600" dirty="0"/>
              <a:t>(</a:t>
            </a:r>
            <a:r>
              <a:rPr lang="en-CA" sz="1600" dirty="0" err="1"/>
              <a:t>a|s</a:t>
            </a:r>
            <a:r>
              <a:rPr lang="en-CA" sz="1600" dirty="0"/>
              <a:t>,</a:t>
            </a:r>
            <a:r>
              <a:rPr lang="el-GR" sz="1600" dirty="0"/>
              <a:t>θ</a:t>
            </a:r>
            <a:r>
              <a:rPr lang="en-CA" sz="1600" dirty="0"/>
              <a:t>). The learning agent uses the value of the Value function (Critic) to update the optimal policy function (actor). The learning agent determines the conditional probability p(</a:t>
            </a:r>
            <a:r>
              <a:rPr lang="en-CA" sz="1600" dirty="0" err="1"/>
              <a:t>a|s</a:t>
            </a:r>
            <a:r>
              <a:rPr lang="en-CA" sz="1600" dirty="0"/>
              <a:t>;</a:t>
            </a:r>
            <a:r>
              <a:rPr lang="el-GR" sz="1600" dirty="0"/>
              <a:t>θ</a:t>
            </a:r>
            <a:r>
              <a:rPr lang="en-CA" sz="1600" dirty="0"/>
              <a:t>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600" dirty="0"/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We typically use a convolutional neural network that has one </a:t>
            </a:r>
            <a:r>
              <a:rPr lang="en-US" sz="1800" b="0" i="0" u="none" strike="noStrike" baseline="0" dirty="0" err="1">
                <a:latin typeface="NimbusRomNo9L-Regu"/>
              </a:rPr>
              <a:t>softmax</a:t>
            </a:r>
            <a:r>
              <a:rPr lang="en-US" sz="1800" b="0" i="0" u="none" strike="noStrike" baseline="0" dirty="0">
                <a:latin typeface="NimbusRomNo9L-Regu"/>
              </a:rPr>
              <a:t> output for the policy </a:t>
            </a:r>
            <a:r>
              <a:rPr lang="el-GR" sz="1800" b="0" i="0" u="none" strike="noStrike" baseline="0" dirty="0">
                <a:latin typeface="NimbusRomNo9L-Regu"/>
              </a:rPr>
              <a:t>π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 err="1">
                <a:latin typeface="CMMI10"/>
              </a:rPr>
              <a:t>a</a:t>
            </a:r>
            <a:r>
              <a:rPr lang="en-US" sz="1800" b="0" i="0" u="none" strike="noStrike" baseline="-25000" dirty="0" err="1">
                <a:latin typeface="CMMI7"/>
              </a:rPr>
              <a:t>t</a:t>
            </a:r>
            <a:r>
              <a:rPr lang="en-US" sz="1800" b="0" i="0" u="none" strike="noStrike" baseline="0" dirty="0" err="1">
                <a:latin typeface="CMR10"/>
              </a:rPr>
              <a:t>|s</a:t>
            </a:r>
            <a:r>
              <a:rPr lang="en-US" sz="1800" b="0" i="0" u="none" strike="noStrike" baseline="-25000" dirty="0" err="1">
                <a:latin typeface="CMR10"/>
              </a:rPr>
              <a:t>t</a:t>
            </a:r>
            <a:r>
              <a:rPr lang="en-US" sz="1800" b="0" i="0" u="none" strike="noStrike" baseline="0" dirty="0">
                <a:latin typeface="CMR10"/>
              </a:rPr>
              <a:t>;</a:t>
            </a:r>
            <a:r>
              <a:rPr lang="el-GR" sz="1800" b="0" i="0" u="none" strike="noStrike" baseline="0" dirty="0">
                <a:latin typeface="CMR10"/>
              </a:rPr>
              <a:t>θ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NimbusRomNo9L-Regu"/>
              </a:rPr>
              <a:t>and one linear output for the value function </a:t>
            </a:r>
            <a:r>
              <a:rPr lang="en-US" sz="1800" b="0" i="0" u="none" strike="noStrike" baseline="0" dirty="0">
                <a:latin typeface="CMMI10"/>
              </a:rPr>
              <a:t>V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 err="1">
                <a:latin typeface="CMMI10"/>
              </a:rPr>
              <a:t>s</a:t>
            </a:r>
            <a:r>
              <a:rPr lang="en-US" sz="1800" b="0" i="0" u="none" strike="noStrike" baseline="-25000" dirty="0" err="1">
                <a:latin typeface="CMMI7"/>
              </a:rPr>
              <a:t>t</a:t>
            </a:r>
            <a:r>
              <a:rPr lang="en-US" sz="1800" b="0" i="0" u="none" strike="noStrike" baseline="0" dirty="0">
                <a:latin typeface="CMR10"/>
              </a:rPr>
              <a:t>;</a:t>
            </a:r>
            <a:r>
              <a:rPr lang="el-GR" sz="1800" b="0" i="0" u="none" strike="noStrike" baseline="0" dirty="0">
                <a:latin typeface="CMR10"/>
              </a:rPr>
              <a:t>θ</a:t>
            </a:r>
            <a:r>
              <a:rPr lang="en-US" sz="1800" b="0" i="0" u="none" strike="noStrike" baseline="-25000" dirty="0">
                <a:latin typeface="CMMI7"/>
              </a:rPr>
              <a:t>v</a:t>
            </a:r>
            <a:r>
              <a:rPr lang="en-US" sz="1800" b="0" i="0" u="none" strike="noStrike" baseline="0" dirty="0">
                <a:latin typeface="CMR10"/>
              </a:rPr>
              <a:t>)</a:t>
            </a:r>
            <a:r>
              <a:rPr lang="en-US" sz="1800" b="0" i="0" u="none" strike="noStrike" baseline="0" dirty="0">
                <a:latin typeface="NimbusRomNo9L-Regu"/>
              </a:rPr>
              <a:t>, with all non-output layers shared.</a:t>
            </a: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ADAM optimizer with its parameters not shared across the workers. </a:t>
            </a:r>
            <a:r>
              <a:rPr lang="en-CA" dirty="0"/>
              <a:t>Adaptive learning rate where the algorithm </a:t>
            </a:r>
            <a:r>
              <a:rPr lang="en-US" dirty="0"/>
              <a:t>Keep track of both the direction of the gradient descent as well as intensity to estimate a decent learning rate for the current terrain.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A3C uses n-step learning where the </a:t>
            </a:r>
            <a:r>
              <a:rPr lang="en-CA" dirty="0"/>
              <a:t>policy and value function are updated every </a:t>
            </a:r>
            <a:r>
              <a:rPr lang="en-CA" dirty="0" err="1"/>
              <a:t>t_max</a:t>
            </a:r>
            <a:r>
              <a:rPr lang="en-CA" dirty="0"/>
              <a:t> actions or when the terminal state is reached. </a:t>
            </a:r>
          </a:p>
          <a:p>
            <a:pPr algn="l"/>
            <a:endParaRPr lang="en-CA" dirty="0"/>
          </a:p>
          <a:p>
            <a:pPr algn="l"/>
            <a:r>
              <a:rPr lang="en-CA" dirty="0"/>
              <a:t>First Snapshot from ? </a:t>
            </a:r>
          </a:p>
          <a:p>
            <a:pPr algn="l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74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The paper uses the inverse dynamics model, where the network needs to predict the actions (joystick) taken by the agent to move from one state (image) to another.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Note that the agent might receive some extrinsic reward, the agent must be able to factor in both intrinsic and extrinsic rewards. The exception to regular </a:t>
            </a:r>
            <a:r>
              <a:rPr lang="en-CA" dirty="0" err="1"/>
              <a:t>RL</a:t>
            </a:r>
            <a:r>
              <a:rPr lang="en-CA" dirty="0"/>
              <a:t> agents is that if there is no extrinsic reward, there must be an intrinsic reward.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Takes input of </a:t>
            </a:r>
            <a:r>
              <a:rPr lang="el-GR" dirty="0"/>
              <a:t>φ</a:t>
            </a:r>
            <a:r>
              <a:rPr lang="en-CA" dirty="0"/>
              <a:t>(</a:t>
            </a:r>
            <a:r>
              <a:rPr lang="en-CA" dirty="0" err="1"/>
              <a:t>s</a:t>
            </a:r>
            <a:r>
              <a:rPr lang="en-CA" baseline="-25000" dirty="0" err="1"/>
              <a:t>t</a:t>
            </a:r>
            <a:r>
              <a:rPr lang="en-CA" dirty="0"/>
              <a:t>) + </a:t>
            </a:r>
            <a:r>
              <a:rPr lang="el-GR" dirty="0"/>
              <a:t>φ</a:t>
            </a:r>
            <a:r>
              <a:rPr lang="en-CA" dirty="0"/>
              <a:t>(</a:t>
            </a:r>
            <a:r>
              <a:rPr lang="en-CA" dirty="0" err="1"/>
              <a:t>s</a:t>
            </a:r>
            <a:r>
              <a:rPr lang="en-CA" baseline="-25000" dirty="0" err="1"/>
              <a:t>t+1</a:t>
            </a:r>
            <a:r>
              <a:rPr lang="en-CA" dirty="0"/>
              <a:t>), predicts action (a</a:t>
            </a:r>
            <a:r>
              <a:rPr lang="en-CA" baseline="-25000" dirty="0"/>
              <a:t>t</a:t>
            </a:r>
            <a:r>
              <a:rPr lang="en-CA" dirty="0"/>
              <a:t>) taken by agent to move from state (</a:t>
            </a:r>
            <a:r>
              <a:rPr lang="en-CA" dirty="0" err="1"/>
              <a:t>s</a:t>
            </a:r>
            <a:r>
              <a:rPr lang="en-CA" baseline="-25000" dirty="0" err="1"/>
              <a:t>t</a:t>
            </a:r>
            <a:r>
              <a:rPr lang="en-CA" dirty="0"/>
              <a:t>) to (</a:t>
            </a:r>
            <a:r>
              <a:rPr lang="en-CA" dirty="0" err="1"/>
              <a:t>s</a:t>
            </a:r>
            <a:r>
              <a:rPr lang="en-CA" baseline="-25000" dirty="0" err="1"/>
              <a:t>t+1</a:t>
            </a:r>
            <a:r>
              <a:rPr lang="en-CA" dirty="0"/>
              <a:t>)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26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Learn not predict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19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Rather than hand designing the features, they used CNN to build the features!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The trick is if the image is an odd number, then divide by 2 and take the ceiling. If the number is even, just divided by 2. this will be the new output image size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We use ELU (exponential linear unit as activation function)</a:t>
            </a:r>
          </a:p>
          <a:p>
            <a:pPr marL="0" indent="0">
              <a:buNone/>
            </a:pPr>
            <a:r>
              <a:rPr lang="en-CA" dirty="0"/>
              <a:t>f(x) = x               if x &gt; 0</a:t>
            </a:r>
          </a:p>
          <a:p>
            <a:pPr marL="0" indent="0">
              <a:buNone/>
            </a:pPr>
            <a:r>
              <a:rPr lang="el-GR" dirty="0"/>
              <a:t>α</a:t>
            </a:r>
            <a:r>
              <a:rPr lang="en-CA" dirty="0"/>
              <a:t> (exp(x) - 1)    if x &lt; 0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Properties (over </a:t>
            </a:r>
            <a:r>
              <a:rPr lang="en-CA" dirty="0" err="1"/>
              <a:t>ReLU</a:t>
            </a:r>
            <a:r>
              <a:rPr lang="en-CA" dirty="0"/>
              <a:t>)</a:t>
            </a:r>
          </a:p>
          <a:p>
            <a:pPr>
              <a:buFontTx/>
              <a:buChar char="-"/>
            </a:pPr>
            <a:r>
              <a:rPr lang="en-CA" dirty="0"/>
              <a:t>Differentiable in the entire region</a:t>
            </a:r>
          </a:p>
          <a:p>
            <a:pPr>
              <a:buFontTx/>
              <a:buChar char="-"/>
            </a:pPr>
            <a:r>
              <a:rPr lang="en-CA" dirty="0"/>
              <a:t>Ability to set the lowest limit</a:t>
            </a:r>
          </a:p>
          <a:p>
            <a:pPr marL="0" indent="0">
              <a:buNone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https://towardsdatascience.com/how-to-easily-draw-neural-network-architecture-diagrams-a6b6138ed875  </a:t>
            </a:r>
          </a:p>
          <a:p>
            <a:endParaRPr lang="en-US" dirty="0"/>
          </a:p>
          <a:p>
            <a:r>
              <a:rPr lang="en-US" dirty="0"/>
              <a:t>https://www.tensorflow.org/api_docs/python/tf/nn#notes_on_padding_2 = understand padding based on filter and stride</a:t>
            </a:r>
          </a:p>
          <a:p>
            <a:endParaRPr lang="en-US" dirty="0"/>
          </a:p>
          <a:p>
            <a:r>
              <a:rPr lang="en-US" dirty="0"/>
              <a:t>https://www.researchgate.net/publication/331794632_On_the_Creation_of_a_Chess-AI-Inspired_Problem-Specific_Optimizer_for_the_Pseudo_Two-Dimensional_Battery_Model_Using_Neural_Networks/figures?lo=1 Figure for ELU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8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Similar to DQN except we have LSTM before nodes for action 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r>
              <a:rPr lang="en-IN" dirty="0"/>
              <a:t>LSTM : does not guarantee that there is no vanishing gradient or exploding gradient, but it does provide a better way for the model to learn when one has long-distance dependencies. 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need LSTM due to long-range dependencies, or the agent needed to perform the same action multiple times to achieve certain moves [like long jumps] 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baseline="0" dirty="0">
                <a:latin typeface="NimbusRomNo9L-Regu"/>
              </a:rPr>
              <a:t>one </a:t>
            </a:r>
            <a:r>
              <a:rPr lang="en-US" sz="1800" b="0" i="0" u="none" strike="noStrike" baseline="0" dirty="0" err="1">
                <a:latin typeface="NimbusRomNo9L-Regu"/>
              </a:rPr>
              <a:t>softmax</a:t>
            </a:r>
            <a:r>
              <a:rPr lang="en-US" sz="1800" b="0" i="0" u="none" strike="noStrike" baseline="0" dirty="0">
                <a:latin typeface="NimbusRomNo9L-Regu"/>
              </a:rPr>
              <a:t> output for the policy + one linear output for the value function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4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1/19/2023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1/19/2023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1/19/2023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1778000"/>
            <a:ext cx="8735325" cy="2000251"/>
          </a:xfrm>
        </p:spPr>
        <p:txBody>
          <a:bodyPr>
            <a:normAutofit fontScale="90000"/>
          </a:bodyPr>
          <a:lstStyle/>
          <a:p>
            <a:r>
              <a:rPr lang="en-CA" sz="4000" i="1" dirty="0"/>
              <a:t>Paper Review</a:t>
            </a:r>
            <a:br>
              <a:rPr lang="en-CA" dirty="0"/>
            </a:br>
            <a:r>
              <a:rPr lang="en-US" dirty="0"/>
              <a:t>Curiosity-driven Exploration by Self-supervised Prediction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4343400"/>
            <a:ext cx="8735325" cy="762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NIKHIL CHALLA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EB3A-9D6F-2619-FC79-7EDEB549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A3C Model, Forward Model and Inverse Model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17D1F-6255-F7FA-6625-B1FF34A9A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0311"/>
            <a:ext cx="12188825" cy="434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6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83A5-96AC-F4D8-0B4A-70981F14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Intrinsic Reward and optimization problem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C3062-8A63-B7C2-4503-F7D1CC6C1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400" y="1701800"/>
            <a:ext cx="9443624" cy="4462463"/>
          </a:xfrm>
        </p:spPr>
      </p:pic>
    </p:spTree>
    <p:extLst>
      <p:ext uri="{BB962C8B-B14F-4D97-AF65-F5344CB8AC3E}">
        <p14:creationId xmlns:p14="http://schemas.microsoft.com/office/powerpoint/2010/main" val="260858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54000"/>
            <a:ext cx="10360501" cy="889000"/>
          </a:xfrm>
        </p:spPr>
        <p:txBody>
          <a:bodyPr anchor="b">
            <a:normAutofit/>
          </a:bodyPr>
          <a:lstStyle/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Spot the odd actions!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Mario">
            <a:hlinkClick r:id="" action="ppaction://media"/>
            <a:extLst>
              <a:ext uri="{FF2B5EF4-FFF2-40B4-BE49-F238E27FC236}">
                <a16:creationId xmlns:a16="http://schemas.microsoft.com/office/drawing/2014/main" id="{8DD51977-6E73-9A94-2CE8-4A5B016F710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93812" y="1452562"/>
            <a:ext cx="8686800" cy="4886326"/>
          </a:xfrm>
          <a:noFill/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8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1FF9-8562-3E4D-5D3D-1AEBCB3F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86100"/>
            <a:ext cx="7010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solidFill>
                  <a:schemeClr val="bg2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The End but Mario’s journey to be continued…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8692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E9DD-A963-4156-4053-5B9EC55F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Flashback – What you need to know from literature?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2B6E-9D03-1E83-CEA4-F560237A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N-step Learning – between TD Learning [ TD(0) ] and Monte Carlo</a:t>
            </a:r>
          </a:p>
          <a:p>
            <a:r>
              <a:rPr lang="en-CA" dirty="0"/>
              <a:t>DQN – Convert images to Feature vectors</a:t>
            </a:r>
          </a:p>
          <a:p>
            <a:r>
              <a:rPr lang="en-CA" dirty="0"/>
              <a:t>Actor Critic RL – Learn both state values and policy.</a:t>
            </a:r>
          </a:p>
          <a:p>
            <a:r>
              <a:rPr lang="en-US" dirty="0"/>
              <a:t>Gradient Descent – For training NN</a:t>
            </a:r>
          </a:p>
          <a:p>
            <a:r>
              <a:rPr lang="en-US" dirty="0"/>
              <a:t>LSTM - long-range dependencies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2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different?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600" dirty="0"/>
              <a:t>Converge to best policy based on rewards from the environment for actions performed by agent. (extrinsic rewards)</a:t>
            </a:r>
          </a:p>
          <a:p>
            <a:r>
              <a:rPr lang="en-CA" sz="2600" dirty="0"/>
              <a:t>Extrinsic Rewards might not exist!</a:t>
            </a:r>
          </a:p>
          <a:p>
            <a:pPr lvl="1"/>
            <a:r>
              <a:rPr lang="en-CA" sz="2200" dirty="0"/>
              <a:t>E.g.  Policy for a 3-year-old kid? (get a job and be independent years into the future)</a:t>
            </a:r>
          </a:p>
          <a:p>
            <a:pPr lvl="1"/>
            <a:endParaRPr lang="en-CA" dirty="0"/>
          </a:p>
          <a:p>
            <a:r>
              <a:rPr lang="en-CA" sz="2600" dirty="0"/>
              <a:t>Maybe we can try curiosity (intrinsic motivation)</a:t>
            </a:r>
          </a:p>
          <a:p>
            <a:r>
              <a:rPr lang="en-CA" sz="2600" dirty="0"/>
              <a:t>Reward Types</a:t>
            </a:r>
          </a:p>
          <a:p>
            <a:pPr lvl="1"/>
            <a:r>
              <a:rPr lang="en-CA" sz="2200" b="1" dirty="0">
                <a:solidFill>
                  <a:srgbClr val="00B050"/>
                </a:solidFill>
              </a:rPr>
              <a:t>[old] </a:t>
            </a:r>
            <a:r>
              <a:rPr lang="en-CA" sz="2200" dirty="0"/>
              <a:t>Extrinsic reward: provided by the environment </a:t>
            </a:r>
          </a:p>
          <a:p>
            <a:pPr lvl="1"/>
            <a:r>
              <a:rPr lang="en-CA" sz="2200" b="1" dirty="0">
                <a:solidFill>
                  <a:srgbClr val="FF0000"/>
                </a:solidFill>
              </a:rPr>
              <a:t>[new] </a:t>
            </a:r>
            <a:r>
              <a:rPr lang="en-CA" sz="2200" dirty="0"/>
              <a:t>Intrinsic reward: self-generated by agent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477840"/>
            <a:ext cx="10360501" cy="1223963"/>
          </a:xfrm>
        </p:spPr>
        <p:txBody>
          <a:bodyPr/>
          <a:lstStyle/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curiosity and how to assign intrinsic rewards?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905000"/>
            <a:ext cx="10360501" cy="4462272"/>
          </a:xfrm>
        </p:spPr>
        <p:txBody>
          <a:bodyPr>
            <a:normAutofit/>
          </a:bodyPr>
          <a:lstStyle/>
          <a:p>
            <a:r>
              <a:rPr lang="en-CA" sz="2400" dirty="0"/>
              <a:t>Curiosity helps an agent </a:t>
            </a:r>
            <a:r>
              <a:rPr lang="en-CA" sz="2400" dirty="0">
                <a:solidFill>
                  <a:srgbClr val="FF0000"/>
                </a:solidFill>
              </a:rPr>
              <a:t>explore its environment </a:t>
            </a:r>
            <a:r>
              <a:rPr lang="en-CA" sz="2400" dirty="0"/>
              <a:t>in the quest for new knowledge.</a:t>
            </a:r>
          </a:p>
          <a:p>
            <a:r>
              <a:rPr lang="en-CA" sz="2400" dirty="0"/>
              <a:t>Curiosity is a way of </a:t>
            </a:r>
            <a:r>
              <a:rPr lang="en-CA" sz="2400" dirty="0">
                <a:solidFill>
                  <a:srgbClr val="FF0000"/>
                </a:solidFill>
              </a:rPr>
              <a:t>learning new skills </a:t>
            </a:r>
            <a:r>
              <a:rPr lang="en-CA" sz="2400" dirty="0"/>
              <a:t>which might come in handy for pursuing rewards in the future.</a:t>
            </a:r>
          </a:p>
          <a:p>
            <a:r>
              <a:rPr lang="en-CA" sz="2400" dirty="0"/>
              <a:t>Intrinsic rewards should encourage the agent to</a:t>
            </a:r>
          </a:p>
          <a:p>
            <a:pPr lvl="1"/>
            <a:r>
              <a:rPr lang="en-CA" sz="2000" dirty="0"/>
              <a:t>explore “novel” states. (</a:t>
            </a:r>
            <a:r>
              <a:rPr lang="en-CA" sz="2000" dirty="0">
                <a:solidFill>
                  <a:srgbClr val="FF0000"/>
                </a:solidFill>
              </a:rPr>
              <a:t>explore its environment</a:t>
            </a:r>
            <a:r>
              <a:rPr lang="en-CA" sz="2000" dirty="0"/>
              <a:t>)</a:t>
            </a:r>
          </a:p>
          <a:p>
            <a:pPr lvl="1"/>
            <a:r>
              <a:rPr lang="en-CA" sz="2000" dirty="0"/>
              <a:t>predict the consequences of its own actions. (</a:t>
            </a:r>
            <a:r>
              <a:rPr lang="en-CA" sz="2000" dirty="0">
                <a:solidFill>
                  <a:srgbClr val="FF0000"/>
                </a:solidFill>
              </a:rPr>
              <a:t>learning new skills</a:t>
            </a:r>
            <a:r>
              <a:rPr lang="en-CA" sz="2000" dirty="0"/>
              <a:t>)</a:t>
            </a:r>
          </a:p>
          <a:p>
            <a:r>
              <a:rPr lang="en-CA" sz="2400" dirty="0"/>
              <a:t>The </a:t>
            </a:r>
            <a:r>
              <a:rPr lang="en-CA" sz="2400" u="sng" dirty="0"/>
              <a:t>exploratory behavior should improve</a:t>
            </a:r>
            <a:r>
              <a:rPr lang="en-CA" sz="2400" dirty="0"/>
              <a:t> as the agent gains more knowledge!</a:t>
            </a:r>
          </a:p>
        </p:txBody>
      </p:sp>
    </p:spTree>
    <p:extLst>
      <p:ext uri="{BB962C8B-B14F-4D97-AF65-F5344CB8AC3E}">
        <p14:creationId xmlns:p14="http://schemas.microsoft.com/office/powerpoint/2010/main" val="291681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76200"/>
            <a:ext cx="10360501" cy="1223963"/>
          </a:xfrm>
        </p:spPr>
        <p:txBody>
          <a:bodyPr anchor="b">
            <a:normAutofit/>
          </a:bodyPr>
          <a:lstStyle/>
          <a:p>
            <a:pPr marL="55562" lvl="1" algn="l" defTabSz="1218987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</a:pPr>
            <a:r>
              <a:rPr lang="en-CA" sz="3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What features are important?</a:t>
            </a:r>
            <a:endParaRPr lang="en-US" sz="3600" kern="12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2378CA-0B16-159E-B991-0D07157B3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6612" y="1318556"/>
            <a:ext cx="6476999" cy="5082244"/>
          </a:xfrm>
        </p:spPr>
        <p:txBody>
          <a:bodyPr>
            <a:normAutofit lnSpcReduction="10000"/>
          </a:bodyPr>
          <a:lstStyle/>
          <a:p>
            <a:pPr marL="55562" lvl="1" indent="0">
              <a:buNone/>
            </a:pPr>
            <a:r>
              <a:rPr lang="en-CA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Different types of features in the image</a:t>
            </a:r>
          </a:p>
          <a:p>
            <a:pPr marL="512762" lvl="1" indent="-457200">
              <a:buFont typeface="+mj-lt"/>
              <a:buAutoNum type="arabicPeriod"/>
            </a:pPr>
            <a:r>
              <a:rPr lang="en-CA" dirty="0">
                <a:solidFill>
                  <a:srgbClr val="92D050"/>
                </a:solidFill>
              </a:rPr>
              <a:t>Controlled by an agent</a:t>
            </a:r>
            <a:r>
              <a:rPr lang="en-CA" dirty="0"/>
              <a:t> (Mario).</a:t>
            </a:r>
          </a:p>
          <a:p>
            <a:pPr marL="512762" lvl="1" indent="-457200">
              <a:buFont typeface="+mj-lt"/>
              <a:buAutoNum type="arabicPeriod"/>
            </a:pPr>
            <a:r>
              <a:rPr lang="en-CA" dirty="0"/>
              <a:t>Uncontrollable but </a:t>
            </a:r>
            <a:r>
              <a:rPr lang="en-CA" dirty="0">
                <a:solidFill>
                  <a:srgbClr val="92D050"/>
                </a:solidFill>
              </a:rPr>
              <a:t>affect the agent </a:t>
            </a:r>
            <a:r>
              <a:rPr lang="en-US" dirty="0"/>
              <a:t>(angry bots, pipes)</a:t>
            </a:r>
          </a:p>
          <a:p>
            <a:pPr marL="512762" lvl="1" indent="-457200">
              <a:buFont typeface="+mj-lt"/>
              <a:buAutoNum type="arabicPeriod"/>
            </a:pPr>
            <a:r>
              <a:rPr lang="en-US" dirty="0"/>
              <a:t>No effect, neither is controllable (clouds, mountains)</a:t>
            </a:r>
          </a:p>
          <a:p>
            <a:pPr marL="55562" lvl="1" indent="0">
              <a:buNone/>
            </a:pPr>
            <a:endParaRPr lang="en-US" dirty="0"/>
          </a:p>
          <a:p>
            <a:pPr marL="0" indent="0">
              <a:spcBef>
                <a:spcPct val="0"/>
              </a:spcBef>
              <a:buNone/>
            </a:pPr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Design that makes sense</a:t>
            </a:r>
          </a:p>
          <a:p>
            <a:r>
              <a:rPr lang="en-CA" sz="2400" dirty="0"/>
              <a:t>Reward when agent encounters features that are “learnable” (</a:t>
            </a:r>
            <a:r>
              <a:rPr lang="en-CA" sz="2400" dirty="0">
                <a:solidFill>
                  <a:srgbClr val="FF0000"/>
                </a:solidFill>
              </a:rPr>
              <a:t>explore its environment</a:t>
            </a:r>
            <a:r>
              <a:rPr lang="en-CA" sz="2400" dirty="0"/>
              <a:t>)</a:t>
            </a:r>
          </a:p>
          <a:p>
            <a:r>
              <a:rPr lang="en-CA" sz="2400" dirty="0"/>
              <a:t>Attempt to predict only important feature changes in the environment (</a:t>
            </a:r>
            <a:r>
              <a:rPr lang="en-CA" sz="2400" dirty="0">
                <a:solidFill>
                  <a:srgbClr val="FF0000"/>
                </a:solidFill>
              </a:rPr>
              <a:t>learning new skills</a:t>
            </a:r>
            <a:r>
              <a:rPr lang="en-CA" sz="2400" dirty="0"/>
              <a:t>)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A8F5050-A71F-1003-05AB-3CC8DC886D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13611" y="1676400"/>
            <a:ext cx="4537191" cy="4008120"/>
          </a:xfrm>
          <a:noFill/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policy learning method is used?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A3C (</a:t>
            </a:r>
            <a:r>
              <a:rPr lang="en-CA" sz="2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CA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synchronous </a:t>
            </a:r>
            <a:r>
              <a:rPr lang="en-CA" sz="2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CA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dvantage </a:t>
            </a:r>
            <a:r>
              <a:rPr lang="en-CA" sz="2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CA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ctor-</a:t>
            </a:r>
            <a:r>
              <a:rPr lang="en-CA" sz="2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en-CA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ritic ) gradient</a:t>
            </a:r>
            <a:endParaRPr lang="en-CA" sz="2400" dirty="0"/>
          </a:p>
          <a:p>
            <a:r>
              <a:rPr lang="en-CA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Actor-Critic:</a:t>
            </a:r>
          </a:p>
          <a:p>
            <a:pPr marL="0" indent="0">
              <a:buNone/>
            </a:pPr>
            <a:r>
              <a:rPr lang="en-CA" sz="2400" dirty="0"/>
              <a:t>     Actor: Learn Policy</a:t>
            </a:r>
          </a:p>
          <a:p>
            <a:pPr marL="0" indent="0">
              <a:buNone/>
            </a:pPr>
            <a:r>
              <a:rPr lang="en-CA" sz="2400" dirty="0"/>
              <a:t>     Critic: Learn Value and influence policy</a:t>
            </a:r>
          </a:p>
          <a:p>
            <a:r>
              <a:rPr lang="en-CA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Asynchronous: </a:t>
            </a:r>
            <a:r>
              <a:rPr lang="en-CA" sz="2400" dirty="0"/>
              <a:t>Multiple agents learn independently but share knowledge with a global network.</a:t>
            </a:r>
          </a:p>
          <a:p>
            <a:r>
              <a:rPr lang="en-CA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Advantage: </a:t>
            </a:r>
            <a:r>
              <a:rPr lang="en-CA" sz="2400" dirty="0"/>
              <a:t>difference(actual reward - expected reward) impacts the gradient.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569F2-ADEB-2F1B-6DE3-0734DE145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2133600"/>
            <a:ext cx="363905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4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Summary of Model Types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600" dirty="0"/>
              <a:t>Forward dynamics model</a:t>
            </a:r>
          </a:p>
          <a:p>
            <a:pPr lvl="1"/>
            <a:r>
              <a:rPr lang="en-CA" dirty="0"/>
              <a:t>new image = function ( action , current image )</a:t>
            </a:r>
          </a:p>
          <a:p>
            <a:r>
              <a:rPr lang="en-CA" sz="2600" dirty="0"/>
              <a:t>Inverse dynamics model</a:t>
            </a:r>
          </a:p>
          <a:p>
            <a:pPr lvl="1"/>
            <a:r>
              <a:rPr lang="en-CA" dirty="0"/>
              <a:t>action = function ( new image , current image )</a:t>
            </a:r>
          </a:p>
          <a:p>
            <a:pPr marL="377886" lvl="1" indent="0">
              <a:buNone/>
            </a:pPr>
            <a:endParaRPr lang="en-CA" dirty="0"/>
          </a:p>
          <a:p>
            <a:pPr marL="377886" lvl="1" indent="0">
              <a:buNone/>
            </a:pPr>
            <a:endParaRPr lang="en-CA" dirty="0"/>
          </a:p>
          <a:p>
            <a:pPr marL="377886" lvl="1" indent="0">
              <a:buNone/>
            </a:pPr>
            <a:r>
              <a:rPr lang="en-CA" dirty="0"/>
              <a:t>[ action is the joystick controller commands ] 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549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EB3A-9D6F-2619-FC79-7EDEB549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Complete Block Diagram (one thread from A3C)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5216E-1086-EC6F-6D3A-0798AFA7D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1600200"/>
            <a:ext cx="9906000" cy="40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EB3A-9D6F-2619-FC79-7EDEB549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Convolutional Neural network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86F09-DD1E-AE54-AC06-8F4541D0F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58" y="1828800"/>
            <a:ext cx="9554908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Custom 9">
      <a:dk1>
        <a:srgbClr val="000000"/>
      </a:dk1>
      <a:lt1>
        <a:srgbClr val="FFFFFF"/>
      </a:lt1>
      <a:dk2>
        <a:srgbClr val="003760"/>
      </a:dk2>
      <a:lt2>
        <a:srgbClr val="EBDDC3"/>
      </a:lt2>
      <a:accent1>
        <a:srgbClr val="003760"/>
      </a:accent1>
      <a:accent2>
        <a:srgbClr val="0070C0"/>
      </a:accent2>
      <a:accent3>
        <a:srgbClr val="A5AB81"/>
      </a:accent3>
      <a:accent4>
        <a:srgbClr val="D8B25C"/>
      </a:accent4>
      <a:accent5>
        <a:srgbClr val="648276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4110</TotalTime>
  <Words>1345</Words>
  <Application>Microsoft Office PowerPoint</Application>
  <PresentationFormat>Custom</PresentationFormat>
  <Paragraphs>138</Paragraphs>
  <Slides>13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CMMI10</vt:lpstr>
      <vt:lpstr>CMMI7</vt:lpstr>
      <vt:lpstr>CMR10</vt:lpstr>
      <vt:lpstr>NimbusRomNo9L-Regu</vt:lpstr>
      <vt:lpstr>Tech 16x9</vt:lpstr>
      <vt:lpstr>Paper Review Curiosity-driven Exploration by Self-supervised Prediction</vt:lpstr>
      <vt:lpstr>Flashback – What you need to know from literature?</vt:lpstr>
      <vt:lpstr>What is different?</vt:lpstr>
      <vt:lpstr>What is curiosity and how to assign intrinsic rewards?</vt:lpstr>
      <vt:lpstr>What features are important?</vt:lpstr>
      <vt:lpstr>What policy learning method is used?</vt:lpstr>
      <vt:lpstr>Summary of Model Types</vt:lpstr>
      <vt:lpstr>Complete Block Diagram (one thread from A3C)</vt:lpstr>
      <vt:lpstr>Convolutional Neural network</vt:lpstr>
      <vt:lpstr>A3C Model, Forward Model and Inverse Model</vt:lpstr>
      <vt:lpstr>Intrinsic Reward and optimization problem </vt:lpstr>
      <vt:lpstr>Spot the odd actions!</vt:lpstr>
      <vt:lpstr>The End but Mario’s journey to be continued…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Review Curiosity-driven Exploration by Self-supervised Prediction</dc:title>
  <dc:creator>Vedika</dc:creator>
  <cp:lastModifiedBy>Nikhil Challa</cp:lastModifiedBy>
  <cp:revision>239</cp:revision>
  <dcterms:created xsi:type="dcterms:W3CDTF">2022-06-06T09:43:37Z</dcterms:created>
  <dcterms:modified xsi:type="dcterms:W3CDTF">2023-01-19T16:29:40Z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