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7" r:id="rId9"/>
    <p:sldId id="268" r:id="rId10"/>
    <p:sldId id="269" r:id="rId11"/>
    <p:sldId id="270" r:id="rId12"/>
    <p:sldId id="261" r:id="rId13"/>
    <p:sldId id="271" r:id="rId14"/>
    <p:sldId id="265" r:id="rId15"/>
    <p:sldId id="262" r:id="rId16"/>
    <p:sldId id="26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Nunito ExtraBold" pitchFamily="2" charset="0"/>
      <p:bold r:id="rId31"/>
      <p:boldItalic r:id="rId32"/>
    </p:embeddedFont>
    <p:embeddedFont>
      <p:font typeface="Nunito SemiBold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CPtSR2+SO+DPeHXLL5JrxiTp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6E7454-6B13-40CE-91AE-A84AF2B8098F}">
  <a:tblStyle styleId="{A16E7454-6B13-40CE-91AE-A84AF2B809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{A16E7454-6B13-40CE-91AE-A84AF2B8098F}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158150" y="1869250"/>
            <a:ext cx="68277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ReCell Project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CE5F-92FD-464B-97B1-1B2C0B42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912D-CA02-47C9-BE3F-031D181A1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1741-2382-44B4-8B26-8F578748DC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8C8E147-00F3-440F-A583-B6D899A5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3" y="1059366"/>
            <a:ext cx="4081346" cy="354608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D358048-DDFD-429C-8625-A53AA6FA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7" y="1070517"/>
            <a:ext cx="4092496" cy="34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011C-10D2-4AD5-A366-32E4CAD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9326-3C4A-4BBA-ABE1-43F773AB8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FDCC-9D3F-48A4-A776-34E45A3838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15D1097-4FB8-4C73-9DBE-E29AF34B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59365"/>
            <a:ext cx="4127500" cy="370366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DBBF281-FD72-46F0-A8B0-D524F4B6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1066800"/>
            <a:ext cx="4102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2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Summary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Linear Model Building</a:t>
            </a:r>
          </a:p>
          <a:p>
            <a:pPr marL="133350" indent="0" algn="l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want to predict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Before we proceed to build a model, we'll have to encode categorical features.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We'll split the data into train and test to be able to evaluate the model that we build on the train data.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We will build a Linear Regression model using the train data and then check it's performance.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EB3E-57FB-4D80-82AD-8183FC6B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Summary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14EA-6A46-4E7B-B5C2-7E806951E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Checking Linear Regression Assumptions</a:t>
            </a:r>
          </a:p>
          <a:p>
            <a:pPr marL="13335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335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will be checking the following Linear Regression assumptions:</a:t>
            </a:r>
          </a:p>
          <a:p>
            <a:pPr marL="13335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No Multicollinearity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Linearity of variables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Independence of error terms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Normality of error terms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No Heteroscedasticity</a:t>
            </a:r>
          </a:p>
          <a:p>
            <a:pPr marL="13335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33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1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5BF2-6D1E-46B5-81D1-A41870C8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  <a:br>
              <a:rPr lang="en-US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All the variables have positive coefficient except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os_others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All P-values are zero except for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os_windows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negative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coefficience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of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os_others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indicates that as 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icreases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the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also decreases.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the positive coefficient of the rest of the variable indicates that as they increase,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also goes up.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Brand names like(Apple, Blackberry and Google) have the highest impact 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Brand_name_HTC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brand_name_samsung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have almost the same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coeeficient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value.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Brand name determines the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used_price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of a smartphone not the other specification(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eg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camera,weight,etc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 based on interpretation of the model input variables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data must include location where a particular brand thrives.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Data must include the life span of the refurbished smartphone.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Another model can be applied to check whether the outcome is the same.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Data should be collated on the age customers.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Their education and salary levels should be added to the data.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b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ReCell intend to take a sizable share of the market of </a:t>
            </a:r>
            <a:r>
              <a:rPr lang="en-US" sz="1800" b="0" dirty="0">
                <a:solidFill>
                  <a:srgbClr val="000000"/>
                </a:solidFill>
                <a:latin typeface="lato" panose="020F0502020204030203" pitchFamily="34" charset="0"/>
                <a:ea typeface="Arial"/>
                <a:cs typeface="Arial"/>
                <a:sym typeface="Arial"/>
              </a:rPr>
              <a:t>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efurbished and used devices  as they continue to provide cost-effective alternatives to both consumers and businesses that are looking to save money when purchasing a smartphone.</a:t>
            </a:r>
            <a:r>
              <a:rPr lang="en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But the used and refurbished phone market has grown considerably over the past decade, and a new IDC (International Data Corporation) forecast predicts that the used phone market would be worth $52.7bn by 2023 with a compound annual growth rate (CAGR) of 13.6% from 2018 to 2023. </a:t>
            </a:r>
            <a:br>
              <a:rPr lang="e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business idea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Recell is into selling refurbished and used smart phones.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Used and refurbished devices can be sold with warranties and can also be insured with proof of purchase. Third-party vendors/platforms, such as Verizon, Amazon, etc., provide attractive offers to customers for refurbished smartphones.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to tackle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The rising potential of this comparatively under-the-radar market fuels the need for an ML-based solution to develop a dynamic pricing strategy for used and refurbished smartphones.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ReCell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a startup aiming to tap the potential in this market, has hired you as a data scientist. They want you to analyze the data provided and build a linear regression model to predict the price of a used phone and identify factors that significantly influence it.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implications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will increase their share of the market and bring in more money.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ML model to solve the problem</a:t>
            </a:r>
          </a:p>
          <a:p>
            <a:pPr marL="1397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will be used to make key business decisions.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description of data provided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brand_name: Name of manufacturing brand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os: OS on which the phone runs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screen_size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Size of the screen in cm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4g: Whether 4G is available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5g: Whether 5G is available or not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main_camera_mp: Resolution of the rear camera in megapixels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selfie_camera_mp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Resolution of the front camera in megapixels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int_memory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Amount of internal memory (ROM) in GB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ram: Amount of RAM in GB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battery: Energy capacity of the phone battery in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mAh</a:t>
            </a:r>
            <a:endParaRPr lang="en-US" sz="1100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weight: Weight of the phone in 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release_year: Year when the phone model was released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days_used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Number of days the used/refurbished phone has been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new_price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Price of a new phone of the same model in euros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used_price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Price of the used/refurbished phone in euros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247E1A-0EAB-493C-AE41-88709E877C22}"/>
              </a:ext>
            </a:extLst>
          </p:cNvPr>
          <p:cNvSpPr txBox="1"/>
          <p:nvPr/>
        </p:nvSpPr>
        <p:spPr>
          <a:xfrm>
            <a:off x="499731" y="333309"/>
            <a:ext cx="4572000" cy="2813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description of significant manipulations made to raw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Brand_name, os, 4g and 5g will be converted to categorical to reduce 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rest are floats and integers</a:t>
            </a:r>
          </a:p>
          <a:p>
            <a:pPr algn="l"/>
            <a:endParaRPr lang="en-US" dirty="0">
              <a:latin typeface="Helvetica Neue"/>
            </a:endParaRPr>
          </a:p>
          <a:p>
            <a:pPr algn="l"/>
            <a:r>
              <a:rPr lang="en-US" dirty="0">
                <a:latin typeface="Helvetica Neue"/>
              </a:rPr>
              <a:t>The following were </a:t>
            </a:r>
            <a:r>
              <a:rPr lang="en-US" dirty="0" err="1">
                <a:latin typeface="Helvetica Neue"/>
              </a:rPr>
              <a:t>execiuted</a:t>
            </a:r>
            <a:r>
              <a:rPr lang="en-US" dirty="0">
                <a:latin typeface="Helvetica Neue"/>
              </a:rPr>
              <a:t> on the data: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Missing value treatment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Outlier treatment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Feature engineering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Data preparation for modeling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7556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6183-CD92-486C-944D-E95D6B25168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C661518-1666-468A-B496-84E1D53F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9" y="1054248"/>
            <a:ext cx="4231528" cy="3582297"/>
          </a:xfrm>
          <a:prstGeom prst="rect">
            <a:avLst/>
          </a:prstGeo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508EE38-C865-4536-AB2F-96E7B675A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65" y="1054249"/>
            <a:ext cx="4194987" cy="35392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18CF-17CD-4C0C-A395-52D2D4B2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792CC-FC3A-425B-8DE7-2874E428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6D5DF-F93D-4E5A-B885-012B565356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9CCBDF2-1A93-424E-8FCE-6606B2D2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49" y="1092820"/>
            <a:ext cx="4216503" cy="3371604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C9FE9D51-ED52-4993-B61A-A4139C4D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0" y="1081668"/>
            <a:ext cx="4081347" cy="37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79C4-A9AB-4A4D-925A-E62EC801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D0D68-2885-45C0-B95B-CD2CEB1D1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15571-AE2F-4818-A9C5-D0D86B9D80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5DEE3FF4-7FC6-40F5-85A0-8EB08620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0" y="1103972"/>
            <a:ext cx="4237463" cy="3534936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5A157C0-D516-4DA5-80C8-B2807344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872" y="1037063"/>
            <a:ext cx="4159405" cy="36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7D1E-EB2F-4766-A99A-64BC068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277C5-78B6-45D1-ADD9-300329A8D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pplication, table&#10;&#10;Description automatically generated">
            <a:extLst>
              <a:ext uri="{FF2B5EF4-FFF2-40B4-BE49-F238E27FC236}">
                <a16:creationId xmlns:a16="http://schemas.microsoft.com/office/drawing/2014/main" id="{4C6EA939-678C-410F-94BE-10A26D6B1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" y="802888"/>
            <a:ext cx="8664498" cy="38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785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On-screen Show (16:9)</PresentationFormat>
  <Paragraphs>70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Nunito</vt:lpstr>
      <vt:lpstr>Arial</vt:lpstr>
      <vt:lpstr>Nunito ExtraBold</vt:lpstr>
      <vt:lpstr>Nunito SemiBold</vt:lpstr>
      <vt:lpstr>Helvetica Neue</vt:lpstr>
      <vt:lpstr>lato</vt:lpstr>
      <vt:lpstr>Calibri</vt:lpstr>
      <vt:lpstr>Just Logo</vt:lpstr>
      <vt:lpstr>ReCell Project</vt:lpstr>
      <vt:lpstr>Contents   ReCell intend to take a sizable share of the market of refurbished and used devices  as they continue to provide cost-effective alternatives to both consumers and businesses that are looking to save money when purchasing a smartphone.  But the used and refurbished phone market has grown considerably over the past decade, and a new IDC (International Data Corporation) forecast predicts that the used phone market would be worth $52.7bn by 2023 with a compound annual growth rate (CAGR) of 13.6% from 2018 to 2023.  </vt:lpstr>
      <vt:lpstr>Business Problem Overview and Solution Approach</vt:lpstr>
      <vt:lpstr>Data Overview</vt:lpstr>
      <vt:lpstr>PowerPoint Presentation</vt:lpstr>
      <vt:lpstr>EDA</vt:lpstr>
      <vt:lpstr>PowerPoint Presentation</vt:lpstr>
      <vt:lpstr>PowerPoint Presentation</vt:lpstr>
      <vt:lpstr>BIVARIATE</vt:lpstr>
      <vt:lpstr>PowerPoint Presentation</vt:lpstr>
      <vt:lpstr>PowerPoint Presentation</vt:lpstr>
      <vt:lpstr>Model Performance Summary</vt:lpstr>
      <vt:lpstr>Model Performance Summary</vt:lpstr>
      <vt:lpstr>CONCLUSION All the variables have positive coefficient except os_others.  All P-values are zero except for os_windows.  negative coefficience of os_others indicates that as it icreases the used_price also decreases.  the positive coefficient of the rest of the variable indicates that as they increase, used_price also goes up.  Brand names like(Apple, Blackberry and Google) have the highest impact on used_price.  Brand_name_HTC and brand_name_samsung have almost the same coeeficient value.  Brand name determines the used_price of a smartphone not the other specification(eg camera,weight,etc) 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ReCell Project</dc:title>
  <cp:lastModifiedBy>Nii Kwartei Quartey</cp:lastModifiedBy>
  <cp:revision>1</cp:revision>
  <dcterms:modified xsi:type="dcterms:W3CDTF">2021-10-02T12:37:17Z</dcterms:modified>
</cp:coreProperties>
</file>