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FCFB-7DE7-4E19-AEBA-A297EA00F61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6310-A04C-467D-877F-03A64763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/>
          <p:cNvSpPr/>
          <p:nvPr/>
        </p:nvSpPr>
        <p:spPr>
          <a:xfrm>
            <a:off x="1178402" y="64916"/>
            <a:ext cx="9880585" cy="1077218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IPS Academy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Institute of Engineering &amp; Science</a:t>
            </a:r>
          </a:p>
        </p:txBody>
      </p:sp>
      <p:sp useBgFill="1">
        <p:nvSpPr>
          <p:cNvPr id="4" name="Rectangle 3"/>
          <p:cNvSpPr/>
          <p:nvPr/>
        </p:nvSpPr>
        <p:spPr>
          <a:xfrm>
            <a:off x="1134361" y="1204132"/>
            <a:ext cx="9880585" cy="646331"/>
          </a:xfrm>
          <a:prstGeom prst="rect">
            <a:avLst/>
          </a:prstGeom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US" sz="3600" b="1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 descr="IPS group log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54" y="2016684"/>
            <a:ext cx="1600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74554" y="3583632"/>
            <a:ext cx="16882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RAITEA</a:t>
            </a:r>
            <a:endParaRPr lang="en-US" sz="32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8412" y="59201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Nirvishesh Shrivastava</a:t>
            </a:r>
            <a:b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</a:b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5007" y="41684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Instagram Analysis</a:t>
            </a:r>
            <a:b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Sentiment Analysis | Opinion Mining</a:t>
            </a:r>
            <a:endParaRPr lang="en-US" sz="32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743066" y="110836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" y="1172979"/>
            <a:ext cx="8383170" cy="272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4128655"/>
            <a:ext cx="11693236" cy="245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6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410557" y="0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3" y="964347"/>
            <a:ext cx="2227933" cy="58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55" y="964347"/>
            <a:ext cx="4380952" cy="58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2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25" y="329713"/>
            <a:ext cx="3692203" cy="4845529"/>
            <a:chOff x="304611" y="198973"/>
            <a:chExt cx="3692203" cy="4845529"/>
          </a:xfrm>
        </p:grpSpPr>
        <p:sp>
          <p:nvSpPr>
            <p:cNvPr id="2" name="TextBox 1"/>
            <p:cNvSpPr txBox="1"/>
            <p:nvPr/>
          </p:nvSpPr>
          <p:spPr>
            <a:xfrm>
              <a:off x="304612" y="198973"/>
              <a:ext cx="3692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A</a:t>
              </a:r>
              <a:r>
                <a:rPr lang="en-US" sz="5400" b="1" u="sng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PPLICATION</a:t>
              </a:r>
              <a:r>
                <a:rPr lang="en-US" sz="5400" b="1" dirty="0" smtClean="0">
                  <a:solidFill>
                    <a:srgbClr val="84AF9B"/>
                  </a:solidFill>
                  <a:latin typeface="Agency FB" panose="020B0503020202020204" pitchFamily="34" charset="0"/>
                </a:rPr>
                <a:t>S: </a:t>
              </a:r>
              <a:endParaRPr lang="en-US" sz="5400" b="1" dirty="0">
                <a:solidFill>
                  <a:srgbClr val="84AF9B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4611" y="1997514"/>
              <a:ext cx="32318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Business</a:t>
              </a:r>
              <a:b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</a:b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Public Interest</a:t>
              </a: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Politics</a:t>
              </a:r>
              <a:b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</a:br>
              <a:r>
                <a:rPr lang="en-US" sz="3200" b="1" dirty="0" smtClean="0">
                  <a:solidFill>
                    <a:srgbClr val="38221E"/>
                  </a:solidFill>
                  <a:latin typeface="Agency FB" panose="020B0503020202020204" pitchFamily="34" charset="0"/>
                </a:rPr>
                <a:t>Public Actions</a:t>
              </a:r>
              <a:endParaRPr lang="en-US" sz="3200" b="1" dirty="0">
                <a:solidFill>
                  <a:srgbClr val="38221E"/>
                </a:solidFill>
                <a:latin typeface="Agency FB" panose="020B0503020202020204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v"/>
              </a:pPr>
              <a:endParaRPr lang="en-US" sz="3200" b="1" dirty="0" smtClean="0">
                <a:solidFill>
                  <a:srgbClr val="38221E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22208" y="768327"/>
            <a:ext cx="6392797" cy="3949700"/>
            <a:chOff x="5622208" y="768327"/>
            <a:chExt cx="6392797" cy="3949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208" y="768327"/>
              <a:ext cx="6286500" cy="394970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6366060" y="1477747"/>
              <a:ext cx="3884398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dirty="0" smtClean="0">
                  <a:ln w="0"/>
                  <a:solidFill>
                    <a:srgbClr val="2D471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O</a:t>
              </a:r>
              <a:r>
                <a:rPr lang="en-US" sz="8800" b="0" cap="none" spc="0" dirty="0" smtClean="0">
                  <a:ln w="0"/>
                  <a:solidFill>
                    <a:srgbClr val="2D471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pinion</a:t>
              </a:r>
              <a:endParaRPr lang="en-US" sz="8800" b="0" cap="none" spc="0" dirty="0">
                <a:ln w="0"/>
                <a:solidFill>
                  <a:srgbClr val="2D471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528380" y="2143080"/>
              <a:ext cx="226536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 smtClean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golian Baiti" panose="03000500000000000000" pitchFamily="66" charset="0"/>
                  <a:cs typeface="Mongolian Baiti" panose="03000500000000000000" pitchFamily="66" charset="0"/>
                </a:rPr>
                <a:t>Sentiment</a:t>
              </a:r>
              <a:endPara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3810" y="5388733"/>
            <a:ext cx="10543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E2F13"/>
                </a:solidFill>
                <a:latin typeface="Agency FB" panose="020B0503020202020204" pitchFamily="34" charset="0"/>
              </a:rPr>
              <a:t>The scraped data can be used to monitor influencers and gain insights on the marketing efforts.</a:t>
            </a:r>
            <a:endParaRPr lang="en-US" sz="4000" b="1" dirty="0">
              <a:solidFill>
                <a:srgbClr val="1E2F1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2880" y="156754"/>
            <a:ext cx="8072845" cy="3182191"/>
            <a:chOff x="222069" y="0"/>
            <a:chExt cx="8072845" cy="4140926"/>
          </a:xfrm>
          <a:solidFill>
            <a:schemeClr val="bg2">
              <a:lumMod val="1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22069" y="0"/>
              <a:ext cx="8072845" cy="4140926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33" y="180703"/>
              <a:ext cx="7762965" cy="38100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8" name="Group 7"/>
          <p:cNvGrpSpPr/>
          <p:nvPr/>
        </p:nvGrpSpPr>
        <p:grpSpPr>
          <a:xfrm>
            <a:off x="3394364" y="3783950"/>
            <a:ext cx="8631381" cy="2906135"/>
            <a:chOff x="3394364" y="3783950"/>
            <a:chExt cx="8631381" cy="29061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364" y="3783950"/>
              <a:ext cx="8631381" cy="29061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3754583" y="4238323"/>
              <a:ext cx="5361709" cy="224676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“Do what you do so well that they will want to see it again and bring their friends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.”</a:t>
              </a:r>
              <a:b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</a:br>
              <a:endParaRPr lang="en-US" sz="2800" dirty="0" smtClean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	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	Walt Disney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2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8318" y="2450958"/>
            <a:ext cx="5472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84AF9B"/>
                </a:solidFill>
                <a:latin typeface="Agency FB" panose="020B0503020202020204" pitchFamily="34" charset="0"/>
              </a:rPr>
              <a:t>Thank you ! </a:t>
            </a:r>
            <a:endParaRPr lang="en-US" sz="8000" b="1" dirty="0">
              <a:solidFill>
                <a:srgbClr val="84AF9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357" r="1427" b="1279"/>
          <a:stretch/>
        </p:blipFill>
        <p:spPr>
          <a:xfrm>
            <a:off x="4114388" y="3676650"/>
            <a:ext cx="7791862" cy="2930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10" y="457578"/>
            <a:ext cx="5820640" cy="2704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4968" y="1678131"/>
            <a:ext cx="4972053" cy="34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3611298" y="0"/>
            <a:ext cx="5894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IN</a:t>
            </a:r>
            <a:r>
              <a:rPr lang="en-US" sz="6000" u="sng" dirty="0" smtClean="0">
                <a:latin typeface="Agency FB" panose="020B0503020202020204" pitchFamily="34" charset="0"/>
              </a:rPr>
              <a:t>STAGRAM ANALYS</a:t>
            </a:r>
            <a:r>
              <a:rPr lang="en-US" sz="6000" dirty="0" smtClean="0">
                <a:latin typeface="Agency FB" panose="020B0503020202020204" pitchFamily="34" charset="0"/>
              </a:rPr>
              <a:t>IS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0899" y="1166422"/>
            <a:ext cx="38920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C</a:t>
            </a:r>
            <a:r>
              <a:rPr lang="en-US" sz="4800" b="1" u="sng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ONTEN</a:t>
            </a:r>
            <a:r>
              <a:rPr lang="en-US" sz="48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T: </a:t>
            </a:r>
          </a:p>
          <a:p>
            <a:endParaRPr lang="en-US" sz="4800" b="1" dirty="0" smtClean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Flow of Algorithm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Code &amp; Tools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Execution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Applications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212862" y="1571256"/>
            <a:ext cx="4211990" cy="3381744"/>
            <a:chOff x="5249365" y="1501624"/>
            <a:chExt cx="4943970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  <a:t>SENTIMENT</a:t>
              </a:r>
              <a:b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</a:br>
              <a:r>
                <a:rPr lang="en-US" dirty="0" smtClean="0">
                  <a:solidFill>
                    <a:schemeClr val="bg1"/>
                  </a:solidFill>
                  <a:latin typeface="DAGGERSQUARE" pitchFamily="50" charset="0"/>
                </a:rPr>
                <a:t>ANALYSIS</a:t>
              </a:r>
              <a:endParaRPr lang="en-US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249365" y="1501624"/>
              <a:ext cx="4943970" cy="4036597"/>
              <a:chOff x="5249365" y="1501624"/>
              <a:chExt cx="4943970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249365" y="1501624"/>
                <a:ext cx="4943970" cy="4036597"/>
                <a:chOff x="5249365" y="1501624"/>
                <a:chExt cx="4943970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249365" y="1501624"/>
                  <a:ext cx="1433192" cy="436577"/>
                  <a:chOff x="5338800" y="1501624"/>
                  <a:chExt cx="1433192" cy="436577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338800" y="1534088"/>
                    <a:ext cx="1433192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NEGATIVE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NEUTRAL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265520" y="5101645"/>
                  <a:ext cx="1413020" cy="436576"/>
                  <a:chOff x="5354955" y="1499896"/>
                  <a:chExt cx="1413020" cy="436576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54955" y="1499896"/>
                    <a:ext cx="1413020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EMOTIONS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671166" y="5103373"/>
                  <a:ext cx="1522169" cy="434848"/>
                  <a:chOff x="5315804" y="1501624"/>
                  <a:chExt cx="1522169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804" y="1531823"/>
                    <a:ext cx="1522169" cy="404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POSITIVE</a:t>
                    </a:r>
                    <a:endParaRPr lang="en-US" sz="1600" dirty="0">
                      <a:solidFill>
                        <a:srgbClr val="84AF9B"/>
                      </a:solidFill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09" name="Group 108"/>
          <p:cNvGrpSpPr/>
          <p:nvPr/>
        </p:nvGrpSpPr>
        <p:grpSpPr>
          <a:xfrm>
            <a:off x="6552717" y="1333500"/>
            <a:ext cx="4656104" cy="3919528"/>
            <a:chOff x="6463281" y="958806"/>
            <a:chExt cx="5089630" cy="412294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61EF6BD-E58E-4194-B3CA-110E7B6B3D45}"/>
                </a:ext>
              </a:extLst>
            </p:cNvPr>
            <p:cNvGrpSpPr/>
            <p:nvPr/>
          </p:nvGrpSpPr>
          <p:grpSpPr>
            <a:xfrm>
              <a:off x="6463281" y="958806"/>
              <a:ext cx="4737523" cy="4073110"/>
              <a:chOff x="3099005" y="1498151"/>
              <a:chExt cx="4330495" cy="3861375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8B3E69D-526C-40A2-9BE9-6C072ECE1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59A7758-2A0F-478F-B15B-B90583991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580A33A-FE17-465A-9CC9-B0CC4C68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EF607F-A2A1-4DDD-92DF-4B225B095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C2AD372-D3B5-4A75-A8D6-CCE7F7CE8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42923AC-65F1-42A1-9C11-1E8BB5F5689A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B28B0E-70A1-43B0-B65A-91749C3CF2F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9735778-D4D0-46BE-8365-B4C9D0DF6A5E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87CD2E4-5F33-4697-A62B-8029F6C63A0E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C21EC59-6713-4832-B760-FF50D5E9DFE7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D76493-9AB0-4B69-B623-9BC7E777B562}"/>
                  </a:ext>
                </a:extLst>
              </p:cNvPr>
              <p:cNvSpPr/>
              <p:nvPr/>
            </p:nvSpPr>
            <p:spPr>
              <a:xfrm>
                <a:off x="4471323" y="2504317"/>
                <a:ext cx="592962" cy="682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3D74649-9CDF-4BD7-A9FF-11969DD22253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4102742-4FDF-4432-AE36-EC304BC49DB0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65D1F0F-5453-401F-9DA1-E2B981988076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1B1B0A-11E4-4534-91D3-16C40483800B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D8EA5D-29EA-43A2-9830-339079271242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412B43C-C19F-4AB8-9BA7-EB97207C8AEE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32C3700-CD08-4037-B38D-0D4C7EE26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AF46DA2-DDBA-4401-AD00-B6CA3D20E832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04" name="Teardrop 103">
                  <a:extLst>
                    <a:ext uri="{FF2B5EF4-FFF2-40B4-BE49-F238E27FC236}">
                      <a16:creationId xmlns:a16="http://schemas.microsoft.com/office/drawing/2014/main" id="{1C7F4FAA-CC63-431D-AE4C-058D19A3D1B6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5EE1C9B-CA68-47CB-A00B-0C75717D3844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16F65FC-FCED-4D73-B96C-3870A6206922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02" name="Teardrop 101">
                  <a:extLst>
                    <a:ext uri="{FF2B5EF4-FFF2-40B4-BE49-F238E27FC236}">
                      <a16:creationId xmlns:a16="http://schemas.microsoft.com/office/drawing/2014/main" id="{B44B2F07-C5C6-4566-996A-D69A527F9B2F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E03611D-0C70-448C-BE00-04E6D74D598F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7BDE3E2-0036-4489-9E85-44696505392E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00" name="Teardrop 99">
                  <a:extLst>
                    <a:ext uri="{FF2B5EF4-FFF2-40B4-BE49-F238E27FC236}">
                      <a16:creationId xmlns:a16="http://schemas.microsoft.com/office/drawing/2014/main" id="{5833FC3E-6A2C-40A5-A91B-4E6E256EC397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28AAF55-1C20-41B6-AF09-1B513C2B2E3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14BCC9F-9D8F-4795-81C0-4302FADE5668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98" name="Teardrop 97">
                  <a:extLst>
                    <a:ext uri="{FF2B5EF4-FFF2-40B4-BE49-F238E27FC236}">
                      <a16:creationId xmlns:a16="http://schemas.microsoft.com/office/drawing/2014/main" id="{E32E5388-E23E-400A-9BDC-1E31E56E0131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180E973-62FC-498C-8C6C-46812E900557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F2BD60A-5B8C-42C0-9532-DAEA4CE0F414}"/>
                  </a:ext>
                </a:extLst>
              </p:cNvPr>
              <p:cNvSpPr/>
              <p:nvPr/>
            </p:nvSpPr>
            <p:spPr>
              <a:xfrm>
                <a:off x="3947410" y="5145489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909CEFF-FEE3-474E-A9C1-23582B435893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71460E-A1B8-4078-B05B-609AF06064B7}"/>
                  </a:ext>
                </a:extLst>
              </p:cNvPr>
              <p:cNvSpPr/>
              <p:nvPr/>
            </p:nvSpPr>
            <p:spPr>
              <a:xfrm>
                <a:off x="5287117" y="5145489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2B91B1-AE87-44AE-AED5-4BA849B02A47}"/>
                  </a:ext>
                </a:extLst>
              </p:cNvPr>
              <p:cNvSpPr/>
              <p:nvPr/>
            </p:nvSpPr>
            <p:spPr>
              <a:xfrm>
                <a:off x="6526706" y="5145489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7528925" y="4680094"/>
              <a:ext cx="121860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FB746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A</a:t>
              </a:r>
              <a:endParaRPr lang="en-US" sz="2000" b="0" cap="none" spc="0" dirty="0">
                <a:ln w="0"/>
                <a:solidFill>
                  <a:srgbClr val="FB746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76382" y="4681644"/>
              <a:ext cx="12089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rgbClr val="84AF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</a:t>
              </a:r>
              <a:r>
                <a:rPr lang="en-US" sz="2000" dirty="0">
                  <a:ln w="0"/>
                  <a:solidFill>
                    <a:srgbClr val="84AF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000" b="0" cap="none" spc="0" dirty="0">
                <a:ln w="0"/>
                <a:solidFill>
                  <a:srgbClr val="84AF9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347132" y="4680094"/>
              <a:ext cx="120577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Opinion C</a:t>
              </a:r>
              <a:endPara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61865" y="5161149"/>
            <a:ext cx="10005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Sentiment Analysis is the process of determining whether the piece of information is positive, negative or neutral.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Also, referred to as Opinion Mining/Opinion Extraction, it makes our goal to determine the interests/opinion of the user.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90089" y="-84634"/>
            <a:ext cx="551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SE</a:t>
            </a:r>
            <a:r>
              <a:rPr lang="en-US" sz="5400" b="1" u="sng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NTIMENT ANALYS</a:t>
            </a: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299705" cy="4219153"/>
            <a:chOff x="4051032" y="1101644"/>
            <a:chExt cx="4299705" cy="4219153"/>
          </a:xfrm>
        </p:grpSpPr>
        <p:sp>
          <p:nvSpPr>
            <p:cNvPr id="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DAGGERSQUARE" pitchFamily="50" charset="0"/>
                </a:rPr>
                <a:t>10%</a:t>
              </a:r>
              <a:endParaRPr lang="en-US" sz="3600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54306" y="4500273"/>
              <a:ext cx="1513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4AF9B"/>
                  </a:solidFill>
                  <a:latin typeface="DAGGERSQUARE" pitchFamily="50" charset="0"/>
                </a:rPr>
                <a:t> OPINION OF PEOPLE</a:t>
              </a:r>
              <a:endParaRPr lang="en-US" dirty="0">
                <a:solidFill>
                  <a:srgbClr val="84AF9B"/>
                </a:solidFill>
                <a:latin typeface="DAGGERSQUARE" pitchFamily="50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43355" y="-29300"/>
            <a:ext cx="417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O</a:t>
            </a:r>
            <a:r>
              <a:rPr lang="en-US" sz="5400" b="1" u="sng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PINION MININ</a:t>
            </a: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G</a:t>
            </a:r>
            <a:endParaRPr lang="en-US" sz="540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039" y="1637476"/>
            <a:ext cx="618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Opinion Mining is computational study of opinions, sentiments and emotions which can be expressed in text.</a:t>
            </a:r>
          </a:p>
          <a:p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Opinion is very important for us because whenever we have to make any important decision at that time we seek opinion of other people for business, politics and many more.</a:t>
            </a:r>
          </a:p>
          <a:p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38221E"/>
                </a:solidFill>
                <a:latin typeface="Agency FB" panose="020B0503020202020204" pitchFamily="34" charset="0"/>
              </a:rPr>
              <a:t>The most important reason behind using Opinion Mining is huge amount of opinionated text available on web.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43355" y="-29300"/>
            <a:ext cx="417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W</a:t>
            </a:r>
            <a:r>
              <a:rPr lang="en-US" sz="5400" b="1" u="sng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HY INSTAGRA</a:t>
            </a:r>
            <a:r>
              <a:rPr lang="en-US" sz="5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M</a:t>
            </a:r>
            <a:endParaRPr lang="en-US" sz="5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4542" y="1343900"/>
            <a:ext cx="7301348" cy="4827375"/>
            <a:chOff x="267877" y="1579436"/>
            <a:chExt cx="6474528" cy="4268531"/>
          </a:xfrm>
        </p:grpSpPr>
        <p:grpSp>
          <p:nvGrpSpPr>
            <p:cNvPr id="3" name="Group 2"/>
            <p:cNvGrpSpPr/>
            <p:nvPr/>
          </p:nvGrpSpPr>
          <p:grpSpPr>
            <a:xfrm>
              <a:off x="267877" y="1630347"/>
              <a:ext cx="6474528" cy="4217620"/>
              <a:chOff x="267877" y="1630347"/>
              <a:chExt cx="6474528" cy="421762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9716C9-140C-4EC5-9EBB-9647A527AAD2}"/>
                  </a:ext>
                </a:extLst>
              </p:cNvPr>
              <p:cNvGrpSpPr/>
              <p:nvPr/>
            </p:nvGrpSpPr>
            <p:grpSpPr>
              <a:xfrm>
                <a:off x="267877" y="1630347"/>
                <a:ext cx="6474528" cy="4217620"/>
                <a:chOff x="230574" y="1287937"/>
                <a:chExt cx="6474528" cy="421762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A3A0143-341E-4E18-B777-C779B08C0118}"/>
                    </a:ext>
                  </a:extLst>
                </p:cNvPr>
                <p:cNvGrpSpPr/>
                <p:nvPr/>
              </p:nvGrpSpPr>
              <p:grpSpPr>
                <a:xfrm>
                  <a:off x="230574" y="1287937"/>
                  <a:ext cx="2308601" cy="1949312"/>
                  <a:chOff x="550902" y="1598470"/>
                  <a:chExt cx="2308601" cy="1949312"/>
                </a:xfrm>
              </p:grpSpPr>
              <p:sp>
                <p:nvSpPr>
                  <p:cNvPr id="98" name="Circle: Hollow 97">
                    <a:extLst>
                      <a:ext uri="{FF2B5EF4-FFF2-40B4-BE49-F238E27FC236}">
                        <a16:creationId xmlns:a16="http://schemas.microsoft.com/office/drawing/2014/main" id="{0A58ADD2-B9BF-4744-86EE-DA44CD07AFE2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Block Arc 98">
                    <a:extLst>
                      <a:ext uri="{FF2B5EF4-FFF2-40B4-BE49-F238E27FC236}">
                        <a16:creationId xmlns:a16="http://schemas.microsoft.com/office/drawing/2014/main" id="{B7D8FE2F-21D6-48A3-83FA-80CC44F0E6C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1016107" y="1598470"/>
                    <a:ext cx="1343828" cy="1343828"/>
                  </a:xfrm>
                  <a:prstGeom prst="blockArc">
                    <a:avLst>
                      <a:gd name="adj1" fmla="val 1456961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0FCA570-9F12-440C-87B2-23FA2ED5A1F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65%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50E24B7-1CED-44CF-BD3A-3AFFC23B210C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02" y="3085133"/>
                    <a:ext cx="2308601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DAGGERSQUARE" pitchFamily="50" charset="0"/>
                      </a:rPr>
                      <a:t>8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00 MILLION MONTHLY 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ACTIVE </a:t>
                    </a:r>
                    <a:r>
                      <a:rPr lang="en-US" sz="1400" dirty="0" smtClean="0">
                        <a:latin typeface="DAGGERSQUARE" pitchFamily="50" charset="0"/>
                      </a:rPr>
                      <a:t>USERS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37E3F32E-539E-4B67-BA4F-F9C71A31F5BB}"/>
                    </a:ext>
                  </a:extLst>
                </p:cNvPr>
                <p:cNvGrpSpPr/>
                <p:nvPr/>
              </p:nvGrpSpPr>
              <p:grpSpPr>
                <a:xfrm>
                  <a:off x="2736843" y="1287937"/>
                  <a:ext cx="1962208" cy="1962965"/>
                  <a:chOff x="828691" y="1598470"/>
                  <a:chExt cx="1962208" cy="1962965"/>
                </a:xfrm>
              </p:grpSpPr>
              <p:sp>
                <p:nvSpPr>
                  <p:cNvPr id="94" name="Circle: Hollow 93">
                    <a:extLst>
                      <a:ext uri="{FF2B5EF4-FFF2-40B4-BE49-F238E27FC236}">
                        <a16:creationId xmlns:a16="http://schemas.microsoft.com/office/drawing/2014/main" id="{6681B5EB-518C-4A4D-82FE-00626995B07A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Block Arc 94">
                    <a:extLst>
                      <a:ext uri="{FF2B5EF4-FFF2-40B4-BE49-F238E27FC236}">
                        <a16:creationId xmlns:a16="http://schemas.microsoft.com/office/drawing/2014/main" id="{854D563C-AA1C-437F-AA3D-CC3CFA189BCF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1016107" y="1598470"/>
                    <a:ext cx="1343828" cy="1343828"/>
                  </a:xfrm>
                  <a:prstGeom prst="blockArc">
                    <a:avLst>
                      <a:gd name="adj1" fmla="val 1456961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CA3D037-403B-4DFC-A993-4356E5237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65%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FE2E057-E6F4-4315-A63F-015EA201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098786"/>
                    <a:ext cx="1962208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GOLDMINE OF USER SENTIMENT METHOD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72DDB76-0C4E-4F27-8BB8-E1160E14BD20}"/>
                    </a:ext>
                  </a:extLst>
                </p:cNvPr>
                <p:cNvGrpSpPr/>
                <p:nvPr/>
              </p:nvGrpSpPr>
              <p:grpSpPr>
                <a:xfrm>
                  <a:off x="4946336" y="1287937"/>
                  <a:ext cx="1758766" cy="1975216"/>
                  <a:chOff x="828691" y="1598470"/>
                  <a:chExt cx="1758766" cy="1975216"/>
                </a:xfrm>
              </p:grpSpPr>
              <p:sp>
                <p:nvSpPr>
                  <p:cNvPr id="90" name="Circle: Hollow 89">
                    <a:extLst>
                      <a:ext uri="{FF2B5EF4-FFF2-40B4-BE49-F238E27FC236}">
                        <a16:creationId xmlns:a16="http://schemas.microsoft.com/office/drawing/2014/main" id="{1DB6B107-418A-431D-A559-895B37D07CF0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Block Arc 90">
                    <a:extLst>
                      <a:ext uri="{FF2B5EF4-FFF2-40B4-BE49-F238E27FC236}">
                        <a16:creationId xmlns:a16="http://schemas.microsoft.com/office/drawing/2014/main" id="{1AA17414-594A-49EA-BC4E-CA4C5E5AF3F1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016107" y="1598470"/>
                    <a:ext cx="1343828" cy="1343828"/>
                  </a:xfrm>
                  <a:prstGeom prst="blockArc">
                    <a:avLst>
                      <a:gd name="adj1" fmla="val 19503893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E7D42DA-3B82-4BE4-A2A2-7265BE340E5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55%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83C3652C-6CA3-4058-A6F2-C6E5D596E00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111037"/>
                    <a:ext cx="1758766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HIGH MARKETING POTENTIAL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1DCCC54-0079-4701-9225-749EF7C2DA1B}"/>
                    </a:ext>
                  </a:extLst>
                </p:cNvPr>
                <p:cNvGrpSpPr/>
                <p:nvPr/>
              </p:nvGrpSpPr>
              <p:grpSpPr>
                <a:xfrm>
                  <a:off x="471505" y="3364339"/>
                  <a:ext cx="1758766" cy="1950714"/>
                  <a:chOff x="791833" y="1598470"/>
                  <a:chExt cx="1758766" cy="1950714"/>
                </a:xfrm>
              </p:grpSpPr>
              <p:sp>
                <p:nvSpPr>
                  <p:cNvPr id="86" name="Circle: Hollow 85">
                    <a:extLst>
                      <a:ext uri="{FF2B5EF4-FFF2-40B4-BE49-F238E27FC236}">
                        <a16:creationId xmlns:a16="http://schemas.microsoft.com/office/drawing/2014/main" id="{945EF8F3-E6BA-446C-94B6-88BA4DE32862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Block Arc 86">
                    <a:extLst>
                      <a:ext uri="{FF2B5EF4-FFF2-40B4-BE49-F238E27FC236}">
                        <a16:creationId xmlns:a16="http://schemas.microsoft.com/office/drawing/2014/main" id="{4927E71E-EBD6-4079-9C10-172BC26E13D5}"/>
                      </a:ext>
                    </a:extLst>
                  </p:cNvPr>
                  <p:cNvSpPr/>
                  <p:nvPr/>
                </p:nvSpPr>
                <p:spPr>
                  <a:xfrm rot="900000">
                    <a:off x="1016107" y="1598470"/>
                    <a:ext cx="1343828" cy="1343828"/>
                  </a:xfrm>
                  <a:prstGeom prst="blockArc">
                    <a:avLst>
                      <a:gd name="adj1" fmla="val 13906889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6BE5874-E1A4-40E1-B568-FDEF55602A9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85%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DA79DFF-A10F-43A7-97B9-F689D25FCA09}"/>
                      </a:ext>
                    </a:extLst>
                  </p:cNvPr>
                  <p:cNvSpPr txBox="1"/>
                  <p:nvPr/>
                </p:nvSpPr>
                <p:spPr>
                  <a:xfrm>
                    <a:off x="791833" y="3086535"/>
                    <a:ext cx="1758766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REFLECTS MARKET TRENDS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589611F-4F5D-4C89-9F63-2717CB9350C3}"/>
                    </a:ext>
                  </a:extLst>
                </p:cNvPr>
                <p:cNvGrpSpPr/>
                <p:nvPr/>
              </p:nvGrpSpPr>
              <p:grpSpPr>
                <a:xfrm>
                  <a:off x="2736843" y="3364339"/>
                  <a:ext cx="1962208" cy="1975216"/>
                  <a:chOff x="828691" y="1598470"/>
                  <a:chExt cx="1962208" cy="1975216"/>
                </a:xfrm>
              </p:grpSpPr>
              <p:sp>
                <p:nvSpPr>
                  <p:cNvPr id="82" name="Circle: Hollow 81">
                    <a:extLst>
                      <a:ext uri="{FF2B5EF4-FFF2-40B4-BE49-F238E27FC236}">
                        <a16:creationId xmlns:a16="http://schemas.microsoft.com/office/drawing/2014/main" id="{B5E8A07C-AD21-4C29-A117-2F858E5CB406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Block Arc 82">
                    <a:extLst>
                      <a:ext uri="{FF2B5EF4-FFF2-40B4-BE49-F238E27FC236}">
                        <a16:creationId xmlns:a16="http://schemas.microsoft.com/office/drawing/2014/main" id="{D33CB7D3-8701-4356-9E8D-11AB387E5AA4}"/>
                      </a:ext>
                    </a:extLst>
                  </p:cNvPr>
                  <p:cNvSpPr/>
                  <p:nvPr/>
                </p:nvSpPr>
                <p:spPr>
                  <a:xfrm rot="15300000">
                    <a:off x="1016107" y="1598470"/>
                    <a:ext cx="1343828" cy="1343828"/>
                  </a:xfrm>
                  <a:prstGeom prst="blockArc">
                    <a:avLst>
                      <a:gd name="adj1" fmla="val 3590627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7AE1342-5D67-4261-9C95-67A9B91DF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25%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98C0D4B-3905-46CC-9EDF-3945F12F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111037"/>
                    <a:ext cx="1962208" cy="462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CAN BE USED FOR OPINION MINING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6FFA6A9E-0D90-43A6-833E-134329797E53}"/>
                    </a:ext>
                  </a:extLst>
                </p:cNvPr>
                <p:cNvGrpSpPr/>
                <p:nvPr/>
              </p:nvGrpSpPr>
              <p:grpSpPr>
                <a:xfrm>
                  <a:off x="4946336" y="3364339"/>
                  <a:ext cx="1758766" cy="2141218"/>
                  <a:chOff x="828691" y="1598470"/>
                  <a:chExt cx="1758766" cy="2141218"/>
                </a:xfrm>
              </p:grpSpPr>
              <p:sp>
                <p:nvSpPr>
                  <p:cNvPr id="78" name="Circle: Hollow 77">
                    <a:extLst>
                      <a:ext uri="{FF2B5EF4-FFF2-40B4-BE49-F238E27FC236}">
                        <a16:creationId xmlns:a16="http://schemas.microsoft.com/office/drawing/2014/main" id="{2D47D0C0-52E5-4CDF-9D17-A274D575CE2D}"/>
                      </a:ext>
                    </a:extLst>
                  </p:cNvPr>
                  <p:cNvSpPr/>
                  <p:nvPr/>
                </p:nvSpPr>
                <p:spPr>
                  <a:xfrm>
                    <a:off x="1017454" y="1599817"/>
                    <a:ext cx="1341134" cy="1341134"/>
                  </a:xfrm>
                  <a:prstGeom prst="donut">
                    <a:avLst>
                      <a:gd name="adj" fmla="val 122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Block Arc 78">
                    <a:extLst>
                      <a:ext uri="{FF2B5EF4-FFF2-40B4-BE49-F238E27FC236}">
                        <a16:creationId xmlns:a16="http://schemas.microsoft.com/office/drawing/2014/main" id="{A6B59662-6E4A-4703-BF42-E2A8055A6AE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1016107" y="1598470"/>
                    <a:ext cx="1343828" cy="1343828"/>
                  </a:xfrm>
                  <a:prstGeom prst="blockArc">
                    <a:avLst>
                      <a:gd name="adj1" fmla="val 1181616"/>
                      <a:gd name="adj2" fmla="val 9573011"/>
                      <a:gd name="adj3" fmla="val 12367"/>
                    </a:avLst>
                  </a:prstGeom>
                  <a:solidFill>
                    <a:srgbClr val="84AF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292CC4A-0C11-4418-931C-C433031F5DC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9509" y="2039551"/>
                    <a:ext cx="9633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35%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A437940-BDE6-42D1-B5D5-5A3C923CF73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691" y="3086536"/>
                    <a:ext cx="1758766" cy="6531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latin typeface="DAGGERSQUARE" pitchFamily="50" charset="0"/>
                      </a:rPr>
                      <a:t>AUDIENCE VARIES FROM COMMON MAN TO CELEBRITIES</a:t>
                    </a:r>
                    <a:endParaRPr lang="en-US" sz="1400" dirty="0">
                      <a:latin typeface="DAGGERSQUARE" pitchFamily="50" charset="0"/>
                    </a:endParaRPr>
                  </a:p>
                </p:txBody>
              </p:sp>
            </p:grpSp>
          </p:grp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2402" y="3708096"/>
                <a:ext cx="1295313" cy="1313923"/>
              </a:xfrm>
              <a:prstGeom prst="ellipse">
                <a:avLst/>
              </a:prstGeom>
              <a:ln w="63500" cap="rnd">
                <a:solidFill>
                  <a:srgbClr val="FFC000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235" y="3716913"/>
              <a:ext cx="1358213" cy="1305106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77" y="1579436"/>
              <a:ext cx="1436234" cy="1436234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03" y="1582798"/>
              <a:ext cx="1556845" cy="1428634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080" y="1631694"/>
              <a:ext cx="1474867" cy="1435221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55" y="3643418"/>
              <a:ext cx="1443278" cy="1443278"/>
            </a:xfrm>
            <a:prstGeom prst="ellipse">
              <a:avLst/>
            </a:prstGeom>
            <a:ln w="63500" cap="rnd">
              <a:solidFill>
                <a:srgbClr val="FFC00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5125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805413" y="60577"/>
            <a:ext cx="450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FL</a:t>
            </a:r>
            <a:r>
              <a:rPr lang="en-US" sz="4800" b="1" u="sng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OW OF ALGORIT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HM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1248787"/>
            <a:ext cx="12192000" cy="5609213"/>
            <a:chOff x="0" y="1248787"/>
            <a:chExt cx="12192000" cy="560921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48787"/>
              <a:ext cx="12192000" cy="56092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26384" y="1633835"/>
              <a:ext cx="201433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rgbClr val="3399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Get Data</a:t>
              </a:r>
              <a:endParaRPr lang="en-US" sz="4000" b="0" cap="none" spc="0" dirty="0">
                <a:ln w="0"/>
                <a:solidFill>
                  <a:srgbClr val="33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0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858" y="-19088"/>
            <a:ext cx="6121960" cy="6780106"/>
            <a:chOff x="181858" y="-19088"/>
            <a:chExt cx="6121960" cy="6780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58" y="811909"/>
              <a:ext cx="6121960" cy="59491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181858" y="-19088"/>
              <a:ext cx="3184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P</a:t>
              </a:r>
              <a:r>
                <a:rPr lang="en-US" sz="4800" b="1" u="sng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YTHON COD</a:t>
              </a:r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E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6146" y="0"/>
            <a:ext cx="4585854" cy="5544318"/>
            <a:chOff x="7606146" y="0"/>
            <a:chExt cx="4585854" cy="5544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7606146" y="0"/>
              <a:ext cx="4585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TO</a:t>
              </a:r>
              <a:r>
                <a:rPr lang="en-US" sz="4800" b="1" u="sng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OLS &amp; LIBRABRI</a:t>
              </a:r>
              <a:r>
                <a:rPr lang="en-US" sz="4800" b="1" dirty="0" smtClean="0">
                  <a:solidFill>
                    <a:schemeClr val="tx2">
                      <a:lumMod val="75000"/>
                    </a:schemeClr>
                  </a:solidFill>
                  <a:latin typeface="Agency FB" panose="020B0503020202020204" pitchFamily="34" charset="0"/>
                </a:rPr>
                <a:t>ES</a:t>
              </a:r>
              <a:endParaRPr lang="en-US" sz="48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D7C672-04D3-4BE2-96DB-33A4451364C4}"/>
                </a:ext>
              </a:extLst>
            </p:cNvPr>
            <p:cNvSpPr txBox="1"/>
            <p:nvPr/>
          </p:nvSpPr>
          <p:spPr>
            <a:xfrm>
              <a:off x="7606146" y="1020003"/>
              <a:ext cx="318420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Python 2.7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WebDriver</a:t>
              </a:r>
            </a:p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/>
              </a:r>
              <a:b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</a:br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L</a:t>
              </a:r>
              <a:r>
                <a:rPr lang="en-US" sz="3600" b="1" u="sng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ibrarie</a:t>
              </a:r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s:</a:t>
              </a: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/>
              </a:r>
              <a:b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</a:b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Selenium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Collections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Emoji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Agency FB" panose="020B0503020202020204" pitchFamily="34" charset="0"/>
                </a:rPr>
                <a:t>Urllib3</a:t>
              </a:r>
            </a:p>
            <a:p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3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941833"/>
            <a:ext cx="6496050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7C672-04D3-4BE2-96DB-33A4451364C4}"/>
              </a:ext>
            </a:extLst>
          </p:cNvPr>
          <p:cNvSpPr txBox="1"/>
          <p:nvPr/>
        </p:nvSpPr>
        <p:spPr>
          <a:xfrm>
            <a:off x="3743066" y="110836"/>
            <a:ext cx="5470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EX</a:t>
            </a:r>
            <a:r>
              <a:rPr lang="en-US" sz="4800" b="1" u="sng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ECUTION OF ANALYS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IS</a:t>
            </a:r>
            <a:endParaRPr lang="en-US" sz="4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17" y="877691"/>
            <a:ext cx="6451446" cy="2090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202363"/>
            <a:ext cx="7135221" cy="5506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77" y="1664390"/>
            <a:ext cx="882138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20" presetID="2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769</TotalTime>
  <Words>275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Courier New</vt:lpstr>
      <vt:lpstr>DAGGERSQUARE</vt:lpstr>
      <vt:lpstr>Mongolian Baiti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47</cp:revision>
  <dcterms:created xsi:type="dcterms:W3CDTF">2019-01-30T08:51:34Z</dcterms:created>
  <dcterms:modified xsi:type="dcterms:W3CDTF">2019-02-14T16:18:34Z</dcterms:modified>
</cp:coreProperties>
</file>