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1.jpg" ContentType="image/jpeg"/>
  <Override PartName="/ppt/media/image21.jpg" ContentType="image/jpeg"/>
  <Override PartName="/ppt/media/image2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9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7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0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2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5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8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1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7FCFB-7DE7-4E19-AEBA-A297EA00F61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7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/>
          <p:cNvSpPr/>
          <p:nvPr/>
        </p:nvSpPr>
        <p:spPr>
          <a:xfrm>
            <a:off x="1178402" y="64916"/>
            <a:ext cx="9880585" cy="1077218"/>
          </a:xfrm>
          <a:prstGeom prst="rect">
            <a:avLst/>
          </a:prstGeom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IPS Academy</a:t>
            </a:r>
          </a:p>
          <a:p>
            <a:pPr algn="ctr"/>
            <a:r>
              <a:rPr lang="en-US" sz="3200" b="1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gency FB" panose="020B0503020202020204" pitchFamily="34" charset="0"/>
                <a:cs typeface="Times New Roman" panose="02020603050405020304" pitchFamily="18" charset="0"/>
              </a:rPr>
              <a:t>Institute </a:t>
            </a:r>
            <a:r>
              <a:rPr lang="en-US" sz="3200" b="1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gency FB" panose="020B0503020202020204" pitchFamily="34" charset="0"/>
                <a:cs typeface="Times New Roman" panose="02020603050405020304" pitchFamily="18" charset="0"/>
              </a:rPr>
              <a:t>of Engineering &amp; </a:t>
            </a:r>
            <a:r>
              <a:rPr lang="en-US" sz="3200" b="1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gency FB" panose="020B0503020202020204" pitchFamily="34" charset="0"/>
                <a:cs typeface="Times New Roman" panose="02020603050405020304" pitchFamily="18" charset="0"/>
              </a:rPr>
              <a:t>Science</a:t>
            </a:r>
            <a:endParaRPr lang="en-US" sz="3200" b="1" cap="none" spc="0" dirty="0" smtClean="0">
              <a:ln w="0"/>
              <a:solidFill>
                <a:schemeClr val="tx1">
                  <a:lumMod val="95000"/>
                  <a:lumOff val="5000"/>
                </a:schemeClr>
              </a:solidFill>
              <a:effectLst/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 useBgFill="1">
        <p:nvSpPr>
          <p:cNvPr id="4" name="Rectangle 3"/>
          <p:cNvSpPr/>
          <p:nvPr/>
        </p:nvSpPr>
        <p:spPr>
          <a:xfrm>
            <a:off x="1134361" y="1204132"/>
            <a:ext cx="9880585" cy="646331"/>
          </a:xfrm>
          <a:prstGeom prst="rect">
            <a:avLst/>
          </a:prstGeom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Agency FB" panose="020B0503020202020204" pitchFamily="34" charset="0"/>
                <a:cs typeface="Times New Roman" panose="02020603050405020304" pitchFamily="18" charset="0"/>
              </a:rPr>
              <a:t>Department of Computer Science &amp; Engineering </a:t>
            </a:r>
            <a:endParaRPr lang="en-US" sz="3600" b="1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1" descr="IPS group logo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554" y="2016684"/>
            <a:ext cx="16002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74554" y="3583632"/>
            <a:ext cx="16882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RAITEA</a:t>
            </a:r>
            <a:endParaRPr lang="en-US" sz="3200" b="0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8412" y="592012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Nirvishesh Shrivastava</a:t>
            </a:r>
            <a:b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</a:b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75007" y="416840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Instagram Analysis</a:t>
            </a:r>
            <a:br>
              <a:rPr lang="en-US" sz="3200" b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Sentiment Analysis | Opinion Mining</a:t>
            </a:r>
            <a:endParaRPr lang="en-US" sz="3200" b="1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7D7C672-04D3-4BE2-96DB-33A4451364C4}"/>
              </a:ext>
            </a:extLst>
          </p:cNvPr>
          <p:cNvSpPr txBox="1"/>
          <p:nvPr/>
        </p:nvSpPr>
        <p:spPr>
          <a:xfrm>
            <a:off x="3743066" y="110836"/>
            <a:ext cx="5470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EX</a:t>
            </a:r>
            <a:r>
              <a:rPr lang="en-US" sz="4800" b="1" u="sng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ECUTION OF ANALYS</a:t>
            </a:r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IS</a:t>
            </a:r>
            <a:endParaRPr lang="en-US" sz="4800" b="1" dirty="0">
              <a:solidFill>
                <a:schemeClr val="accent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3" y="1172979"/>
            <a:ext cx="8383170" cy="2724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" y="4128655"/>
            <a:ext cx="11693236" cy="2452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263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D7C672-04D3-4BE2-96DB-33A4451364C4}"/>
              </a:ext>
            </a:extLst>
          </p:cNvPr>
          <p:cNvSpPr txBox="1"/>
          <p:nvPr/>
        </p:nvSpPr>
        <p:spPr>
          <a:xfrm>
            <a:off x="3410557" y="0"/>
            <a:ext cx="5470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EX</a:t>
            </a:r>
            <a:r>
              <a:rPr lang="en-US" sz="4800" b="1" u="sng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ECUTION OF ANALYS</a:t>
            </a:r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IS</a:t>
            </a:r>
            <a:endParaRPr lang="en-US" sz="4800" b="1" dirty="0">
              <a:solidFill>
                <a:schemeClr val="accent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3" y="964347"/>
            <a:ext cx="2227933" cy="5826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455" y="964347"/>
            <a:ext cx="4380952" cy="5826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623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9425" y="329713"/>
            <a:ext cx="3692203" cy="4845529"/>
            <a:chOff x="304611" y="198973"/>
            <a:chExt cx="3692203" cy="4845529"/>
          </a:xfrm>
        </p:grpSpPr>
        <p:sp>
          <p:nvSpPr>
            <p:cNvPr id="2" name="TextBox 1"/>
            <p:cNvSpPr txBox="1"/>
            <p:nvPr/>
          </p:nvSpPr>
          <p:spPr>
            <a:xfrm>
              <a:off x="304612" y="198973"/>
              <a:ext cx="36922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>
                  <a:solidFill>
                    <a:srgbClr val="84AF9B"/>
                  </a:solidFill>
                  <a:latin typeface="Agency FB" panose="020B0503020202020204" pitchFamily="34" charset="0"/>
                </a:rPr>
                <a:t>A</a:t>
              </a:r>
              <a:r>
                <a:rPr lang="en-US" sz="5400" b="1" u="sng" dirty="0" smtClean="0">
                  <a:solidFill>
                    <a:srgbClr val="84AF9B"/>
                  </a:solidFill>
                  <a:latin typeface="Agency FB" panose="020B0503020202020204" pitchFamily="34" charset="0"/>
                </a:rPr>
                <a:t>PPLICATION</a:t>
              </a:r>
              <a:r>
                <a:rPr lang="en-US" sz="5400" b="1" dirty="0" smtClean="0">
                  <a:solidFill>
                    <a:srgbClr val="84AF9B"/>
                  </a:solidFill>
                  <a:latin typeface="Agency FB" panose="020B0503020202020204" pitchFamily="34" charset="0"/>
                </a:rPr>
                <a:t>S: </a:t>
              </a:r>
              <a:endParaRPr lang="en-US" sz="5400" b="1" dirty="0">
                <a:solidFill>
                  <a:srgbClr val="84AF9B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4611" y="1997514"/>
              <a:ext cx="3231827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Wingdings" panose="05000000000000000000" pitchFamily="2" charset="2"/>
                <a:buChar char="v"/>
              </a:pPr>
              <a:r>
                <a:rPr lang="en-US" sz="3200" b="1" dirty="0" smtClean="0">
                  <a:solidFill>
                    <a:srgbClr val="38221E"/>
                  </a:solidFill>
                  <a:latin typeface="Agency FB" panose="020B0503020202020204" pitchFamily="34" charset="0"/>
                </a:rPr>
                <a:t>Business</a:t>
              </a:r>
              <a:br>
                <a:rPr lang="en-US" sz="3200" b="1" dirty="0" smtClean="0">
                  <a:solidFill>
                    <a:srgbClr val="38221E"/>
                  </a:solidFill>
                  <a:latin typeface="Agency FB" panose="020B0503020202020204" pitchFamily="34" charset="0"/>
                </a:rPr>
              </a:br>
              <a:r>
                <a:rPr lang="en-US" sz="3200" b="1" dirty="0" smtClean="0">
                  <a:solidFill>
                    <a:srgbClr val="38221E"/>
                  </a:solidFill>
                  <a:latin typeface="Agency FB" panose="020B0503020202020204" pitchFamily="34" charset="0"/>
                </a:rPr>
                <a:t>Public Interest</a:t>
              </a:r>
            </a:p>
            <a:p>
              <a:pPr marL="685800" indent="-685800">
                <a:buFont typeface="Wingdings" panose="05000000000000000000" pitchFamily="2" charset="2"/>
                <a:buChar char="v"/>
              </a:pPr>
              <a:endParaRPr lang="en-US" sz="3200" b="1" dirty="0" smtClean="0">
                <a:solidFill>
                  <a:srgbClr val="38221E"/>
                </a:solidFill>
                <a:latin typeface="Agency FB" panose="020B0503020202020204" pitchFamily="34" charset="0"/>
              </a:endParaRPr>
            </a:p>
            <a:p>
              <a:pPr marL="685800" indent="-685800">
                <a:buFont typeface="Wingdings" panose="05000000000000000000" pitchFamily="2" charset="2"/>
                <a:buChar char="v"/>
              </a:pPr>
              <a:r>
                <a:rPr lang="en-US" sz="3200" b="1" dirty="0" smtClean="0">
                  <a:solidFill>
                    <a:srgbClr val="38221E"/>
                  </a:solidFill>
                  <a:latin typeface="Agency FB" panose="020B0503020202020204" pitchFamily="34" charset="0"/>
                </a:rPr>
                <a:t>Politics</a:t>
              </a:r>
              <a:br>
                <a:rPr lang="en-US" sz="3200" b="1" dirty="0" smtClean="0">
                  <a:solidFill>
                    <a:srgbClr val="38221E"/>
                  </a:solidFill>
                  <a:latin typeface="Agency FB" panose="020B0503020202020204" pitchFamily="34" charset="0"/>
                </a:rPr>
              </a:br>
              <a:r>
                <a:rPr lang="en-US" sz="3200" b="1" dirty="0" smtClean="0">
                  <a:solidFill>
                    <a:srgbClr val="38221E"/>
                  </a:solidFill>
                  <a:latin typeface="Agency FB" panose="020B0503020202020204" pitchFamily="34" charset="0"/>
                </a:rPr>
                <a:t>Public Actions</a:t>
              </a:r>
              <a:endParaRPr lang="en-US" sz="3200" b="1" dirty="0">
                <a:solidFill>
                  <a:srgbClr val="38221E"/>
                </a:solidFill>
                <a:latin typeface="Agency FB" panose="020B0503020202020204" pitchFamily="34" charset="0"/>
              </a:endParaRPr>
            </a:p>
            <a:p>
              <a:pPr marL="685800" indent="-685800">
                <a:buFont typeface="Wingdings" panose="05000000000000000000" pitchFamily="2" charset="2"/>
                <a:buChar char="v"/>
              </a:pPr>
              <a:endParaRPr lang="en-US" sz="3200" b="1" dirty="0" smtClean="0">
                <a:solidFill>
                  <a:srgbClr val="38221E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22208" y="768327"/>
            <a:ext cx="6392797" cy="3949700"/>
            <a:chOff x="5622208" y="768327"/>
            <a:chExt cx="6392797" cy="39497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2208" y="768327"/>
              <a:ext cx="6286500" cy="394970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6366060" y="1477747"/>
              <a:ext cx="3884398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dirty="0" smtClean="0">
                  <a:ln w="0"/>
                  <a:solidFill>
                    <a:srgbClr val="2D471D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ongolian Baiti" panose="03000500000000000000" pitchFamily="66" charset="0"/>
                  <a:cs typeface="Mongolian Baiti" panose="03000500000000000000" pitchFamily="66" charset="0"/>
                </a:rPr>
                <a:t>O</a:t>
              </a:r>
              <a:r>
                <a:rPr lang="en-US" sz="8800" b="0" cap="none" spc="0" dirty="0" smtClean="0">
                  <a:ln w="0"/>
                  <a:solidFill>
                    <a:srgbClr val="2D471D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ongolian Baiti" panose="03000500000000000000" pitchFamily="66" charset="0"/>
                  <a:cs typeface="Mongolian Baiti" panose="03000500000000000000" pitchFamily="66" charset="0"/>
                </a:rPr>
                <a:t>pinion</a:t>
              </a:r>
              <a:endParaRPr lang="en-US" sz="8800" b="0" cap="none" spc="0" dirty="0">
                <a:ln w="0"/>
                <a:solidFill>
                  <a:srgbClr val="2D471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10528380" y="2143080"/>
              <a:ext cx="226536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 smtClean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ongolian Baiti" panose="03000500000000000000" pitchFamily="66" charset="0"/>
                  <a:cs typeface="Mongolian Baiti" panose="03000500000000000000" pitchFamily="66" charset="0"/>
                </a:rPr>
                <a:t>Sentiment</a:t>
              </a:r>
              <a:endParaRPr 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63810" y="5388733"/>
            <a:ext cx="105433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1E2F13"/>
                </a:solidFill>
                <a:latin typeface="Agency FB" panose="020B0503020202020204" pitchFamily="34" charset="0"/>
              </a:rPr>
              <a:t>The scraped data can be used to monitor influencers and gain insights on the marketing efforts.</a:t>
            </a:r>
            <a:endParaRPr lang="en-US" sz="4000" b="1" dirty="0">
              <a:solidFill>
                <a:srgbClr val="1E2F1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7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2880" y="156754"/>
            <a:ext cx="8072845" cy="3182191"/>
            <a:chOff x="222069" y="0"/>
            <a:chExt cx="8072845" cy="4140926"/>
          </a:xfrm>
          <a:solidFill>
            <a:schemeClr val="bg2">
              <a:lumMod val="10000"/>
            </a:schemeClr>
          </a:solidFill>
        </p:grpSpPr>
        <p:sp>
          <p:nvSpPr>
            <p:cNvPr id="3" name="Rectangle 2"/>
            <p:cNvSpPr/>
            <p:nvPr/>
          </p:nvSpPr>
          <p:spPr>
            <a:xfrm>
              <a:off x="222069" y="0"/>
              <a:ext cx="8072845" cy="4140926"/>
            </a:xfrm>
            <a:prstGeom prst="rect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33" y="180703"/>
              <a:ext cx="7762965" cy="3810000"/>
            </a:xfrm>
            <a:prstGeom prst="rect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grpSp>
        <p:nvGrpSpPr>
          <p:cNvPr id="8" name="Group 7"/>
          <p:cNvGrpSpPr/>
          <p:nvPr/>
        </p:nvGrpSpPr>
        <p:grpSpPr>
          <a:xfrm>
            <a:off x="3394364" y="3783950"/>
            <a:ext cx="8631381" cy="2906135"/>
            <a:chOff x="3394364" y="3783950"/>
            <a:chExt cx="8631381" cy="29061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4364" y="3783950"/>
              <a:ext cx="8631381" cy="290613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3754583" y="4238323"/>
              <a:ext cx="5361709" cy="22467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Mongolian Baiti" panose="03000500000000000000" pitchFamily="66" charset="0"/>
                  <a:cs typeface="Mongolian Baiti" panose="03000500000000000000" pitchFamily="66" charset="0"/>
                </a:rPr>
                <a:t>“Do what you do so well that they will want to see it again and bring their friends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  <a:latin typeface="Mongolian Baiti" panose="03000500000000000000" pitchFamily="66" charset="0"/>
                  <a:cs typeface="Mongolian Baiti" panose="03000500000000000000" pitchFamily="66" charset="0"/>
                </a:rPr>
                <a:t>.”</a:t>
              </a:r>
              <a:br>
                <a:rPr lang="en-US" sz="2800" dirty="0" smtClean="0">
                  <a:solidFill>
                    <a:schemeClr val="bg1">
                      <a:lumMod val="95000"/>
                    </a:schemeClr>
                  </a:solidFill>
                  <a:latin typeface="Mongolian Baiti" panose="03000500000000000000" pitchFamily="66" charset="0"/>
                  <a:cs typeface="Mongolian Baiti" panose="03000500000000000000" pitchFamily="66" charset="0"/>
                </a:rPr>
              </a:br>
              <a:endParaRPr lang="en-US" sz="2800" dirty="0" smtClean="0">
                <a:solidFill>
                  <a:schemeClr val="bg1">
                    <a:lumMod val="9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  <a:p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Mongolian Baiti" panose="03000500000000000000" pitchFamily="66" charset="0"/>
                  <a:cs typeface="Mongolian Baiti" panose="03000500000000000000" pitchFamily="66" charset="0"/>
                </a:rPr>
                <a:t>	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  <a:latin typeface="Mongolian Baiti" panose="03000500000000000000" pitchFamily="66" charset="0"/>
                  <a:cs typeface="Mongolian Baiti" panose="03000500000000000000" pitchFamily="66" charset="0"/>
                </a:rPr>
                <a:t>	Walt Disney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25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8318" y="2450958"/>
            <a:ext cx="54729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84AF9B"/>
                </a:solidFill>
                <a:latin typeface="Agency FB" panose="020B0503020202020204" pitchFamily="34" charset="0"/>
              </a:rPr>
              <a:t>Thank you ! </a:t>
            </a:r>
            <a:endParaRPr lang="en-US" sz="8000" b="1" dirty="0">
              <a:solidFill>
                <a:srgbClr val="84AF9B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" t="357" r="1427" b="1279"/>
          <a:stretch/>
        </p:blipFill>
        <p:spPr>
          <a:xfrm>
            <a:off x="4114388" y="3676650"/>
            <a:ext cx="7791862" cy="29302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310" y="457578"/>
            <a:ext cx="5820640" cy="2704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64968" y="1678131"/>
            <a:ext cx="4972053" cy="34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5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7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87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173E096-BB55-472B-BC17-90588069DAE9}"/>
              </a:ext>
            </a:extLst>
          </p:cNvPr>
          <p:cNvSpPr txBox="1"/>
          <p:nvPr/>
        </p:nvSpPr>
        <p:spPr>
          <a:xfrm>
            <a:off x="3611298" y="0"/>
            <a:ext cx="5894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gency FB" panose="020B0503020202020204" pitchFamily="34" charset="0"/>
              </a:rPr>
              <a:t>IN</a:t>
            </a:r>
            <a:r>
              <a:rPr lang="en-US" sz="6000" u="sng" dirty="0" smtClean="0">
                <a:latin typeface="Agency FB" panose="020B0503020202020204" pitchFamily="34" charset="0"/>
              </a:rPr>
              <a:t>STAGRAM ANALYS</a:t>
            </a:r>
            <a:r>
              <a:rPr lang="en-US" sz="6000" dirty="0" smtClean="0">
                <a:latin typeface="Agency FB" panose="020B0503020202020204" pitchFamily="34" charset="0"/>
              </a:rPr>
              <a:t>IS</a:t>
            </a:r>
            <a:endParaRPr lang="en-US" sz="6000" dirty="0">
              <a:latin typeface="Agency FB" panose="020B0503020202020204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60899" y="1166422"/>
            <a:ext cx="389200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C</a:t>
            </a:r>
            <a:r>
              <a:rPr lang="en-US" sz="4800" b="1" u="sng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ONTEN</a:t>
            </a:r>
            <a:r>
              <a:rPr lang="en-US" sz="48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T: </a:t>
            </a:r>
          </a:p>
          <a:p>
            <a:endParaRPr lang="en-US" sz="4800" b="1" dirty="0" smtClean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Introduction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Flow of Algorithm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Code &amp; Tools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Execution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Applications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8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4D90FC1-753F-428C-A053-ED250592A43F}"/>
              </a:ext>
            </a:extLst>
          </p:cNvPr>
          <p:cNvGrpSpPr/>
          <p:nvPr/>
        </p:nvGrpSpPr>
        <p:grpSpPr>
          <a:xfrm>
            <a:off x="212862" y="1571256"/>
            <a:ext cx="4211990" cy="3381744"/>
            <a:chOff x="5249365" y="1501624"/>
            <a:chExt cx="4943970" cy="40365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45EEAD-C921-4C46-8042-978B376C9EF0}"/>
                </a:ext>
              </a:extLst>
            </p:cNvPr>
            <p:cNvSpPr txBox="1"/>
            <p:nvPr/>
          </p:nvSpPr>
          <p:spPr>
            <a:xfrm>
              <a:off x="6682557" y="3296304"/>
              <a:ext cx="20987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DAGGERSQUARE" pitchFamily="50" charset="0"/>
                </a:rPr>
                <a:t>SENTIMENT</a:t>
              </a:r>
              <a:br>
                <a:rPr lang="en-US" dirty="0" smtClean="0">
                  <a:solidFill>
                    <a:schemeClr val="bg1"/>
                  </a:solidFill>
                  <a:latin typeface="DAGGERSQUARE" pitchFamily="50" charset="0"/>
                </a:rPr>
              </a:br>
              <a:r>
                <a:rPr lang="en-US" dirty="0" smtClean="0">
                  <a:solidFill>
                    <a:schemeClr val="bg1"/>
                  </a:solidFill>
                  <a:latin typeface="DAGGERSQUARE" pitchFamily="50" charset="0"/>
                </a:rPr>
                <a:t>ANALYSIS</a:t>
              </a:r>
              <a:endParaRPr lang="en-US" dirty="0">
                <a:solidFill>
                  <a:schemeClr val="bg1"/>
                </a:solidFill>
                <a:latin typeface="DAGGERSQUARE" pitchFamily="50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DAA23D9-5BCF-44D9-A046-B365684B49FF}"/>
                </a:ext>
              </a:extLst>
            </p:cNvPr>
            <p:cNvGrpSpPr/>
            <p:nvPr/>
          </p:nvGrpSpPr>
          <p:grpSpPr>
            <a:xfrm>
              <a:off x="5249365" y="1501624"/>
              <a:ext cx="4943970" cy="4036597"/>
              <a:chOff x="5249365" y="1501624"/>
              <a:chExt cx="4943970" cy="4036597"/>
            </a:xfrm>
          </p:grpSpPr>
          <p:sp>
            <p:nvSpPr>
              <p:cNvPr id="5" name="Circle: Hollow 4">
                <a:extLst>
                  <a:ext uri="{FF2B5EF4-FFF2-40B4-BE49-F238E27FC236}">
                    <a16:creationId xmlns:a16="http://schemas.microsoft.com/office/drawing/2014/main" id="{A017FAAF-FF88-4863-8525-D9CA8A62E522}"/>
                  </a:ext>
                </a:extLst>
              </p:cNvPr>
              <p:cNvSpPr/>
              <p:nvPr/>
            </p:nvSpPr>
            <p:spPr>
              <a:xfrm>
                <a:off x="6414218" y="2173032"/>
                <a:ext cx="2648562" cy="2648562"/>
              </a:xfrm>
              <a:prstGeom prst="donut">
                <a:avLst>
                  <a:gd name="adj" fmla="val 12685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BF12CF8-BAED-43AC-BCDF-1996B6C854C2}"/>
                  </a:ext>
                </a:extLst>
              </p:cNvPr>
              <p:cNvGrpSpPr/>
              <p:nvPr/>
            </p:nvGrpSpPr>
            <p:grpSpPr>
              <a:xfrm>
                <a:off x="5249365" y="1501624"/>
                <a:ext cx="4943970" cy="4036597"/>
                <a:chOff x="5249365" y="1501624"/>
                <a:chExt cx="4943970" cy="4036597"/>
              </a:xfrm>
            </p:grpSpPr>
            <p:sp>
              <p:nvSpPr>
                <p:cNvPr id="7" name="Block Arc 6">
                  <a:extLst>
                    <a:ext uri="{FF2B5EF4-FFF2-40B4-BE49-F238E27FC236}">
                      <a16:creationId xmlns:a16="http://schemas.microsoft.com/office/drawing/2014/main" id="{F82AF59A-BD4A-4028-AF5F-7A5D87B8602B}"/>
                    </a:ext>
                  </a:extLst>
                </p:cNvPr>
                <p:cNvSpPr/>
                <p:nvPr/>
              </p:nvSpPr>
              <p:spPr>
                <a:xfrm rot="17100000">
                  <a:off x="6414218" y="2173032"/>
                  <a:ext cx="2648562" cy="2648562"/>
                </a:xfrm>
                <a:prstGeom prst="blockArc">
                  <a:avLst>
                    <a:gd name="adj1" fmla="val 183959"/>
                    <a:gd name="adj2" fmla="val 10321606"/>
                    <a:gd name="adj3" fmla="val 12799"/>
                  </a:avLst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Block Arc 7">
                  <a:extLst>
                    <a:ext uri="{FF2B5EF4-FFF2-40B4-BE49-F238E27FC236}">
                      <a16:creationId xmlns:a16="http://schemas.microsoft.com/office/drawing/2014/main" id="{177D0E35-6D6C-4343-8127-E5E5351F59FE}"/>
                    </a:ext>
                  </a:extLst>
                </p:cNvPr>
                <p:cNvSpPr/>
                <p:nvPr/>
              </p:nvSpPr>
              <p:spPr>
                <a:xfrm>
                  <a:off x="6407654" y="2173032"/>
                  <a:ext cx="2648562" cy="2648562"/>
                </a:xfrm>
                <a:prstGeom prst="blockArc">
                  <a:avLst>
                    <a:gd name="adj1" fmla="val 5324802"/>
                    <a:gd name="adj2" fmla="val 10321606"/>
                    <a:gd name="adj3" fmla="val 12799"/>
                  </a:avLst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Block Arc 8">
                  <a:extLst>
                    <a:ext uri="{FF2B5EF4-FFF2-40B4-BE49-F238E27FC236}">
                      <a16:creationId xmlns:a16="http://schemas.microsoft.com/office/drawing/2014/main" id="{1C8671F8-0EF6-48BF-BAA0-49DA87633070}"/>
                    </a:ext>
                  </a:extLst>
                </p:cNvPr>
                <p:cNvSpPr/>
                <p:nvPr/>
              </p:nvSpPr>
              <p:spPr>
                <a:xfrm rot="2700000">
                  <a:off x="6407654" y="2173032"/>
                  <a:ext cx="2648562" cy="2648562"/>
                </a:xfrm>
                <a:prstGeom prst="blockArc">
                  <a:avLst>
                    <a:gd name="adj1" fmla="val 6907547"/>
                    <a:gd name="adj2" fmla="val 10321606"/>
                    <a:gd name="adj3" fmla="val 12799"/>
                  </a:avLst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545B7204-1D83-4C0D-BE83-62ABF3D49651}"/>
                    </a:ext>
                  </a:extLst>
                </p:cNvPr>
                <p:cNvGrpSpPr/>
                <p:nvPr/>
              </p:nvGrpSpPr>
              <p:grpSpPr>
                <a:xfrm>
                  <a:off x="5249365" y="1501624"/>
                  <a:ext cx="1433192" cy="436577"/>
                  <a:chOff x="5338800" y="1501624"/>
                  <a:chExt cx="1433192" cy="436577"/>
                </a:xfrm>
              </p:grpSpPr>
              <p:sp>
                <p:nvSpPr>
                  <p:cNvPr id="32" name="Rectangle: Rounded Corners 31">
                    <a:extLst>
                      <a:ext uri="{FF2B5EF4-FFF2-40B4-BE49-F238E27FC236}">
                        <a16:creationId xmlns:a16="http://schemas.microsoft.com/office/drawing/2014/main" id="{87427D9B-EF79-49FD-A1E5-69491C0B415F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23E27A5-2E47-4D2B-87A4-6222E7A91A57}"/>
                      </a:ext>
                    </a:extLst>
                  </p:cNvPr>
                  <p:cNvSpPr txBox="1"/>
                  <p:nvPr/>
                </p:nvSpPr>
                <p:spPr>
                  <a:xfrm>
                    <a:off x="5338800" y="1534088"/>
                    <a:ext cx="1433192" cy="4041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NEGATIVE</a:t>
                    </a:r>
                    <a:endParaRPr lang="en-US" sz="1600" dirty="0">
                      <a:solidFill>
                        <a:srgbClr val="84AF9B"/>
                      </a:solidFill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8152BF32-AA3A-49D0-872C-2C2C8BF85EAC}"/>
                    </a:ext>
                  </a:extLst>
                </p:cNvPr>
                <p:cNvGrpSpPr/>
                <p:nvPr/>
              </p:nvGrpSpPr>
              <p:grpSpPr>
                <a:xfrm>
                  <a:off x="8775369" y="1501624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4118C2D9-1696-473A-9AA7-A50F199C5710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945F886-6209-4FDB-B8B1-14B89C98C382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NEUTRAL</a:t>
                    </a:r>
                    <a:endParaRPr lang="en-US" sz="1600" dirty="0">
                      <a:solidFill>
                        <a:srgbClr val="84AF9B"/>
                      </a:solidFill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A691FB7-4AB0-4A48-B8FB-DF4B2422F1B5}"/>
                    </a:ext>
                  </a:extLst>
                </p:cNvPr>
                <p:cNvGrpSpPr/>
                <p:nvPr/>
              </p:nvGrpSpPr>
              <p:grpSpPr>
                <a:xfrm>
                  <a:off x="5265520" y="5101645"/>
                  <a:ext cx="1413020" cy="436576"/>
                  <a:chOff x="5354955" y="1499896"/>
                  <a:chExt cx="1413020" cy="436576"/>
                </a:xfrm>
              </p:grpSpPr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90746E6F-8DB7-44AF-807D-D7D589576DA0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6A29855-C4C0-4870-BB9D-E3C859C8F72E}"/>
                      </a:ext>
                    </a:extLst>
                  </p:cNvPr>
                  <p:cNvSpPr txBox="1"/>
                  <p:nvPr/>
                </p:nvSpPr>
                <p:spPr>
                  <a:xfrm>
                    <a:off x="5354955" y="1499896"/>
                    <a:ext cx="1413020" cy="4041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EMOTIONS</a:t>
                    </a:r>
                    <a:endParaRPr lang="en-US" sz="1600" dirty="0">
                      <a:solidFill>
                        <a:srgbClr val="84AF9B"/>
                      </a:solidFill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C6FAA41B-65FD-4E4A-BA46-DF4254052815}"/>
                    </a:ext>
                  </a:extLst>
                </p:cNvPr>
                <p:cNvGrpSpPr/>
                <p:nvPr/>
              </p:nvGrpSpPr>
              <p:grpSpPr>
                <a:xfrm>
                  <a:off x="8671166" y="5103373"/>
                  <a:ext cx="1522169" cy="434848"/>
                  <a:chOff x="5315804" y="1501624"/>
                  <a:chExt cx="1522169" cy="434848"/>
                </a:xfrm>
              </p:grpSpPr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EFE45DF1-6760-4326-A92D-7D1FD65C31B4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936C834-1CC0-4A8F-8EAA-4CDD26A5F25A}"/>
                      </a:ext>
                    </a:extLst>
                  </p:cNvPr>
                  <p:cNvSpPr txBox="1"/>
                  <p:nvPr/>
                </p:nvSpPr>
                <p:spPr>
                  <a:xfrm>
                    <a:off x="5315804" y="1531823"/>
                    <a:ext cx="1522169" cy="4041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POSITIVE</a:t>
                    </a:r>
                    <a:endParaRPr lang="en-US" sz="1600" dirty="0">
                      <a:solidFill>
                        <a:srgbClr val="84AF9B"/>
                      </a:solidFill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CEDFA43-ACD9-429B-A74A-078F50F2DEC9}"/>
                    </a:ext>
                  </a:extLst>
                </p:cNvPr>
                <p:cNvGrpSpPr/>
                <p:nvPr/>
              </p:nvGrpSpPr>
              <p:grpSpPr>
                <a:xfrm>
                  <a:off x="7343775" y="1719048"/>
                  <a:ext cx="1482810" cy="551336"/>
                  <a:chOff x="7343775" y="1719048"/>
                  <a:chExt cx="1482810" cy="551336"/>
                </a:xfrm>
              </p:grpSpPr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4DDAE2B7-35E6-4732-B41F-F8575DC2CED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46950" y="1719048"/>
                    <a:ext cx="0" cy="551336"/>
                  </a:xfrm>
                  <a:prstGeom prst="line">
                    <a:avLst/>
                  </a:prstGeom>
                  <a:ln>
                    <a:solidFill>
                      <a:srgbClr val="84AF9B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67EA415D-FD28-48C4-859F-8A8EC72208AC}"/>
                      </a:ext>
                    </a:extLst>
                  </p:cNvPr>
                  <p:cNvCxnSpPr/>
                  <p:nvPr/>
                </p:nvCxnSpPr>
                <p:spPr>
                  <a:xfrm>
                    <a:off x="7343775" y="1719048"/>
                    <a:ext cx="1482810" cy="0"/>
                  </a:xfrm>
                  <a:prstGeom prst="straightConnector1">
                    <a:avLst/>
                  </a:prstGeom>
                  <a:ln>
                    <a:solidFill>
                      <a:srgbClr val="84AF9B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A025B40-76E0-4515-93B7-441AF6A6833C}"/>
                    </a:ext>
                  </a:extLst>
                </p:cNvPr>
                <p:cNvGrpSpPr/>
                <p:nvPr/>
              </p:nvGrpSpPr>
              <p:grpSpPr>
                <a:xfrm>
                  <a:off x="6006564" y="1936472"/>
                  <a:ext cx="407654" cy="1424215"/>
                  <a:chOff x="6006564" y="1936472"/>
                  <a:chExt cx="407654" cy="1424215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03BDB849-A6F1-4243-A952-FAE59F17104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06564" y="3360687"/>
                    <a:ext cx="407654" cy="0"/>
                  </a:xfrm>
                  <a:prstGeom prst="line">
                    <a:avLst/>
                  </a:prstGeom>
                  <a:ln>
                    <a:solidFill>
                      <a:srgbClr val="FACDB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05115A95-A8ED-42FB-BF9B-17F8CFE37F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06564" y="1936472"/>
                    <a:ext cx="0" cy="1424215"/>
                  </a:xfrm>
                  <a:prstGeom prst="straightConnector1">
                    <a:avLst/>
                  </a:prstGeom>
                  <a:ln>
                    <a:solidFill>
                      <a:srgbClr val="FACDB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EF3330C0-1D7E-47B1-B06A-FCC443615695}"/>
                    </a:ext>
                  </a:extLst>
                </p:cNvPr>
                <p:cNvGrpSpPr/>
                <p:nvPr/>
              </p:nvGrpSpPr>
              <p:grpSpPr>
                <a:xfrm>
                  <a:off x="5987454" y="4498459"/>
                  <a:ext cx="892158" cy="604914"/>
                  <a:chOff x="5987454" y="4498459"/>
                  <a:chExt cx="892158" cy="60491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8DB758F0-BB49-49F9-B2CF-293C04A2A4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87454" y="4498459"/>
                    <a:ext cx="892158" cy="0"/>
                  </a:xfrm>
                  <a:prstGeom prst="line">
                    <a:avLst/>
                  </a:prstGeom>
                  <a:ln>
                    <a:solidFill>
                      <a:srgbClr val="FC9D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F915A466-1BC6-40AD-B866-E21EA8EC4712}"/>
                      </a:ext>
                    </a:extLst>
                  </p:cNvPr>
                  <p:cNvCxnSpPr/>
                  <p:nvPr/>
                </p:nvCxnSpPr>
                <p:spPr>
                  <a:xfrm>
                    <a:off x="5988843" y="4498459"/>
                    <a:ext cx="0" cy="604914"/>
                  </a:xfrm>
                  <a:prstGeom prst="straightConnector1">
                    <a:avLst/>
                  </a:prstGeom>
                  <a:ln>
                    <a:solidFill>
                      <a:srgbClr val="FC9D99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CD926A5C-4E1C-4EB0-8C57-DBC895CD0815}"/>
                    </a:ext>
                  </a:extLst>
                </p:cNvPr>
                <p:cNvGrpSpPr/>
                <p:nvPr/>
              </p:nvGrpSpPr>
              <p:grpSpPr>
                <a:xfrm>
                  <a:off x="9051453" y="3517465"/>
                  <a:ext cx="380799" cy="1585908"/>
                  <a:chOff x="9051453" y="3517465"/>
                  <a:chExt cx="380799" cy="1585908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8E41D740-1156-42EE-BC6C-DF7BFD5EF0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51453" y="3517465"/>
                    <a:ext cx="380798" cy="0"/>
                  </a:xfrm>
                  <a:prstGeom prst="line">
                    <a:avLst/>
                  </a:prstGeom>
                  <a:ln>
                    <a:solidFill>
                      <a:srgbClr val="FC4A7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4DF03CCD-2EA1-4C85-8D26-8DAD2BCEE402}"/>
                      </a:ext>
                    </a:extLst>
                  </p:cNvPr>
                  <p:cNvCxnSpPr>
                    <a:endCxn id="26" idx="0"/>
                  </p:cNvCxnSpPr>
                  <p:nvPr/>
                </p:nvCxnSpPr>
                <p:spPr>
                  <a:xfrm>
                    <a:off x="9432251" y="3518100"/>
                    <a:ext cx="1" cy="1585273"/>
                  </a:xfrm>
                  <a:prstGeom prst="straightConnector1">
                    <a:avLst/>
                  </a:prstGeom>
                  <a:ln>
                    <a:solidFill>
                      <a:srgbClr val="FC4A7E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109" name="Group 108"/>
          <p:cNvGrpSpPr/>
          <p:nvPr/>
        </p:nvGrpSpPr>
        <p:grpSpPr>
          <a:xfrm>
            <a:off x="6552717" y="1333500"/>
            <a:ext cx="4656104" cy="3919528"/>
            <a:chOff x="6463281" y="958806"/>
            <a:chExt cx="5089630" cy="412294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61EF6BD-E58E-4194-B3CA-110E7B6B3D45}"/>
                </a:ext>
              </a:extLst>
            </p:cNvPr>
            <p:cNvGrpSpPr/>
            <p:nvPr/>
          </p:nvGrpSpPr>
          <p:grpSpPr>
            <a:xfrm>
              <a:off x="6463281" y="958806"/>
              <a:ext cx="4737523" cy="4073110"/>
              <a:chOff x="3099005" y="1498151"/>
              <a:chExt cx="4330495" cy="3861375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8B3E69D-526C-40A2-9BE9-6C072ECE16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4684939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59A7758-2A0F-478F-B15B-B90583991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4046236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580A33A-FE17-465A-9CC9-B0CC4C684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3407533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1EF607F-A2A1-4DDD-92DF-4B225B0954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2768830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C2AD372-D3B5-4A75-A8D6-CCE7F7CE8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2130127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42923AC-65F1-42A1-9C11-1E8BB5F5689A}"/>
                  </a:ext>
                </a:extLst>
              </p:cNvPr>
              <p:cNvSpPr/>
              <p:nvPr/>
            </p:nvSpPr>
            <p:spPr>
              <a:xfrm>
                <a:off x="3426279" y="3854756"/>
                <a:ext cx="592962" cy="830182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0B28B0E-70A1-43B0-B65A-91749C3CF2F9}"/>
                  </a:ext>
                </a:extLst>
              </p:cNvPr>
              <p:cNvSpPr/>
              <p:nvPr/>
            </p:nvSpPr>
            <p:spPr>
              <a:xfrm>
                <a:off x="3426279" y="2940954"/>
                <a:ext cx="592962" cy="940122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9735778-D4D0-46BE-8365-B4C9D0DF6A5E}"/>
                  </a:ext>
                </a:extLst>
              </p:cNvPr>
              <p:cNvSpPr/>
              <p:nvPr/>
            </p:nvSpPr>
            <p:spPr>
              <a:xfrm>
                <a:off x="3426279" y="2136854"/>
                <a:ext cx="592962" cy="80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087CD2E4-5F33-4697-A62B-8029F6C63A0E}"/>
                  </a:ext>
                </a:extLst>
              </p:cNvPr>
              <p:cNvSpPr/>
              <p:nvPr/>
            </p:nvSpPr>
            <p:spPr>
              <a:xfrm>
                <a:off x="4471323" y="4162854"/>
                <a:ext cx="592962" cy="522084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C21EC59-6713-4832-B760-FF50D5E9DFE7}"/>
                  </a:ext>
                </a:extLst>
              </p:cNvPr>
              <p:cNvSpPr/>
              <p:nvPr/>
            </p:nvSpPr>
            <p:spPr>
              <a:xfrm>
                <a:off x="4471323" y="3187263"/>
                <a:ext cx="592962" cy="1031096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2D76493-9AB0-4B69-B623-9BC7E777B562}"/>
                  </a:ext>
                </a:extLst>
              </p:cNvPr>
              <p:cNvSpPr/>
              <p:nvPr/>
            </p:nvSpPr>
            <p:spPr>
              <a:xfrm>
                <a:off x="4471323" y="2504317"/>
                <a:ext cx="592962" cy="6829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3D74649-9CDF-4BD7-A9FF-11969DD22253}"/>
                  </a:ext>
                </a:extLst>
              </p:cNvPr>
              <p:cNvSpPr/>
              <p:nvPr/>
            </p:nvSpPr>
            <p:spPr>
              <a:xfrm>
                <a:off x="5507222" y="4383518"/>
                <a:ext cx="592962" cy="301419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4102742-4FDF-4432-AE36-EC304BC49DB0}"/>
                  </a:ext>
                </a:extLst>
              </p:cNvPr>
              <p:cNvSpPr/>
              <p:nvPr/>
            </p:nvSpPr>
            <p:spPr>
              <a:xfrm>
                <a:off x="5507222" y="3930150"/>
                <a:ext cx="592962" cy="453366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65D1F0F-5453-401F-9DA1-E2B981988076}"/>
                  </a:ext>
                </a:extLst>
              </p:cNvPr>
              <p:cNvSpPr/>
              <p:nvPr/>
            </p:nvSpPr>
            <p:spPr>
              <a:xfrm flipV="1">
                <a:off x="5507222" y="3266479"/>
                <a:ext cx="592962" cy="6598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51B1B0A-11E4-4534-91D3-16C40483800B}"/>
                  </a:ext>
                </a:extLst>
              </p:cNvPr>
              <p:cNvSpPr/>
              <p:nvPr/>
            </p:nvSpPr>
            <p:spPr>
              <a:xfrm>
                <a:off x="6505701" y="4266506"/>
                <a:ext cx="592962" cy="418431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6D8EA5D-29EA-43A2-9830-339079271242}"/>
                  </a:ext>
                </a:extLst>
              </p:cNvPr>
              <p:cNvSpPr/>
              <p:nvPr/>
            </p:nvSpPr>
            <p:spPr>
              <a:xfrm>
                <a:off x="6505701" y="3748223"/>
                <a:ext cx="592962" cy="527021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412B43C-C19F-4AB8-9BA7-EB97207C8AEE}"/>
                  </a:ext>
                </a:extLst>
              </p:cNvPr>
              <p:cNvSpPr/>
              <p:nvPr/>
            </p:nvSpPr>
            <p:spPr>
              <a:xfrm flipV="1">
                <a:off x="6505701" y="3033344"/>
                <a:ext cx="592962" cy="7152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32C3700-CD08-4037-B38D-0D4C7EE26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1498151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8AF46DA2-DDBA-4401-AD00-B6CA3D20E832}"/>
                  </a:ext>
                </a:extLst>
              </p:cNvPr>
              <p:cNvGrpSpPr/>
              <p:nvPr/>
            </p:nvGrpSpPr>
            <p:grpSpPr>
              <a:xfrm>
                <a:off x="3532884" y="1528215"/>
                <a:ext cx="388370" cy="388370"/>
                <a:chOff x="3532884" y="1476089"/>
                <a:chExt cx="388370" cy="388370"/>
              </a:xfrm>
            </p:grpSpPr>
            <p:sp>
              <p:nvSpPr>
                <p:cNvPr id="104" name="Teardrop 103">
                  <a:extLst>
                    <a:ext uri="{FF2B5EF4-FFF2-40B4-BE49-F238E27FC236}">
                      <a16:creationId xmlns:a16="http://schemas.microsoft.com/office/drawing/2014/main" id="{1C7F4FAA-CC63-431D-AE4C-058D19A3D1B6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45EE1C9B-CA68-47CB-A00B-0C75717D3844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16F65FC-FCED-4D73-B96C-3870A6206922}"/>
                  </a:ext>
                </a:extLst>
              </p:cNvPr>
              <p:cNvGrpSpPr/>
              <p:nvPr/>
            </p:nvGrpSpPr>
            <p:grpSpPr>
              <a:xfrm>
                <a:off x="4573619" y="1921140"/>
                <a:ext cx="388370" cy="388370"/>
                <a:chOff x="3532884" y="1476089"/>
                <a:chExt cx="388370" cy="388370"/>
              </a:xfrm>
            </p:grpSpPr>
            <p:sp>
              <p:nvSpPr>
                <p:cNvPr id="102" name="Teardrop 101">
                  <a:extLst>
                    <a:ext uri="{FF2B5EF4-FFF2-40B4-BE49-F238E27FC236}">
                      <a16:creationId xmlns:a16="http://schemas.microsoft.com/office/drawing/2014/main" id="{B44B2F07-C5C6-4566-996A-D69A527F9B2F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9E03611D-0C70-448C-BE00-04E6D74D598F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7BDE3E2-0036-4489-9E85-44696505392E}"/>
                  </a:ext>
                </a:extLst>
              </p:cNvPr>
              <p:cNvGrpSpPr/>
              <p:nvPr/>
            </p:nvGrpSpPr>
            <p:grpSpPr>
              <a:xfrm>
                <a:off x="5609518" y="2670682"/>
                <a:ext cx="388370" cy="388370"/>
                <a:chOff x="3532884" y="1476089"/>
                <a:chExt cx="388370" cy="388370"/>
              </a:xfrm>
            </p:grpSpPr>
            <p:sp>
              <p:nvSpPr>
                <p:cNvPr id="100" name="Teardrop 99">
                  <a:extLst>
                    <a:ext uri="{FF2B5EF4-FFF2-40B4-BE49-F238E27FC236}">
                      <a16:creationId xmlns:a16="http://schemas.microsoft.com/office/drawing/2014/main" id="{5833FC3E-6A2C-40A5-A91B-4E6E256EC397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128AAF55-1C20-41B6-AF09-1B513C2B2E35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14BCC9F-9D8F-4795-81C0-4302FADE5668}"/>
                  </a:ext>
                </a:extLst>
              </p:cNvPr>
              <p:cNvGrpSpPr/>
              <p:nvPr/>
            </p:nvGrpSpPr>
            <p:grpSpPr>
              <a:xfrm>
                <a:off x="6609538" y="2435357"/>
                <a:ext cx="388370" cy="388370"/>
                <a:chOff x="3532884" y="1476089"/>
                <a:chExt cx="388370" cy="388370"/>
              </a:xfrm>
            </p:grpSpPr>
            <p:sp>
              <p:nvSpPr>
                <p:cNvPr id="98" name="Teardrop 97">
                  <a:extLst>
                    <a:ext uri="{FF2B5EF4-FFF2-40B4-BE49-F238E27FC236}">
                      <a16:creationId xmlns:a16="http://schemas.microsoft.com/office/drawing/2014/main" id="{E32E5388-E23E-400A-9BDC-1E31E56E0131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8180E973-62FC-498C-8C6C-46812E900557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F2BD60A-5B8C-42C0-9532-DAEA4CE0F414}"/>
                  </a:ext>
                </a:extLst>
              </p:cNvPr>
              <p:cNvSpPr/>
              <p:nvPr/>
            </p:nvSpPr>
            <p:spPr>
              <a:xfrm>
                <a:off x="3947410" y="5145489"/>
                <a:ext cx="146010" cy="142058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909CEFF-FEE3-474E-A9C1-23582B435893}"/>
                  </a:ext>
                </a:extLst>
              </p:cNvPr>
              <p:cNvSpPr txBox="1"/>
              <p:nvPr/>
            </p:nvSpPr>
            <p:spPr>
              <a:xfrm>
                <a:off x="4696422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A71460E-A1B8-4078-B05B-609AF06064B7}"/>
                  </a:ext>
                </a:extLst>
              </p:cNvPr>
              <p:cNvSpPr/>
              <p:nvPr/>
            </p:nvSpPr>
            <p:spPr>
              <a:xfrm>
                <a:off x="5287117" y="5145489"/>
                <a:ext cx="146010" cy="142058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2B91B1-AE87-44AE-AED5-4BA849B02A47}"/>
                  </a:ext>
                </a:extLst>
              </p:cNvPr>
              <p:cNvSpPr/>
              <p:nvPr/>
            </p:nvSpPr>
            <p:spPr>
              <a:xfrm>
                <a:off x="6526706" y="5145489"/>
                <a:ext cx="146010" cy="1420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7528925" y="4680094"/>
              <a:ext cx="121860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smtClean="0">
                  <a:ln w="0"/>
                  <a:solidFill>
                    <a:srgbClr val="FB746D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Opinion A</a:t>
              </a:r>
              <a:endParaRPr lang="en-US" sz="2000" b="0" cap="none" spc="0" dirty="0">
                <a:ln w="0"/>
                <a:solidFill>
                  <a:srgbClr val="FB746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976382" y="4681644"/>
              <a:ext cx="120898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smtClean="0">
                  <a:ln w="0"/>
                  <a:solidFill>
                    <a:srgbClr val="84AF9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Opinion </a:t>
              </a:r>
              <a:r>
                <a:rPr lang="en-US" sz="2000" dirty="0">
                  <a:ln w="0"/>
                  <a:solidFill>
                    <a:srgbClr val="84AF9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en-US" sz="2000" b="0" cap="none" spc="0" dirty="0">
                <a:ln w="0"/>
                <a:solidFill>
                  <a:srgbClr val="84AF9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347132" y="4680094"/>
              <a:ext cx="120577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Opinion C</a:t>
              </a:r>
              <a:endPara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161865" y="5161149"/>
            <a:ext cx="10005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Sentiment Analysis is the process of determining whether the piece of information is positive, negative or neutral.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Also, referred to as Opinion Mining/Opinion Extraction, it makes our goal to determine the interests/opinion of the user.</a:t>
            </a:r>
            <a:endParaRPr lang="en-US" sz="2400" b="1" dirty="0">
              <a:solidFill>
                <a:srgbClr val="38221E"/>
              </a:solidFill>
              <a:latin typeface="Agency FB" panose="020B0503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490089" y="-84634"/>
            <a:ext cx="5512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2">
                    <a:lumMod val="50000"/>
                  </a:schemeClr>
                </a:solidFill>
                <a:latin typeface="Agency FB" panose="020B0503020202020204" pitchFamily="34" charset="0"/>
              </a:rPr>
              <a:t>SE</a:t>
            </a:r>
            <a:r>
              <a:rPr lang="en-US" sz="5400" b="1" u="sng" dirty="0" smtClean="0">
                <a:solidFill>
                  <a:schemeClr val="tx2">
                    <a:lumMod val="50000"/>
                  </a:schemeClr>
                </a:solidFill>
                <a:latin typeface="Agency FB" panose="020B0503020202020204" pitchFamily="34" charset="0"/>
              </a:rPr>
              <a:t>NTIMENT ANALYS</a:t>
            </a:r>
            <a:r>
              <a:rPr lang="en-US" sz="5400" b="1" dirty="0" smtClean="0">
                <a:solidFill>
                  <a:schemeClr val="tx2">
                    <a:lumMod val="50000"/>
                  </a:schemeClr>
                </a:solidFill>
                <a:latin typeface="Agency FB" panose="020B0503020202020204" pitchFamily="34" charset="0"/>
              </a:rPr>
              <a:t>IS</a:t>
            </a:r>
            <a:endParaRPr lang="en-US" sz="5400" b="1" dirty="0">
              <a:solidFill>
                <a:schemeClr val="tx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87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3D1FED-5B0D-44C3-A92C-4BE10FC7AA2F}"/>
              </a:ext>
            </a:extLst>
          </p:cNvPr>
          <p:cNvGrpSpPr/>
          <p:nvPr/>
        </p:nvGrpSpPr>
        <p:grpSpPr>
          <a:xfrm>
            <a:off x="7343838" y="1384409"/>
            <a:ext cx="4299705" cy="4219153"/>
            <a:chOff x="4051032" y="1101644"/>
            <a:chExt cx="4299705" cy="4219153"/>
          </a:xfrm>
        </p:grpSpPr>
        <p:sp>
          <p:nvSpPr>
            <p:cNvPr id="3" name="Freeform: Shape 102">
              <a:extLst>
                <a:ext uri="{FF2B5EF4-FFF2-40B4-BE49-F238E27FC236}">
                  <a16:creationId xmlns:a16="http://schemas.microsoft.com/office/drawing/2014/main" id="{EDE295E1-9343-4DEB-905A-04292A7D1D71}"/>
                </a:ext>
              </a:extLst>
            </p:cNvPr>
            <p:cNvSpPr/>
            <p:nvPr/>
          </p:nvSpPr>
          <p:spPr>
            <a:xfrm>
              <a:off x="4051032" y="1101644"/>
              <a:ext cx="2172300" cy="2164836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103">
              <a:extLst>
                <a:ext uri="{FF2B5EF4-FFF2-40B4-BE49-F238E27FC236}">
                  <a16:creationId xmlns:a16="http://schemas.microsoft.com/office/drawing/2014/main" id="{58EF39AA-EE6E-47A6-945E-AD0CD1A9BEA9}"/>
                </a:ext>
              </a:extLst>
            </p:cNvPr>
            <p:cNvSpPr/>
            <p:nvPr/>
          </p:nvSpPr>
          <p:spPr>
            <a:xfrm flipV="1">
              <a:off x="4929058" y="3429000"/>
              <a:ext cx="1288566" cy="1284136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104">
              <a:extLst>
                <a:ext uri="{FF2B5EF4-FFF2-40B4-BE49-F238E27FC236}">
                  <a16:creationId xmlns:a16="http://schemas.microsoft.com/office/drawing/2014/main" id="{8B8E6B81-6258-448E-8089-5752383D1455}"/>
                </a:ext>
              </a:extLst>
            </p:cNvPr>
            <p:cNvSpPr/>
            <p:nvPr/>
          </p:nvSpPr>
          <p:spPr>
            <a:xfrm flipH="1">
              <a:off x="6507691" y="1688271"/>
              <a:ext cx="1583652" cy="1578210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105">
              <a:extLst>
                <a:ext uri="{FF2B5EF4-FFF2-40B4-BE49-F238E27FC236}">
                  <a16:creationId xmlns:a16="http://schemas.microsoft.com/office/drawing/2014/main" id="{A91D1F86-E105-4F66-84E5-1E425177771A}"/>
                </a:ext>
              </a:extLst>
            </p:cNvPr>
            <p:cNvSpPr/>
            <p:nvPr/>
          </p:nvSpPr>
          <p:spPr>
            <a:xfrm flipH="1" flipV="1">
              <a:off x="6520967" y="3497313"/>
              <a:ext cx="1829770" cy="1823484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C852E6-9220-4B92-A456-385FE629DF34}"/>
                </a:ext>
              </a:extLst>
            </p:cNvPr>
            <p:cNvSpPr txBox="1"/>
            <p:nvPr/>
          </p:nvSpPr>
          <p:spPr>
            <a:xfrm>
              <a:off x="4185096" y="1114344"/>
              <a:ext cx="201128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DAGGERSQUARE" pitchFamily="50" charset="0"/>
                </a:rPr>
                <a:t>55%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C97A05-09F3-40E5-8152-7AB375FE91B7}"/>
                </a:ext>
              </a:extLst>
            </p:cNvPr>
            <p:cNvSpPr txBox="1"/>
            <p:nvPr/>
          </p:nvSpPr>
          <p:spPr>
            <a:xfrm>
              <a:off x="6443052" y="1719048"/>
              <a:ext cx="18252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DAGGERSQUARE" pitchFamily="50" charset="0"/>
                </a:rPr>
                <a:t>35%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03F791-9AEA-4259-B436-1D588B1C74E3}"/>
                </a:ext>
              </a:extLst>
            </p:cNvPr>
            <p:cNvSpPr txBox="1"/>
            <p:nvPr/>
          </p:nvSpPr>
          <p:spPr>
            <a:xfrm>
              <a:off x="4695719" y="4038608"/>
              <a:ext cx="1825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DAGGERSQUARE" pitchFamily="50" charset="0"/>
                </a:rPr>
                <a:t>10%</a:t>
              </a:r>
              <a:endParaRPr lang="en-US" sz="3600" dirty="0">
                <a:solidFill>
                  <a:schemeClr val="bg1"/>
                </a:solidFill>
                <a:latin typeface="DAGGERSQUARE" pitchFamily="50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6888EC-8C3D-4418-B919-8C1CD0A7F3C0}"/>
                </a:ext>
              </a:extLst>
            </p:cNvPr>
            <p:cNvSpPr txBox="1"/>
            <p:nvPr/>
          </p:nvSpPr>
          <p:spPr>
            <a:xfrm>
              <a:off x="6754306" y="4500273"/>
              <a:ext cx="1513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84AF9B"/>
                  </a:solidFill>
                  <a:latin typeface="DAGGERSQUARE" pitchFamily="50" charset="0"/>
                </a:rPr>
                <a:t> OPINION OF PEOPLE</a:t>
              </a:r>
              <a:endParaRPr lang="en-US" dirty="0">
                <a:solidFill>
                  <a:srgbClr val="84AF9B"/>
                </a:solidFill>
                <a:latin typeface="DAGGERSQUARE" pitchFamily="50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043355" y="-29300"/>
            <a:ext cx="417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O</a:t>
            </a:r>
            <a:r>
              <a:rPr lang="en-US" sz="5400" b="1" u="sng" dirty="0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PINION MININ</a:t>
            </a:r>
            <a:r>
              <a:rPr lang="en-US" sz="5400" b="1" dirty="0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G</a:t>
            </a:r>
            <a:endParaRPr lang="en-US" sz="5400" b="1" dirty="0">
              <a:solidFill>
                <a:schemeClr val="accent4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3039" y="1637476"/>
            <a:ext cx="61819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Opinion Mining is computational study of opinions, sentiments and emotions which can be expressed in text.</a:t>
            </a:r>
          </a:p>
          <a:p>
            <a:endParaRPr lang="en-US" sz="2400" b="1" dirty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Opinion is very important for us because whenever we have to make any important decision at that time we seek opinion of other people for business, politics and many more.</a:t>
            </a:r>
          </a:p>
          <a:p>
            <a:endParaRPr lang="en-US" sz="2400" b="1" dirty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The most important reason behind using Opinion Mining is huge amount of opinionated text available on web.</a:t>
            </a:r>
            <a:endParaRPr lang="en-US" sz="2400" b="1" dirty="0">
              <a:solidFill>
                <a:srgbClr val="38221E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70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043355" y="-29300"/>
            <a:ext cx="417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W</a:t>
            </a:r>
            <a:r>
              <a:rPr lang="en-US" sz="5400" b="1" u="sng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HY INSTAGRA</a:t>
            </a:r>
            <a:r>
              <a:rPr lang="en-US" sz="5400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M</a:t>
            </a:r>
            <a:endParaRPr lang="en-US" sz="5400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24542" y="1343900"/>
            <a:ext cx="7301348" cy="4827375"/>
            <a:chOff x="267877" y="1579436"/>
            <a:chExt cx="6474528" cy="4268531"/>
          </a:xfrm>
        </p:grpSpPr>
        <p:grpSp>
          <p:nvGrpSpPr>
            <p:cNvPr id="3" name="Group 2"/>
            <p:cNvGrpSpPr/>
            <p:nvPr/>
          </p:nvGrpSpPr>
          <p:grpSpPr>
            <a:xfrm>
              <a:off x="267877" y="1630347"/>
              <a:ext cx="6474528" cy="4217620"/>
              <a:chOff x="267877" y="1630347"/>
              <a:chExt cx="6474528" cy="4217620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09716C9-140C-4EC5-9EBB-9647A527AAD2}"/>
                  </a:ext>
                </a:extLst>
              </p:cNvPr>
              <p:cNvGrpSpPr/>
              <p:nvPr/>
            </p:nvGrpSpPr>
            <p:grpSpPr>
              <a:xfrm>
                <a:off x="267877" y="1630347"/>
                <a:ext cx="6474528" cy="4217620"/>
                <a:chOff x="230574" y="1287937"/>
                <a:chExt cx="6474528" cy="4217620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A3A0143-341E-4E18-B777-C779B08C0118}"/>
                    </a:ext>
                  </a:extLst>
                </p:cNvPr>
                <p:cNvGrpSpPr/>
                <p:nvPr/>
              </p:nvGrpSpPr>
              <p:grpSpPr>
                <a:xfrm>
                  <a:off x="230574" y="1287937"/>
                  <a:ext cx="2308601" cy="1949312"/>
                  <a:chOff x="550902" y="1598470"/>
                  <a:chExt cx="2308601" cy="1949312"/>
                </a:xfrm>
              </p:grpSpPr>
              <p:sp>
                <p:nvSpPr>
                  <p:cNvPr id="98" name="Circle: Hollow 97">
                    <a:extLst>
                      <a:ext uri="{FF2B5EF4-FFF2-40B4-BE49-F238E27FC236}">
                        <a16:creationId xmlns:a16="http://schemas.microsoft.com/office/drawing/2014/main" id="{0A58ADD2-B9BF-4744-86EE-DA44CD07AFE2}"/>
                      </a:ext>
                    </a:extLst>
                  </p:cNvPr>
                  <p:cNvSpPr/>
                  <p:nvPr/>
                </p:nvSpPr>
                <p:spPr>
                  <a:xfrm>
                    <a:off x="1017454" y="1599817"/>
                    <a:ext cx="1341134" cy="1341134"/>
                  </a:xfrm>
                  <a:prstGeom prst="donut">
                    <a:avLst>
                      <a:gd name="adj" fmla="val 122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Block Arc 98">
                    <a:extLst>
                      <a:ext uri="{FF2B5EF4-FFF2-40B4-BE49-F238E27FC236}">
                        <a16:creationId xmlns:a16="http://schemas.microsoft.com/office/drawing/2014/main" id="{B7D8FE2F-21D6-48A3-83FA-80CC44F0E6C6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1016107" y="1598470"/>
                    <a:ext cx="1343828" cy="1343828"/>
                  </a:xfrm>
                  <a:prstGeom prst="blockArc">
                    <a:avLst>
                      <a:gd name="adj1" fmla="val 14569617"/>
                      <a:gd name="adj2" fmla="val 9573011"/>
                      <a:gd name="adj3" fmla="val 12367"/>
                    </a:avLst>
                  </a:prstGeom>
                  <a:solidFill>
                    <a:srgbClr val="84AF9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90FCA570-9F12-440C-87B2-23FA2ED5A1FA}"/>
                      </a:ext>
                    </a:extLst>
                  </p:cNvPr>
                  <p:cNvSpPr txBox="1"/>
                  <p:nvPr/>
                </p:nvSpPr>
                <p:spPr>
                  <a:xfrm>
                    <a:off x="1229509" y="2039551"/>
                    <a:ext cx="9633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>
                        <a:solidFill>
                          <a:schemeClr val="bg1"/>
                        </a:solidFill>
                        <a:latin typeface="DAGGERSQUARE" pitchFamily="50" charset="0"/>
                      </a:rPr>
                      <a:t>65%</a:t>
                    </a:r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950E24B7-1CED-44CF-BD3A-3AFFC23B210C}"/>
                      </a:ext>
                    </a:extLst>
                  </p:cNvPr>
                  <p:cNvSpPr txBox="1"/>
                  <p:nvPr/>
                </p:nvSpPr>
                <p:spPr>
                  <a:xfrm>
                    <a:off x="550902" y="3085133"/>
                    <a:ext cx="2308601" cy="462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DAGGERSQUARE" pitchFamily="50" charset="0"/>
                      </a:rPr>
                      <a:t>8</a:t>
                    </a:r>
                    <a:r>
                      <a:rPr lang="en-US" sz="1400" dirty="0" smtClean="0">
                        <a:latin typeface="DAGGERSQUARE" pitchFamily="50" charset="0"/>
                      </a:rPr>
                      <a:t>00 MILLION MONTHLY ACTVE USERS</a:t>
                    </a:r>
                    <a:endParaRPr lang="en-US" sz="1400" dirty="0"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37E3F32E-539E-4B67-BA4F-F9C71A31F5BB}"/>
                    </a:ext>
                  </a:extLst>
                </p:cNvPr>
                <p:cNvGrpSpPr/>
                <p:nvPr/>
              </p:nvGrpSpPr>
              <p:grpSpPr>
                <a:xfrm>
                  <a:off x="2736843" y="1287937"/>
                  <a:ext cx="1962208" cy="1962965"/>
                  <a:chOff x="828691" y="1598470"/>
                  <a:chExt cx="1962208" cy="1962965"/>
                </a:xfrm>
              </p:grpSpPr>
              <p:sp>
                <p:nvSpPr>
                  <p:cNvPr id="94" name="Circle: Hollow 93">
                    <a:extLst>
                      <a:ext uri="{FF2B5EF4-FFF2-40B4-BE49-F238E27FC236}">
                        <a16:creationId xmlns:a16="http://schemas.microsoft.com/office/drawing/2014/main" id="{6681B5EB-518C-4A4D-82FE-00626995B07A}"/>
                      </a:ext>
                    </a:extLst>
                  </p:cNvPr>
                  <p:cNvSpPr/>
                  <p:nvPr/>
                </p:nvSpPr>
                <p:spPr>
                  <a:xfrm>
                    <a:off x="1017454" y="1599817"/>
                    <a:ext cx="1341134" cy="1341134"/>
                  </a:xfrm>
                  <a:prstGeom prst="donut">
                    <a:avLst>
                      <a:gd name="adj" fmla="val 122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Block Arc 94">
                    <a:extLst>
                      <a:ext uri="{FF2B5EF4-FFF2-40B4-BE49-F238E27FC236}">
                        <a16:creationId xmlns:a16="http://schemas.microsoft.com/office/drawing/2014/main" id="{854D563C-AA1C-437F-AA3D-CC3CFA189BCF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1016107" y="1598470"/>
                    <a:ext cx="1343828" cy="1343828"/>
                  </a:xfrm>
                  <a:prstGeom prst="blockArc">
                    <a:avLst>
                      <a:gd name="adj1" fmla="val 14569617"/>
                      <a:gd name="adj2" fmla="val 9573011"/>
                      <a:gd name="adj3" fmla="val 12367"/>
                    </a:avLst>
                  </a:prstGeom>
                  <a:solidFill>
                    <a:srgbClr val="84AF9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1CA3D037-403B-4DFC-A993-4356E5237F1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9509" y="2039551"/>
                    <a:ext cx="9633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>
                        <a:solidFill>
                          <a:schemeClr val="bg1"/>
                        </a:solidFill>
                        <a:latin typeface="DAGGERSQUARE" pitchFamily="50" charset="0"/>
                      </a:rPr>
                      <a:t>65%</a:t>
                    </a: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4FE2E057-E6F4-4315-A63F-015EA201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828691" y="3098786"/>
                    <a:ext cx="1962208" cy="462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latin typeface="DAGGERSQUARE" pitchFamily="50" charset="0"/>
                      </a:rPr>
                      <a:t>GOLDMINE OF USER SENTIMENT METHOD</a:t>
                    </a:r>
                    <a:endParaRPr lang="en-US" sz="1400" dirty="0"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672DDB76-0C4E-4F27-8BB8-E1160E14BD20}"/>
                    </a:ext>
                  </a:extLst>
                </p:cNvPr>
                <p:cNvGrpSpPr/>
                <p:nvPr/>
              </p:nvGrpSpPr>
              <p:grpSpPr>
                <a:xfrm>
                  <a:off x="4946336" y="1287937"/>
                  <a:ext cx="1758766" cy="1975216"/>
                  <a:chOff x="828691" y="1598470"/>
                  <a:chExt cx="1758766" cy="1975216"/>
                </a:xfrm>
              </p:grpSpPr>
              <p:sp>
                <p:nvSpPr>
                  <p:cNvPr id="90" name="Circle: Hollow 89">
                    <a:extLst>
                      <a:ext uri="{FF2B5EF4-FFF2-40B4-BE49-F238E27FC236}">
                        <a16:creationId xmlns:a16="http://schemas.microsoft.com/office/drawing/2014/main" id="{1DB6B107-418A-431D-A559-895B37D07CF0}"/>
                      </a:ext>
                    </a:extLst>
                  </p:cNvPr>
                  <p:cNvSpPr/>
                  <p:nvPr/>
                </p:nvSpPr>
                <p:spPr>
                  <a:xfrm>
                    <a:off x="1017454" y="1599817"/>
                    <a:ext cx="1341134" cy="1341134"/>
                  </a:xfrm>
                  <a:prstGeom prst="donut">
                    <a:avLst>
                      <a:gd name="adj" fmla="val 122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Block Arc 90">
                    <a:extLst>
                      <a:ext uri="{FF2B5EF4-FFF2-40B4-BE49-F238E27FC236}">
                        <a16:creationId xmlns:a16="http://schemas.microsoft.com/office/drawing/2014/main" id="{1AA17414-594A-49EA-BC4E-CA4C5E5AF3F1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1016107" y="1598470"/>
                    <a:ext cx="1343828" cy="1343828"/>
                  </a:xfrm>
                  <a:prstGeom prst="blockArc">
                    <a:avLst>
                      <a:gd name="adj1" fmla="val 19503893"/>
                      <a:gd name="adj2" fmla="val 9573011"/>
                      <a:gd name="adj3" fmla="val 12367"/>
                    </a:avLst>
                  </a:prstGeom>
                  <a:solidFill>
                    <a:srgbClr val="84AF9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E7D42DA-3B82-4BE4-A2A2-7265BE340E5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9509" y="2039551"/>
                    <a:ext cx="9633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>
                        <a:solidFill>
                          <a:schemeClr val="bg1"/>
                        </a:solidFill>
                        <a:latin typeface="DAGGERSQUARE" pitchFamily="50" charset="0"/>
                      </a:rPr>
                      <a:t>55%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83C3652C-6CA3-4058-A6F2-C6E5D596E004}"/>
                      </a:ext>
                    </a:extLst>
                  </p:cNvPr>
                  <p:cNvSpPr txBox="1"/>
                  <p:nvPr/>
                </p:nvSpPr>
                <p:spPr>
                  <a:xfrm>
                    <a:off x="828691" y="3111037"/>
                    <a:ext cx="1758766" cy="462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latin typeface="DAGGERSQUARE" pitchFamily="50" charset="0"/>
                      </a:rPr>
                      <a:t>HIGH MARKETING POTENTIAL</a:t>
                    </a:r>
                    <a:endParaRPr lang="en-US" sz="1400" dirty="0"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01DCCC54-0079-4701-9225-749EF7C2DA1B}"/>
                    </a:ext>
                  </a:extLst>
                </p:cNvPr>
                <p:cNvGrpSpPr/>
                <p:nvPr/>
              </p:nvGrpSpPr>
              <p:grpSpPr>
                <a:xfrm>
                  <a:off x="471505" y="3364339"/>
                  <a:ext cx="1758766" cy="1950714"/>
                  <a:chOff x="791833" y="1598470"/>
                  <a:chExt cx="1758766" cy="1950714"/>
                </a:xfrm>
              </p:grpSpPr>
              <p:sp>
                <p:nvSpPr>
                  <p:cNvPr id="86" name="Circle: Hollow 85">
                    <a:extLst>
                      <a:ext uri="{FF2B5EF4-FFF2-40B4-BE49-F238E27FC236}">
                        <a16:creationId xmlns:a16="http://schemas.microsoft.com/office/drawing/2014/main" id="{945EF8F3-E6BA-446C-94B6-88BA4DE32862}"/>
                      </a:ext>
                    </a:extLst>
                  </p:cNvPr>
                  <p:cNvSpPr/>
                  <p:nvPr/>
                </p:nvSpPr>
                <p:spPr>
                  <a:xfrm>
                    <a:off x="1017454" y="1599817"/>
                    <a:ext cx="1341134" cy="1341134"/>
                  </a:xfrm>
                  <a:prstGeom prst="donut">
                    <a:avLst>
                      <a:gd name="adj" fmla="val 122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Block Arc 86">
                    <a:extLst>
                      <a:ext uri="{FF2B5EF4-FFF2-40B4-BE49-F238E27FC236}">
                        <a16:creationId xmlns:a16="http://schemas.microsoft.com/office/drawing/2014/main" id="{4927E71E-EBD6-4079-9C10-172BC26E13D5}"/>
                      </a:ext>
                    </a:extLst>
                  </p:cNvPr>
                  <p:cNvSpPr/>
                  <p:nvPr/>
                </p:nvSpPr>
                <p:spPr>
                  <a:xfrm rot="900000">
                    <a:off x="1016107" y="1598470"/>
                    <a:ext cx="1343828" cy="1343828"/>
                  </a:xfrm>
                  <a:prstGeom prst="blockArc">
                    <a:avLst>
                      <a:gd name="adj1" fmla="val 13906889"/>
                      <a:gd name="adj2" fmla="val 9573011"/>
                      <a:gd name="adj3" fmla="val 12367"/>
                    </a:avLst>
                  </a:prstGeom>
                  <a:solidFill>
                    <a:srgbClr val="84AF9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B6BE5874-E1A4-40E1-B568-FDEF55602A9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9509" y="2039551"/>
                    <a:ext cx="9633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>
                        <a:solidFill>
                          <a:schemeClr val="bg1"/>
                        </a:solidFill>
                        <a:latin typeface="DAGGERSQUARE" pitchFamily="50" charset="0"/>
                      </a:rPr>
                      <a:t>85%</a:t>
                    </a:r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BDA79DFF-A10F-43A7-97B9-F689D25FCA09}"/>
                      </a:ext>
                    </a:extLst>
                  </p:cNvPr>
                  <p:cNvSpPr txBox="1"/>
                  <p:nvPr/>
                </p:nvSpPr>
                <p:spPr>
                  <a:xfrm>
                    <a:off x="791833" y="3086535"/>
                    <a:ext cx="1758766" cy="462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latin typeface="DAGGERSQUARE" pitchFamily="50" charset="0"/>
                      </a:rPr>
                      <a:t>REFLECTS MARKET TRENDS</a:t>
                    </a:r>
                    <a:endParaRPr lang="en-US" sz="1400" dirty="0"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E589611F-4F5D-4C89-9F63-2717CB9350C3}"/>
                    </a:ext>
                  </a:extLst>
                </p:cNvPr>
                <p:cNvGrpSpPr/>
                <p:nvPr/>
              </p:nvGrpSpPr>
              <p:grpSpPr>
                <a:xfrm>
                  <a:off x="2736843" y="3364339"/>
                  <a:ext cx="1962208" cy="1975216"/>
                  <a:chOff x="828691" y="1598470"/>
                  <a:chExt cx="1962208" cy="1975216"/>
                </a:xfrm>
              </p:grpSpPr>
              <p:sp>
                <p:nvSpPr>
                  <p:cNvPr id="82" name="Circle: Hollow 81">
                    <a:extLst>
                      <a:ext uri="{FF2B5EF4-FFF2-40B4-BE49-F238E27FC236}">
                        <a16:creationId xmlns:a16="http://schemas.microsoft.com/office/drawing/2014/main" id="{B5E8A07C-AD21-4C29-A117-2F858E5CB406}"/>
                      </a:ext>
                    </a:extLst>
                  </p:cNvPr>
                  <p:cNvSpPr/>
                  <p:nvPr/>
                </p:nvSpPr>
                <p:spPr>
                  <a:xfrm>
                    <a:off x="1017454" y="1599817"/>
                    <a:ext cx="1341134" cy="1341134"/>
                  </a:xfrm>
                  <a:prstGeom prst="donut">
                    <a:avLst>
                      <a:gd name="adj" fmla="val 122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Block Arc 82">
                    <a:extLst>
                      <a:ext uri="{FF2B5EF4-FFF2-40B4-BE49-F238E27FC236}">
                        <a16:creationId xmlns:a16="http://schemas.microsoft.com/office/drawing/2014/main" id="{D33CB7D3-8701-4356-9E8D-11AB387E5AA4}"/>
                      </a:ext>
                    </a:extLst>
                  </p:cNvPr>
                  <p:cNvSpPr/>
                  <p:nvPr/>
                </p:nvSpPr>
                <p:spPr>
                  <a:xfrm rot="15300000">
                    <a:off x="1016107" y="1598470"/>
                    <a:ext cx="1343828" cy="1343828"/>
                  </a:xfrm>
                  <a:prstGeom prst="blockArc">
                    <a:avLst>
                      <a:gd name="adj1" fmla="val 3590627"/>
                      <a:gd name="adj2" fmla="val 9573011"/>
                      <a:gd name="adj3" fmla="val 12367"/>
                    </a:avLst>
                  </a:prstGeom>
                  <a:solidFill>
                    <a:srgbClr val="84AF9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87AE1342-5D67-4261-9C95-67A9B91DFF0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9509" y="2039551"/>
                    <a:ext cx="9633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>
                        <a:solidFill>
                          <a:schemeClr val="bg1"/>
                        </a:solidFill>
                        <a:latin typeface="DAGGERSQUARE" pitchFamily="50" charset="0"/>
                      </a:rPr>
                      <a:t>25%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D98C0D4B-3905-46CC-9EDF-3945F12F4CBE}"/>
                      </a:ext>
                    </a:extLst>
                  </p:cNvPr>
                  <p:cNvSpPr txBox="1"/>
                  <p:nvPr/>
                </p:nvSpPr>
                <p:spPr>
                  <a:xfrm>
                    <a:off x="828691" y="3111037"/>
                    <a:ext cx="1962208" cy="462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latin typeface="DAGGERSQUARE" pitchFamily="50" charset="0"/>
                      </a:rPr>
                      <a:t>CAN BE USED FOR OPINION MINING</a:t>
                    </a:r>
                    <a:endParaRPr lang="en-US" sz="1400" dirty="0"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6FFA6A9E-0D90-43A6-833E-134329797E53}"/>
                    </a:ext>
                  </a:extLst>
                </p:cNvPr>
                <p:cNvGrpSpPr/>
                <p:nvPr/>
              </p:nvGrpSpPr>
              <p:grpSpPr>
                <a:xfrm>
                  <a:off x="4946336" y="3364339"/>
                  <a:ext cx="1758766" cy="2141218"/>
                  <a:chOff x="828691" y="1598470"/>
                  <a:chExt cx="1758766" cy="2141218"/>
                </a:xfrm>
              </p:grpSpPr>
              <p:sp>
                <p:nvSpPr>
                  <p:cNvPr id="78" name="Circle: Hollow 77">
                    <a:extLst>
                      <a:ext uri="{FF2B5EF4-FFF2-40B4-BE49-F238E27FC236}">
                        <a16:creationId xmlns:a16="http://schemas.microsoft.com/office/drawing/2014/main" id="{2D47D0C0-52E5-4CDF-9D17-A274D575CE2D}"/>
                      </a:ext>
                    </a:extLst>
                  </p:cNvPr>
                  <p:cNvSpPr/>
                  <p:nvPr/>
                </p:nvSpPr>
                <p:spPr>
                  <a:xfrm>
                    <a:off x="1017454" y="1599817"/>
                    <a:ext cx="1341134" cy="1341134"/>
                  </a:xfrm>
                  <a:prstGeom prst="donut">
                    <a:avLst>
                      <a:gd name="adj" fmla="val 122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Block Arc 78">
                    <a:extLst>
                      <a:ext uri="{FF2B5EF4-FFF2-40B4-BE49-F238E27FC236}">
                        <a16:creationId xmlns:a16="http://schemas.microsoft.com/office/drawing/2014/main" id="{A6B59662-6E4A-4703-BF42-E2A8055A6AE6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1016107" y="1598470"/>
                    <a:ext cx="1343828" cy="1343828"/>
                  </a:xfrm>
                  <a:prstGeom prst="blockArc">
                    <a:avLst>
                      <a:gd name="adj1" fmla="val 1181616"/>
                      <a:gd name="adj2" fmla="val 9573011"/>
                      <a:gd name="adj3" fmla="val 12367"/>
                    </a:avLst>
                  </a:prstGeom>
                  <a:solidFill>
                    <a:srgbClr val="84AF9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E292CC4A-0C11-4418-931C-C433031F5DC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9509" y="2039551"/>
                    <a:ext cx="9633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>
                        <a:solidFill>
                          <a:schemeClr val="bg1"/>
                        </a:solidFill>
                        <a:latin typeface="DAGGERSQUARE" pitchFamily="50" charset="0"/>
                      </a:rPr>
                      <a:t>35%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EA437940-BDE6-42D1-B5D5-5A3C923CF73D}"/>
                      </a:ext>
                    </a:extLst>
                  </p:cNvPr>
                  <p:cNvSpPr txBox="1"/>
                  <p:nvPr/>
                </p:nvSpPr>
                <p:spPr>
                  <a:xfrm>
                    <a:off x="828691" y="3086536"/>
                    <a:ext cx="1758766" cy="6531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latin typeface="DAGGERSQUARE" pitchFamily="50" charset="0"/>
                      </a:rPr>
                      <a:t>AUDIENCE VARIES FROM COMMON MAN TO CELEBRITIES</a:t>
                    </a:r>
                    <a:endParaRPr lang="en-US" sz="1400" dirty="0">
                      <a:latin typeface="DAGGERSQUARE" pitchFamily="50" charset="0"/>
                    </a:endParaRPr>
                  </a:p>
                </p:txBody>
              </p:sp>
            </p:grpSp>
          </p:grp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2402" y="3708096"/>
                <a:ext cx="1295313" cy="1313923"/>
              </a:xfrm>
              <a:prstGeom prst="ellipse">
                <a:avLst/>
              </a:prstGeom>
              <a:ln w="63500" cap="rnd">
                <a:solidFill>
                  <a:srgbClr val="FFC000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235" y="3716913"/>
              <a:ext cx="1358213" cy="1305106"/>
            </a:xfrm>
            <a:prstGeom prst="ellipse">
              <a:avLst/>
            </a:prstGeom>
            <a:ln w="63500" cap="rnd">
              <a:solidFill>
                <a:srgbClr val="FFC00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177" y="1579436"/>
              <a:ext cx="1436234" cy="1436234"/>
            </a:xfrm>
            <a:prstGeom prst="ellipse">
              <a:avLst/>
            </a:prstGeom>
            <a:ln w="63500" cap="rnd">
              <a:solidFill>
                <a:srgbClr val="FFC00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603" y="1582798"/>
              <a:ext cx="1556845" cy="1428634"/>
            </a:xfrm>
            <a:prstGeom prst="ellipse">
              <a:avLst/>
            </a:prstGeom>
            <a:ln w="63500" cap="rnd">
              <a:solidFill>
                <a:srgbClr val="FFC00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080" y="1631694"/>
              <a:ext cx="1474867" cy="1435221"/>
            </a:xfrm>
            <a:prstGeom prst="ellipse">
              <a:avLst/>
            </a:prstGeom>
            <a:ln w="63500" cap="rnd">
              <a:solidFill>
                <a:srgbClr val="FFC00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55" y="3643418"/>
              <a:ext cx="1443278" cy="1443278"/>
            </a:xfrm>
            <a:prstGeom prst="ellipse">
              <a:avLst/>
            </a:prstGeom>
            <a:ln w="63500" cap="rnd">
              <a:solidFill>
                <a:srgbClr val="FFC00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51258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D7C672-04D3-4BE2-96DB-33A4451364C4}"/>
              </a:ext>
            </a:extLst>
          </p:cNvPr>
          <p:cNvSpPr txBox="1"/>
          <p:nvPr/>
        </p:nvSpPr>
        <p:spPr>
          <a:xfrm>
            <a:off x="3805413" y="60577"/>
            <a:ext cx="450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FL</a:t>
            </a:r>
            <a:r>
              <a:rPr lang="en-US" sz="4800" b="1" u="sng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OW OF ALGORIT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HM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1248787"/>
            <a:ext cx="12192000" cy="5609213"/>
            <a:chOff x="0" y="1248787"/>
            <a:chExt cx="12192000" cy="560921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48787"/>
              <a:ext cx="12192000" cy="56092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26384" y="1633835"/>
              <a:ext cx="201433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0"/>
                  <a:solidFill>
                    <a:srgbClr val="3399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Get Data</a:t>
              </a:r>
              <a:endParaRPr lang="en-US" sz="4000" b="0" cap="none" spc="0" dirty="0">
                <a:ln w="0"/>
                <a:solidFill>
                  <a:srgbClr val="3399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07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1858" y="-19088"/>
            <a:ext cx="6121960" cy="6780106"/>
            <a:chOff x="181858" y="-19088"/>
            <a:chExt cx="6121960" cy="678010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58" y="811909"/>
              <a:ext cx="6121960" cy="594910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D7C672-04D3-4BE2-96DB-33A4451364C4}"/>
                </a:ext>
              </a:extLst>
            </p:cNvPr>
            <p:cNvSpPr txBox="1"/>
            <p:nvPr/>
          </p:nvSpPr>
          <p:spPr>
            <a:xfrm>
              <a:off x="181858" y="-19088"/>
              <a:ext cx="31842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chemeClr val="tx2">
                      <a:lumMod val="75000"/>
                    </a:schemeClr>
                  </a:solidFill>
                  <a:latin typeface="Agency FB" panose="020B0503020202020204" pitchFamily="34" charset="0"/>
                </a:rPr>
                <a:t>P</a:t>
              </a:r>
              <a:r>
                <a:rPr lang="en-US" sz="4800" b="1" u="sng" dirty="0" smtClean="0">
                  <a:solidFill>
                    <a:schemeClr val="tx2">
                      <a:lumMod val="75000"/>
                    </a:schemeClr>
                  </a:solidFill>
                  <a:latin typeface="Agency FB" panose="020B0503020202020204" pitchFamily="34" charset="0"/>
                </a:rPr>
                <a:t>YTHON COD</a:t>
              </a:r>
              <a:r>
                <a:rPr lang="en-US" sz="4800" b="1" dirty="0" smtClean="0">
                  <a:solidFill>
                    <a:schemeClr val="tx2">
                      <a:lumMod val="75000"/>
                    </a:schemeClr>
                  </a:solidFill>
                  <a:latin typeface="Agency FB" panose="020B0503020202020204" pitchFamily="34" charset="0"/>
                </a:rPr>
                <a:t>E</a:t>
              </a:r>
              <a:endParaRPr lang="en-US" sz="4800" b="1" dirty="0">
                <a:solidFill>
                  <a:schemeClr val="tx2">
                    <a:lumMod val="7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06146" y="0"/>
            <a:ext cx="4585854" cy="5544318"/>
            <a:chOff x="7606146" y="0"/>
            <a:chExt cx="4585854" cy="55443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D7C672-04D3-4BE2-96DB-33A4451364C4}"/>
                </a:ext>
              </a:extLst>
            </p:cNvPr>
            <p:cNvSpPr txBox="1"/>
            <p:nvPr/>
          </p:nvSpPr>
          <p:spPr>
            <a:xfrm>
              <a:off x="7606146" y="0"/>
              <a:ext cx="45858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chemeClr val="tx2">
                      <a:lumMod val="75000"/>
                    </a:schemeClr>
                  </a:solidFill>
                  <a:latin typeface="Agency FB" panose="020B0503020202020204" pitchFamily="34" charset="0"/>
                </a:rPr>
                <a:t>TO</a:t>
              </a:r>
              <a:r>
                <a:rPr lang="en-US" sz="4800" b="1" u="sng" dirty="0" smtClean="0">
                  <a:solidFill>
                    <a:schemeClr val="tx2">
                      <a:lumMod val="75000"/>
                    </a:schemeClr>
                  </a:solidFill>
                  <a:latin typeface="Agency FB" panose="020B0503020202020204" pitchFamily="34" charset="0"/>
                </a:rPr>
                <a:t>OLS &amp; LIBRABRI</a:t>
              </a:r>
              <a:r>
                <a:rPr lang="en-US" sz="4800" b="1" dirty="0" smtClean="0">
                  <a:solidFill>
                    <a:schemeClr val="tx2">
                      <a:lumMod val="75000"/>
                    </a:schemeClr>
                  </a:solidFill>
                  <a:latin typeface="Agency FB" panose="020B0503020202020204" pitchFamily="34" charset="0"/>
                </a:rPr>
                <a:t>ES</a:t>
              </a:r>
              <a:endParaRPr lang="en-US" sz="4800" b="1" dirty="0">
                <a:solidFill>
                  <a:schemeClr val="tx2">
                    <a:lumMod val="7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D7C672-04D3-4BE2-96DB-33A4451364C4}"/>
                </a:ext>
              </a:extLst>
            </p:cNvPr>
            <p:cNvSpPr txBox="1"/>
            <p:nvPr/>
          </p:nvSpPr>
          <p:spPr>
            <a:xfrm>
              <a:off x="7606146" y="1020003"/>
              <a:ext cx="318420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>Python 2.7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>WebDriver</a:t>
              </a:r>
            </a:p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/>
              </a:r>
              <a:b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</a:br>
              <a:r>
                <a:rPr lang="en-US" sz="3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L</a:t>
              </a:r>
              <a:r>
                <a:rPr lang="en-US" sz="3600" b="1" u="sng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ibrarie</a:t>
              </a:r>
              <a:r>
                <a:rPr lang="en-US" sz="3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s:</a:t>
              </a:r>
              <a:r>
                <a:rPr 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/>
              </a:r>
              <a:br>
                <a:rPr 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</a:b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>Selenium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>Collections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>Emoji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>Urllib3</a:t>
              </a:r>
            </a:p>
            <a:p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53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3" y="941833"/>
            <a:ext cx="6496050" cy="1962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D7C672-04D3-4BE2-96DB-33A4451364C4}"/>
              </a:ext>
            </a:extLst>
          </p:cNvPr>
          <p:cNvSpPr txBox="1"/>
          <p:nvPr/>
        </p:nvSpPr>
        <p:spPr>
          <a:xfrm>
            <a:off x="3743066" y="110836"/>
            <a:ext cx="5470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EX</a:t>
            </a:r>
            <a:r>
              <a:rPr lang="en-US" sz="4800" b="1" u="sng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ECUTION OF ANALYS</a:t>
            </a:r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IS</a:t>
            </a:r>
            <a:endParaRPr lang="en-US" sz="4800" b="1" dirty="0">
              <a:solidFill>
                <a:schemeClr val="accent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317" y="877691"/>
            <a:ext cx="6451446" cy="2090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1202363"/>
            <a:ext cx="7135221" cy="5506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477" y="1664390"/>
            <a:ext cx="882138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1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6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2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750"/>
                            </p:stCondLst>
                            <p:childTnLst>
                              <p:par>
                                <p:cTn id="20" presetID="2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6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754</TotalTime>
  <Words>275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Agency FB</vt:lpstr>
      <vt:lpstr>Arial</vt:lpstr>
      <vt:lpstr>Calibri</vt:lpstr>
      <vt:lpstr>Calibri Light</vt:lpstr>
      <vt:lpstr>Courier New</vt:lpstr>
      <vt:lpstr>DAGGERSQUARE</vt:lpstr>
      <vt:lpstr>Mongolian Baiti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</dc:creator>
  <cp:lastModifiedBy>shivam</cp:lastModifiedBy>
  <cp:revision>46</cp:revision>
  <dcterms:created xsi:type="dcterms:W3CDTF">2019-01-30T08:51:34Z</dcterms:created>
  <dcterms:modified xsi:type="dcterms:W3CDTF">2019-02-13T09:14:37Z</dcterms:modified>
</cp:coreProperties>
</file>