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1.jpg" ContentType="image/jpeg"/>
  <Override PartName="/ppt/media/image21.jpg" ContentType="image/jpeg"/>
  <Override PartName="/ppt/media/image22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9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FCFB-7DE7-4E19-AEBA-A297EA00F617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26310-A04C-467D-877F-03A64763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79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FCFB-7DE7-4E19-AEBA-A297EA00F617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26310-A04C-467D-877F-03A64763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48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FCFB-7DE7-4E19-AEBA-A297EA00F617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26310-A04C-467D-877F-03A64763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31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FCFB-7DE7-4E19-AEBA-A297EA00F617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26310-A04C-467D-877F-03A64763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70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FCFB-7DE7-4E19-AEBA-A297EA00F617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26310-A04C-467D-877F-03A64763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00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FCFB-7DE7-4E19-AEBA-A297EA00F617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26310-A04C-467D-877F-03A64763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22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FCFB-7DE7-4E19-AEBA-A297EA00F617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26310-A04C-467D-877F-03A64763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57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FCFB-7DE7-4E19-AEBA-A297EA00F617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26310-A04C-467D-877F-03A64763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1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FCFB-7DE7-4E19-AEBA-A297EA00F617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26310-A04C-467D-877F-03A64763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82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FCFB-7DE7-4E19-AEBA-A297EA00F617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26310-A04C-467D-877F-03A64763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23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FCFB-7DE7-4E19-AEBA-A297EA00F617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26310-A04C-467D-877F-03A64763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13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7FCFB-7DE7-4E19-AEBA-A297EA00F617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26310-A04C-467D-877F-03A64763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70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Rectangle 2"/>
          <p:cNvSpPr/>
          <p:nvPr/>
        </p:nvSpPr>
        <p:spPr>
          <a:xfrm>
            <a:off x="1178402" y="64916"/>
            <a:ext cx="9880585" cy="1077218"/>
          </a:xfrm>
          <a:prstGeom prst="rect">
            <a:avLst/>
          </a:prstGeom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 IPS Academy</a:t>
            </a:r>
          </a:p>
          <a:p>
            <a:pPr algn="ctr"/>
            <a:r>
              <a:rPr lang="en-US" sz="3200" b="1" cap="none" spc="0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gency FB" panose="020B0503020202020204" pitchFamily="34" charset="0"/>
                <a:cs typeface="Times New Roman" panose="02020603050405020304" pitchFamily="18" charset="0"/>
              </a:rPr>
              <a:t>Institute of Engineering &amp; Science</a:t>
            </a:r>
          </a:p>
        </p:txBody>
      </p:sp>
      <p:sp useBgFill="1">
        <p:nvSpPr>
          <p:cNvPr id="4" name="Rectangle 3"/>
          <p:cNvSpPr/>
          <p:nvPr/>
        </p:nvSpPr>
        <p:spPr>
          <a:xfrm>
            <a:off x="1134361" y="1204132"/>
            <a:ext cx="9880585" cy="646331"/>
          </a:xfrm>
          <a:prstGeom prst="rect">
            <a:avLst/>
          </a:prstGeom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0"/>
                <a:solidFill>
                  <a:schemeClr val="tx2">
                    <a:lumMod val="75000"/>
                  </a:schemeClr>
                </a:solidFill>
                <a:effectLst/>
                <a:latin typeface="Agency FB" panose="020B0503020202020204" pitchFamily="34" charset="0"/>
                <a:cs typeface="Times New Roman" panose="02020603050405020304" pitchFamily="18" charset="0"/>
              </a:rPr>
              <a:t>Department of Computer Science &amp; Engineering </a:t>
            </a:r>
            <a:endParaRPr lang="en-US" sz="3600" b="1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Agency FB" panose="020B0503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1" descr="IPS group logo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554" y="2016684"/>
            <a:ext cx="160020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5274554" y="3583632"/>
            <a:ext cx="168828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RAITEA</a:t>
            </a:r>
            <a:endParaRPr lang="en-US" sz="3200" b="0" cap="none" spc="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28412" y="592012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Nirvishesh Shrivastava</a:t>
            </a:r>
            <a:br>
              <a:rPr lang="en-US" sz="3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</a:br>
            <a:endParaRPr lang="en-US" sz="36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75007" y="4168407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200" b="1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Instagram Analysis</a:t>
            </a:r>
            <a:br>
              <a:rPr lang="en-US" sz="3200" b="1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</a:br>
            <a:r>
              <a:rPr lang="en-US" sz="3200" b="1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Sentiment Analysis | Opinion Mining</a:t>
            </a:r>
            <a:endParaRPr lang="en-US" sz="3200" b="1" dirty="0">
              <a:ln w="0"/>
              <a:solidFill>
                <a:schemeClr val="tx1">
                  <a:lumMod val="95000"/>
                  <a:lumOff val="5000"/>
                </a:schemeClr>
              </a:solidFill>
              <a:latin typeface="Agency FB" panose="020B0503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34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7D7C672-04D3-4BE2-96DB-33A4451364C4}"/>
              </a:ext>
            </a:extLst>
          </p:cNvPr>
          <p:cNvSpPr txBox="1"/>
          <p:nvPr/>
        </p:nvSpPr>
        <p:spPr>
          <a:xfrm>
            <a:off x="3743066" y="110836"/>
            <a:ext cx="54702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accent2">
                    <a:lumMod val="50000"/>
                  </a:schemeClr>
                </a:solidFill>
                <a:latin typeface="Agency FB" panose="020B0503020202020204" pitchFamily="34" charset="0"/>
              </a:rPr>
              <a:t>EX</a:t>
            </a:r>
            <a:r>
              <a:rPr lang="en-US" sz="4800" b="1" u="sng" dirty="0" smtClean="0">
                <a:solidFill>
                  <a:schemeClr val="accent2">
                    <a:lumMod val="50000"/>
                  </a:schemeClr>
                </a:solidFill>
                <a:latin typeface="Agency FB" panose="020B0503020202020204" pitchFamily="34" charset="0"/>
              </a:rPr>
              <a:t>ECUTION OF ANALYS</a:t>
            </a:r>
            <a:r>
              <a:rPr lang="en-US" sz="4800" b="1" dirty="0" smtClean="0">
                <a:solidFill>
                  <a:schemeClr val="accent2">
                    <a:lumMod val="50000"/>
                  </a:schemeClr>
                </a:solidFill>
                <a:latin typeface="Agency FB" panose="020B0503020202020204" pitchFamily="34" charset="0"/>
              </a:rPr>
              <a:t>IS</a:t>
            </a:r>
            <a:endParaRPr lang="en-US" sz="4800" b="1" dirty="0">
              <a:solidFill>
                <a:schemeClr val="accent2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43" y="1172979"/>
            <a:ext cx="8383170" cy="27245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27" y="4128655"/>
            <a:ext cx="11693236" cy="24522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263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D7C672-04D3-4BE2-96DB-33A4451364C4}"/>
              </a:ext>
            </a:extLst>
          </p:cNvPr>
          <p:cNvSpPr txBox="1"/>
          <p:nvPr/>
        </p:nvSpPr>
        <p:spPr>
          <a:xfrm>
            <a:off x="3410557" y="0"/>
            <a:ext cx="54702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accent2">
                    <a:lumMod val="50000"/>
                  </a:schemeClr>
                </a:solidFill>
                <a:latin typeface="Agency FB" panose="020B0503020202020204" pitchFamily="34" charset="0"/>
              </a:rPr>
              <a:t>EX</a:t>
            </a:r>
            <a:r>
              <a:rPr lang="en-US" sz="4800" b="1" u="sng" dirty="0" smtClean="0">
                <a:solidFill>
                  <a:schemeClr val="accent2">
                    <a:lumMod val="50000"/>
                  </a:schemeClr>
                </a:solidFill>
                <a:latin typeface="Agency FB" panose="020B0503020202020204" pitchFamily="34" charset="0"/>
              </a:rPr>
              <a:t>ECUTION OF ANALYS</a:t>
            </a:r>
            <a:r>
              <a:rPr lang="en-US" sz="4800" b="1" dirty="0" smtClean="0">
                <a:solidFill>
                  <a:schemeClr val="accent2">
                    <a:lumMod val="50000"/>
                  </a:schemeClr>
                </a:solidFill>
                <a:latin typeface="Agency FB" panose="020B0503020202020204" pitchFamily="34" charset="0"/>
              </a:rPr>
              <a:t>IS</a:t>
            </a:r>
            <a:endParaRPr lang="en-US" sz="4800" b="1" dirty="0">
              <a:solidFill>
                <a:schemeClr val="accent2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3" y="964347"/>
            <a:ext cx="2227933" cy="58260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455" y="964347"/>
            <a:ext cx="4380952" cy="58260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6237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99425" y="329713"/>
            <a:ext cx="3692203" cy="4845529"/>
            <a:chOff x="304611" y="198973"/>
            <a:chExt cx="3692203" cy="4845529"/>
          </a:xfrm>
        </p:grpSpPr>
        <p:sp>
          <p:nvSpPr>
            <p:cNvPr id="2" name="TextBox 1"/>
            <p:cNvSpPr txBox="1"/>
            <p:nvPr/>
          </p:nvSpPr>
          <p:spPr>
            <a:xfrm>
              <a:off x="304612" y="198973"/>
              <a:ext cx="369220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dirty="0" smtClean="0">
                  <a:solidFill>
                    <a:srgbClr val="84AF9B"/>
                  </a:solidFill>
                  <a:latin typeface="Agency FB" panose="020B0503020202020204" pitchFamily="34" charset="0"/>
                </a:rPr>
                <a:t>A</a:t>
              </a:r>
              <a:r>
                <a:rPr lang="en-US" sz="5400" b="1" u="sng" dirty="0" smtClean="0">
                  <a:solidFill>
                    <a:srgbClr val="84AF9B"/>
                  </a:solidFill>
                  <a:latin typeface="Agency FB" panose="020B0503020202020204" pitchFamily="34" charset="0"/>
                </a:rPr>
                <a:t>PPLICATION</a:t>
              </a:r>
              <a:r>
                <a:rPr lang="en-US" sz="5400" b="1" dirty="0" smtClean="0">
                  <a:solidFill>
                    <a:srgbClr val="84AF9B"/>
                  </a:solidFill>
                  <a:latin typeface="Agency FB" panose="020B0503020202020204" pitchFamily="34" charset="0"/>
                </a:rPr>
                <a:t>S: </a:t>
              </a:r>
              <a:endParaRPr lang="en-US" sz="5400" b="1" dirty="0">
                <a:solidFill>
                  <a:srgbClr val="84AF9B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04611" y="1997514"/>
              <a:ext cx="3231827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85800" indent="-685800">
                <a:buFont typeface="Wingdings" panose="05000000000000000000" pitchFamily="2" charset="2"/>
                <a:buChar char="v"/>
              </a:pPr>
              <a:r>
                <a:rPr lang="en-US" sz="3200" b="1" dirty="0" smtClean="0">
                  <a:solidFill>
                    <a:srgbClr val="38221E"/>
                  </a:solidFill>
                  <a:latin typeface="Agency FB" panose="020B0503020202020204" pitchFamily="34" charset="0"/>
                </a:rPr>
                <a:t>Business</a:t>
              </a:r>
              <a:br>
                <a:rPr lang="en-US" sz="3200" b="1" dirty="0" smtClean="0">
                  <a:solidFill>
                    <a:srgbClr val="38221E"/>
                  </a:solidFill>
                  <a:latin typeface="Agency FB" panose="020B0503020202020204" pitchFamily="34" charset="0"/>
                </a:rPr>
              </a:br>
              <a:r>
                <a:rPr lang="en-US" sz="3200" b="1" dirty="0" smtClean="0">
                  <a:solidFill>
                    <a:srgbClr val="38221E"/>
                  </a:solidFill>
                  <a:latin typeface="Agency FB" panose="020B0503020202020204" pitchFamily="34" charset="0"/>
                </a:rPr>
                <a:t>Public Interest</a:t>
              </a:r>
            </a:p>
            <a:p>
              <a:pPr marL="685800" indent="-685800">
                <a:buFont typeface="Wingdings" panose="05000000000000000000" pitchFamily="2" charset="2"/>
                <a:buChar char="v"/>
              </a:pPr>
              <a:endParaRPr lang="en-US" sz="3200" b="1" dirty="0" smtClean="0">
                <a:solidFill>
                  <a:srgbClr val="38221E"/>
                </a:solidFill>
                <a:latin typeface="Agency FB" panose="020B0503020202020204" pitchFamily="34" charset="0"/>
              </a:endParaRPr>
            </a:p>
            <a:p>
              <a:pPr marL="685800" indent="-685800">
                <a:buFont typeface="Wingdings" panose="05000000000000000000" pitchFamily="2" charset="2"/>
                <a:buChar char="v"/>
              </a:pPr>
              <a:r>
                <a:rPr lang="en-US" sz="3200" b="1" dirty="0" smtClean="0">
                  <a:solidFill>
                    <a:srgbClr val="38221E"/>
                  </a:solidFill>
                  <a:latin typeface="Agency FB" panose="020B0503020202020204" pitchFamily="34" charset="0"/>
                </a:rPr>
                <a:t>Politics</a:t>
              </a:r>
              <a:br>
                <a:rPr lang="en-US" sz="3200" b="1" dirty="0" smtClean="0">
                  <a:solidFill>
                    <a:srgbClr val="38221E"/>
                  </a:solidFill>
                  <a:latin typeface="Agency FB" panose="020B0503020202020204" pitchFamily="34" charset="0"/>
                </a:rPr>
              </a:br>
              <a:r>
                <a:rPr lang="en-US" sz="3200" b="1" dirty="0" smtClean="0">
                  <a:solidFill>
                    <a:srgbClr val="38221E"/>
                  </a:solidFill>
                  <a:latin typeface="Agency FB" panose="020B0503020202020204" pitchFamily="34" charset="0"/>
                </a:rPr>
                <a:t>Public Actions</a:t>
              </a:r>
              <a:endParaRPr lang="en-US" sz="3200" b="1" dirty="0">
                <a:solidFill>
                  <a:srgbClr val="38221E"/>
                </a:solidFill>
                <a:latin typeface="Agency FB" panose="020B0503020202020204" pitchFamily="34" charset="0"/>
              </a:endParaRPr>
            </a:p>
            <a:p>
              <a:pPr marL="685800" indent="-685800">
                <a:buFont typeface="Wingdings" panose="05000000000000000000" pitchFamily="2" charset="2"/>
                <a:buChar char="v"/>
              </a:pPr>
              <a:endParaRPr lang="en-US" sz="3200" b="1" dirty="0" smtClean="0">
                <a:solidFill>
                  <a:srgbClr val="38221E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622208" y="768327"/>
            <a:ext cx="6392797" cy="3949700"/>
            <a:chOff x="5622208" y="768327"/>
            <a:chExt cx="6392797" cy="39497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2208" y="768327"/>
              <a:ext cx="6286500" cy="3949700"/>
            </a:xfrm>
            <a:prstGeom prst="round2DiagRect">
              <a:avLst>
                <a:gd name="adj1" fmla="val 16667"/>
                <a:gd name="adj2" fmla="val 0"/>
              </a:avLst>
            </a:prstGeom>
            <a:ln w="88900" cap="sq">
              <a:solidFill>
                <a:srgbClr val="FFFFFF"/>
              </a:soli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6" name="Rectangle 5"/>
            <p:cNvSpPr/>
            <p:nvPr/>
          </p:nvSpPr>
          <p:spPr>
            <a:xfrm>
              <a:off x="6366060" y="1477747"/>
              <a:ext cx="3884398" cy="144655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8800" dirty="0" smtClean="0">
                  <a:ln w="0"/>
                  <a:solidFill>
                    <a:srgbClr val="2D471D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ongolian Baiti" panose="03000500000000000000" pitchFamily="66" charset="0"/>
                  <a:cs typeface="Mongolian Baiti" panose="03000500000000000000" pitchFamily="66" charset="0"/>
                </a:rPr>
                <a:t>O</a:t>
              </a:r>
              <a:r>
                <a:rPr lang="en-US" sz="8800" b="0" cap="none" spc="0" dirty="0" smtClean="0">
                  <a:ln w="0"/>
                  <a:solidFill>
                    <a:srgbClr val="2D471D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ongolian Baiti" panose="03000500000000000000" pitchFamily="66" charset="0"/>
                  <a:cs typeface="Mongolian Baiti" panose="03000500000000000000" pitchFamily="66" charset="0"/>
                </a:rPr>
                <a:t>pinion</a:t>
              </a:r>
              <a:endParaRPr lang="en-US" sz="8800" b="0" cap="none" spc="0" dirty="0">
                <a:ln w="0"/>
                <a:solidFill>
                  <a:srgbClr val="2D471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golian Baiti" panose="03000500000000000000" pitchFamily="66" charset="0"/>
                <a:cs typeface="Mongolian Baiti" panose="03000500000000000000" pitchFamily="66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 rot="16200000">
              <a:off x="10528380" y="2143080"/>
              <a:ext cx="2265364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dirty="0" smtClean="0">
                  <a:ln w="0"/>
                  <a:solidFill>
                    <a:schemeClr val="tx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ongolian Baiti" panose="03000500000000000000" pitchFamily="66" charset="0"/>
                  <a:cs typeface="Mongolian Baiti" panose="03000500000000000000" pitchFamily="66" charset="0"/>
                </a:rPr>
                <a:t>Sentiment</a:t>
              </a:r>
              <a:endParaRPr lang="en-US" sz="4000" b="0" cap="none" spc="0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golian Baiti" panose="03000500000000000000" pitchFamily="66" charset="0"/>
                <a:cs typeface="Mongolian Baiti" panose="03000500000000000000" pitchFamily="66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63810" y="5388733"/>
            <a:ext cx="105433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1E2F13"/>
                </a:solidFill>
                <a:latin typeface="Agency FB" panose="020B0503020202020204" pitchFamily="34" charset="0"/>
              </a:rPr>
              <a:t>The scraped data can be used to monitor influencers and gain insights on the marketing efforts.</a:t>
            </a:r>
            <a:endParaRPr lang="en-US" sz="4000" b="1" dirty="0">
              <a:solidFill>
                <a:srgbClr val="1E2F13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37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82880" y="156754"/>
            <a:ext cx="8072845" cy="3182191"/>
            <a:chOff x="222069" y="0"/>
            <a:chExt cx="8072845" cy="4140926"/>
          </a:xfrm>
          <a:solidFill>
            <a:schemeClr val="bg2">
              <a:lumMod val="10000"/>
            </a:schemeClr>
          </a:solidFill>
        </p:grpSpPr>
        <p:sp>
          <p:nvSpPr>
            <p:cNvPr id="3" name="Rectangle 2"/>
            <p:cNvSpPr/>
            <p:nvPr/>
          </p:nvSpPr>
          <p:spPr>
            <a:xfrm>
              <a:off x="222069" y="0"/>
              <a:ext cx="8072845" cy="4140926"/>
            </a:xfrm>
            <a:prstGeom prst="rect">
              <a:avLst/>
            </a:prstGeom>
            <a:grp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133" y="180703"/>
              <a:ext cx="7762965" cy="3810000"/>
            </a:xfrm>
            <a:prstGeom prst="rect">
              <a:avLst/>
            </a:prstGeom>
            <a:grp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  <p:grpSp>
        <p:nvGrpSpPr>
          <p:cNvPr id="8" name="Group 7"/>
          <p:cNvGrpSpPr/>
          <p:nvPr/>
        </p:nvGrpSpPr>
        <p:grpSpPr>
          <a:xfrm>
            <a:off x="3394364" y="3783950"/>
            <a:ext cx="8631381" cy="2906135"/>
            <a:chOff x="3394364" y="3783950"/>
            <a:chExt cx="8631381" cy="290613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4364" y="3783950"/>
              <a:ext cx="8631381" cy="290613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7" name="Rectangle 6"/>
            <p:cNvSpPr/>
            <p:nvPr/>
          </p:nvSpPr>
          <p:spPr>
            <a:xfrm>
              <a:off x="3754583" y="4238323"/>
              <a:ext cx="5361709" cy="224676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2800" dirty="0">
                  <a:solidFill>
                    <a:schemeClr val="bg1">
                      <a:lumMod val="95000"/>
                    </a:schemeClr>
                  </a:solidFill>
                  <a:latin typeface="Mongolian Baiti" panose="03000500000000000000" pitchFamily="66" charset="0"/>
                  <a:cs typeface="Mongolian Baiti" panose="03000500000000000000" pitchFamily="66" charset="0"/>
                </a:rPr>
                <a:t>“Do what you do so well that they will want to see it again and bring their friends</a:t>
              </a:r>
              <a:r>
                <a:rPr lang="en-US" sz="2800" dirty="0" smtClean="0">
                  <a:solidFill>
                    <a:schemeClr val="bg1">
                      <a:lumMod val="95000"/>
                    </a:schemeClr>
                  </a:solidFill>
                  <a:latin typeface="Mongolian Baiti" panose="03000500000000000000" pitchFamily="66" charset="0"/>
                  <a:cs typeface="Mongolian Baiti" panose="03000500000000000000" pitchFamily="66" charset="0"/>
                </a:rPr>
                <a:t>.”</a:t>
              </a:r>
              <a:br>
                <a:rPr lang="en-US" sz="2800" dirty="0" smtClean="0">
                  <a:solidFill>
                    <a:schemeClr val="bg1">
                      <a:lumMod val="95000"/>
                    </a:schemeClr>
                  </a:solidFill>
                  <a:latin typeface="Mongolian Baiti" panose="03000500000000000000" pitchFamily="66" charset="0"/>
                  <a:cs typeface="Mongolian Baiti" panose="03000500000000000000" pitchFamily="66" charset="0"/>
                </a:rPr>
              </a:br>
              <a:endParaRPr lang="en-US" sz="2800" dirty="0" smtClean="0">
                <a:solidFill>
                  <a:schemeClr val="bg1">
                    <a:lumMod val="95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endParaRPr>
            </a:p>
            <a:p>
              <a:r>
                <a:rPr lang="en-US" sz="2800" dirty="0">
                  <a:solidFill>
                    <a:schemeClr val="bg1">
                      <a:lumMod val="95000"/>
                    </a:schemeClr>
                  </a:solidFill>
                  <a:latin typeface="Mongolian Baiti" panose="03000500000000000000" pitchFamily="66" charset="0"/>
                  <a:cs typeface="Mongolian Baiti" panose="03000500000000000000" pitchFamily="66" charset="0"/>
                </a:rPr>
                <a:t>	</a:t>
              </a:r>
              <a:r>
                <a:rPr lang="en-US" sz="2800" dirty="0" smtClean="0">
                  <a:solidFill>
                    <a:schemeClr val="bg1">
                      <a:lumMod val="95000"/>
                    </a:schemeClr>
                  </a:solidFill>
                  <a:latin typeface="Mongolian Baiti" panose="03000500000000000000" pitchFamily="66" charset="0"/>
                  <a:cs typeface="Mongolian Baiti" panose="03000500000000000000" pitchFamily="66" charset="0"/>
                </a:rPr>
                <a:t>	Walt Disney</a:t>
              </a:r>
              <a:endParaRPr lang="en-US" sz="2800" dirty="0">
                <a:solidFill>
                  <a:schemeClr val="bg1">
                    <a:lumMod val="95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525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48318" y="2450958"/>
            <a:ext cx="547295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 smtClean="0">
                <a:solidFill>
                  <a:srgbClr val="84AF9B"/>
                </a:solidFill>
                <a:latin typeface="Agency FB" panose="020B0503020202020204" pitchFamily="34" charset="0"/>
              </a:rPr>
              <a:t>Thank you ! </a:t>
            </a:r>
            <a:endParaRPr lang="en-US" sz="8000" b="1" dirty="0">
              <a:solidFill>
                <a:srgbClr val="84AF9B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07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1" t="357" r="1427" b="1279"/>
          <a:stretch/>
        </p:blipFill>
        <p:spPr>
          <a:xfrm>
            <a:off x="4114388" y="3676650"/>
            <a:ext cx="7791862" cy="293023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310" y="457578"/>
            <a:ext cx="5820640" cy="27047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64968" y="1678131"/>
            <a:ext cx="4972053" cy="344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656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75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875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173E096-BB55-472B-BC17-90588069DAE9}"/>
              </a:ext>
            </a:extLst>
          </p:cNvPr>
          <p:cNvSpPr txBox="1"/>
          <p:nvPr/>
        </p:nvSpPr>
        <p:spPr>
          <a:xfrm>
            <a:off x="3611298" y="0"/>
            <a:ext cx="58946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Agency FB" panose="020B0503020202020204" pitchFamily="34" charset="0"/>
              </a:rPr>
              <a:t>IN</a:t>
            </a:r>
            <a:r>
              <a:rPr lang="en-US" sz="6000" u="sng" dirty="0" smtClean="0">
                <a:latin typeface="Agency FB" panose="020B0503020202020204" pitchFamily="34" charset="0"/>
              </a:rPr>
              <a:t>STAGRAM ANALYS</a:t>
            </a:r>
            <a:r>
              <a:rPr lang="en-US" sz="6000" dirty="0" smtClean="0">
                <a:latin typeface="Agency FB" panose="020B0503020202020204" pitchFamily="34" charset="0"/>
              </a:rPr>
              <a:t>IS</a:t>
            </a:r>
            <a:endParaRPr lang="en-US" sz="6000" dirty="0">
              <a:latin typeface="Agency FB" panose="020B0503020202020204" pitchFamily="34" charset="0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260899" y="1166422"/>
            <a:ext cx="3892001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C</a:t>
            </a:r>
            <a:r>
              <a:rPr lang="en-US" sz="4800" b="1" u="sng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ONTEN</a:t>
            </a:r>
            <a:r>
              <a:rPr lang="en-US" sz="48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T: </a:t>
            </a:r>
          </a:p>
          <a:p>
            <a:endParaRPr lang="en-US" sz="4800" b="1" dirty="0" smtClean="0">
              <a:solidFill>
                <a:srgbClr val="38221E"/>
              </a:solidFill>
              <a:latin typeface="Agency FB" panose="020B0503020202020204" pitchFamily="34" charset="0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Introduction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Flow of Algorithm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Code &amp; Tools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Execution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Applications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sz="3200" b="1" dirty="0">
              <a:solidFill>
                <a:schemeClr val="accent2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48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500"/>
                            </p:stCondLst>
                            <p:childTnLst>
                              <p:par>
                                <p:cTn id="3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8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4D90FC1-753F-428C-A053-ED250592A43F}"/>
              </a:ext>
            </a:extLst>
          </p:cNvPr>
          <p:cNvGrpSpPr/>
          <p:nvPr/>
        </p:nvGrpSpPr>
        <p:grpSpPr>
          <a:xfrm>
            <a:off x="212862" y="1571256"/>
            <a:ext cx="4211990" cy="3381744"/>
            <a:chOff x="5249365" y="1501624"/>
            <a:chExt cx="4943970" cy="40365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245EEAD-C921-4C46-8042-978B376C9EF0}"/>
                </a:ext>
              </a:extLst>
            </p:cNvPr>
            <p:cNvSpPr txBox="1"/>
            <p:nvPr/>
          </p:nvSpPr>
          <p:spPr>
            <a:xfrm>
              <a:off x="6682557" y="3296304"/>
              <a:ext cx="20987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DAGGERSQUARE" pitchFamily="50" charset="0"/>
                </a:rPr>
                <a:t>SENTIMENT</a:t>
              </a:r>
              <a:br>
                <a:rPr lang="en-US" dirty="0" smtClean="0">
                  <a:solidFill>
                    <a:schemeClr val="bg1"/>
                  </a:solidFill>
                  <a:latin typeface="DAGGERSQUARE" pitchFamily="50" charset="0"/>
                </a:rPr>
              </a:br>
              <a:r>
                <a:rPr lang="en-US" dirty="0" smtClean="0">
                  <a:solidFill>
                    <a:schemeClr val="bg1"/>
                  </a:solidFill>
                  <a:latin typeface="DAGGERSQUARE" pitchFamily="50" charset="0"/>
                </a:rPr>
                <a:t>ANALYSIS</a:t>
              </a:r>
              <a:endParaRPr lang="en-US" dirty="0">
                <a:solidFill>
                  <a:schemeClr val="bg1"/>
                </a:solidFill>
                <a:latin typeface="DAGGERSQUARE" pitchFamily="50" charset="0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DAA23D9-5BCF-44D9-A046-B365684B49FF}"/>
                </a:ext>
              </a:extLst>
            </p:cNvPr>
            <p:cNvGrpSpPr/>
            <p:nvPr/>
          </p:nvGrpSpPr>
          <p:grpSpPr>
            <a:xfrm>
              <a:off x="5249365" y="1501624"/>
              <a:ext cx="4943970" cy="4036597"/>
              <a:chOff x="5249365" y="1501624"/>
              <a:chExt cx="4943970" cy="4036597"/>
            </a:xfrm>
          </p:grpSpPr>
          <p:sp>
            <p:nvSpPr>
              <p:cNvPr id="5" name="Circle: Hollow 4">
                <a:extLst>
                  <a:ext uri="{FF2B5EF4-FFF2-40B4-BE49-F238E27FC236}">
                    <a16:creationId xmlns:a16="http://schemas.microsoft.com/office/drawing/2014/main" id="{A017FAAF-FF88-4863-8525-D9CA8A62E522}"/>
                  </a:ext>
                </a:extLst>
              </p:cNvPr>
              <p:cNvSpPr/>
              <p:nvPr/>
            </p:nvSpPr>
            <p:spPr>
              <a:xfrm>
                <a:off x="6414218" y="2173032"/>
                <a:ext cx="2648562" cy="2648562"/>
              </a:xfrm>
              <a:prstGeom prst="donut">
                <a:avLst>
                  <a:gd name="adj" fmla="val 12685"/>
                </a:avLst>
              </a:prstGeom>
              <a:solidFill>
                <a:srgbClr val="84A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0BF12CF8-BAED-43AC-BCDF-1996B6C854C2}"/>
                  </a:ext>
                </a:extLst>
              </p:cNvPr>
              <p:cNvGrpSpPr/>
              <p:nvPr/>
            </p:nvGrpSpPr>
            <p:grpSpPr>
              <a:xfrm>
                <a:off x="5249365" y="1501624"/>
                <a:ext cx="4943970" cy="4036597"/>
                <a:chOff x="5249365" y="1501624"/>
                <a:chExt cx="4943970" cy="4036597"/>
              </a:xfrm>
            </p:grpSpPr>
            <p:sp>
              <p:nvSpPr>
                <p:cNvPr id="7" name="Block Arc 6">
                  <a:extLst>
                    <a:ext uri="{FF2B5EF4-FFF2-40B4-BE49-F238E27FC236}">
                      <a16:creationId xmlns:a16="http://schemas.microsoft.com/office/drawing/2014/main" id="{F82AF59A-BD4A-4028-AF5F-7A5D87B8602B}"/>
                    </a:ext>
                  </a:extLst>
                </p:cNvPr>
                <p:cNvSpPr/>
                <p:nvPr/>
              </p:nvSpPr>
              <p:spPr>
                <a:xfrm rot="17100000">
                  <a:off x="6414218" y="2173032"/>
                  <a:ext cx="2648562" cy="2648562"/>
                </a:xfrm>
                <a:prstGeom prst="blockArc">
                  <a:avLst>
                    <a:gd name="adj1" fmla="val 183959"/>
                    <a:gd name="adj2" fmla="val 10321606"/>
                    <a:gd name="adj3" fmla="val 12799"/>
                  </a:avLst>
                </a:prstGeom>
                <a:solidFill>
                  <a:srgbClr val="FF42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Block Arc 7">
                  <a:extLst>
                    <a:ext uri="{FF2B5EF4-FFF2-40B4-BE49-F238E27FC236}">
                      <a16:creationId xmlns:a16="http://schemas.microsoft.com/office/drawing/2014/main" id="{177D0E35-6D6C-4343-8127-E5E5351F59FE}"/>
                    </a:ext>
                  </a:extLst>
                </p:cNvPr>
                <p:cNvSpPr/>
                <p:nvPr/>
              </p:nvSpPr>
              <p:spPr>
                <a:xfrm>
                  <a:off x="6407654" y="2173032"/>
                  <a:ext cx="2648562" cy="2648562"/>
                </a:xfrm>
                <a:prstGeom prst="blockArc">
                  <a:avLst>
                    <a:gd name="adj1" fmla="val 5324802"/>
                    <a:gd name="adj2" fmla="val 10321606"/>
                    <a:gd name="adj3" fmla="val 12799"/>
                  </a:avLst>
                </a:prstGeom>
                <a:solidFill>
                  <a:srgbClr val="FC9D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Block Arc 8">
                  <a:extLst>
                    <a:ext uri="{FF2B5EF4-FFF2-40B4-BE49-F238E27FC236}">
                      <a16:creationId xmlns:a16="http://schemas.microsoft.com/office/drawing/2014/main" id="{1C8671F8-0EF6-48BF-BAA0-49DA87633070}"/>
                    </a:ext>
                  </a:extLst>
                </p:cNvPr>
                <p:cNvSpPr/>
                <p:nvPr/>
              </p:nvSpPr>
              <p:spPr>
                <a:xfrm rot="2700000">
                  <a:off x="6407654" y="2173032"/>
                  <a:ext cx="2648562" cy="2648562"/>
                </a:xfrm>
                <a:prstGeom prst="blockArc">
                  <a:avLst>
                    <a:gd name="adj1" fmla="val 6907547"/>
                    <a:gd name="adj2" fmla="val 10321606"/>
                    <a:gd name="adj3" fmla="val 12799"/>
                  </a:avLst>
                </a:prstGeom>
                <a:solidFill>
                  <a:srgbClr val="FACDB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545B7204-1D83-4C0D-BE83-62ABF3D49651}"/>
                    </a:ext>
                  </a:extLst>
                </p:cNvPr>
                <p:cNvGrpSpPr/>
                <p:nvPr/>
              </p:nvGrpSpPr>
              <p:grpSpPr>
                <a:xfrm>
                  <a:off x="5249365" y="1501624"/>
                  <a:ext cx="1433192" cy="436577"/>
                  <a:chOff x="5338800" y="1501624"/>
                  <a:chExt cx="1433192" cy="436577"/>
                </a:xfrm>
              </p:grpSpPr>
              <p:sp>
                <p:nvSpPr>
                  <p:cNvPr id="32" name="Rectangle: Rounded Corners 31">
                    <a:extLst>
                      <a:ext uri="{FF2B5EF4-FFF2-40B4-BE49-F238E27FC236}">
                        <a16:creationId xmlns:a16="http://schemas.microsoft.com/office/drawing/2014/main" id="{87427D9B-EF79-49FD-A1E5-69491C0B415F}"/>
                      </a:ext>
                    </a:extLst>
                  </p:cNvPr>
                  <p:cNvSpPr/>
                  <p:nvPr/>
                </p:nvSpPr>
                <p:spPr>
                  <a:xfrm>
                    <a:off x="5471223" y="1501624"/>
                    <a:ext cx="1211333" cy="434848"/>
                  </a:xfrm>
                  <a:prstGeom prst="roundRect">
                    <a:avLst>
                      <a:gd name="adj" fmla="val 2382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D23E27A5-2E47-4D2B-87A4-6222E7A91A57}"/>
                      </a:ext>
                    </a:extLst>
                  </p:cNvPr>
                  <p:cNvSpPr txBox="1"/>
                  <p:nvPr/>
                </p:nvSpPr>
                <p:spPr>
                  <a:xfrm>
                    <a:off x="5338800" y="1534088"/>
                    <a:ext cx="1433192" cy="40411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 smtClean="0">
                        <a:solidFill>
                          <a:srgbClr val="84AF9B"/>
                        </a:solidFill>
                        <a:latin typeface="DAGGERSQUARE" pitchFamily="50" charset="0"/>
                      </a:rPr>
                      <a:t>NEGATIVE</a:t>
                    </a:r>
                    <a:endParaRPr lang="en-US" sz="1600" dirty="0">
                      <a:solidFill>
                        <a:srgbClr val="84AF9B"/>
                      </a:solidFill>
                      <a:latin typeface="DAGGERSQUARE" pitchFamily="50" charset="0"/>
                    </a:endParaRPr>
                  </a:p>
                </p:txBody>
              </p:sp>
            </p:grpSp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8152BF32-AA3A-49D0-872C-2C2C8BF85EAC}"/>
                    </a:ext>
                  </a:extLst>
                </p:cNvPr>
                <p:cNvGrpSpPr/>
                <p:nvPr/>
              </p:nvGrpSpPr>
              <p:grpSpPr>
                <a:xfrm>
                  <a:off x="8775369" y="1501624"/>
                  <a:ext cx="1351985" cy="434848"/>
                  <a:chOff x="5420007" y="1501624"/>
                  <a:chExt cx="1351985" cy="434848"/>
                </a:xfrm>
              </p:grpSpPr>
              <p:sp>
                <p:nvSpPr>
                  <p:cNvPr id="30" name="Rectangle: Rounded Corners 29">
                    <a:extLst>
                      <a:ext uri="{FF2B5EF4-FFF2-40B4-BE49-F238E27FC236}">
                        <a16:creationId xmlns:a16="http://schemas.microsoft.com/office/drawing/2014/main" id="{4118C2D9-1696-473A-9AA7-A50F199C5710}"/>
                      </a:ext>
                    </a:extLst>
                  </p:cNvPr>
                  <p:cNvSpPr/>
                  <p:nvPr/>
                </p:nvSpPr>
                <p:spPr>
                  <a:xfrm>
                    <a:off x="5471223" y="1501624"/>
                    <a:ext cx="1211333" cy="434848"/>
                  </a:xfrm>
                  <a:prstGeom prst="roundRect">
                    <a:avLst>
                      <a:gd name="adj" fmla="val 2382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C945F886-6209-4FDB-B8B1-14B89C98C382}"/>
                      </a:ext>
                    </a:extLst>
                  </p:cNvPr>
                  <p:cNvSpPr txBox="1"/>
                  <p:nvPr/>
                </p:nvSpPr>
                <p:spPr>
                  <a:xfrm>
                    <a:off x="5420007" y="1549771"/>
                    <a:ext cx="135198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 smtClean="0">
                        <a:solidFill>
                          <a:srgbClr val="84AF9B"/>
                        </a:solidFill>
                        <a:latin typeface="DAGGERSQUARE" pitchFamily="50" charset="0"/>
                      </a:rPr>
                      <a:t>NEUTRAL</a:t>
                    </a:r>
                    <a:endParaRPr lang="en-US" sz="1600" dirty="0">
                      <a:solidFill>
                        <a:srgbClr val="84AF9B"/>
                      </a:solidFill>
                      <a:latin typeface="DAGGERSQUARE" pitchFamily="50" charset="0"/>
                    </a:endParaRPr>
                  </a:p>
                </p:txBody>
              </p:sp>
            </p:grp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4A691FB7-4AB0-4A48-B8FB-DF4B2422F1B5}"/>
                    </a:ext>
                  </a:extLst>
                </p:cNvPr>
                <p:cNvGrpSpPr/>
                <p:nvPr/>
              </p:nvGrpSpPr>
              <p:grpSpPr>
                <a:xfrm>
                  <a:off x="5265520" y="5101645"/>
                  <a:ext cx="1413020" cy="436576"/>
                  <a:chOff x="5354955" y="1499896"/>
                  <a:chExt cx="1413020" cy="436576"/>
                </a:xfrm>
              </p:grpSpPr>
              <p:sp>
                <p:nvSpPr>
                  <p:cNvPr id="28" name="Rectangle: Rounded Corners 27">
                    <a:extLst>
                      <a:ext uri="{FF2B5EF4-FFF2-40B4-BE49-F238E27FC236}">
                        <a16:creationId xmlns:a16="http://schemas.microsoft.com/office/drawing/2014/main" id="{90746E6F-8DB7-44AF-807D-D7D589576DA0}"/>
                      </a:ext>
                    </a:extLst>
                  </p:cNvPr>
                  <p:cNvSpPr/>
                  <p:nvPr/>
                </p:nvSpPr>
                <p:spPr>
                  <a:xfrm>
                    <a:off x="5471223" y="1501624"/>
                    <a:ext cx="1211333" cy="434848"/>
                  </a:xfrm>
                  <a:prstGeom prst="roundRect">
                    <a:avLst>
                      <a:gd name="adj" fmla="val 2382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06A29855-C4C0-4870-BB9D-E3C859C8F72E}"/>
                      </a:ext>
                    </a:extLst>
                  </p:cNvPr>
                  <p:cNvSpPr txBox="1"/>
                  <p:nvPr/>
                </p:nvSpPr>
                <p:spPr>
                  <a:xfrm>
                    <a:off x="5354955" y="1499896"/>
                    <a:ext cx="1413020" cy="40411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 smtClean="0">
                        <a:solidFill>
                          <a:srgbClr val="84AF9B"/>
                        </a:solidFill>
                        <a:latin typeface="DAGGERSQUARE" pitchFamily="50" charset="0"/>
                      </a:rPr>
                      <a:t>EMOTIONS</a:t>
                    </a:r>
                    <a:endParaRPr lang="en-US" sz="1600" dirty="0">
                      <a:solidFill>
                        <a:srgbClr val="84AF9B"/>
                      </a:solidFill>
                      <a:latin typeface="DAGGERSQUARE" pitchFamily="50" charset="0"/>
                    </a:endParaRPr>
                  </a:p>
                </p:txBody>
              </p:sp>
            </p:grp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C6FAA41B-65FD-4E4A-BA46-DF4254052815}"/>
                    </a:ext>
                  </a:extLst>
                </p:cNvPr>
                <p:cNvGrpSpPr/>
                <p:nvPr/>
              </p:nvGrpSpPr>
              <p:grpSpPr>
                <a:xfrm>
                  <a:off x="8671166" y="5103373"/>
                  <a:ext cx="1522169" cy="434848"/>
                  <a:chOff x="5315804" y="1501624"/>
                  <a:chExt cx="1522169" cy="434848"/>
                </a:xfrm>
              </p:grpSpPr>
              <p:sp>
                <p:nvSpPr>
                  <p:cNvPr id="26" name="Rectangle: Rounded Corners 25">
                    <a:extLst>
                      <a:ext uri="{FF2B5EF4-FFF2-40B4-BE49-F238E27FC236}">
                        <a16:creationId xmlns:a16="http://schemas.microsoft.com/office/drawing/2014/main" id="{EFE45DF1-6760-4326-A92D-7D1FD65C31B4}"/>
                      </a:ext>
                    </a:extLst>
                  </p:cNvPr>
                  <p:cNvSpPr/>
                  <p:nvPr/>
                </p:nvSpPr>
                <p:spPr>
                  <a:xfrm>
                    <a:off x="5471223" y="1501624"/>
                    <a:ext cx="1211333" cy="434848"/>
                  </a:xfrm>
                  <a:prstGeom prst="roundRect">
                    <a:avLst>
                      <a:gd name="adj" fmla="val 2382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A936C834-1CC0-4A8F-8EAA-4CDD26A5F25A}"/>
                      </a:ext>
                    </a:extLst>
                  </p:cNvPr>
                  <p:cNvSpPr txBox="1"/>
                  <p:nvPr/>
                </p:nvSpPr>
                <p:spPr>
                  <a:xfrm>
                    <a:off x="5315804" y="1531823"/>
                    <a:ext cx="1522169" cy="40411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 smtClean="0">
                        <a:solidFill>
                          <a:srgbClr val="84AF9B"/>
                        </a:solidFill>
                        <a:latin typeface="DAGGERSQUARE" pitchFamily="50" charset="0"/>
                      </a:rPr>
                      <a:t>POSITIVE</a:t>
                    </a:r>
                    <a:endParaRPr lang="en-US" sz="1600" dirty="0">
                      <a:solidFill>
                        <a:srgbClr val="84AF9B"/>
                      </a:solidFill>
                      <a:latin typeface="DAGGERSQUARE" pitchFamily="50" charset="0"/>
                    </a:endParaRPr>
                  </a:p>
                </p:txBody>
              </p:sp>
            </p:grp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7CEDFA43-ACD9-429B-A74A-078F50F2DEC9}"/>
                    </a:ext>
                  </a:extLst>
                </p:cNvPr>
                <p:cNvGrpSpPr/>
                <p:nvPr/>
              </p:nvGrpSpPr>
              <p:grpSpPr>
                <a:xfrm>
                  <a:off x="7343775" y="1719048"/>
                  <a:ext cx="1482810" cy="551336"/>
                  <a:chOff x="7343775" y="1719048"/>
                  <a:chExt cx="1482810" cy="551336"/>
                </a:xfrm>
              </p:grpSpPr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4DDAE2B7-35E6-4732-B41F-F8575DC2CED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346950" y="1719048"/>
                    <a:ext cx="0" cy="551336"/>
                  </a:xfrm>
                  <a:prstGeom prst="line">
                    <a:avLst/>
                  </a:prstGeom>
                  <a:ln>
                    <a:solidFill>
                      <a:srgbClr val="84AF9B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Arrow Connector 24">
                    <a:extLst>
                      <a:ext uri="{FF2B5EF4-FFF2-40B4-BE49-F238E27FC236}">
                        <a16:creationId xmlns:a16="http://schemas.microsoft.com/office/drawing/2014/main" id="{67EA415D-FD28-48C4-859F-8A8EC72208AC}"/>
                      </a:ext>
                    </a:extLst>
                  </p:cNvPr>
                  <p:cNvCxnSpPr/>
                  <p:nvPr/>
                </p:nvCxnSpPr>
                <p:spPr>
                  <a:xfrm>
                    <a:off x="7343775" y="1719048"/>
                    <a:ext cx="1482810" cy="0"/>
                  </a:xfrm>
                  <a:prstGeom prst="straightConnector1">
                    <a:avLst/>
                  </a:prstGeom>
                  <a:ln>
                    <a:solidFill>
                      <a:srgbClr val="84AF9B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A025B40-76E0-4515-93B7-441AF6A6833C}"/>
                    </a:ext>
                  </a:extLst>
                </p:cNvPr>
                <p:cNvGrpSpPr/>
                <p:nvPr/>
              </p:nvGrpSpPr>
              <p:grpSpPr>
                <a:xfrm>
                  <a:off x="6006564" y="1936472"/>
                  <a:ext cx="407654" cy="1424215"/>
                  <a:chOff x="6006564" y="1936472"/>
                  <a:chExt cx="407654" cy="1424215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03BDB849-A6F1-4243-A952-FAE59F171043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006564" y="3360687"/>
                    <a:ext cx="407654" cy="0"/>
                  </a:xfrm>
                  <a:prstGeom prst="line">
                    <a:avLst/>
                  </a:prstGeom>
                  <a:ln>
                    <a:solidFill>
                      <a:srgbClr val="FACDB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Arrow Connector 22">
                    <a:extLst>
                      <a:ext uri="{FF2B5EF4-FFF2-40B4-BE49-F238E27FC236}">
                        <a16:creationId xmlns:a16="http://schemas.microsoft.com/office/drawing/2014/main" id="{05115A95-A8ED-42FB-BF9B-17F8CFE37F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006564" y="1936472"/>
                    <a:ext cx="0" cy="1424215"/>
                  </a:xfrm>
                  <a:prstGeom prst="straightConnector1">
                    <a:avLst/>
                  </a:prstGeom>
                  <a:ln>
                    <a:solidFill>
                      <a:srgbClr val="FACDB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EF3330C0-1D7E-47B1-B06A-FCC443615695}"/>
                    </a:ext>
                  </a:extLst>
                </p:cNvPr>
                <p:cNvGrpSpPr/>
                <p:nvPr/>
              </p:nvGrpSpPr>
              <p:grpSpPr>
                <a:xfrm>
                  <a:off x="5987454" y="4498459"/>
                  <a:ext cx="892158" cy="604914"/>
                  <a:chOff x="5987454" y="4498459"/>
                  <a:chExt cx="892158" cy="604914"/>
                </a:xfrm>
              </p:grpSpPr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8DB758F0-BB49-49F9-B2CF-293C04A2A45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987454" y="4498459"/>
                    <a:ext cx="892158" cy="0"/>
                  </a:xfrm>
                  <a:prstGeom prst="line">
                    <a:avLst/>
                  </a:prstGeom>
                  <a:ln>
                    <a:solidFill>
                      <a:srgbClr val="FC9D9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Arrow Connector 20">
                    <a:extLst>
                      <a:ext uri="{FF2B5EF4-FFF2-40B4-BE49-F238E27FC236}">
                        <a16:creationId xmlns:a16="http://schemas.microsoft.com/office/drawing/2014/main" id="{F915A466-1BC6-40AD-B866-E21EA8EC4712}"/>
                      </a:ext>
                    </a:extLst>
                  </p:cNvPr>
                  <p:cNvCxnSpPr/>
                  <p:nvPr/>
                </p:nvCxnSpPr>
                <p:spPr>
                  <a:xfrm>
                    <a:off x="5988843" y="4498459"/>
                    <a:ext cx="0" cy="604914"/>
                  </a:xfrm>
                  <a:prstGeom prst="straightConnector1">
                    <a:avLst/>
                  </a:prstGeom>
                  <a:ln>
                    <a:solidFill>
                      <a:srgbClr val="FC9D99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CD926A5C-4E1C-4EB0-8C57-DBC895CD0815}"/>
                    </a:ext>
                  </a:extLst>
                </p:cNvPr>
                <p:cNvGrpSpPr/>
                <p:nvPr/>
              </p:nvGrpSpPr>
              <p:grpSpPr>
                <a:xfrm>
                  <a:off x="9051453" y="3517465"/>
                  <a:ext cx="380799" cy="1585908"/>
                  <a:chOff x="9051453" y="3517465"/>
                  <a:chExt cx="380799" cy="1585908"/>
                </a:xfrm>
              </p:grpSpPr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8E41D740-1156-42EE-BC6C-DF7BFD5EF0E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051453" y="3517465"/>
                    <a:ext cx="380798" cy="0"/>
                  </a:xfrm>
                  <a:prstGeom prst="line">
                    <a:avLst/>
                  </a:prstGeom>
                  <a:ln>
                    <a:solidFill>
                      <a:srgbClr val="FC4A7E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Arrow Connector 18">
                    <a:extLst>
                      <a:ext uri="{FF2B5EF4-FFF2-40B4-BE49-F238E27FC236}">
                        <a16:creationId xmlns:a16="http://schemas.microsoft.com/office/drawing/2014/main" id="{4DF03CCD-2EA1-4C85-8D26-8DAD2BCEE402}"/>
                      </a:ext>
                    </a:extLst>
                  </p:cNvPr>
                  <p:cNvCxnSpPr>
                    <a:endCxn id="26" idx="0"/>
                  </p:cNvCxnSpPr>
                  <p:nvPr/>
                </p:nvCxnSpPr>
                <p:spPr>
                  <a:xfrm>
                    <a:off x="9432251" y="3518100"/>
                    <a:ext cx="1" cy="1585273"/>
                  </a:xfrm>
                  <a:prstGeom prst="straightConnector1">
                    <a:avLst/>
                  </a:prstGeom>
                  <a:ln>
                    <a:solidFill>
                      <a:srgbClr val="FC4A7E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109" name="Group 108"/>
          <p:cNvGrpSpPr/>
          <p:nvPr/>
        </p:nvGrpSpPr>
        <p:grpSpPr>
          <a:xfrm>
            <a:off x="6552717" y="1333500"/>
            <a:ext cx="4656104" cy="3919528"/>
            <a:chOff x="6463281" y="958806"/>
            <a:chExt cx="5089630" cy="4122948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E61EF6BD-E58E-4194-B3CA-110E7B6B3D45}"/>
                </a:ext>
              </a:extLst>
            </p:cNvPr>
            <p:cNvGrpSpPr/>
            <p:nvPr/>
          </p:nvGrpSpPr>
          <p:grpSpPr>
            <a:xfrm>
              <a:off x="6463281" y="958806"/>
              <a:ext cx="4737523" cy="4073110"/>
              <a:chOff x="3099005" y="1498151"/>
              <a:chExt cx="4330495" cy="3861375"/>
            </a:xfrm>
          </p:grpSpPr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98B3E69D-526C-40A2-9BE9-6C072ECE16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005" y="4684939"/>
                <a:ext cx="4330495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059A7758-2A0F-478F-B15B-B905839917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005" y="4046236"/>
                <a:ext cx="4330495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3580A33A-FE17-465A-9CC9-B0CC4C6846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005" y="3407533"/>
                <a:ext cx="4330495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01EF607F-A2A1-4DDD-92DF-4B225B0954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005" y="2768830"/>
                <a:ext cx="4330495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AC2AD372-D3B5-4A75-A8D6-CCE7F7CE8A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005" y="2130127"/>
                <a:ext cx="4330495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842923AC-65F1-42A1-9C11-1E8BB5F5689A}"/>
                  </a:ext>
                </a:extLst>
              </p:cNvPr>
              <p:cNvSpPr/>
              <p:nvPr/>
            </p:nvSpPr>
            <p:spPr>
              <a:xfrm>
                <a:off x="3426279" y="3854756"/>
                <a:ext cx="592962" cy="830182"/>
              </a:xfrm>
              <a:prstGeom prst="rect">
                <a:avLst/>
              </a:prstGeom>
              <a:solidFill>
                <a:srgbClr val="FF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60B28B0E-70A1-43B0-B65A-91749C3CF2F9}"/>
                  </a:ext>
                </a:extLst>
              </p:cNvPr>
              <p:cNvSpPr/>
              <p:nvPr/>
            </p:nvSpPr>
            <p:spPr>
              <a:xfrm>
                <a:off x="3426279" y="2940954"/>
                <a:ext cx="592962" cy="940122"/>
              </a:xfrm>
              <a:prstGeom prst="rect">
                <a:avLst/>
              </a:prstGeom>
              <a:solidFill>
                <a:srgbClr val="84A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99735778-D4D0-46BE-8365-B4C9D0DF6A5E}"/>
                  </a:ext>
                </a:extLst>
              </p:cNvPr>
              <p:cNvSpPr/>
              <p:nvPr/>
            </p:nvSpPr>
            <p:spPr>
              <a:xfrm>
                <a:off x="3426279" y="2136854"/>
                <a:ext cx="592962" cy="8040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087CD2E4-5F33-4697-A62B-8029F6C63A0E}"/>
                  </a:ext>
                </a:extLst>
              </p:cNvPr>
              <p:cNvSpPr/>
              <p:nvPr/>
            </p:nvSpPr>
            <p:spPr>
              <a:xfrm>
                <a:off x="4471323" y="4162854"/>
                <a:ext cx="592962" cy="522084"/>
              </a:xfrm>
              <a:prstGeom prst="rect">
                <a:avLst/>
              </a:prstGeom>
              <a:solidFill>
                <a:srgbClr val="FF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5C21EC59-6713-4832-B760-FF50D5E9DFE7}"/>
                  </a:ext>
                </a:extLst>
              </p:cNvPr>
              <p:cNvSpPr/>
              <p:nvPr/>
            </p:nvSpPr>
            <p:spPr>
              <a:xfrm>
                <a:off x="4471323" y="3187263"/>
                <a:ext cx="592962" cy="1031096"/>
              </a:xfrm>
              <a:prstGeom prst="rect">
                <a:avLst/>
              </a:prstGeom>
              <a:solidFill>
                <a:srgbClr val="84A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E2D76493-9AB0-4B69-B623-9BC7E777B562}"/>
                  </a:ext>
                </a:extLst>
              </p:cNvPr>
              <p:cNvSpPr/>
              <p:nvPr/>
            </p:nvSpPr>
            <p:spPr>
              <a:xfrm>
                <a:off x="4471323" y="2504317"/>
                <a:ext cx="592962" cy="6829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F3D74649-9CDF-4BD7-A9FF-11969DD22253}"/>
                  </a:ext>
                </a:extLst>
              </p:cNvPr>
              <p:cNvSpPr/>
              <p:nvPr/>
            </p:nvSpPr>
            <p:spPr>
              <a:xfrm>
                <a:off x="5507222" y="4383518"/>
                <a:ext cx="592962" cy="301419"/>
              </a:xfrm>
              <a:prstGeom prst="rect">
                <a:avLst/>
              </a:prstGeom>
              <a:solidFill>
                <a:srgbClr val="FF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B4102742-4FDF-4432-AE36-EC304BC49DB0}"/>
                  </a:ext>
                </a:extLst>
              </p:cNvPr>
              <p:cNvSpPr/>
              <p:nvPr/>
            </p:nvSpPr>
            <p:spPr>
              <a:xfrm>
                <a:off x="5507222" y="3930150"/>
                <a:ext cx="592962" cy="453366"/>
              </a:xfrm>
              <a:prstGeom prst="rect">
                <a:avLst/>
              </a:prstGeom>
              <a:solidFill>
                <a:srgbClr val="84A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A65D1F0F-5453-401F-9DA1-E2B981988076}"/>
                  </a:ext>
                </a:extLst>
              </p:cNvPr>
              <p:cNvSpPr/>
              <p:nvPr/>
            </p:nvSpPr>
            <p:spPr>
              <a:xfrm flipV="1">
                <a:off x="5507222" y="3266479"/>
                <a:ext cx="592962" cy="6598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451B1B0A-11E4-4534-91D3-16C40483800B}"/>
                  </a:ext>
                </a:extLst>
              </p:cNvPr>
              <p:cNvSpPr/>
              <p:nvPr/>
            </p:nvSpPr>
            <p:spPr>
              <a:xfrm>
                <a:off x="6505701" y="4266506"/>
                <a:ext cx="592962" cy="418431"/>
              </a:xfrm>
              <a:prstGeom prst="rect">
                <a:avLst/>
              </a:prstGeom>
              <a:solidFill>
                <a:srgbClr val="FF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36D8EA5D-29EA-43A2-9830-339079271242}"/>
                  </a:ext>
                </a:extLst>
              </p:cNvPr>
              <p:cNvSpPr/>
              <p:nvPr/>
            </p:nvSpPr>
            <p:spPr>
              <a:xfrm>
                <a:off x="6505701" y="3748223"/>
                <a:ext cx="592962" cy="527021"/>
              </a:xfrm>
              <a:prstGeom prst="rect">
                <a:avLst/>
              </a:prstGeom>
              <a:solidFill>
                <a:srgbClr val="84A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F412B43C-C19F-4AB8-9BA7-EB97207C8AEE}"/>
                  </a:ext>
                </a:extLst>
              </p:cNvPr>
              <p:cNvSpPr/>
              <p:nvPr/>
            </p:nvSpPr>
            <p:spPr>
              <a:xfrm flipV="1">
                <a:off x="6505701" y="3033344"/>
                <a:ext cx="592962" cy="7152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932C3700-CD08-4037-B38D-0D4C7EE26F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005" y="1498151"/>
                <a:ext cx="4330495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8AF46DA2-DDBA-4401-AD00-B6CA3D20E832}"/>
                  </a:ext>
                </a:extLst>
              </p:cNvPr>
              <p:cNvGrpSpPr/>
              <p:nvPr/>
            </p:nvGrpSpPr>
            <p:grpSpPr>
              <a:xfrm>
                <a:off x="3532884" y="1528215"/>
                <a:ext cx="388370" cy="388370"/>
                <a:chOff x="3532884" y="1476089"/>
                <a:chExt cx="388370" cy="388370"/>
              </a:xfrm>
            </p:grpSpPr>
            <p:sp>
              <p:nvSpPr>
                <p:cNvPr id="104" name="Teardrop 103">
                  <a:extLst>
                    <a:ext uri="{FF2B5EF4-FFF2-40B4-BE49-F238E27FC236}">
                      <a16:creationId xmlns:a16="http://schemas.microsoft.com/office/drawing/2014/main" id="{1C7F4FAA-CC63-431D-AE4C-058D19A3D1B6}"/>
                    </a:ext>
                  </a:extLst>
                </p:cNvPr>
                <p:cNvSpPr/>
                <p:nvPr/>
              </p:nvSpPr>
              <p:spPr>
                <a:xfrm rot="8100000">
                  <a:off x="3532884" y="1476089"/>
                  <a:ext cx="388370" cy="388370"/>
                </a:xfrm>
                <a:prstGeom prst="teardrop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45EE1C9B-CA68-47CB-A00B-0C75717D3844}"/>
                    </a:ext>
                  </a:extLst>
                </p:cNvPr>
                <p:cNvSpPr/>
                <p:nvPr/>
              </p:nvSpPr>
              <p:spPr>
                <a:xfrm>
                  <a:off x="3627302" y="1558881"/>
                  <a:ext cx="212180" cy="212180"/>
                </a:xfrm>
                <a:prstGeom prst="ellipse">
                  <a:avLst/>
                </a:prstGeom>
                <a:solidFill>
                  <a:srgbClr val="FF42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B16F65FC-FCED-4D73-B96C-3870A6206922}"/>
                  </a:ext>
                </a:extLst>
              </p:cNvPr>
              <p:cNvGrpSpPr/>
              <p:nvPr/>
            </p:nvGrpSpPr>
            <p:grpSpPr>
              <a:xfrm>
                <a:off x="4573619" y="1921140"/>
                <a:ext cx="388370" cy="388370"/>
                <a:chOff x="3532884" y="1476089"/>
                <a:chExt cx="388370" cy="388370"/>
              </a:xfrm>
            </p:grpSpPr>
            <p:sp>
              <p:nvSpPr>
                <p:cNvPr id="102" name="Teardrop 101">
                  <a:extLst>
                    <a:ext uri="{FF2B5EF4-FFF2-40B4-BE49-F238E27FC236}">
                      <a16:creationId xmlns:a16="http://schemas.microsoft.com/office/drawing/2014/main" id="{B44B2F07-C5C6-4566-996A-D69A527F9B2F}"/>
                    </a:ext>
                  </a:extLst>
                </p:cNvPr>
                <p:cNvSpPr/>
                <p:nvPr/>
              </p:nvSpPr>
              <p:spPr>
                <a:xfrm rot="8100000">
                  <a:off x="3532884" y="1476089"/>
                  <a:ext cx="388370" cy="388370"/>
                </a:xfrm>
                <a:prstGeom prst="teardrop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9E03611D-0C70-448C-BE00-04E6D74D598F}"/>
                    </a:ext>
                  </a:extLst>
                </p:cNvPr>
                <p:cNvSpPr/>
                <p:nvPr/>
              </p:nvSpPr>
              <p:spPr>
                <a:xfrm>
                  <a:off x="3627302" y="1558881"/>
                  <a:ext cx="212180" cy="212180"/>
                </a:xfrm>
                <a:prstGeom prst="ellipse">
                  <a:avLst/>
                </a:prstGeom>
                <a:solidFill>
                  <a:srgbClr val="FF42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17BDE3E2-0036-4489-9E85-44696505392E}"/>
                  </a:ext>
                </a:extLst>
              </p:cNvPr>
              <p:cNvGrpSpPr/>
              <p:nvPr/>
            </p:nvGrpSpPr>
            <p:grpSpPr>
              <a:xfrm>
                <a:off x="5609518" y="2670682"/>
                <a:ext cx="388370" cy="388370"/>
                <a:chOff x="3532884" y="1476089"/>
                <a:chExt cx="388370" cy="388370"/>
              </a:xfrm>
            </p:grpSpPr>
            <p:sp>
              <p:nvSpPr>
                <p:cNvPr id="100" name="Teardrop 99">
                  <a:extLst>
                    <a:ext uri="{FF2B5EF4-FFF2-40B4-BE49-F238E27FC236}">
                      <a16:creationId xmlns:a16="http://schemas.microsoft.com/office/drawing/2014/main" id="{5833FC3E-6A2C-40A5-A91B-4E6E256EC397}"/>
                    </a:ext>
                  </a:extLst>
                </p:cNvPr>
                <p:cNvSpPr/>
                <p:nvPr/>
              </p:nvSpPr>
              <p:spPr>
                <a:xfrm rot="8100000">
                  <a:off x="3532884" y="1476089"/>
                  <a:ext cx="388370" cy="388370"/>
                </a:xfrm>
                <a:prstGeom prst="teardrop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128AAF55-1C20-41B6-AF09-1B513C2B2E35}"/>
                    </a:ext>
                  </a:extLst>
                </p:cNvPr>
                <p:cNvSpPr/>
                <p:nvPr/>
              </p:nvSpPr>
              <p:spPr>
                <a:xfrm>
                  <a:off x="3627302" y="1558881"/>
                  <a:ext cx="212180" cy="212180"/>
                </a:xfrm>
                <a:prstGeom prst="ellipse">
                  <a:avLst/>
                </a:prstGeom>
                <a:solidFill>
                  <a:srgbClr val="FF42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914BCC9F-9D8F-4795-81C0-4302FADE5668}"/>
                  </a:ext>
                </a:extLst>
              </p:cNvPr>
              <p:cNvGrpSpPr/>
              <p:nvPr/>
            </p:nvGrpSpPr>
            <p:grpSpPr>
              <a:xfrm>
                <a:off x="6609538" y="2435357"/>
                <a:ext cx="388370" cy="388370"/>
                <a:chOff x="3532884" y="1476089"/>
                <a:chExt cx="388370" cy="388370"/>
              </a:xfrm>
            </p:grpSpPr>
            <p:sp>
              <p:nvSpPr>
                <p:cNvPr id="98" name="Teardrop 97">
                  <a:extLst>
                    <a:ext uri="{FF2B5EF4-FFF2-40B4-BE49-F238E27FC236}">
                      <a16:creationId xmlns:a16="http://schemas.microsoft.com/office/drawing/2014/main" id="{E32E5388-E23E-400A-9BDC-1E31E56E0131}"/>
                    </a:ext>
                  </a:extLst>
                </p:cNvPr>
                <p:cNvSpPr/>
                <p:nvPr/>
              </p:nvSpPr>
              <p:spPr>
                <a:xfrm rot="8100000">
                  <a:off x="3532884" y="1476089"/>
                  <a:ext cx="388370" cy="388370"/>
                </a:xfrm>
                <a:prstGeom prst="teardrop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8180E973-62FC-498C-8C6C-46812E900557}"/>
                    </a:ext>
                  </a:extLst>
                </p:cNvPr>
                <p:cNvSpPr/>
                <p:nvPr/>
              </p:nvSpPr>
              <p:spPr>
                <a:xfrm>
                  <a:off x="3627302" y="1558881"/>
                  <a:ext cx="212180" cy="212180"/>
                </a:xfrm>
                <a:prstGeom prst="ellipse">
                  <a:avLst/>
                </a:prstGeom>
                <a:solidFill>
                  <a:srgbClr val="FF42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6F2BD60A-5B8C-42C0-9532-DAEA4CE0F414}"/>
                  </a:ext>
                </a:extLst>
              </p:cNvPr>
              <p:cNvSpPr/>
              <p:nvPr/>
            </p:nvSpPr>
            <p:spPr>
              <a:xfrm>
                <a:off x="3947410" y="5145489"/>
                <a:ext cx="146010" cy="142058"/>
              </a:xfrm>
              <a:prstGeom prst="rect">
                <a:avLst/>
              </a:prstGeom>
              <a:solidFill>
                <a:srgbClr val="FF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4909CEFF-FEE3-474E-A9C1-23582B435893}"/>
                  </a:ext>
                </a:extLst>
              </p:cNvPr>
              <p:cNvSpPr txBox="1"/>
              <p:nvPr/>
            </p:nvSpPr>
            <p:spPr>
              <a:xfrm>
                <a:off x="4696422" y="5020972"/>
                <a:ext cx="2703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600" dirty="0">
                  <a:solidFill>
                    <a:schemeClr val="bg1"/>
                  </a:solidFill>
                  <a:latin typeface="DAGGERSQUARE" pitchFamily="50" charset="0"/>
                </a:endParaRP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5A71460E-A1B8-4078-B05B-609AF06064B7}"/>
                  </a:ext>
                </a:extLst>
              </p:cNvPr>
              <p:cNvSpPr/>
              <p:nvPr/>
            </p:nvSpPr>
            <p:spPr>
              <a:xfrm>
                <a:off x="5287117" y="5145489"/>
                <a:ext cx="146010" cy="142058"/>
              </a:xfrm>
              <a:prstGeom prst="rect">
                <a:avLst/>
              </a:prstGeom>
              <a:solidFill>
                <a:srgbClr val="84A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182B91B1-AE87-44AE-AED5-4BA849B02A47}"/>
                  </a:ext>
                </a:extLst>
              </p:cNvPr>
              <p:cNvSpPr/>
              <p:nvPr/>
            </p:nvSpPr>
            <p:spPr>
              <a:xfrm>
                <a:off x="6526706" y="5145489"/>
                <a:ext cx="146010" cy="1420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6" name="Rectangle 105"/>
            <p:cNvSpPr/>
            <p:nvPr/>
          </p:nvSpPr>
          <p:spPr>
            <a:xfrm>
              <a:off x="7528925" y="4680094"/>
              <a:ext cx="1218603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0" cap="none" spc="0" dirty="0" smtClean="0">
                  <a:ln w="0"/>
                  <a:solidFill>
                    <a:srgbClr val="FB746D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Opinion A</a:t>
              </a:r>
              <a:endParaRPr lang="en-US" sz="2000" b="0" cap="none" spc="0" dirty="0">
                <a:ln w="0"/>
                <a:solidFill>
                  <a:srgbClr val="FB746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8976382" y="4681644"/>
              <a:ext cx="1208985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0" cap="none" spc="0" dirty="0" smtClean="0">
                  <a:ln w="0"/>
                  <a:solidFill>
                    <a:srgbClr val="84AF9B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Opinion </a:t>
              </a:r>
              <a:r>
                <a:rPr lang="en-US" sz="2000" dirty="0">
                  <a:ln w="0"/>
                  <a:solidFill>
                    <a:srgbClr val="84AF9B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</a:t>
              </a:r>
              <a:endParaRPr lang="en-US" sz="2000" b="0" cap="none" spc="0" dirty="0">
                <a:ln w="0"/>
                <a:solidFill>
                  <a:srgbClr val="84AF9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0347132" y="4680094"/>
              <a:ext cx="1205779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0" cap="none" spc="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Opinion C</a:t>
              </a:r>
              <a:endParaRPr lang="en-US" sz="2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1161865" y="5161149"/>
            <a:ext cx="100053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Sentiment Analysis is the process of determining whether the piece of information is positive, negative or neutral.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Also, referred to as Opinion Mining/Opinion Extraction, it makes our goal to determine the interests/opinion of the user.</a:t>
            </a:r>
            <a:endParaRPr lang="en-US" sz="2400" b="1" dirty="0">
              <a:solidFill>
                <a:srgbClr val="38221E"/>
              </a:solidFill>
              <a:latin typeface="Agency FB" panose="020B0503020202020204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490089" y="-84634"/>
            <a:ext cx="5512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tx2">
                    <a:lumMod val="50000"/>
                  </a:schemeClr>
                </a:solidFill>
                <a:latin typeface="Agency FB" panose="020B0503020202020204" pitchFamily="34" charset="0"/>
              </a:rPr>
              <a:t>SE</a:t>
            </a:r>
            <a:r>
              <a:rPr lang="en-US" sz="5400" b="1" u="sng" dirty="0" smtClean="0">
                <a:solidFill>
                  <a:schemeClr val="tx2">
                    <a:lumMod val="50000"/>
                  </a:schemeClr>
                </a:solidFill>
                <a:latin typeface="Agency FB" panose="020B0503020202020204" pitchFamily="34" charset="0"/>
              </a:rPr>
              <a:t>NTIMENT ANALYS</a:t>
            </a:r>
            <a:r>
              <a:rPr lang="en-US" sz="5400" b="1" dirty="0" smtClean="0">
                <a:solidFill>
                  <a:schemeClr val="tx2">
                    <a:lumMod val="50000"/>
                  </a:schemeClr>
                </a:solidFill>
                <a:latin typeface="Agency FB" panose="020B0503020202020204" pitchFamily="34" charset="0"/>
              </a:rPr>
              <a:t>IS</a:t>
            </a:r>
            <a:endParaRPr lang="en-US" sz="5400" b="1" dirty="0">
              <a:solidFill>
                <a:schemeClr val="tx2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874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B3D1FED-5B0D-44C3-A92C-4BE10FC7AA2F}"/>
              </a:ext>
            </a:extLst>
          </p:cNvPr>
          <p:cNvGrpSpPr/>
          <p:nvPr/>
        </p:nvGrpSpPr>
        <p:grpSpPr>
          <a:xfrm>
            <a:off x="7343838" y="1384409"/>
            <a:ext cx="4299705" cy="4219153"/>
            <a:chOff x="4051032" y="1101644"/>
            <a:chExt cx="4299705" cy="4219153"/>
          </a:xfrm>
        </p:grpSpPr>
        <p:sp>
          <p:nvSpPr>
            <p:cNvPr id="3" name="Freeform: Shape 102">
              <a:extLst>
                <a:ext uri="{FF2B5EF4-FFF2-40B4-BE49-F238E27FC236}">
                  <a16:creationId xmlns:a16="http://schemas.microsoft.com/office/drawing/2014/main" id="{EDE295E1-9343-4DEB-905A-04292A7D1D71}"/>
                </a:ext>
              </a:extLst>
            </p:cNvPr>
            <p:cNvSpPr/>
            <p:nvPr/>
          </p:nvSpPr>
          <p:spPr>
            <a:xfrm>
              <a:off x="4051032" y="1101644"/>
              <a:ext cx="2172300" cy="2164836"/>
            </a:xfrm>
            <a:custGeom>
              <a:avLst/>
              <a:gdLst>
                <a:gd name="connsiteX0" fmla="*/ 168278 w 1847850"/>
                <a:gd name="connsiteY0" fmla="*/ 0 h 1841500"/>
                <a:gd name="connsiteX1" fmla="*/ 1679572 w 1847850"/>
                <a:gd name="connsiteY1" fmla="*/ 0 h 1841500"/>
                <a:gd name="connsiteX2" fmla="*/ 1847850 w 1847850"/>
                <a:gd name="connsiteY2" fmla="*/ 168278 h 1841500"/>
                <a:gd name="connsiteX3" fmla="*/ 1847850 w 1847850"/>
                <a:gd name="connsiteY3" fmla="*/ 711200 h 1841500"/>
                <a:gd name="connsiteX4" fmla="*/ 1847850 w 1847850"/>
                <a:gd name="connsiteY4" fmla="*/ 841372 h 1841500"/>
                <a:gd name="connsiteX5" fmla="*/ 1847410 w 1847850"/>
                <a:gd name="connsiteY5" fmla="*/ 843554 h 1841500"/>
                <a:gd name="connsiteX6" fmla="*/ 1844088 w 1847850"/>
                <a:gd name="connsiteY6" fmla="*/ 1841500 h 1841500"/>
                <a:gd name="connsiteX7" fmla="*/ 1440279 w 1847850"/>
                <a:gd name="connsiteY7" fmla="*/ 1009650 h 1841500"/>
                <a:gd name="connsiteX8" fmla="*/ 168278 w 1847850"/>
                <a:gd name="connsiteY8" fmla="*/ 1009650 h 1841500"/>
                <a:gd name="connsiteX9" fmla="*/ 0 w 1847850"/>
                <a:gd name="connsiteY9" fmla="*/ 841372 h 1841500"/>
                <a:gd name="connsiteX10" fmla="*/ 0 w 1847850"/>
                <a:gd name="connsiteY10" fmla="*/ 168278 h 1841500"/>
                <a:gd name="connsiteX11" fmla="*/ 168278 w 1847850"/>
                <a:gd name="connsiteY11" fmla="*/ 0 h 184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47850" h="1841500">
                  <a:moveTo>
                    <a:pt x="168278" y="0"/>
                  </a:moveTo>
                  <a:lnTo>
                    <a:pt x="1679572" y="0"/>
                  </a:lnTo>
                  <a:cubicBezTo>
                    <a:pt x="1772509" y="0"/>
                    <a:pt x="1847850" y="75341"/>
                    <a:pt x="1847850" y="168278"/>
                  </a:cubicBezTo>
                  <a:lnTo>
                    <a:pt x="1847850" y="711200"/>
                  </a:lnTo>
                  <a:lnTo>
                    <a:pt x="1847850" y="841372"/>
                  </a:lnTo>
                  <a:lnTo>
                    <a:pt x="1847410" y="843554"/>
                  </a:lnTo>
                  <a:lnTo>
                    <a:pt x="1844088" y="1841500"/>
                  </a:lnTo>
                  <a:lnTo>
                    <a:pt x="1440279" y="1009650"/>
                  </a:lnTo>
                  <a:lnTo>
                    <a:pt x="168278" y="1009650"/>
                  </a:lnTo>
                  <a:cubicBezTo>
                    <a:pt x="75341" y="1009650"/>
                    <a:pt x="0" y="934309"/>
                    <a:pt x="0" y="841372"/>
                  </a:cubicBezTo>
                  <a:lnTo>
                    <a:pt x="0" y="168278"/>
                  </a:lnTo>
                  <a:cubicBezTo>
                    <a:pt x="0" y="75341"/>
                    <a:pt x="75341" y="0"/>
                    <a:pt x="168278" y="0"/>
                  </a:cubicBezTo>
                  <a:close/>
                </a:path>
              </a:pathLst>
            </a:custGeom>
            <a:solidFill>
              <a:srgbClr val="84A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reeform: Shape 103">
              <a:extLst>
                <a:ext uri="{FF2B5EF4-FFF2-40B4-BE49-F238E27FC236}">
                  <a16:creationId xmlns:a16="http://schemas.microsoft.com/office/drawing/2014/main" id="{58EF39AA-EE6E-47A6-945E-AD0CD1A9BEA9}"/>
                </a:ext>
              </a:extLst>
            </p:cNvPr>
            <p:cNvSpPr/>
            <p:nvPr/>
          </p:nvSpPr>
          <p:spPr>
            <a:xfrm flipV="1">
              <a:off x="4929058" y="3429000"/>
              <a:ext cx="1288566" cy="1284136"/>
            </a:xfrm>
            <a:custGeom>
              <a:avLst/>
              <a:gdLst>
                <a:gd name="connsiteX0" fmla="*/ 168278 w 1847850"/>
                <a:gd name="connsiteY0" fmla="*/ 0 h 1841500"/>
                <a:gd name="connsiteX1" fmla="*/ 1679572 w 1847850"/>
                <a:gd name="connsiteY1" fmla="*/ 0 h 1841500"/>
                <a:gd name="connsiteX2" fmla="*/ 1847850 w 1847850"/>
                <a:gd name="connsiteY2" fmla="*/ 168278 h 1841500"/>
                <a:gd name="connsiteX3" fmla="*/ 1847850 w 1847850"/>
                <a:gd name="connsiteY3" fmla="*/ 711200 h 1841500"/>
                <a:gd name="connsiteX4" fmla="*/ 1847850 w 1847850"/>
                <a:gd name="connsiteY4" fmla="*/ 841372 h 1841500"/>
                <a:gd name="connsiteX5" fmla="*/ 1847410 w 1847850"/>
                <a:gd name="connsiteY5" fmla="*/ 843554 h 1841500"/>
                <a:gd name="connsiteX6" fmla="*/ 1844088 w 1847850"/>
                <a:gd name="connsiteY6" fmla="*/ 1841500 h 1841500"/>
                <a:gd name="connsiteX7" fmla="*/ 1440279 w 1847850"/>
                <a:gd name="connsiteY7" fmla="*/ 1009650 h 1841500"/>
                <a:gd name="connsiteX8" fmla="*/ 168278 w 1847850"/>
                <a:gd name="connsiteY8" fmla="*/ 1009650 h 1841500"/>
                <a:gd name="connsiteX9" fmla="*/ 0 w 1847850"/>
                <a:gd name="connsiteY9" fmla="*/ 841372 h 1841500"/>
                <a:gd name="connsiteX10" fmla="*/ 0 w 1847850"/>
                <a:gd name="connsiteY10" fmla="*/ 168278 h 1841500"/>
                <a:gd name="connsiteX11" fmla="*/ 168278 w 1847850"/>
                <a:gd name="connsiteY11" fmla="*/ 0 h 184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47850" h="1841500">
                  <a:moveTo>
                    <a:pt x="168278" y="0"/>
                  </a:moveTo>
                  <a:lnTo>
                    <a:pt x="1679572" y="0"/>
                  </a:lnTo>
                  <a:cubicBezTo>
                    <a:pt x="1772509" y="0"/>
                    <a:pt x="1847850" y="75341"/>
                    <a:pt x="1847850" y="168278"/>
                  </a:cubicBezTo>
                  <a:lnTo>
                    <a:pt x="1847850" y="711200"/>
                  </a:lnTo>
                  <a:lnTo>
                    <a:pt x="1847850" y="841372"/>
                  </a:lnTo>
                  <a:lnTo>
                    <a:pt x="1847410" y="843554"/>
                  </a:lnTo>
                  <a:lnTo>
                    <a:pt x="1844088" y="1841500"/>
                  </a:lnTo>
                  <a:lnTo>
                    <a:pt x="1440279" y="1009650"/>
                  </a:lnTo>
                  <a:lnTo>
                    <a:pt x="168278" y="1009650"/>
                  </a:lnTo>
                  <a:cubicBezTo>
                    <a:pt x="75341" y="1009650"/>
                    <a:pt x="0" y="934309"/>
                    <a:pt x="0" y="841372"/>
                  </a:cubicBezTo>
                  <a:lnTo>
                    <a:pt x="0" y="168278"/>
                  </a:lnTo>
                  <a:cubicBezTo>
                    <a:pt x="0" y="75341"/>
                    <a:pt x="75341" y="0"/>
                    <a:pt x="168278" y="0"/>
                  </a:cubicBezTo>
                  <a:close/>
                </a:path>
              </a:pathLst>
            </a:custGeom>
            <a:solidFill>
              <a:srgbClr val="C8C7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: Shape 104">
              <a:extLst>
                <a:ext uri="{FF2B5EF4-FFF2-40B4-BE49-F238E27FC236}">
                  <a16:creationId xmlns:a16="http://schemas.microsoft.com/office/drawing/2014/main" id="{8B8E6B81-6258-448E-8089-5752383D1455}"/>
                </a:ext>
              </a:extLst>
            </p:cNvPr>
            <p:cNvSpPr/>
            <p:nvPr/>
          </p:nvSpPr>
          <p:spPr>
            <a:xfrm flipH="1">
              <a:off x="6507691" y="1688271"/>
              <a:ext cx="1583652" cy="1578210"/>
            </a:xfrm>
            <a:custGeom>
              <a:avLst/>
              <a:gdLst>
                <a:gd name="connsiteX0" fmla="*/ 168278 w 1847850"/>
                <a:gd name="connsiteY0" fmla="*/ 0 h 1841500"/>
                <a:gd name="connsiteX1" fmla="*/ 1679572 w 1847850"/>
                <a:gd name="connsiteY1" fmla="*/ 0 h 1841500"/>
                <a:gd name="connsiteX2" fmla="*/ 1847850 w 1847850"/>
                <a:gd name="connsiteY2" fmla="*/ 168278 h 1841500"/>
                <a:gd name="connsiteX3" fmla="*/ 1847850 w 1847850"/>
                <a:gd name="connsiteY3" fmla="*/ 711200 h 1841500"/>
                <a:gd name="connsiteX4" fmla="*/ 1847850 w 1847850"/>
                <a:gd name="connsiteY4" fmla="*/ 841372 h 1841500"/>
                <a:gd name="connsiteX5" fmla="*/ 1847410 w 1847850"/>
                <a:gd name="connsiteY5" fmla="*/ 843554 h 1841500"/>
                <a:gd name="connsiteX6" fmla="*/ 1844088 w 1847850"/>
                <a:gd name="connsiteY6" fmla="*/ 1841500 h 1841500"/>
                <a:gd name="connsiteX7" fmla="*/ 1440279 w 1847850"/>
                <a:gd name="connsiteY7" fmla="*/ 1009650 h 1841500"/>
                <a:gd name="connsiteX8" fmla="*/ 168278 w 1847850"/>
                <a:gd name="connsiteY8" fmla="*/ 1009650 h 1841500"/>
                <a:gd name="connsiteX9" fmla="*/ 0 w 1847850"/>
                <a:gd name="connsiteY9" fmla="*/ 841372 h 1841500"/>
                <a:gd name="connsiteX10" fmla="*/ 0 w 1847850"/>
                <a:gd name="connsiteY10" fmla="*/ 168278 h 1841500"/>
                <a:gd name="connsiteX11" fmla="*/ 168278 w 1847850"/>
                <a:gd name="connsiteY11" fmla="*/ 0 h 184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47850" h="1841500">
                  <a:moveTo>
                    <a:pt x="168278" y="0"/>
                  </a:moveTo>
                  <a:lnTo>
                    <a:pt x="1679572" y="0"/>
                  </a:lnTo>
                  <a:cubicBezTo>
                    <a:pt x="1772509" y="0"/>
                    <a:pt x="1847850" y="75341"/>
                    <a:pt x="1847850" y="168278"/>
                  </a:cubicBezTo>
                  <a:lnTo>
                    <a:pt x="1847850" y="711200"/>
                  </a:lnTo>
                  <a:lnTo>
                    <a:pt x="1847850" y="841372"/>
                  </a:lnTo>
                  <a:lnTo>
                    <a:pt x="1847410" y="843554"/>
                  </a:lnTo>
                  <a:lnTo>
                    <a:pt x="1844088" y="1841500"/>
                  </a:lnTo>
                  <a:lnTo>
                    <a:pt x="1440279" y="1009650"/>
                  </a:lnTo>
                  <a:lnTo>
                    <a:pt x="168278" y="1009650"/>
                  </a:lnTo>
                  <a:cubicBezTo>
                    <a:pt x="75341" y="1009650"/>
                    <a:pt x="0" y="934309"/>
                    <a:pt x="0" y="841372"/>
                  </a:cubicBezTo>
                  <a:lnTo>
                    <a:pt x="0" y="168278"/>
                  </a:lnTo>
                  <a:cubicBezTo>
                    <a:pt x="0" y="75341"/>
                    <a:pt x="75341" y="0"/>
                    <a:pt x="168278" y="0"/>
                  </a:cubicBezTo>
                  <a:close/>
                </a:path>
              </a:pathLst>
            </a:custGeom>
            <a:solidFill>
              <a:srgbClr val="FF42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105">
              <a:extLst>
                <a:ext uri="{FF2B5EF4-FFF2-40B4-BE49-F238E27FC236}">
                  <a16:creationId xmlns:a16="http://schemas.microsoft.com/office/drawing/2014/main" id="{A91D1F86-E105-4F66-84E5-1E425177771A}"/>
                </a:ext>
              </a:extLst>
            </p:cNvPr>
            <p:cNvSpPr/>
            <p:nvPr/>
          </p:nvSpPr>
          <p:spPr>
            <a:xfrm flipH="1" flipV="1">
              <a:off x="6520967" y="3497313"/>
              <a:ext cx="1829770" cy="1823484"/>
            </a:xfrm>
            <a:custGeom>
              <a:avLst/>
              <a:gdLst>
                <a:gd name="connsiteX0" fmla="*/ 168278 w 1847850"/>
                <a:gd name="connsiteY0" fmla="*/ 0 h 1841500"/>
                <a:gd name="connsiteX1" fmla="*/ 1679572 w 1847850"/>
                <a:gd name="connsiteY1" fmla="*/ 0 h 1841500"/>
                <a:gd name="connsiteX2" fmla="*/ 1847850 w 1847850"/>
                <a:gd name="connsiteY2" fmla="*/ 168278 h 1841500"/>
                <a:gd name="connsiteX3" fmla="*/ 1847850 w 1847850"/>
                <a:gd name="connsiteY3" fmla="*/ 711200 h 1841500"/>
                <a:gd name="connsiteX4" fmla="*/ 1847850 w 1847850"/>
                <a:gd name="connsiteY4" fmla="*/ 841372 h 1841500"/>
                <a:gd name="connsiteX5" fmla="*/ 1847410 w 1847850"/>
                <a:gd name="connsiteY5" fmla="*/ 843554 h 1841500"/>
                <a:gd name="connsiteX6" fmla="*/ 1844088 w 1847850"/>
                <a:gd name="connsiteY6" fmla="*/ 1841500 h 1841500"/>
                <a:gd name="connsiteX7" fmla="*/ 1440279 w 1847850"/>
                <a:gd name="connsiteY7" fmla="*/ 1009650 h 1841500"/>
                <a:gd name="connsiteX8" fmla="*/ 168278 w 1847850"/>
                <a:gd name="connsiteY8" fmla="*/ 1009650 h 1841500"/>
                <a:gd name="connsiteX9" fmla="*/ 0 w 1847850"/>
                <a:gd name="connsiteY9" fmla="*/ 841372 h 1841500"/>
                <a:gd name="connsiteX10" fmla="*/ 0 w 1847850"/>
                <a:gd name="connsiteY10" fmla="*/ 168278 h 1841500"/>
                <a:gd name="connsiteX11" fmla="*/ 168278 w 1847850"/>
                <a:gd name="connsiteY11" fmla="*/ 0 h 184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47850" h="1841500">
                  <a:moveTo>
                    <a:pt x="168278" y="0"/>
                  </a:moveTo>
                  <a:lnTo>
                    <a:pt x="1679572" y="0"/>
                  </a:lnTo>
                  <a:cubicBezTo>
                    <a:pt x="1772509" y="0"/>
                    <a:pt x="1847850" y="75341"/>
                    <a:pt x="1847850" y="168278"/>
                  </a:cubicBezTo>
                  <a:lnTo>
                    <a:pt x="1847850" y="711200"/>
                  </a:lnTo>
                  <a:lnTo>
                    <a:pt x="1847850" y="841372"/>
                  </a:lnTo>
                  <a:lnTo>
                    <a:pt x="1847410" y="843554"/>
                  </a:lnTo>
                  <a:lnTo>
                    <a:pt x="1844088" y="1841500"/>
                  </a:lnTo>
                  <a:lnTo>
                    <a:pt x="1440279" y="1009650"/>
                  </a:lnTo>
                  <a:lnTo>
                    <a:pt x="168278" y="1009650"/>
                  </a:lnTo>
                  <a:cubicBezTo>
                    <a:pt x="75341" y="1009650"/>
                    <a:pt x="0" y="934309"/>
                    <a:pt x="0" y="841372"/>
                  </a:cubicBezTo>
                  <a:lnTo>
                    <a:pt x="0" y="168278"/>
                  </a:lnTo>
                  <a:cubicBezTo>
                    <a:pt x="0" y="75341"/>
                    <a:pt x="75341" y="0"/>
                    <a:pt x="16827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EC852E6-9220-4B92-A456-385FE629DF34}"/>
                </a:ext>
              </a:extLst>
            </p:cNvPr>
            <p:cNvSpPr txBox="1"/>
            <p:nvPr/>
          </p:nvSpPr>
          <p:spPr>
            <a:xfrm>
              <a:off x="4185096" y="1114344"/>
              <a:ext cx="2011287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bg1"/>
                  </a:solidFill>
                  <a:latin typeface="DAGGERSQUARE" pitchFamily="50" charset="0"/>
                </a:rPr>
                <a:t>55%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CC97A05-09F3-40E5-8152-7AB375FE91B7}"/>
                </a:ext>
              </a:extLst>
            </p:cNvPr>
            <p:cNvSpPr txBox="1"/>
            <p:nvPr/>
          </p:nvSpPr>
          <p:spPr>
            <a:xfrm>
              <a:off x="6443052" y="1719048"/>
              <a:ext cx="18252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DAGGERSQUARE" pitchFamily="50" charset="0"/>
                </a:rPr>
                <a:t>35%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03F791-9AEA-4259-B436-1D588B1C74E3}"/>
                </a:ext>
              </a:extLst>
            </p:cNvPr>
            <p:cNvSpPr txBox="1"/>
            <p:nvPr/>
          </p:nvSpPr>
          <p:spPr>
            <a:xfrm>
              <a:off x="4695719" y="4038608"/>
              <a:ext cx="18252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solidFill>
                    <a:schemeClr val="bg1"/>
                  </a:solidFill>
                  <a:latin typeface="DAGGERSQUARE" pitchFamily="50" charset="0"/>
                </a:rPr>
                <a:t>10%</a:t>
              </a:r>
              <a:endParaRPr lang="en-US" sz="3600" dirty="0">
                <a:solidFill>
                  <a:schemeClr val="bg1"/>
                </a:solidFill>
                <a:latin typeface="DAGGERSQUARE" pitchFamily="50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A6888EC-8C3D-4418-B919-8C1CD0A7F3C0}"/>
                </a:ext>
              </a:extLst>
            </p:cNvPr>
            <p:cNvSpPr txBox="1"/>
            <p:nvPr/>
          </p:nvSpPr>
          <p:spPr>
            <a:xfrm>
              <a:off x="6754306" y="4500273"/>
              <a:ext cx="15139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84AF9B"/>
                  </a:solidFill>
                  <a:latin typeface="DAGGERSQUARE" pitchFamily="50" charset="0"/>
                </a:rPr>
                <a:t> OPINION OF PEOPLE</a:t>
              </a:r>
              <a:endParaRPr lang="en-US" dirty="0">
                <a:solidFill>
                  <a:srgbClr val="84AF9B"/>
                </a:solidFill>
                <a:latin typeface="DAGGERSQUARE" pitchFamily="50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043355" y="-29300"/>
            <a:ext cx="4178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accent4">
                    <a:lumMod val="75000"/>
                  </a:schemeClr>
                </a:solidFill>
                <a:latin typeface="Agency FB" panose="020B0503020202020204" pitchFamily="34" charset="0"/>
              </a:rPr>
              <a:t>O</a:t>
            </a:r>
            <a:r>
              <a:rPr lang="en-US" sz="5400" b="1" u="sng" dirty="0" smtClean="0">
                <a:solidFill>
                  <a:schemeClr val="accent4">
                    <a:lumMod val="75000"/>
                  </a:schemeClr>
                </a:solidFill>
                <a:latin typeface="Agency FB" panose="020B0503020202020204" pitchFamily="34" charset="0"/>
              </a:rPr>
              <a:t>PINION MININ</a:t>
            </a:r>
            <a:r>
              <a:rPr lang="en-US" sz="5400" b="1" dirty="0" smtClean="0">
                <a:solidFill>
                  <a:schemeClr val="accent4">
                    <a:lumMod val="75000"/>
                  </a:schemeClr>
                </a:solidFill>
                <a:latin typeface="Agency FB" panose="020B0503020202020204" pitchFamily="34" charset="0"/>
              </a:rPr>
              <a:t>G</a:t>
            </a:r>
            <a:endParaRPr lang="en-US" sz="5400" b="1" dirty="0">
              <a:solidFill>
                <a:schemeClr val="accent4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3039" y="1637476"/>
            <a:ext cx="618197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Opinion Mining is computational study of opinions, sentiments and emotions which can be expressed in text.</a:t>
            </a:r>
          </a:p>
          <a:p>
            <a:endParaRPr lang="en-US" sz="2400" b="1" dirty="0">
              <a:solidFill>
                <a:srgbClr val="38221E"/>
              </a:solidFill>
              <a:latin typeface="Agency FB" panose="020B0503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Opinion is very important for us because whenever we have to make any important decision at that time we seek opinion of other people for business, politics and many more.</a:t>
            </a:r>
          </a:p>
          <a:p>
            <a:endParaRPr lang="en-US" sz="2400" b="1" dirty="0">
              <a:solidFill>
                <a:srgbClr val="38221E"/>
              </a:solidFill>
              <a:latin typeface="Agency FB" panose="020B0503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The most important reason behind using Opinion Mining is huge amount of opinionated text available on web.</a:t>
            </a:r>
            <a:endParaRPr lang="en-US" sz="2400" b="1" dirty="0">
              <a:solidFill>
                <a:srgbClr val="38221E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703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4043355" y="-29300"/>
            <a:ext cx="4178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C00000"/>
                </a:solidFill>
                <a:latin typeface="Agency FB" panose="020B0503020202020204" pitchFamily="34" charset="0"/>
              </a:rPr>
              <a:t>W</a:t>
            </a:r>
            <a:r>
              <a:rPr lang="en-US" sz="5400" b="1" u="sng" dirty="0" smtClean="0">
                <a:solidFill>
                  <a:srgbClr val="C00000"/>
                </a:solidFill>
                <a:latin typeface="Agency FB" panose="020B0503020202020204" pitchFamily="34" charset="0"/>
              </a:rPr>
              <a:t>HY INSTAGRA</a:t>
            </a:r>
            <a:r>
              <a:rPr lang="en-US" sz="5400" b="1" dirty="0" smtClean="0">
                <a:solidFill>
                  <a:srgbClr val="C00000"/>
                </a:solidFill>
                <a:latin typeface="Agency FB" panose="020B0503020202020204" pitchFamily="34" charset="0"/>
              </a:rPr>
              <a:t>M</a:t>
            </a:r>
            <a:endParaRPr lang="en-US" sz="5400" b="1" dirty="0">
              <a:solidFill>
                <a:srgbClr val="C00000"/>
              </a:solidFill>
              <a:latin typeface="Agency FB" panose="020B0503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424542" y="1343900"/>
            <a:ext cx="7301348" cy="4827375"/>
            <a:chOff x="267877" y="1579436"/>
            <a:chExt cx="6474528" cy="4268531"/>
          </a:xfrm>
        </p:grpSpPr>
        <p:grpSp>
          <p:nvGrpSpPr>
            <p:cNvPr id="3" name="Group 2"/>
            <p:cNvGrpSpPr/>
            <p:nvPr/>
          </p:nvGrpSpPr>
          <p:grpSpPr>
            <a:xfrm>
              <a:off x="267877" y="1630347"/>
              <a:ext cx="6474528" cy="4217620"/>
              <a:chOff x="267877" y="1630347"/>
              <a:chExt cx="6474528" cy="4217620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709716C9-140C-4EC5-9EBB-9647A527AAD2}"/>
                  </a:ext>
                </a:extLst>
              </p:cNvPr>
              <p:cNvGrpSpPr/>
              <p:nvPr/>
            </p:nvGrpSpPr>
            <p:grpSpPr>
              <a:xfrm>
                <a:off x="267877" y="1630347"/>
                <a:ext cx="6474528" cy="4217620"/>
                <a:chOff x="230574" y="1287937"/>
                <a:chExt cx="6474528" cy="4217620"/>
              </a:xfrm>
            </p:grpSpPr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7A3A0143-341E-4E18-B777-C779B08C0118}"/>
                    </a:ext>
                  </a:extLst>
                </p:cNvPr>
                <p:cNvGrpSpPr/>
                <p:nvPr/>
              </p:nvGrpSpPr>
              <p:grpSpPr>
                <a:xfrm>
                  <a:off x="230574" y="1287937"/>
                  <a:ext cx="2308601" cy="1949312"/>
                  <a:chOff x="550902" y="1598470"/>
                  <a:chExt cx="2308601" cy="1949312"/>
                </a:xfrm>
              </p:grpSpPr>
              <p:sp>
                <p:nvSpPr>
                  <p:cNvPr id="98" name="Circle: Hollow 97">
                    <a:extLst>
                      <a:ext uri="{FF2B5EF4-FFF2-40B4-BE49-F238E27FC236}">
                        <a16:creationId xmlns:a16="http://schemas.microsoft.com/office/drawing/2014/main" id="{0A58ADD2-B9BF-4744-86EE-DA44CD07AFE2}"/>
                      </a:ext>
                    </a:extLst>
                  </p:cNvPr>
                  <p:cNvSpPr/>
                  <p:nvPr/>
                </p:nvSpPr>
                <p:spPr>
                  <a:xfrm>
                    <a:off x="1017454" y="1599817"/>
                    <a:ext cx="1341134" cy="1341134"/>
                  </a:xfrm>
                  <a:prstGeom prst="donut">
                    <a:avLst>
                      <a:gd name="adj" fmla="val 1222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9" name="Block Arc 98">
                    <a:extLst>
                      <a:ext uri="{FF2B5EF4-FFF2-40B4-BE49-F238E27FC236}">
                        <a16:creationId xmlns:a16="http://schemas.microsoft.com/office/drawing/2014/main" id="{B7D8FE2F-21D6-48A3-83FA-80CC44F0E6C6}"/>
                      </a:ext>
                    </a:extLst>
                  </p:cNvPr>
                  <p:cNvSpPr/>
                  <p:nvPr/>
                </p:nvSpPr>
                <p:spPr>
                  <a:xfrm rot="20700000">
                    <a:off x="1016107" y="1598470"/>
                    <a:ext cx="1343828" cy="1343828"/>
                  </a:xfrm>
                  <a:prstGeom prst="blockArc">
                    <a:avLst>
                      <a:gd name="adj1" fmla="val 14569617"/>
                      <a:gd name="adj2" fmla="val 9573011"/>
                      <a:gd name="adj3" fmla="val 12367"/>
                    </a:avLst>
                  </a:prstGeom>
                  <a:solidFill>
                    <a:srgbClr val="84AF9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90FCA570-9F12-440C-87B2-23FA2ED5A1FA}"/>
                      </a:ext>
                    </a:extLst>
                  </p:cNvPr>
                  <p:cNvSpPr txBox="1"/>
                  <p:nvPr/>
                </p:nvSpPr>
                <p:spPr>
                  <a:xfrm>
                    <a:off x="1229509" y="2039551"/>
                    <a:ext cx="96334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400" dirty="0">
                        <a:solidFill>
                          <a:schemeClr val="bg1"/>
                        </a:solidFill>
                        <a:latin typeface="DAGGERSQUARE" pitchFamily="50" charset="0"/>
                      </a:rPr>
                      <a:t>65%</a:t>
                    </a:r>
                  </a:p>
                </p:txBody>
              </p:sp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950E24B7-1CED-44CF-BD3A-3AFFC23B210C}"/>
                      </a:ext>
                    </a:extLst>
                  </p:cNvPr>
                  <p:cNvSpPr txBox="1"/>
                  <p:nvPr/>
                </p:nvSpPr>
                <p:spPr>
                  <a:xfrm>
                    <a:off x="550902" y="3085133"/>
                    <a:ext cx="2308601" cy="462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>
                        <a:latin typeface="DAGGERSQUARE" pitchFamily="50" charset="0"/>
                      </a:rPr>
                      <a:t>8</a:t>
                    </a:r>
                    <a:r>
                      <a:rPr lang="en-US" sz="1400" dirty="0" smtClean="0">
                        <a:latin typeface="DAGGERSQUARE" pitchFamily="50" charset="0"/>
                      </a:rPr>
                      <a:t>00 MILLION MONTHLY </a:t>
                    </a:r>
                    <a:r>
                      <a:rPr lang="en-US" sz="1400" dirty="0" smtClean="0">
                        <a:latin typeface="DAGGERSQUARE" pitchFamily="50" charset="0"/>
                      </a:rPr>
                      <a:t>ACTIVE </a:t>
                    </a:r>
                    <a:r>
                      <a:rPr lang="en-US" sz="1400" dirty="0" smtClean="0">
                        <a:latin typeface="DAGGERSQUARE" pitchFamily="50" charset="0"/>
                      </a:rPr>
                      <a:t>USERS</a:t>
                    </a:r>
                    <a:endParaRPr lang="en-US" sz="1400" dirty="0">
                      <a:latin typeface="DAGGERSQUARE" pitchFamily="50" charset="0"/>
                    </a:endParaRPr>
                  </a:p>
                </p:txBody>
              </p:sp>
            </p:grpSp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37E3F32E-539E-4B67-BA4F-F9C71A31F5BB}"/>
                    </a:ext>
                  </a:extLst>
                </p:cNvPr>
                <p:cNvGrpSpPr/>
                <p:nvPr/>
              </p:nvGrpSpPr>
              <p:grpSpPr>
                <a:xfrm>
                  <a:off x="2736843" y="1287937"/>
                  <a:ext cx="1962208" cy="1962965"/>
                  <a:chOff x="828691" y="1598470"/>
                  <a:chExt cx="1962208" cy="1962965"/>
                </a:xfrm>
              </p:grpSpPr>
              <p:sp>
                <p:nvSpPr>
                  <p:cNvPr id="94" name="Circle: Hollow 93">
                    <a:extLst>
                      <a:ext uri="{FF2B5EF4-FFF2-40B4-BE49-F238E27FC236}">
                        <a16:creationId xmlns:a16="http://schemas.microsoft.com/office/drawing/2014/main" id="{6681B5EB-518C-4A4D-82FE-00626995B07A}"/>
                      </a:ext>
                    </a:extLst>
                  </p:cNvPr>
                  <p:cNvSpPr/>
                  <p:nvPr/>
                </p:nvSpPr>
                <p:spPr>
                  <a:xfrm>
                    <a:off x="1017454" y="1599817"/>
                    <a:ext cx="1341134" cy="1341134"/>
                  </a:xfrm>
                  <a:prstGeom prst="donut">
                    <a:avLst>
                      <a:gd name="adj" fmla="val 1222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5" name="Block Arc 94">
                    <a:extLst>
                      <a:ext uri="{FF2B5EF4-FFF2-40B4-BE49-F238E27FC236}">
                        <a16:creationId xmlns:a16="http://schemas.microsoft.com/office/drawing/2014/main" id="{854D563C-AA1C-437F-AA3D-CC3CFA189BCF}"/>
                      </a:ext>
                    </a:extLst>
                  </p:cNvPr>
                  <p:cNvSpPr/>
                  <p:nvPr/>
                </p:nvSpPr>
                <p:spPr>
                  <a:xfrm rot="20700000">
                    <a:off x="1016107" y="1598470"/>
                    <a:ext cx="1343828" cy="1343828"/>
                  </a:xfrm>
                  <a:prstGeom prst="blockArc">
                    <a:avLst>
                      <a:gd name="adj1" fmla="val 14569617"/>
                      <a:gd name="adj2" fmla="val 9573011"/>
                      <a:gd name="adj3" fmla="val 12367"/>
                    </a:avLst>
                  </a:prstGeom>
                  <a:solidFill>
                    <a:srgbClr val="84AF9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1CA3D037-403B-4DFC-A993-4356E5237F15}"/>
                      </a:ext>
                    </a:extLst>
                  </p:cNvPr>
                  <p:cNvSpPr txBox="1"/>
                  <p:nvPr/>
                </p:nvSpPr>
                <p:spPr>
                  <a:xfrm>
                    <a:off x="1229509" y="2039551"/>
                    <a:ext cx="96334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400" dirty="0">
                        <a:solidFill>
                          <a:schemeClr val="bg1"/>
                        </a:solidFill>
                        <a:latin typeface="DAGGERSQUARE" pitchFamily="50" charset="0"/>
                      </a:rPr>
                      <a:t>65%</a:t>
                    </a:r>
                  </a:p>
                </p:txBody>
              </p:sp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4FE2E057-E6F4-4315-A63F-015EA201A6A0}"/>
                      </a:ext>
                    </a:extLst>
                  </p:cNvPr>
                  <p:cNvSpPr txBox="1"/>
                  <p:nvPr/>
                </p:nvSpPr>
                <p:spPr>
                  <a:xfrm>
                    <a:off x="828691" y="3098786"/>
                    <a:ext cx="1962208" cy="462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 smtClean="0">
                        <a:latin typeface="DAGGERSQUARE" pitchFamily="50" charset="0"/>
                      </a:rPr>
                      <a:t>GOLDMINE OF USER SENTIMENT METHOD</a:t>
                    </a:r>
                    <a:endParaRPr lang="en-US" sz="1400" dirty="0">
                      <a:latin typeface="DAGGERSQUARE" pitchFamily="50" charset="0"/>
                    </a:endParaRPr>
                  </a:p>
                </p:txBody>
              </p:sp>
            </p:grpSp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672DDB76-0C4E-4F27-8BB8-E1160E14BD20}"/>
                    </a:ext>
                  </a:extLst>
                </p:cNvPr>
                <p:cNvGrpSpPr/>
                <p:nvPr/>
              </p:nvGrpSpPr>
              <p:grpSpPr>
                <a:xfrm>
                  <a:off x="4946336" y="1287937"/>
                  <a:ext cx="1758766" cy="1975216"/>
                  <a:chOff x="828691" y="1598470"/>
                  <a:chExt cx="1758766" cy="1975216"/>
                </a:xfrm>
              </p:grpSpPr>
              <p:sp>
                <p:nvSpPr>
                  <p:cNvPr id="90" name="Circle: Hollow 89">
                    <a:extLst>
                      <a:ext uri="{FF2B5EF4-FFF2-40B4-BE49-F238E27FC236}">
                        <a16:creationId xmlns:a16="http://schemas.microsoft.com/office/drawing/2014/main" id="{1DB6B107-418A-431D-A559-895B37D07CF0}"/>
                      </a:ext>
                    </a:extLst>
                  </p:cNvPr>
                  <p:cNvSpPr/>
                  <p:nvPr/>
                </p:nvSpPr>
                <p:spPr>
                  <a:xfrm>
                    <a:off x="1017454" y="1599817"/>
                    <a:ext cx="1341134" cy="1341134"/>
                  </a:xfrm>
                  <a:prstGeom prst="donut">
                    <a:avLst>
                      <a:gd name="adj" fmla="val 1222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Block Arc 90">
                    <a:extLst>
                      <a:ext uri="{FF2B5EF4-FFF2-40B4-BE49-F238E27FC236}">
                        <a16:creationId xmlns:a16="http://schemas.microsoft.com/office/drawing/2014/main" id="{1AA17414-594A-49EA-BC4E-CA4C5E5AF3F1}"/>
                      </a:ext>
                    </a:extLst>
                  </p:cNvPr>
                  <p:cNvSpPr/>
                  <p:nvPr/>
                </p:nvSpPr>
                <p:spPr>
                  <a:xfrm rot="18000000">
                    <a:off x="1016107" y="1598470"/>
                    <a:ext cx="1343828" cy="1343828"/>
                  </a:xfrm>
                  <a:prstGeom prst="blockArc">
                    <a:avLst>
                      <a:gd name="adj1" fmla="val 19503893"/>
                      <a:gd name="adj2" fmla="val 9573011"/>
                      <a:gd name="adj3" fmla="val 12367"/>
                    </a:avLst>
                  </a:prstGeom>
                  <a:solidFill>
                    <a:srgbClr val="84AF9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8E7D42DA-3B82-4BE4-A2A2-7265BE340E57}"/>
                      </a:ext>
                    </a:extLst>
                  </p:cNvPr>
                  <p:cNvSpPr txBox="1"/>
                  <p:nvPr/>
                </p:nvSpPr>
                <p:spPr>
                  <a:xfrm>
                    <a:off x="1229509" y="2039551"/>
                    <a:ext cx="96334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400" dirty="0">
                        <a:solidFill>
                          <a:schemeClr val="bg1"/>
                        </a:solidFill>
                        <a:latin typeface="DAGGERSQUARE" pitchFamily="50" charset="0"/>
                      </a:rPr>
                      <a:t>55%</a:t>
                    </a:r>
                  </a:p>
                </p:txBody>
              </p:sp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83C3652C-6CA3-4058-A6F2-C6E5D596E004}"/>
                      </a:ext>
                    </a:extLst>
                  </p:cNvPr>
                  <p:cNvSpPr txBox="1"/>
                  <p:nvPr/>
                </p:nvSpPr>
                <p:spPr>
                  <a:xfrm>
                    <a:off x="828691" y="3111037"/>
                    <a:ext cx="1758766" cy="462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 smtClean="0">
                        <a:latin typeface="DAGGERSQUARE" pitchFamily="50" charset="0"/>
                      </a:rPr>
                      <a:t>HIGH MARKETING POTENTIAL</a:t>
                    </a:r>
                    <a:endParaRPr lang="en-US" sz="1400" dirty="0">
                      <a:latin typeface="DAGGERSQUARE" pitchFamily="50" charset="0"/>
                    </a:endParaRPr>
                  </a:p>
                </p:txBody>
              </p:sp>
            </p:grpSp>
            <p:grpSp>
              <p:nvGrpSpPr>
                <p:cNvPr id="75" name="Group 74">
                  <a:extLst>
                    <a:ext uri="{FF2B5EF4-FFF2-40B4-BE49-F238E27FC236}">
                      <a16:creationId xmlns:a16="http://schemas.microsoft.com/office/drawing/2014/main" id="{01DCCC54-0079-4701-9225-749EF7C2DA1B}"/>
                    </a:ext>
                  </a:extLst>
                </p:cNvPr>
                <p:cNvGrpSpPr/>
                <p:nvPr/>
              </p:nvGrpSpPr>
              <p:grpSpPr>
                <a:xfrm>
                  <a:off x="471505" y="3364339"/>
                  <a:ext cx="1758766" cy="1950714"/>
                  <a:chOff x="791833" y="1598470"/>
                  <a:chExt cx="1758766" cy="1950714"/>
                </a:xfrm>
              </p:grpSpPr>
              <p:sp>
                <p:nvSpPr>
                  <p:cNvPr id="86" name="Circle: Hollow 85">
                    <a:extLst>
                      <a:ext uri="{FF2B5EF4-FFF2-40B4-BE49-F238E27FC236}">
                        <a16:creationId xmlns:a16="http://schemas.microsoft.com/office/drawing/2014/main" id="{945EF8F3-E6BA-446C-94B6-88BA4DE32862}"/>
                      </a:ext>
                    </a:extLst>
                  </p:cNvPr>
                  <p:cNvSpPr/>
                  <p:nvPr/>
                </p:nvSpPr>
                <p:spPr>
                  <a:xfrm>
                    <a:off x="1017454" y="1599817"/>
                    <a:ext cx="1341134" cy="1341134"/>
                  </a:xfrm>
                  <a:prstGeom prst="donut">
                    <a:avLst>
                      <a:gd name="adj" fmla="val 1222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7" name="Block Arc 86">
                    <a:extLst>
                      <a:ext uri="{FF2B5EF4-FFF2-40B4-BE49-F238E27FC236}">
                        <a16:creationId xmlns:a16="http://schemas.microsoft.com/office/drawing/2014/main" id="{4927E71E-EBD6-4079-9C10-172BC26E13D5}"/>
                      </a:ext>
                    </a:extLst>
                  </p:cNvPr>
                  <p:cNvSpPr/>
                  <p:nvPr/>
                </p:nvSpPr>
                <p:spPr>
                  <a:xfrm rot="900000">
                    <a:off x="1016107" y="1598470"/>
                    <a:ext cx="1343828" cy="1343828"/>
                  </a:xfrm>
                  <a:prstGeom prst="blockArc">
                    <a:avLst>
                      <a:gd name="adj1" fmla="val 13906889"/>
                      <a:gd name="adj2" fmla="val 9573011"/>
                      <a:gd name="adj3" fmla="val 12367"/>
                    </a:avLst>
                  </a:prstGeom>
                  <a:solidFill>
                    <a:srgbClr val="84AF9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8" name="TextBox 87">
                    <a:extLst>
                      <a:ext uri="{FF2B5EF4-FFF2-40B4-BE49-F238E27FC236}">
                        <a16:creationId xmlns:a16="http://schemas.microsoft.com/office/drawing/2014/main" id="{B6BE5874-E1A4-40E1-B568-FDEF55602A9F}"/>
                      </a:ext>
                    </a:extLst>
                  </p:cNvPr>
                  <p:cNvSpPr txBox="1"/>
                  <p:nvPr/>
                </p:nvSpPr>
                <p:spPr>
                  <a:xfrm>
                    <a:off x="1229509" y="2039551"/>
                    <a:ext cx="96334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400" dirty="0">
                        <a:solidFill>
                          <a:schemeClr val="bg1"/>
                        </a:solidFill>
                        <a:latin typeface="DAGGERSQUARE" pitchFamily="50" charset="0"/>
                      </a:rPr>
                      <a:t>85%</a:t>
                    </a:r>
                  </a:p>
                </p:txBody>
              </p:sp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BDA79DFF-A10F-43A7-97B9-F689D25FCA09}"/>
                      </a:ext>
                    </a:extLst>
                  </p:cNvPr>
                  <p:cNvSpPr txBox="1"/>
                  <p:nvPr/>
                </p:nvSpPr>
                <p:spPr>
                  <a:xfrm>
                    <a:off x="791833" y="3086535"/>
                    <a:ext cx="1758766" cy="462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 smtClean="0">
                        <a:latin typeface="DAGGERSQUARE" pitchFamily="50" charset="0"/>
                      </a:rPr>
                      <a:t>REFLECTS MARKET TRENDS</a:t>
                    </a:r>
                    <a:endParaRPr lang="en-US" sz="1400" dirty="0">
                      <a:latin typeface="DAGGERSQUARE" pitchFamily="50" charset="0"/>
                    </a:endParaRPr>
                  </a:p>
                </p:txBody>
              </p:sp>
            </p:grpSp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E589611F-4F5D-4C89-9F63-2717CB9350C3}"/>
                    </a:ext>
                  </a:extLst>
                </p:cNvPr>
                <p:cNvGrpSpPr/>
                <p:nvPr/>
              </p:nvGrpSpPr>
              <p:grpSpPr>
                <a:xfrm>
                  <a:off x="2736843" y="3364339"/>
                  <a:ext cx="1962208" cy="1975216"/>
                  <a:chOff x="828691" y="1598470"/>
                  <a:chExt cx="1962208" cy="1975216"/>
                </a:xfrm>
              </p:grpSpPr>
              <p:sp>
                <p:nvSpPr>
                  <p:cNvPr id="82" name="Circle: Hollow 81">
                    <a:extLst>
                      <a:ext uri="{FF2B5EF4-FFF2-40B4-BE49-F238E27FC236}">
                        <a16:creationId xmlns:a16="http://schemas.microsoft.com/office/drawing/2014/main" id="{B5E8A07C-AD21-4C29-A117-2F858E5CB406}"/>
                      </a:ext>
                    </a:extLst>
                  </p:cNvPr>
                  <p:cNvSpPr/>
                  <p:nvPr/>
                </p:nvSpPr>
                <p:spPr>
                  <a:xfrm>
                    <a:off x="1017454" y="1599817"/>
                    <a:ext cx="1341134" cy="1341134"/>
                  </a:xfrm>
                  <a:prstGeom prst="donut">
                    <a:avLst>
                      <a:gd name="adj" fmla="val 1222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3" name="Block Arc 82">
                    <a:extLst>
                      <a:ext uri="{FF2B5EF4-FFF2-40B4-BE49-F238E27FC236}">
                        <a16:creationId xmlns:a16="http://schemas.microsoft.com/office/drawing/2014/main" id="{D33CB7D3-8701-4356-9E8D-11AB387E5AA4}"/>
                      </a:ext>
                    </a:extLst>
                  </p:cNvPr>
                  <p:cNvSpPr/>
                  <p:nvPr/>
                </p:nvSpPr>
                <p:spPr>
                  <a:xfrm rot="15300000">
                    <a:off x="1016107" y="1598470"/>
                    <a:ext cx="1343828" cy="1343828"/>
                  </a:xfrm>
                  <a:prstGeom prst="blockArc">
                    <a:avLst>
                      <a:gd name="adj1" fmla="val 3590627"/>
                      <a:gd name="adj2" fmla="val 9573011"/>
                      <a:gd name="adj3" fmla="val 12367"/>
                    </a:avLst>
                  </a:prstGeom>
                  <a:solidFill>
                    <a:srgbClr val="84AF9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87AE1342-5D67-4261-9C95-67A9B91DFF05}"/>
                      </a:ext>
                    </a:extLst>
                  </p:cNvPr>
                  <p:cNvSpPr txBox="1"/>
                  <p:nvPr/>
                </p:nvSpPr>
                <p:spPr>
                  <a:xfrm>
                    <a:off x="1229509" y="2039551"/>
                    <a:ext cx="96334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400" dirty="0">
                        <a:solidFill>
                          <a:schemeClr val="bg1"/>
                        </a:solidFill>
                        <a:latin typeface="DAGGERSQUARE" pitchFamily="50" charset="0"/>
                      </a:rPr>
                      <a:t>25%</a:t>
                    </a:r>
                  </a:p>
                </p:txBody>
              </p:sp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D98C0D4B-3905-46CC-9EDF-3945F12F4CBE}"/>
                      </a:ext>
                    </a:extLst>
                  </p:cNvPr>
                  <p:cNvSpPr txBox="1"/>
                  <p:nvPr/>
                </p:nvSpPr>
                <p:spPr>
                  <a:xfrm>
                    <a:off x="828691" y="3111037"/>
                    <a:ext cx="1962208" cy="462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 smtClean="0">
                        <a:latin typeface="DAGGERSQUARE" pitchFamily="50" charset="0"/>
                      </a:rPr>
                      <a:t>CAN BE USED FOR OPINION MINING</a:t>
                    </a:r>
                    <a:endParaRPr lang="en-US" sz="1400" dirty="0">
                      <a:latin typeface="DAGGERSQUARE" pitchFamily="50" charset="0"/>
                    </a:endParaRPr>
                  </a:p>
                </p:txBody>
              </p:sp>
            </p:grp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6FFA6A9E-0D90-43A6-833E-134329797E53}"/>
                    </a:ext>
                  </a:extLst>
                </p:cNvPr>
                <p:cNvGrpSpPr/>
                <p:nvPr/>
              </p:nvGrpSpPr>
              <p:grpSpPr>
                <a:xfrm>
                  <a:off x="4946336" y="3364339"/>
                  <a:ext cx="1758766" cy="2141218"/>
                  <a:chOff x="828691" y="1598470"/>
                  <a:chExt cx="1758766" cy="2141218"/>
                </a:xfrm>
              </p:grpSpPr>
              <p:sp>
                <p:nvSpPr>
                  <p:cNvPr id="78" name="Circle: Hollow 77">
                    <a:extLst>
                      <a:ext uri="{FF2B5EF4-FFF2-40B4-BE49-F238E27FC236}">
                        <a16:creationId xmlns:a16="http://schemas.microsoft.com/office/drawing/2014/main" id="{2D47D0C0-52E5-4CDF-9D17-A274D575CE2D}"/>
                      </a:ext>
                    </a:extLst>
                  </p:cNvPr>
                  <p:cNvSpPr/>
                  <p:nvPr/>
                </p:nvSpPr>
                <p:spPr>
                  <a:xfrm>
                    <a:off x="1017454" y="1599817"/>
                    <a:ext cx="1341134" cy="1341134"/>
                  </a:xfrm>
                  <a:prstGeom prst="donut">
                    <a:avLst>
                      <a:gd name="adj" fmla="val 1222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9" name="Block Arc 78">
                    <a:extLst>
                      <a:ext uri="{FF2B5EF4-FFF2-40B4-BE49-F238E27FC236}">
                        <a16:creationId xmlns:a16="http://schemas.microsoft.com/office/drawing/2014/main" id="{A6B59662-6E4A-4703-BF42-E2A8055A6AE6}"/>
                      </a:ext>
                    </a:extLst>
                  </p:cNvPr>
                  <p:cNvSpPr/>
                  <p:nvPr/>
                </p:nvSpPr>
                <p:spPr>
                  <a:xfrm rot="18000000">
                    <a:off x="1016107" y="1598470"/>
                    <a:ext cx="1343828" cy="1343828"/>
                  </a:xfrm>
                  <a:prstGeom prst="blockArc">
                    <a:avLst>
                      <a:gd name="adj1" fmla="val 1181616"/>
                      <a:gd name="adj2" fmla="val 9573011"/>
                      <a:gd name="adj3" fmla="val 12367"/>
                    </a:avLst>
                  </a:prstGeom>
                  <a:solidFill>
                    <a:srgbClr val="84AF9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E292CC4A-0C11-4418-931C-C433031F5DCE}"/>
                      </a:ext>
                    </a:extLst>
                  </p:cNvPr>
                  <p:cNvSpPr txBox="1"/>
                  <p:nvPr/>
                </p:nvSpPr>
                <p:spPr>
                  <a:xfrm>
                    <a:off x="1229509" y="2039551"/>
                    <a:ext cx="96334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400" dirty="0">
                        <a:solidFill>
                          <a:schemeClr val="bg1"/>
                        </a:solidFill>
                        <a:latin typeface="DAGGERSQUARE" pitchFamily="50" charset="0"/>
                      </a:rPr>
                      <a:t>35%</a:t>
                    </a:r>
                  </a:p>
                </p:txBody>
              </p:sp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EA437940-BDE6-42D1-B5D5-5A3C923CF73D}"/>
                      </a:ext>
                    </a:extLst>
                  </p:cNvPr>
                  <p:cNvSpPr txBox="1"/>
                  <p:nvPr/>
                </p:nvSpPr>
                <p:spPr>
                  <a:xfrm>
                    <a:off x="828691" y="3086536"/>
                    <a:ext cx="1758766" cy="65315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 smtClean="0">
                        <a:latin typeface="DAGGERSQUARE" pitchFamily="50" charset="0"/>
                      </a:rPr>
                      <a:t>AUDIENCE VARIES FROM COMMON MAN TO CELEBRITIES</a:t>
                    </a:r>
                    <a:endParaRPr lang="en-US" sz="1400" dirty="0">
                      <a:latin typeface="DAGGERSQUARE" pitchFamily="50" charset="0"/>
                    </a:endParaRPr>
                  </a:p>
                </p:txBody>
              </p:sp>
            </p:grpSp>
          </p:grpSp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72402" y="3708096"/>
                <a:ext cx="1295313" cy="1313923"/>
              </a:xfrm>
              <a:prstGeom prst="ellipse">
                <a:avLst/>
              </a:prstGeom>
              <a:ln w="63500" cap="rnd">
                <a:solidFill>
                  <a:srgbClr val="FFC000"/>
                </a:solidFill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</p:grp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2235" y="3716913"/>
              <a:ext cx="1358213" cy="1305106"/>
            </a:xfrm>
            <a:prstGeom prst="ellipse">
              <a:avLst/>
            </a:prstGeom>
            <a:ln w="63500" cap="rnd">
              <a:solidFill>
                <a:srgbClr val="FFC000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177" y="1579436"/>
              <a:ext cx="1436234" cy="1436234"/>
            </a:xfrm>
            <a:prstGeom prst="ellipse">
              <a:avLst/>
            </a:prstGeom>
            <a:ln w="63500" cap="rnd">
              <a:solidFill>
                <a:srgbClr val="FFC000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3603" y="1582798"/>
              <a:ext cx="1556845" cy="1428634"/>
            </a:xfrm>
            <a:prstGeom prst="ellipse">
              <a:avLst/>
            </a:prstGeom>
            <a:ln w="63500" cap="rnd">
              <a:solidFill>
                <a:srgbClr val="FFC000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2080" y="1631694"/>
              <a:ext cx="1474867" cy="1435221"/>
            </a:xfrm>
            <a:prstGeom prst="ellipse">
              <a:avLst/>
            </a:prstGeom>
            <a:ln w="63500" cap="rnd">
              <a:solidFill>
                <a:srgbClr val="FFC000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555" y="3643418"/>
              <a:ext cx="1443278" cy="1443278"/>
            </a:xfrm>
            <a:prstGeom prst="ellipse">
              <a:avLst/>
            </a:prstGeom>
            <a:ln w="63500" cap="rnd">
              <a:solidFill>
                <a:srgbClr val="FFC000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51258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7D7C672-04D3-4BE2-96DB-33A4451364C4}"/>
              </a:ext>
            </a:extLst>
          </p:cNvPr>
          <p:cNvSpPr txBox="1"/>
          <p:nvPr/>
        </p:nvSpPr>
        <p:spPr>
          <a:xfrm>
            <a:off x="3805413" y="60577"/>
            <a:ext cx="4500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FL</a:t>
            </a:r>
            <a:r>
              <a:rPr lang="en-US" sz="4800" b="1" u="sng" dirty="0" smtClean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OW OF ALGORIT</a:t>
            </a:r>
            <a:r>
              <a:rPr lang="en-US" sz="4800" b="1" dirty="0" smtClean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HM</a:t>
            </a:r>
            <a:endParaRPr lang="en-US" sz="4800" b="1" dirty="0">
              <a:solidFill>
                <a:schemeClr val="accent6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0" y="1248787"/>
            <a:ext cx="12192000" cy="5609213"/>
            <a:chOff x="0" y="1248787"/>
            <a:chExt cx="12192000" cy="5609213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248787"/>
              <a:ext cx="12192000" cy="560921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726384" y="1633835"/>
              <a:ext cx="2014334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 smtClean="0">
                  <a:ln w="0"/>
                  <a:solidFill>
                    <a:srgbClr val="33996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Get Data</a:t>
              </a:r>
              <a:endParaRPr lang="en-US" sz="4000" b="0" cap="none" spc="0" dirty="0">
                <a:ln w="0"/>
                <a:solidFill>
                  <a:srgbClr val="3399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207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25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81858" y="-19088"/>
            <a:ext cx="6121960" cy="6780106"/>
            <a:chOff x="181858" y="-19088"/>
            <a:chExt cx="6121960" cy="678010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858" y="811909"/>
              <a:ext cx="6121960" cy="5949109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7D7C672-04D3-4BE2-96DB-33A4451364C4}"/>
                </a:ext>
              </a:extLst>
            </p:cNvPr>
            <p:cNvSpPr txBox="1"/>
            <p:nvPr/>
          </p:nvSpPr>
          <p:spPr>
            <a:xfrm>
              <a:off x="181858" y="-19088"/>
              <a:ext cx="31842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solidFill>
                    <a:schemeClr val="tx2">
                      <a:lumMod val="75000"/>
                    </a:schemeClr>
                  </a:solidFill>
                  <a:latin typeface="Agency FB" panose="020B0503020202020204" pitchFamily="34" charset="0"/>
                </a:rPr>
                <a:t>P</a:t>
              </a:r>
              <a:r>
                <a:rPr lang="en-US" sz="4800" b="1" u="sng" dirty="0" smtClean="0">
                  <a:solidFill>
                    <a:schemeClr val="tx2">
                      <a:lumMod val="75000"/>
                    </a:schemeClr>
                  </a:solidFill>
                  <a:latin typeface="Agency FB" panose="020B0503020202020204" pitchFamily="34" charset="0"/>
                </a:rPr>
                <a:t>YTHON COD</a:t>
              </a:r>
              <a:r>
                <a:rPr lang="en-US" sz="4800" b="1" dirty="0" smtClean="0">
                  <a:solidFill>
                    <a:schemeClr val="tx2">
                      <a:lumMod val="75000"/>
                    </a:schemeClr>
                  </a:solidFill>
                  <a:latin typeface="Agency FB" panose="020B0503020202020204" pitchFamily="34" charset="0"/>
                </a:rPr>
                <a:t>E</a:t>
              </a:r>
              <a:endParaRPr lang="en-US" sz="4800" b="1" dirty="0">
                <a:solidFill>
                  <a:schemeClr val="tx2">
                    <a:lumMod val="75000"/>
                  </a:schemeClr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606146" y="0"/>
            <a:ext cx="4585854" cy="5544318"/>
            <a:chOff x="7606146" y="0"/>
            <a:chExt cx="4585854" cy="554431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7D7C672-04D3-4BE2-96DB-33A4451364C4}"/>
                </a:ext>
              </a:extLst>
            </p:cNvPr>
            <p:cNvSpPr txBox="1"/>
            <p:nvPr/>
          </p:nvSpPr>
          <p:spPr>
            <a:xfrm>
              <a:off x="7606146" y="0"/>
              <a:ext cx="45858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solidFill>
                    <a:schemeClr val="tx2">
                      <a:lumMod val="75000"/>
                    </a:schemeClr>
                  </a:solidFill>
                  <a:latin typeface="Agency FB" panose="020B0503020202020204" pitchFamily="34" charset="0"/>
                </a:rPr>
                <a:t>TO</a:t>
              </a:r>
              <a:r>
                <a:rPr lang="en-US" sz="4800" b="1" u="sng" dirty="0" smtClean="0">
                  <a:solidFill>
                    <a:schemeClr val="tx2">
                      <a:lumMod val="75000"/>
                    </a:schemeClr>
                  </a:solidFill>
                  <a:latin typeface="Agency FB" panose="020B0503020202020204" pitchFamily="34" charset="0"/>
                </a:rPr>
                <a:t>OLS &amp; LIBRABRI</a:t>
              </a:r>
              <a:r>
                <a:rPr lang="en-US" sz="4800" b="1" dirty="0" smtClean="0">
                  <a:solidFill>
                    <a:schemeClr val="tx2">
                      <a:lumMod val="75000"/>
                    </a:schemeClr>
                  </a:solidFill>
                  <a:latin typeface="Agency FB" panose="020B0503020202020204" pitchFamily="34" charset="0"/>
                </a:rPr>
                <a:t>ES</a:t>
              </a:r>
              <a:endParaRPr lang="en-US" sz="4800" b="1" dirty="0">
                <a:solidFill>
                  <a:schemeClr val="tx2">
                    <a:lumMod val="75000"/>
                  </a:schemeClr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7D7C672-04D3-4BE2-96DB-33A4451364C4}"/>
                </a:ext>
              </a:extLst>
            </p:cNvPr>
            <p:cNvSpPr txBox="1"/>
            <p:nvPr/>
          </p:nvSpPr>
          <p:spPr>
            <a:xfrm>
              <a:off x="7606146" y="1020003"/>
              <a:ext cx="3184205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en-US" sz="2800" b="1" dirty="0" smtClean="0">
                  <a:solidFill>
                    <a:schemeClr val="accent2">
                      <a:lumMod val="75000"/>
                    </a:schemeClr>
                  </a:solidFill>
                  <a:latin typeface="Agency FB" panose="020B0503020202020204" pitchFamily="34" charset="0"/>
                </a:rPr>
                <a:t>Python 2.7</a:t>
              </a:r>
            </a:p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en-US" sz="2800" b="1" dirty="0" smtClean="0">
                  <a:solidFill>
                    <a:schemeClr val="accent2">
                      <a:lumMod val="75000"/>
                    </a:schemeClr>
                  </a:solidFill>
                  <a:latin typeface="Agency FB" panose="020B0503020202020204" pitchFamily="34" charset="0"/>
                </a:rPr>
                <a:t>WebDriver</a:t>
              </a:r>
            </a:p>
            <a:p>
              <a:r>
                <a:rPr lang="en-US" sz="2800" b="1" dirty="0">
                  <a:solidFill>
                    <a:schemeClr val="accent2">
                      <a:lumMod val="75000"/>
                    </a:schemeClr>
                  </a:solidFill>
                  <a:latin typeface="Agency FB" panose="020B0503020202020204" pitchFamily="34" charset="0"/>
                </a:rPr>
                <a:t/>
              </a:r>
              <a:br>
                <a:rPr lang="en-US" sz="2800" b="1" dirty="0">
                  <a:solidFill>
                    <a:schemeClr val="accent2">
                      <a:lumMod val="75000"/>
                    </a:schemeClr>
                  </a:solidFill>
                  <a:latin typeface="Agency FB" panose="020B0503020202020204" pitchFamily="34" charset="0"/>
                </a:rPr>
              </a:br>
              <a:r>
                <a:rPr lang="en-US" sz="3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</a:rPr>
                <a:t>L</a:t>
              </a:r>
              <a:r>
                <a:rPr lang="en-US" sz="3600" b="1" u="sng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</a:rPr>
                <a:t>ibrarie</a:t>
              </a:r>
              <a:r>
                <a:rPr lang="en-US" sz="3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</a:rPr>
                <a:t>s:</a:t>
              </a:r>
              <a:r>
                <a:rPr lang="en-US" sz="2800" b="1" dirty="0" smtClean="0">
                  <a:solidFill>
                    <a:schemeClr val="accent2">
                      <a:lumMod val="75000"/>
                    </a:schemeClr>
                  </a:solidFill>
                  <a:latin typeface="Agency FB" panose="020B0503020202020204" pitchFamily="34" charset="0"/>
                </a:rPr>
                <a:t/>
              </a:r>
              <a:br>
                <a:rPr lang="en-US" sz="2800" b="1" dirty="0" smtClean="0">
                  <a:solidFill>
                    <a:schemeClr val="accent2">
                      <a:lumMod val="75000"/>
                    </a:schemeClr>
                  </a:solidFill>
                  <a:latin typeface="Agency FB" panose="020B0503020202020204" pitchFamily="34" charset="0"/>
                </a:rPr>
              </a:br>
              <a:endParaRPr lang="en-US" sz="2800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endParaRPr>
            </a:p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en-US" sz="2800" b="1" dirty="0" smtClean="0">
                  <a:solidFill>
                    <a:schemeClr val="accent2">
                      <a:lumMod val="75000"/>
                    </a:schemeClr>
                  </a:solidFill>
                  <a:latin typeface="Agency FB" panose="020B0503020202020204" pitchFamily="34" charset="0"/>
                </a:rPr>
                <a:t>Selenium</a:t>
              </a:r>
            </a:p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en-US" sz="2800" b="1" dirty="0" smtClean="0">
                  <a:solidFill>
                    <a:schemeClr val="accent2">
                      <a:lumMod val="75000"/>
                    </a:schemeClr>
                  </a:solidFill>
                  <a:latin typeface="Agency FB" panose="020B0503020202020204" pitchFamily="34" charset="0"/>
                </a:rPr>
                <a:t>Collections</a:t>
              </a:r>
            </a:p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en-US" sz="2800" b="1" dirty="0" smtClean="0">
                  <a:solidFill>
                    <a:schemeClr val="accent2">
                      <a:lumMod val="75000"/>
                    </a:schemeClr>
                  </a:solidFill>
                  <a:latin typeface="Agency FB" panose="020B0503020202020204" pitchFamily="34" charset="0"/>
                </a:rPr>
                <a:t>Emoji</a:t>
              </a:r>
            </a:p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en-US" sz="2800" b="1" dirty="0" smtClean="0">
                  <a:solidFill>
                    <a:schemeClr val="accent2">
                      <a:lumMod val="75000"/>
                    </a:schemeClr>
                  </a:solidFill>
                  <a:latin typeface="Agency FB" panose="020B0503020202020204" pitchFamily="34" charset="0"/>
                </a:rPr>
                <a:t>Urllib3</a:t>
              </a:r>
            </a:p>
            <a:p>
              <a:endParaRPr lang="en-US" sz="2800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530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73" y="941833"/>
            <a:ext cx="6496050" cy="19621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D7C672-04D3-4BE2-96DB-33A4451364C4}"/>
              </a:ext>
            </a:extLst>
          </p:cNvPr>
          <p:cNvSpPr txBox="1"/>
          <p:nvPr/>
        </p:nvSpPr>
        <p:spPr>
          <a:xfrm>
            <a:off x="3743066" y="110836"/>
            <a:ext cx="54702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accent2">
                    <a:lumMod val="50000"/>
                  </a:schemeClr>
                </a:solidFill>
                <a:latin typeface="Agency FB" panose="020B0503020202020204" pitchFamily="34" charset="0"/>
              </a:rPr>
              <a:t>EX</a:t>
            </a:r>
            <a:r>
              <a:rPr lang="en-US" sz="4800" b="1" u="sng" dirty="0" smtClean="0">
                <a:solidFill>
                  <a:schemeClr val="accent2">
                    <a:lumMod val="50000"/>
                  </a:schemeClr>
                </a:solidFill>
                <a:latin typeface="Agency FB" panose="020B0503020202020204" pitchFamily="34" charset="0"/>
              </a:rPr>
              <a:t>ECUTION OF ANALYS</a:t>
            </a:r>
            <a:r>
              <a:rPr lang="en-US" sz="4800" b="1" dirty="0" smtClean="0">
                <a:solidFill>
                  <a:schemeClr val="accent2">
                    <a:lumMod val="50000"/>
                  </a:schemeClr>
                </a:solidFill>
                <a:latin typeface="Agency FB" panose="020B0503020202020204" pitchFamily="34" charset="0"/>
              </a:rPr>
              <a:t>IS</a:t>
            </a:r>
            <a:endParaRPr lang="en-US" sz="4800" b="1" dirty="0">
              <a:solidFill>
                <a:schemeClr val="accent2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317" y="877691"/>
            <a:ext cx="6451446" cy="20904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73" y="1202363"/>
            <a:ext cx="7135221" cy="55062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477" y="1664390"/>
            <a:ext cx="8821381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71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8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6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0"/>
                            </p:stCondLst>
                            <p:childTnLst>
                              <p:par>
                                <p:cTn id="15" presetID="28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1750"/>
                            </p:stCondLst>
                            <p:childTnLst>
                              <p:par>
                                <p:cTn id="20" presetID="28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6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754</TotalTime>
  <Words>275</Words>
  <Application>Microsoft Office PowerPoint</Application>
  <PresentationFormat>Widescreen</PresentationFormat>
  <Paragraphs>72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Agency FB</vt:lpstr>
      <vt:lpstr>Arial</vt:lpstr>
      <vt:lpstr>Calibri</vt:lpstr>
      <vt:lpstr>Calibri Light</vt:lpstr>
      <vt:lpstr>Courier New</vt:lpstr>
      <vt:lpstr>DAGGERSQUARE</vt:lpstr>
      <vt:lpstr>Mongolian Baiti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shivam</dc:creator>
  <cp:lastModifiedBy>shivam</cp:lastModifiedBy>
  <cp:revision>47</cp:revision>
  <dcterms:created xsi:type="dcterms:W3CDTF">2019-01-30T08:51:34Z</dcterms:created>
  <dcterms:modified xsi:type="dcterms:W3CDTF">2019-02-14T16:20:09Z</dcterms:modified>
</cp:coreProperties>
</file>