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33"/>
  </p:notesMasterIdLst>
  <p:handoutMasterIdLst>
    <p:handoutMasterId r:id="rId34"/>
  </p:handoutMasterIdLst>
  <p:sldIdLst>
    <p:sldId id="256" r:id="rId5"/>
    <p:sldId id="283" r:id="rId6"/>
    <p:sldId id="284" r:id="rId7"/>
    <p:sldId id="285" r:id="rId8"/>
    <p:sldId id="257" r:id="rId9"/>
    <p:sldId id="262" r:id="rId10"/>
    <p:sldId id="286" r:id="rId11"/>
    <p:sldId id="269" r:id="rId12"/>
    <p:sldId id="263" r:id="rId13"/>
    <p:sldId id="265" r:id="rId14"/>
    <p:sldId id="264" r:id="rId15"/>
    <p:sldId id="258" r:id="rId16"/>
    <p:sldId id="267" r:id="rId17"/>
    <p:sldId id="266" r:id="rId18"/>
    <p:sldId id="268" r:id="rId19"/>
    <p:sldId id="270" r:id="rId20"/>
    <p:sldId id="271" r:id="rId21"/>
    <p:sldId id="272" r:id="rId22"/>
    <p:sldId id="273" r:id="rId23"/>
    <p:sldId id="275" r:id="rId24"/>
    <p:sldId id="277" r:id="rId25"/>
    <p:sldId id="280" r:id="rId26"/>
    <p:sldId id="282" r:id="rId27"/>
    <p:sldId id="259" r:id="rId28"/>
    <p:sldId id="260" r:id="rId29"/>
    <p:sldId id="287" r:id="rId30"/>
    <p:sldId id="261" r:id="rId31"/>
    <p:sldId id="288"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216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7" roundtripDataSignature="AMtx7mgHqqhGZ9VjCk69mv4w7wuIJmgd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90F55-0479-0AE8-AC8D-13D1FA63ECC9}" v="910" dt="2020-09-10T00:29:30.699"/>
    <p1510:client id="{56791671-9AE3-4066-25B6-A46A9EF21627}" v="2" dt="2020-09-09T13:52:43.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326" y="54"/>
      </p:cViewPr>
      <p:guideLst>
        <p:guide pos="288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a Lartey" userId="S::joana.lartey@azubiafrica.org::1d3e4524-c5c6-4016-9c22-1ef101908c68" providerId="AD" clId="Web-{29D90F55-0479-0AE8-AC8D-13D1FA63ECC9}"/>
    <pc:docChg chg="addSld modSld">
      <pc:chgData name="Joana Lartey" userId="S::joana.lartey@azubiafrica.org::1d3e4524-c5c6-4016-9c22-1ef101908c68" providerId="AD" clId="Web-{29D90F55-0479-0AE8-AC8D-13D1FA63ECC9}" dt="2020-09-10T00:23:48.033" v="895" actId="20577"/>
      <pc:docMkLst>
        <pc:docMk/>
      </pc:docMkLst>
      <pc:sldChg chg="modSp">
        <pc:chgData name="Joana Lartey" userId="S::joana.lartey@azubiafrica.org::1d3e4524-c5c6-4016-9c22-1ef101908c68" providerId="AD" clId="Web-{29D90F55-0479-0AE8-AC8D-13D1FA63ECC9}" dt="2020-09-10T00:23:48.033" v="895" actId="20577"/>
        <pc:sldMkLst>
          <pc:docMk/>
          <pc:sldMk cId="0" sldId="256"/>
        </pc:sldMkLst>
        <pc:spChg chg="mod">
          <ac:chgData name="Joana Lartey" userId="S::joana.lartey@azubiafrica.org::1d3e4524-c5c6-4016-9c22-1ef101908c68" providerId="AD" clId="Web-{29D90F55-0479-0AE8-AC8D-13D1FA63ECC9}" dt="2020-09-10T00:02:01.414" v="882" actId="1076"/>
          <ac:spMkLst>
            <pc:docMk/>
            <pc:sldMk cId="0" sldId="256"/>
            <ac:spMk id="327" creationId="{00000000-0000-0000-0000-000000000000}"/>
          </ac:spMkLst>
        </pc:spChg>
        <pc:spChg chg="mod">
          <ac:chgData name="Joana Lartey" userId="S::joana.lartey@azubiafrica.org::1d3e4524-c5c6-4016-9c22-1ef101908c68" providerId="AD" clId="Web-{29D90F55-0479-0AE8-AC8D-13D1FA63ECC9}" dt="2020-09-10T00:23:48.033" v="895" actId="20577"/>
          <ac:spMkLst>
            <pc:docMk/>
            <pc:sldMk cId="0" sldId="256"/>
            <ac:spMk id="328" creationId="{00000000-0000-0000-0000-000000000000}"/>
          </ac:spMkLst>
        </pc:spChg>
        <pc:spChg chg="mod">
          <ac:chgData name="Joana Lartey" userId="S::joana.lartey@azubiafrica.org::1d3e4524-c5c6-4016-9c22-1ef101908c68" providerId="AD" clId="Web-{29D90F55-0479-0AE8-AC8D-13D1FA63ECC9}" dt="2020-09-10T00:22:48.142" v="894" actId="20577"/>
          <ac:spMkLst>
            <pc:docMk/>
            <pc:sldMk cId="0" sldId="256"/>
            <ac:spMk id="329" creationId="{00000000-0000-0000-0000-000000000000}"/>
          </ac:spMkLst>
        </pc:spChg>
      </pc:sldChg>
      <pc:sldChg chg="addSp delSp modSp">
        <pc:chgData name="Joana Lartey" userId="S::joana.lartey@azubiafrica.org::1d3e4524-c5c6-4016-9c22-1ef101908c68" providerId="AD" clId="Web-{29D90F55-0479-0AE8-AC8D-13D1FA63ECC9}" dt="2020-09-10T00:18:46.055" v="888" actId="20577"/>
        <pc:sldMkLst>
          <pc:docMk/>
          <pc:sldMk cId="0" sldId="257"/>
        </pc:sldMkLst>
        <pc:spChg chg="add mod">
          <ac:chgData name="Joana Lartey" userId="S::joana.lartey@azubiafrica.org::1d3e4524-c5c6-4016-9c22-1ef101908c68" providerId="AD" clId="Web-{29D90F55-0479-0AE8-AC8D-13D1FA63ECC9}" dt="2020-09-09T23:36:58.595" v="290" actId="1076"/>
          <ac:spMkLst>
            <pc:docMk/>
            <pc:sldMk cId="0" sldId="257"/>
            <ac:spMk id="2" creationId="{3CFF504E-97A7-4FB5-B1A0-E4E4DFB46778}"/>
          </ac:spMkLst>
        </pc:spChg>
        <pc:spChg chg="add del mod">
          <ac:chgData name="Joana Lartey" userId="S::joana.lartey@azubiafrica.org::1d3e4524-c5c6-4016-9c22-1ef101908c68" providerId="AD" clId="Web-{29D90F55-0479-0AE8-AC8D-13D1FA63ECC9}" dt="2020-09-10T00:18:46.008" v="887" actId="20577"/>
          <ac:spMkLst>
            <pc:docMk/>
            <pc:sldMk cId="0" sldId="257"/>
            <ac:spMk id="339" creationId="{00000000-0000-0000-0000-000000000000}"/>
          </ac:spMkLst>
        </pc:spChg>
        <pc:spChg chg="mod">
          <ac:chgData name="Joana Lartey" userId="S::joana.lartey@azubiafrica.org::1d3e4524-c5c6-4016-9c22-1ef101908c68" providerId="AD" clId="Web-{29D90F55-0479-0AE8-AC8D-13D1FA63ECC9}" dt="2020-09-10T00:18:45.961" v="886" actId="20577"/>
          <ac:spMkLst>
            <pc:docMk/>
            <pc:sldMk cId="0" sldId="257"/>
            <ac:spMk id="340" creationId="{00000000-0000-0000-0000-000000000000}"/>
          </ac:spMkLst>
        </pc:spChg>
        <pc:spChg chg="del">
          <ac:chgData name="Joana Lartey" userId="S::joana.lartey@azubiafrica.org::1d3e4524-c5c6-4016-9c22-1ef101908c68" providerId="AD" clId="Web-{29D90F55-0479-0AE8-AC8D-13D1FA63ECC9}" dt="2020-09-09T23:36:28.501" v="289"/>
          <ac:spMkLst>
            <pc:docMk/>
            <pc:sldMk cId="0" sldId="257"/>
            <ac:spMk id="341" creationId="{00000000-0000-0000-0000-000000000000}"/>
          </ac:spMkLst>
        </pc:spChg>
        <pc:spChg chg="mod">
          <ac:chgData name="Joana Lartey" userId="S::joana.lartey@azubiafrica.org::1d3e4524-c5c6-4016-9c22-1ef101908c68" providerId="AD" clId="Web-{29D90F55-0479-0AE8-AC8D-13D1FA63ECC9}" dt="2020-09-10T00:18:46.055" v="888" actId="20577"/>
          <ac:spMkLst>
            <pc:docMk/>
            <pc:sldMk cId="0" sldId="257"/>
            <ac:spMk id="342" creationId="{00000000-0000-0000-0000-000000000000}"/>
          </ac:spMkLst>
        </pc:spChg>
        <pc:spChg chg="del mod ord">
          <ac:chgData name="Joana Lartey" userId="S::joana.lartey@azubiafrica.org::1d3e4524-c5c6-4016-9c22-1ef101908c68" providerId="AD" clId="Web-{29D90F55-0479-0AE8-AC8D-13D1FA63ECC9}" dt="2020-09-09T23:50:19.615" v="552"/>
          <ac:spMkLst>
            <pc:docMk/>
            <pc:sldMk cId="0" sldId="257"/>
            <ac:spMk id="343" creationId="{00000000-0000-0000-0000-000000000000}"/>
          </ac:spMkLst>
        </pc:spChg>
      </pc:sldChg>
      <pc:sldChg chg="modSp add replId">
        <pc:chgData name="Joana Lartey" userId="S::joana.lartey@azubiafrica.org::1d3e4524-c5c6-4016-9c22-1ef101908c68" providerId="AD" clId="Web-{29D90F55-0479-0AE8-AC8D-13D1FA63ECC9}" dt="2020-09-10T00:22:12.298" v="890" actId="20577"/>
        <pc:sldMkLst>
          <pc:docMk/>
          <pc:sldMk cId="932446847" sldId="262"/>
        </pc:sldMkLst>
        <pc:spChg chg="mod">
          <ac:chgData name="Joana Lartey" userId="S::joana.lartey@azubiafrica.org::1d3e4524-c5c6-4016-9c22-1ef101908c68" providerId="AD" clId="Web-{29D90F55-0479-0AE8-AC8D-13D1FA63ECC9}" dt="2020-09-10T00:22:12.298" v="890" actId="20577"/>
          <ac:spMkLst>
            <pc:docMk/>
            <pc:sldMk cId="932446847" sldId="262"/>
            <ac:spMk id="342" creationId="{00000000-0000-0000-0000-000000000000}"/>
          </ac:spMkLst>
        </pc:spChg>
        <pc:spChg chg="mod">
          <ac:chgData name="Joana Lartey" userId="S::joana.lartey@azubiafrica.org::1d3e4524-c5c6-4016-9c22-1ef101908c68" providerId="AD" clId="Web-{29D90F55-0479-0AE8-AC8D-13D1FA63ECC9}" dt="2020-09-10T00:19:09.852" v="889" actId="20577"/>
          <ac:spMkLst>
            <pc:docMk/>
            <pc:sldMk cId="932446847" sldId="262"/>
            <ac:spMk id="343" creationId="{00000000-0000-0000-0000-000000000000}"/>
          </ac:spMkLst>
        </pc:spChg>
      </pc:sldChg>
    </pc:docChg>
  </pc:docChgLst>
  <pc:docChgLst>
    <pc:chgData name="Richard Kadey" userId="S::richard.kadey@azubiafrica.org::492d3ee9-2eb3-445d-9098-3c7bce70c25d" providerId="AD" clId="Web-{56791671-9AE3-4066-25B6-A46A9EF21627}"/>
    <pc:docChg chg="addSld delSld">
      <pc:chgData name="Richard Kadey" userId="S::richard.kadey@azubiafrica.org::492d3ee9-2eb3-445d-9098-3c7bce70c25d" providerId="AD" clId="Web-{56791671-9AE3-4066-25B6-A46A9EF21627}" dt="2020-09-09T13:52:43.561" v="1"/>
      <pc:docMkLst>
        <pc:docMk/>
      </pc:docMkLst>
      <pc:sldChg chg="new del">
        <pc:chgData name="Richard Kadey" userId="S::richard.kadey@azubiafrica.org::492d3ee9-2eb3-445d-9098-3c7bce70c25d" providerId="AD" clId="Web-{56791671-9AE3-4066-25B6-A46A9EF21627}" dt="2020-09-09T13:52:43.561" v="1"/>
        <pc:sldMkLst>
          <pc:docMk/>
          <pc:sldMk cId="971685647" sldId="2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07E7E51-68E2-42FB-8B16-2B4EAD74C0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A1AFD77-EA41-461B-BCB8-7D6FBE6B25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DF2061-F268-4BAF-891F-0D3F439DDED0}" type="datetimeFigureOut">
              <a:rPr lang="en-US" smtClean="0"/>
              <a:t>9/18/2020</a:t>
            </a:fld>
            <a:endParaRPr lang="en-US"/>
          </a:p>
        </p:txBody>
      </p:sp>
      <p:sp>
        <p:nvSpPr>
          <p:cNvPr id="4" name="Footer Placeholder 3">
            <a:extLst>
              <a:ext uri="{FF2B5EF4-FFF2-40B4-BE49-F238E27FC236}">
                <a16:creationId xmlns="" xmlns:a16="http://schemas.microsoft.com/office/drawing/2014/main" id="{4D9CDF6E-7AE5-4360-A91E-5211F90D2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7BF68892-8E8E-4817-AF29-DD1692383C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4CB249-16D2-45B7-A4B6-262A37B61C6C}" type="slidenum">
              <a:rPr lang="en-US" smtClean="0"/>
              <a:t>‹#›</a:t>
            </a:fld>
            <a:endParaRPr lang="en-US"/>
          </a:p>
        </p:txBody>
      </p:sp>
    </p:spTree>
    <p:extLst>
      <p:ext uri="{BB962C8B-B14F-4D97-AF65-F5344CB8AC3E}">
        <p14:creationId xmlns:p14="http://schemas.microsoft.com/office/powerpoint/2010/main" val="1734354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11729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a:t>
            </a:fld>
            <a:endParaRPr/>
          </a:p>
        </p:txBody>
      </p:sp>
    </p:spTree>
    <p:extLst>
      <p:ext uri="{BB962C8B-B14F-4D97-AF65-F5344CB8AC3E}">
        <p14:creationId xmlns:p14="http://schemas.microsoft.com/office/powerpoint/2010/main" val="1183689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13</a:t>
            </a:fld>
            <a:endParaRPr/>
          </a:p>
        </p:txBody>
      </p:sp>
    </p:spTree>
    <p:extLst>
      <p:ext uri="{BB962C8B-B14F-4D97-AF65-F5344CB8AC3E}">
        <p14:creationId xmlns:p14="http://schemas.microsoft.com/office/powerpoint/2010/main" val="2509372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14</a:t>
            </a:fld>
            <a:endParaRPr/>
          </a:p>
        </p:txBody>
      </p:sp>
    </p:spTree>
    <p:extLst>
      <p:ext uri="{BB962C8B-B14F-4D97-AF65-F5344CB8AC3E}">
        <p14:creationId xmlns:p14="http://schemas.microsoft.com/office/powerpoint/2010/main" val="231103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15</a:t>
            </a:fld>
            <a:endParaRPr/>
          </a:p>
        </p:txBody>
      </p:sp>
    </p:spTree>
    <p:extLst>
      <p:ext uri="{BB962C8B-B14F-4D97-AF65-F5344CB8AC3E}">
        <p14:creationId xmlns:p14="http://schemas.microsoft.com/office/powerpoint/2010/main" val="124773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16</a:t>
            </a:fld>
            <a:endParaRPr/>
          </a:p>
        </p:txBody>
      </p:sp>
    </p:spTree>
    <p:extLst>
      <p:ext uri="{BB962C8B-B14F-4D97-AF65-F5344CB8AC3E}">
        <p14:creationId xmlns:p14="http://schemas.microsoft.com/office/powerpoint/2010/main" val="3309886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17</a:t>
            </a:fld>
            <a:endParaRPr/>
          </a:p>
        </p:txBody>
      </p:sp>
    </p:spTree>
    <p:extLst>
      <p:ext uri="{BB962C8B-B14F-4D97-AF65-F5344CB8AC3E}">
        <p14:creationId xmlns:p14="http://schemas.microsoft.com/office/powerpoint/2010/main" val="839907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18</a:t>
            </a:fld>
            <a:endParaRPr/>
          </a:p>
        </p:txBody>
      </p:sp>
    </p:spTree>
    <p:extLst>
      <p:ext uri="{BB962C8B-B14F-4D97-AF65-F5344CB8AC3E}">
        <p14:creationId xmlns:p14="http://schemas.microsoft.com/office/powerpoint/2010/main" val="2819048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19</a:t>
            </a:fld>
            <a:endParaRPr/>
          </a:p>
        </p:txBody>
      </p:sp>
    </p:spTree>
    <p:extLst>
      <p:ext uri="{BB962C8B-B14F-4D97-AF65-F5344CB8AC3E}">
        <p14:creationId xmlns:p14="http://schemas.microsoft.com/office/powerpoint/2010/main" val="374986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20</a:t>
            </a:fld>
            <a:endParaRPr/>
          </a:p>
        </p:txBody>
      </p:sp>
    </p:spTree>
    <p:extLst>
      <p:ext uri="{BB962C8B-B14F-4D97-AF65-F5344CB8AC3E}">
        <p14:creationId xmlns:p14="http://schemas.microsoft.com/office/powerpoint/2010/main" val="750307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21</a:t>
            </a:fld>
            <a:endParaRPr/>
          </a:p>
        </p:txBody>
      </p:sp>
    </p:spTree>
    <p:extLst>
      <p:ext uri="{BB962C8B-B14F-4D97-AF65-F5344CB8AC3E}">
        <p14:creationId xmlns:p14="http://schemas.microsoft.com/office/powerpoint/2010/main" val="1109638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22</a:t>
            </a:fld>
            <a:endParaRPr/>
          </a:p>
        </p:txBody>
      </p:sp>
    </p:spTree>
    <p:extLst>
      <p:ext uri="{BB962C8B-B14F-4D97-AF65-F5344CB8AC3E}">
        <p14:creationId xmlns:p14="http://schemas.microsoft.com/office/powerpoint/2010/main" val="583376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rgbClr val="FF0000"/>
              </a:solidFill>
            </a:endParaRPr>
          </a:p>
          <a:p>
            <a:pPr marL="0" lvl="0" indent="0" algn="l" rtl="0">
              <a:spcBef>
                <a:spcPts val="0"/>
              </a:spcBef>
              <a:spcAft>
                <a:spcPts val="0"/>
              </a:spcAft>
              <a:buNone/>
            </a:pPr>
            <a:endParaRPr/>
          </a:p>
        </p:txBody>
      </p:sp>
      <p:sp>
        <p:nvSpPr>
          <p:cNvPr id="336" name="Google Shape;33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5</a:t>
            </a:fld>
            <a:endParaRPr/>
          </a:p>
        </p:txBody>
      </p:sp>
    </p:spTree>
    <p:extLst>
      <p:ext uri="{BB962C8B-B14F-4D97-AF65-F5344CB8AC3E}">
        <p14:creationId xmlns:p14="http://schemas.microsoft.com/office/powerpoint/2010/main" val="4206999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23</a:t>
            </a:fld>
            <a:endParaRPr/>
          </a:p>
        </p:txBody>
      </p:sp>
    </p:spTree>
    <p:extLst>
      <p:ext uri="{BB962C8B-B14F-4D97-AF65-F5344CB8AC3E}">
        <p14:creationId xmlns:p14="http://schemas.microsoft.com/office/powerpoint/2010/main" val="1180873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24</a:t>
            </a:fld>
            <a:endParaRPr/>
          </a:p>
        </p:txBody>
      </p:sp>
    </p:spTree>
    <p:extLst>
      <p:ext uri="{BB962C8B-B14F-4D97-AF65-F5344CB8AC3E}">
        <p14:creationId xmlns:p14="http://schemas.microsoft.com/office/powerpoint/2010/main" val="417061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25</a:t>
            </a:fld>
            <a:endParaRPr/>
          </a:p>
        </p:txBody>
      </p:sp>
    </p:spTree>
    <p:extLst>
      <p:ext uri="{BB962C8B-B14F-4D97-AF65-F5344CB8AC3E}">
        <p14:creationId xmlns:p14="http://schemas.microsoft.com/office/powerpoint/2010/main" val="4016453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26</a:t>
            </a:fld>
            <a:endParaRPr/>
          </a:p>
        </p:txBody>
      </p:sp>
    </p:spTree>
    <p:extLst>
      <p:ext uri="{BB962C8B-B14F-4D97-AF65-F5344CB8AC3E}">
        <p14:creationId xmlns:p14="http://schemas.microsoft.com/office/powerpoint/2010/main" val="21276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27</a:t>
            </a:fld>
            <a:endParaRPr/>
          </a:p>
        </p:txBody>
      </p:sp>
    </p:spTree>
    <p:extLst>
      <p:ext uri="{BB962C8B-B14F-4D97-AF65-F5344CB8AC3E}">
        <p14:creationId xmlns:p14="http://schemas.microsoft.com/office/powerpoint/2010/main" val="254346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28</a:t>
            </a:fld>
            <a:endParaRPr/>
          </a:p>
        </p:txBody>
      </p:sp>
    </p:spTree>
    <p:extLst>
      <p:ext uri="{BB962C8B-B14F-4D97-AF65-F5344CB8AC3E}">
        <p14:creationId xmlns:p14="http://schemas.microsoft.com/office/powerpoint/2010/main" val="225718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rgbClr val="FF0000"/>
              </a:solidFill>
            </a:endParaRPr>
          </a:p>
          <a:p>
            <a:pPr marL="0" lvl="0" indent="0" algn="l" rtl="0">
              <a:spcBef>
                <a:spcPts val="0"/>
              </a:spcBef>
              <a:spcAft>
                <a:spcPts val="0"/>
              </a:spcAft>
              <a:buNone/>
            </a:pPr>
            <a:endParaRPr/>
          </a:p>
        </p:txBody>
      </p:sp>
      <p:sp>
        <p:nvSpPr>
          <p:cNvPr id="336" name="Google Shape;33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6</a:t>
            </a:fld>
            <a:endParaRPr/>
          </a:p>
        </p:txBody>
      </p:sp>
    </p:spTree>
    <p:extLst>
      <p:ext uri="{BB962C8B-B14F-4D97-AF65-F5344CB8AC3E}">
        <p14:creationId xmlns:p14="http://schemas.microsoft.com/office/powerpoint/2010/main" val="244262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rgbClr val="FF0000"/>
              </a:solidFill>
            </a:endParaRPr>
          </a:p>
          <a:p>
            <a:pPr marL="0" lvl="0" indent="0" algn="l" rtl="0">
              <a:spcBef>
                <a:spcPts val="0"/>
              </a:spcBef>
              <a:spcAft>
                <a:spcPts val="0"/>
              </a:spcAft>
              <a:buNone/>
            </a:pPr>
            <a:endParaRPr/>
          </a:p>
        </p:txBody>
      </p:sp>
      <p:sp>
        <p:nvSpPr>
          <p:cNvPr id="336" name="Google Shape;33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7</a:t>
            </a:fld>
            <a:endParaRPr/>
          </a:p>
        </p:txBody>
      </p:sp>
    </p:spTree>
    <p:extLst>
      <p:ext uri="{BB962C8B-B14F-4D97-AF65-F5344CB8AC3E}">
        <p14:creationId xmlns:p14="http://schemas.microsoft.com/office/powerpoint/2010/main" val="352893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8</a:t>
            </a:fld>
            <a:endParaRPr/>
          </a:p>
        </p:txBody>
      </p:sp>
    </p:spTree>
    <p:extLst>
      <p:ext uri="{BB962C8B-B14F-4D97-AF65-F5344CB8AC3E}">
        <p14:creationId xmlns:p14="http://schemas.microsoft.com/office/powerpoint/2010/main" val="37385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9</a:t>
            </a:fld>
            <a:endParaRPr/>
          </a:p>
        </p:txBody>
      </p:sp>
    </p:spTree>
    <p:extLst>
      <p:ext uri="{BB962C8B-B14F-4D97-AF65-F5344CB8AC3E}">
        <p14:creationId xmlns:p14="http://schemas.microsoft.com/office/powerpoint/2010/main" val="172130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10</a:t>
            </a:fld>
            <a:endParaRPr/>
          </a:p>
        </p:txBody>
      </p:sp>
    </p:spTree>
    <p:extLst>
      <p:ext uri="{BB962C8B-B14F-4D97-AF65-F5344CB8AC3E}">
        <p14:creationId xmlns:p14="http://schemas.microsoft.com/office/powerpoint/2010/main" val="236624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11</a:t>
            </a:fld>
            <a:endParaRPr/>
          </a:p>
        </p:txBody>
      </p:sp>
    </p:spTree>
    <p:extLst>
      <p:ext uri="{BB962C8B-B14F-4D97-AF65-F5344CB8AC3E}">
        <p14:creationId xmlns:p14="http://schemas.microsoft.com/office/powerpoint/2010/main" val="2426008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12</a:t>
            </a:fld>
            <a:endParaRPr/>
          </a:p>
        </p:txBody>
      </p:sp>
    </p:spTree>
    <p:extLst>
      <p:ext uri="{BB962C8B-B14F-4D97-AF65-F5344CB8AC3E}">
        <p14:creationId xmlns:p14="http://schemas.microsoft.com/office/powerpoint/2010/main" val="239966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8"/>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8"/>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6960691" y="6356351"/>
            <a:ext cx="2057400"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sz="1200">
                <a:solidFill>
                  <a:srgbClr val="888888"/>
                </a:solidFill>
                <a:latin typeface="Arial"/>
                <a:ea typeface="Arial"/>
                <a:cs typeface="Arial"/>
                <a:sym typeface="Arial"/>
              </a:defRPr>
            </a:lvl1pPr>
            <a:lvl2pPr marL="0" lvl="1" indent="0" algn="r">
              <a:spcBef>
                <a:spcPts val="0"/>
              </a:spcBef>
              <a:buNone/>
              <a:defRPr sz="1200">
                <a:solidFill>
                  <a:srgbClr val="888888"/>
                </a:solidFill>
                <a:latin typeface="Arial"/>
                <a:ea typeface="Arial"/>
                <a:cs typeface="Arial"/>
                <a:sym typeface="Arial"/>
              </a:defRPr>
            </a:lvl2pPr>
            <a:lvl3pPr marL="0" lvl="2" indent="0" algn="r">
              <a:spcBef>
                <a:spcPts val="0"/>
              </a:spcBef>
              <a:buNone/>
              <a:defRPr sz="1200">
                <a:solidFill>
                  <a:srgbClr val="888888"/>
                </a:solidFill>
                <a:latin typeface="Arial"/>
                <a:ea typeface="Arial"/>
                <a:cs typeface="Arial"/>
                <a:sym typeface="Arial"/>
              </a:defRPr>
            </a:lvl3pPr>
            <a:lvl4pPr marL="0" lvl="3" indent="0" algn="r">
              <a:spcBef>
                <a:spcPts val="0"/>
              </a:spcBef>
              <a:buNone/>
              <a:defRPr sz="1200">
                <a:solidFill>
                  <a:srgbClr val="888888"/>
                </a:solidFill>
                <a:latin typeface="Arial"/>
                <a:ea typeface="Arial"/>
                <a:cs typeface="Arial"/>
                <a:sym typeface="Arial"/>
              </a:defRPr>
            </a:lvl4pPr>
            <a:lvl5pPr marL="0" lvl="4" indent="0" algn="r">
              <a:spcBef>
                <a:spcPts val="0"/>
              </a:spcBef>
              <a:buNone/>
              <a:defRPr sz="1200">
                <a:solidFill>
                  <a:srgbClr val="888888"/>
                </a:solidFill>
                <a:latin typeface="Arial"/>
                <a:ea typeface="Arial"/>
                <a:cs typeface="Arial"/>
                <a:sym typeface="Arial"/>
              </a:defRPr>
            </a:lvl5pPr>
            <a:lvl6pPr marL="0" lvl="5" indent="0" algn="r">
              <a:spcBef>
                <a:spcPts val="0"/>
              </a:spcBef>
              <a:buNone/>
              <a:defRPr sz="1200">
                <a:solidFill>
                  <a:srgbClr val="888888"/>
                </a:solidFill>
                <a:latin typeface="Arial"/>
                <a:ea typeface="Arial"/>
                <a:cs typeface="Arial"/>
                <a:sym typeface="Arial"/>
              </a:defRPr>
            </a:lvl6pPr>
            <a:lvl7pPr marL="0" lvl="6" indent="0" algn="r">
              <a:spcBef>
                <a:spcPts val="0"/>
              </a:spcBef>
              <a:buNone/>
              <a:defRPr sz="1200">
                <a:solidFill>
                  <a:srgbClr val="888888"/>
                </a:solidFill>
                <a:latin typeface="Arial"/>
                <a:ea typeface="Arial"/>
                <a:cs typeface="Arial"/>
                <a:sym typeface="Arial"/>
              </a:defRPr>
            </a:lvl7pPr>
            <a:lvl8pPr marL="0" lvl="7" indent="0" algn="r">
              <a:spcBef>
                <a:spcPts val="0"/>
              </a:spcBef>
              <a:buNone/>
              <a:defRPr sz="1200">
                <a:solidFill>
                  <a:srgbClr val="888888"/>
                </a:solidFill>
                <a:latin typeface="Arial"/>
                <a:ea typeface="Arial"/>
                <a:cs typeface="Arial"/>
                <a:sym typeface="Arial"/>
              </a:defRPr>
            </a:lvl8pPr>
            <a:lvl9pPr marL="0" lvl="8" indent="0" algn="r">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r>
              <a:rPr lang="de-DE"/>
              <a:t>#</a:t>
            </a:r>
            <a:endParaRPr>
              <a:solidFill>
                <a:srgbClr val="A5A5A5"/>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0"/>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1"/>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1"/>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el und Inhalt">
  <p:cSld name="1_Titel und Inhal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487752" y="356573"/>
            <a:ext cx="8027599" cy="6035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a:off x="487752" y="1220694"/>
            <a:ext cx="8027599" cy="4956271"/>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sz="1200">
                <a:solidFill>
                  <a:srgbClr val="A5A5A5"/>
                </a:solidFill>
                <a:latin typeface="Arial"/>
                <a:ea typeface="Arial"/>
                <a:cs typeface="Arial"/>
                <a:sym typeface="Arial"/>
              </a:defRPr>
            </a:lvl1pPr>
            <a:lvl2pPr marL="0" lvl="1" indent="0" algn="r">
              <a:spcBef>
                <a:spcPts val="0"/>
              </a:spcBef>
              <a:buNone/>
              <a:defRPr sz="1200">
                <a:solidFill>
                  <a:srgbClr val="A5A5A5"/>
                </a:solidFill>
                <a:latin typeface="Arial"/>
                <a:ea typeface="Arial"/>
                <a:cs typeface="Arial"/>
                <a:sym typeface="Arial"/>
              </a:defRPr>
            </a:lvl2pPr>
            <a:lvl3pPr marL="0" lvl="2" indent="0" algn="r">
              <a:spcBef>
                <a:spcPts val="0"/>
              </a:spcBef>
              <a:buNone/>
              <a:defRPr sz="1200">
                <a:solidFill>
                  <a:srgbClr val="A5A5A5"/>
                </a:solidFill>
                <a:latin typeface="Arial"/>
                <a:ea typeface="Arial"/>
                <a:cs typeface="Arial"/>
                <a:sym typeface="Arial"/>
              </a:defRPr>
            </a:lvl3pPr>
            <a:lvl4pPr marL="0" lvl="3" indent="0" algn="r">
              <a:spcBef>
                <a:spcPts val="0"/>
              </a:spcBef>
              <a:buNone/>
              <a:defRPr sz="1200">
                <a:solidFill>
                  <a:srgbClr val="A5A5A5"/>
                </a:solidFill>
                <a:latin typeface="Arial"/>
                <a:ea typeface="Arial"/>
                <a:cs typeface="Arial"/>
                <a:sym typeface="Arial"/>
              </a:defRPr>
            </a:lvl4pPr>
            <a:lvl5pPr marL="0" lvl="4" indent="0" algn="r">
              <a:spcBef>
                <a:spcPts val="0"/>
              </a:spcBef>
              <a:buNone/>
              <a:defRPr sz="1200">
                <a:solidFill>
                  <a:srgbClr val="A5A5A5"/>
                </a:solidFill>
                <a:latin typeface="Arial"/>
                <a:ea typeface="Arial"/>
                <a:cs typeface="Arial"/>
                <a:sym typeface="Arial"/>
              </a:defRPr>
            </a:lvl5pPr>
            <a:lvl6pPr marL="0" lvl="5" indent="0" algn="r">
              <a:spcBef>
                <a:spcPts val="0"/>
              </a:spcBef>
              <a:buNone/>
              <a:defRPr sz="1200">
                <a:solidFill>
                  <a:srgbClr val="A5A5A5"/>
                </a:solidFill>
                <a:latin typeface="Arial"/>
                <a:ea typeface="Arial"/>
                <a:cs typeface="Arial"/>
                <a:sym typeface="Arial"/>
              </a:defRPr>
            </a:lvl6pPr>
            <a:lvl7pPr marL="0" lvl="6" indent="0" algn="r">
              <a:spcBef>
                <a:spcPts val="0"/>
              </a:spcBef>
              <a:buNone/>
              <a:defRPr sz="1200">
                <a:solidFill>
                  <a:srgbClr val="A5A5A5"/>
                </a:solidFill>
                <a:latin typeface="Arial"/>
                <a:ea typeface="Arial"/>
                <a:cs typeface="Arial"/>
                <a:sym typeface="Arial"/>
              </a:defRPr>
            </a:lvl7pPr>
            <a:lvl8pPr marL="0" lvl="7" indent="0" algn="r">
              <a:spcBef>
                <a:spcPts val="0"/>
              </a:spcBef>
              <a:buNone/>
              <a:defRPr sz="1200">
                <a:solidFill>
                  <a:srgbClr val="A5A5A5"/>
                </a:solidFill>
                <a:latin typeface="Arial"/>
                <a:ea typeface="Arial"/>
                <a:cs typeface="Arial"/>
                <a:sym typeface="Arial"/>
              </a:defRPr>
            </a:lvl8pPr>
            <a:lvl9pPr marL="0" lvl="8" indent="0" algn="r">
              <a:spcBef>
                <a:spcPts val="0"/>
              </a:spcBef>
              <a:buNone/>
              <a:defRPr sz="1200">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sz="1200">
                <a:solidFill>
                  <a:srgbClr val="A5A5A5"/>
                </a:solidFill>
                <a:latin typeface="Arial"/>
                <a:ea typeface="Arial"/>
                <a:cs typeface="Arial"/>
                <a:sym typeface="Arial"/>
              </a:defRPr>
            </a:lvl1pPr>
            <a:lvl2pPr marL="0" lvl="1" indent="0" algn="r">
              <a:spcBef>
                <a:spcPts val="0"/>
              </a:spcBef>
              <a:buNone/>
              <a:defRPr sz="1200">
                <a:solidFill>
                  <a:srgbClr val="A5A5A5"/>
                </a:solidFill>
                <a:latin typeface="Arial"/>
                <a:ea typeface="Arial"/>
                <a:cs typeface="Arial"/>
                <a:sym typeface="Arial"/>
              </a:defRPr>
            </a:lvl2pPr>
            <a:lvl3pPr marL="0" lvl="2" indent="0" algn="r">
              <a:spcBef>
                <a:spcPts val="0"/>
              </a:spcBef>
              <a:buNone/>
              <a:defRPr sz="1200">
                <a:solidFill>
                  <a:srgbClr val="A5A5A5"/>
                </a:solidFill>
                <a:latin typeface="Arial"/>
                <a:ea typeface="Arial"/>
                <a:cs typeface="Arial"/>
                <a:sym typeface="Arial"/>
              </a:defRPr>
            </a:lvl3pPr>
            <a:lvl4pPr marL="0" lvl="3" indent="0" algn="r">
              <a:spcBef>
                <a:spcPts val="0"/>
              </a:spcBef>
              <a:buNone/>
              <a:defRPr sz="1200">
                <a:solidFill>
                  <a:srgbClr val="A5A5A5"/>
                </a:solidFill>
                <a:latin typeface="Arial"/>
                <a:ea typeface="Arial"/>
                <a:cs typeface="Arial"/>
                <a:sym typeface="Arial"/>
              </a:defRPr>
            </a:lvl4pPr>
            <a:lvl5pPr marL="0" lvl="4" indent="0" algn="r">
              <a:spcBef>
                <a:spcPts val="0"/>
              </a:spcBef>
              <a:buNone/>
              <a:defRPr sz="1200">
                <a:solidFill>
                  <a:srgbClr val="A5A5A5"/>
                </a:solidFill>
                <a:latin typeface="Arial"/>
                <a:ea typeface="Arial"/>
                <a:cs typeface="Arial"/>
                <a:sym typeface="Arial"/>
              </a:defRPr>
            </a:lvl5pPr>
            <a:lvl6pPr marL="0" lvl="5" indent="0" algn="r">
              <a:spcBef>
                <a:spcPts val="0"/>
              </a:spcBef>
              <a:buNone/>
              <a:defRPr sz="1200">
                <a:solidFill>
                  <a:srgbClr val="A5A5A5"/>
                </a:solidFill>
                <a:latin typeface="Arial"/>
                <a:ea typeface="Arial"/>
                <a:cs typeface="Arial"/>
                <a:sym typeface="Arial"/>
              </a:defRPr>
            </a:lvl6pPr>
            <a:lvl7pPr marL="0" lvl="6" indent="0" algn="r">
              <a:spcBef>
                <a:spcPts val="0"/>
              </a:spcBef>
              <a:buNone/>
              <a:defRPr sz="1200">
                <a:solidFill>
                  <a:srgbClr val="A5A5A5"/>
                </a:solidFill>
                <a:latin typeface="Arial"/>
                <a:ea typeface="Arial"/>
                <a:cs typeface="Arial"/>
                <a:sym typeface="Arial"/>
              </a:defRPr>
            </a:lvl7pPr>
            <a:lvl8pPr marL="0" lvl="7" indent="0" algn="r">
              <a:spcBef>
                <a:spcPts val="0"/>
              </a:spcBef>
              <a:buNone/>
              <a:defRPr sz="1200">
                <a:solidFill>
                  <a:srgbClr val="A5A5A5"/>
                </a:solidFill>
                <a:latin typeface="Arial"/>
                <a:ea typeface="Arial"/>
                <a:cs typeface="Arial"/>
                <a:sym typeface="Arial"/>
              </a:defRPr>
            </a:lvl8pPr>
            <a:lvl9pPr marL="0" lvl="8" indent="0" algn="r">
              <a:spcBef>
                <a:spcPts val="0"/>
              </a:spcBef>
              <a:buNone/>
              <a:defRPr sz="1200">
                <a:solidFill>
                  <a:srgbClr val="A5A5A5"/>
                </a:solidFill>
                <a:latin typeface="Arial"/>
                <a:ea typeface="Arial"/>
                <a:cs typeface="Arial"/>
                <a:sym typeface="Arial"/>
              </a:defRPr>
            </a:lvl9pPr>
          </a:lstStyle>
          <a:p>
            <a:pPr marL="0" lvl="0" indent="0" algn="r" rtl="0">
              <a:spcBef>
                <a:spcPts val="0"/>
              </a:spcBef>
              <a:spcAft>
                <a:spcPts val="0"/>
              </a:spcAft>
              <a:buNone/>
            </a:pPr>
            <a:r>
              <a:rPr lang="de-DE"/>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4"/>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5"/>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5"/>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5" name="Google Shape;75;p18"/>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9"/>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2" name="Google Shape;82;p19"/>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3" name="Google Shape;83;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628650" y="365126"/>
            <a:ext cx="7886700" cy="9374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628650" y="1431985"/>
            <a:ext cx="7886700" cy="474497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2744285" y="6356351"/>
            <a:ext cx="1439526"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grpSp>
        <p:nvGrpSpPr>
          <p:cNvPr id="20" name="Google Shape;20;p7"/>
          <p:cNvGrpSpPr/>
          <p:nvPr/>
        </p:nvGrpSpPr>
        <p:grpSpPr>
          <a:xfrm>
            <a:off x="0" y="6301488"/>
            <a:ext cx="9144000" cy="54863"/>
            <a:chOff x="0" y="730121"/>
            <a:chExt cx="6858000" cy="54864"/>
          </a:xfrm>
        </p:grpSpPr>
        <p:sp>
          <p:nvSpPr>
            <p:cNvPr id="21" name="Google Shape;21;p7"/>
            <p:cNvSpPr/>
            <p:nvPr/>
          </p:nvSpPr>
          <p:spPr>
            <a:xfrm rot="10800000" flipH="1">
              <a:off x="0" y="730121"/>
              <a:ext cx="6492240" cy="5486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rgbClr val="FFFFFF"/>
                </a:solidFill>
                <a:latin typeface="Calibri"/>
                <a:ea typeface="Calibri"/>
                <a:cs typeface="Calibri"/>
                <a:sym typeface="Calibri"/>
              </a:endParaRPr>
            </a:p>
          </p:txBody>
        </p:sp>
        <p:sp>
          <p:nvSpPr>
            <p:cNvPr id="22" name="Google Shape;22;p7"/>
            <p:cNvSpPr/>
            <p:nvPr/>
          </p:nvSpPr>
          <p:spPr>
            <a:xfrm rot="10800000" flipH="1">
              <a:off x="4447309" y="730121"/>
              <a:ext cx="2410691" cy="54864"/>
            </a:xfrm>
            <a:prstGeom prst="rect">
              <a:avLst/>
            </a:prstGeom>
            <a:solidFill>
              <a:srgbClr val="DCB4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rgbClr val="FFFFFF"/>
                </a:solidFill>
                <a:latin typeface="Calibri"/>
                <a:ea typeface="Calibri"/>
                <a:cs typeface="Calibri"/>
                <a:sym typeface="Calibri"/>
              </a:endParaRPr>
            </a:p>
          </p:txBody>
        </p:sp>
      </p:grpSp>
      <p:sp>
        <p:nvSpPr>
          <p:cNvPr id="23" name="Google Shape;23;p7"/>
          <p:cNvSpPr txBox="1">
            <a:spLocks noGrp="1"/>
          </p:cNvSpPr>
          <p:nvPr>
            <p:ph type="sldNum" idx="12"/>
          </p:nvPr>
        </p:nvSpPr>
        <p:spPr>
          <a:xfrm>
            <a:off x="196849" y="6435726"/>
            <a:ext cx="365047" cy="365125"/>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200" b="0" u="none">
                <a:solidFill>
                  <a:srgbClr val="A5A5A5"/>
                </a:solidFill>
                <a:latin typeface="Arial"/>
                <a:ea typeface="Arial"/>
                <a:cs typeface="Arial"/>
                <a:sym typeface="Arial"/>
              </a:defRPr>
            </a:lvl1pPr>
            <a:lvl2pPr marL="0" marR="0" lvl="1" indent="0" algn="r" rtl="0">
              <a:spcBef>
                <a:spcPts val="0"/>
              </a:spcBef>
              <a:buNone/>
              <a:defRPr sz="1200" b="0" u="none">
                <a:solidFill>
                  <a:srgbClr val="A5A5A5"/>
                </a:solidFill>
                <a:latin typeface="Arial"/>
                <a:ea typeface="Arial"/>
                <a:cs typeface="Arial"/>
                <a:sym typeface="Arial"/>
              </a:defRPr>
            </a:lvl2pPr>
            <a:lvl3pPr marL="0" marR="0" lvl="2" indent="0" algn="r" rtl="0">
              <a:spcBef>
                <a:spcPts val="0"/>
              </a:spcBef>
              <a:buNone/>
              <a:defRPr sz="1200" b="0" u="none">
                <a:solidFill>
                  <a:srgbClr val="A5A5A5"/>
                </a:solidFill>
                <a:latin typeface="Arial"/>
                <a:ea typeface="Arial"/>
                <a:cs typeface="Arial"/>
                <a:sym typeface="Arial"/>
              </a:defRPr>
            </a:lvl3pPr>
            <a:lvl4pPr marL="0" marR="0" lvl="3" indent="0" algn="r" rtl="0">
              <a:spcBef>
                <a:spcPts val="0"/>
              </a:spcBef>
              <a:buNone/>
              <a:defRPr sz="1200" b="0" u="none">
                <a:solidFill>
                  <a:srgbClr val="A5A5A5"/>
                </a:solidFill>
                <a:latin typeface="Arial"/>
                <a:ea typeface="Arial"/>
                <a:cs typeface="Arial"/>
                <a:sym typeface="Arial"/>
              </a:defRPr>
            </a:lvl4pPr>
            <a:lvl5pPr marL="0" marR="0" lvl="4" indent="0" algn="r" rtl="0">
              <a:spcBef>
                <a:spcPts val="0"/>
              </a:spcBef>
              <a:buNone/>
              <a:defRPr sz="1200" b="0" u="none">
                <a:solidFill>
                  <a:srgbClr val="A5A5A5"/>
                </a:solidFill>
                <a:latin typeface="Arial"/>
                <a:ea typeface="Arial"/>
                <a:cs typeface="Arial"/>
                <a:sym typeface="Arial"/>
              </a:defRPr>
            </a:lvl5pPr>
            <a:lvl6pPr marL="0" marR="0" lvl="5" indent="0" algn="r" rtl="0">
              <a:spcBef>
                <a:spcPts val="0"/>
              </a:spcBef>
              <a:buNone/>
              <a:defRPr sz="1200" b="0" u="none">
                <a:solidFill>
                  <a:srgbClr val="A5A5A5"/>
                </a:solidFill>
                <a:latin typeface="Arial"/>
                <a:ea typeface="Arial"/>
                <a:cs typeface="Arial"/>
                <a:sym typeface="Arial"/>
              </a:defRPr>
            </a:lvl6pPr>
            <a:lvl7pPr marL="0" marR="0" lvl="6" indent="0" algn="r" rtl="0">
              <a:spcBef>
                <a:spcPts val="0"/>
              </a:spcBef>
              <a:buNone/>
              <a:defRPr sz="1200" b="0" u="none">
                <a:solidFill>
                  <a:srgbClr val="A5A5A5"/>
                </a:solidFill>
                <a:latin typeface="Arial"/>
                <a:ea typeface="Arial"/>
                <a:cs typeface="Arial"/>
                <a:sym typeface="Arial"/>
              </a:defRPr>
            </a:lvl7pPr>
            <a:lvl8pPr marL="0" marR="0" lvl="7" indent="0" algn="r" rtl="0">
              <a:spcBef>
                <a:spcPts val="0"/>
              </a:spcBef>
              <a:buNone/>
              <a:defRPr sz="1200" b="0" u="none">
                <a:solidFill>
                  <a:srgbClr val="A5A5A5"/>
                </a:solidFill>
                <a:latin typeface="Arial"/>
                <a:ea typeface="Arial"/>
                <a:cs typeface="Arial"/>
                <a:sym typeface="Arial"/>
              </a:defRPr>
            </a:lvl8pPr>
            <a:lvl9pPr marL="0" marR="0" lvl="8" indent="0" algn="r" rtl="0">
              <a:spcBef>
                <a:spcPts val="0"/>
              </a:spcBef>
              <a:buNone/>
              <a:defRPr sz="1200" b="0" u="none">
                <a:solidFill>
                  <a:srgbClr val="A5A5A5"/>
                </a:solidFill>
                <a:latin typeface="Arial"/>
                <a:ea typeface="Arial"/>
                <a:cs typeface="Arial"/>
                <a:sym typeface="Arial"/>
              </a:defRPr>
            </a:lvl9pPr>
          </a:lstStyle>
          <a:p>
            <a:pPr marL="0" lvl="0" indent="0" algn="r" rtl="0">
              <a:spcBef>
                <a:spcPts val="0"/>
              </a:spcBef>
              <a:spcAft>
                <a:spcPts val="0"/>
              </a:spcAft>
              <a:buNone/>
            </a:pPr>
            <a:r>
              <a:rPr lang="de-DE"/>
              <a:t>1</a:t>
            </a:r>
            <a:endParaRPr sz="1400">
              <a:solidFill>
                <a:srgbClr val="000000"/>
              </a:solidFill>
            </a:endParaRPr>
          </a:p>
        </p:txBody>
      </p:sp>
      <p:pic>
        <p:nvPicPr>
          <p:cNvPr id="3" name="Picture 2" descr="A close up of a logo&#10;&#10;Description automatically generated">
            <a:extLst>
              <a:ext uri="{FF2B5EF4-FFF2-40B4-BE49-F238E27FC236}">
                <a16:creationId xmlns="" xmlns:a16="http://schemas.microsoft.com/office/drawing/2014/main" id="{525A7861-5F30-44A0-8AB3-B432AE856A24}"/>
              </a:ext>
            </a:extLst>
          </p:cNvPr>
          <p:cNvPicPr>
            <a:picLocks noChangeAspect="1"/>
          </p:cNvPicPr>
          <p:nvPr userDrawn="1"/>
        </p:nvPicPr>
        <p:blipFill rotWithShape="1">
          <a:blip r:embed="rId14"/>
          <a:srcRect t="21738" b="19151"/>
          <a:stretch/>
        </p:blipFill>
        <p:spPr>
          <a:xfrm>
            <a:off x="5541556" y="6420450"/>
            <a:ext cx="569108" cy="335530"/>
          </a:xfrm>
          <a:prstGeom prst="rect">
            <a:avLst/>
          </a:prstGeom>
        </p:spPr>
      </p:pic>
      <p:pic>
        <p:nvPicPr>
          <p:cNvPr id="5" name="Picture 4">
            <a:extLst>
              <a:ext uri="{FF2B5EF4-FFF2-40B4-BE49-F238E27FC236}">
                <a16:creationId xmlns="" xmlns:a16="http://schemas.microsoft.com/office/drawing/2014/main" id="{E2DE80F9-B9DE-4A8A-99A6-9A6C15059221}"/>
              </a:ext>
            </a:extLst>
          </p:cNvPr>
          <p:cNvPicPr>
            <a:picLocks noChangeAspect="1"/>
          </p:cNvPicPr>
          <p:nvPr userDrawn="1"/>
        </p:nvPicPr>
        <p:blipFill>
          <a:blip r:embed="rId15"/>
          <a:stretch>
            <a:fillRect/>
          </a:stretch>
        </p:blipFill>
        <p:spPr>
          <a:xfrm>
            <a:off x="7010693" y="6366759"/>
            <a:ext cx="2005152" cy="468596"/>
          </a:xfrm>
          <a:prstGeom prst="rect">
            <a:avLst/>
          </a:prstGeom>
        </p:spPr>
      </p:pic>
      <p:pic>
        <p:nvPicPr>
          <p:cNvPr id="6" name="Picture 5" descr="A close up of a logo&#10;&#10;Description automatically generated">
            <a:extLst>
              <a:ext uri="{FF2B5EF4-FFF2-40B4-BE49-F238E27FC236}">
                <a16:creationId xmlns="" xmlns:a16="http://schemas.microsoft.com/office/drawing/2014/main" id="{B2AC5F94-2E10-423F-A5E1-A981E68D04A3}"/>
              </a:ext>
            </a:extLst>
          </p:cNvPr>
          <p:cNvPicPr>
            <a:picLocks noChangeAspect="1"/>
          </p:cNvPicPr>
          <p:nvPr userDrawn="1"/>
        </p:nvPicPr>
        <p:blipFill>
          <a:blip r:embed="rId16"/>
          <a:stretch>
            <a:fillRect/>
          </a:stretch>
        </p:blipFill>
        <p:spPr>
          <a:xfrm>
            <a:off x="6457952" y="6356351"/>
            <a:ext cx="501649" cy="501649"/>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0800" marR="0" lvl="0"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1"/>
          <p:cNvPicPr preferRelativeResize="0"/>
          <p:nvPr/>
        </p:nvPicPr>
        <p:blipFill rotWithShape="1">
          <a:blip r:embed="rId3">
            <a:alphaModFix/>
          </a:blip>
          <a:srcRect l="10971" r="10972"/>
          <a:stretch/>
        </p:blipFill>
        <p:spPr>
          <a:xfrm>
            <a:off x="1" y="1"/>
            <a:ext cx="9143999" cy="6858000"/>
          </a:xfrm>
          <a:prstGeom prst="rect">
            <a:avLst/>
          </a:prstGeom>
          <a:noFill/>
          <a:ln>
            <a:noFill/>
          </a:ln>
        </p:spPr>
      </p:pic>
      <p:sp>
        <p:nvSpPr>
          <p:cNvPr id="321" name="Google Shape;321;p1"/>
          <p:cNvSpPr txBox="1"/>
          <p:nvPr/>
        </p:nvSpPr>
        <p:spPr>
          <a:xfrm>
            <a:off x="1" y="0"/>
            <a:ext cx="9143999" cy="6858000"/>
          </a:xfrm>
          <a:prstGeom prst="rect">
            <a:avLst/>
          </a:prstGeom>
          <a:gradFill>
            <a:gsLst>
              <a:gs pos="0">
                <a:srgbClr val="F6F9FC">
                  <a:alpha val="24705"/>
                </a:srgbClr>
              </a:gs>
              <a:gs pos="100000">
                <a:srgbClr val="44546A"/>
              </a:gs>
            </a:gsLst>
            <a:lin ang="10800000" scaled="0"/>
          </a:gradFill>
          <a:ln>
            <a:noFill/>
          </a:ln>
        </p:spPr>
        <p:txBody>
          <a:bodyPr spcFirstLastPara="1" wrap="square" lIns="182875" tIns="3383275" rIns="182875" bIns="91425" anchor="b"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rial"/>
              <a:ea typeface="Arial"/>
              <a:cs typeface="Arial"/>
              <a:sym typeface="Arial"/>
            </a:endParaRPr>
          </a:p>
        </p:txBody>
      </p:sp>
      <p:sp>
        <p:nvSpPr>
          <p:cNvPr id="322" name="Google Shape;322;p1"/>
          <p:cNvSpPr txBox="1"/>
          <p:nvPr/>
        </p:nvSpPr>
        <p:spPr>
          <a:xfrm>
            <a:off x="7404409" y="0"/>
            <a:ext cx="869700" cy="6858000"/>
          </a:xfrm>
          <a:prstGeom prst="rect">
            <a:avLst/>
          </a:prstGeom>
          <a:solidFill>
            <a:srgbClr val="A5A5A5">
              <a:alpha val="49803"/>
            </a:srgbClr>
          </a:solidFill>
          <a:ln>
            <a:noFill/>
          </a:ln>
        </p:spPr>
        <p:txBody>
          <a:bodyPr spcFirstLastPara="1" wrap="square" lIns="182875" tIns="3383275" rIns="182875" bIns="91425" anchor="b"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323" name="Google Shape;323;p1"/>
          <p:cNvSpPr txBox="1"/>
          <p:nvPr/>
        </p:nvSpPr>
        <p:spPr>
          <a:xfrm>
            <a:off x="8274204" y="0"/>
            <a:ext cx="869795" cy="6858000"/>
          </a:xfrm>
          <a:prstGeom prst="rect">
            <a:avLst/>
          </a:prstGeom>
          <a:solidFill>
            <a:srgbClr val="44546A">
              <a:alpha val="63921"/>
            </a:srgbClr>
          </a:solidFill>
          <a:ln>
            <a:noFill/>
          </a:ln>
        </p:spPr>
        <p:txBody>
          <a:bodyPr spcFirstLastPara="1" wrap="square" lIns="182875" tIns="3383275" rIns="182875" bIns="91425" anchor="b"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Arial"/>
              <a:ea typeface="Arial"/>
              <a:cs typeface="Arial"/>
              <a:sym typeface="Arial"/>
            </a:endParaRPr>
          </a:p>
        </p:txBody>
      </p:sp>
      <p:grpSp>
        <p:nvGrpSpPr>
          <p:cNvPr id="324" name="Google Shape;324;p1"/>
          <p:cNvGrpSpPr/>
          <p:nvPr/>
        </p:nvGrpSpPr>
        <p:grpSpPr>
          <a:xfrm>
            <a:off x="5664819" y="0"/>
            <a:ext cx="1739590" cy="6858000"/>
            <a:chOff x="6825703" y="0"/>
            <a:chExt cx="2318296" cy="6858000"/>
          </a:xfrm>
        </p:grpSpPr>
        <p:sp>
          <p:nvSpPr>
            <p:cNvPr id="325" name="Google Shape;325;p1"/>
            <p:cNvSpPr txBox="1"/>
            <p:nvPr/>
          </p:nvSpPr>
          <p:spPr>
            <a:xfrm>
              <a:off x="6825703" y="0"/>
              <a:ext cx="1159148" cy="6858000"/>
            </a:xfrm>
            <a:prstGeom prst="rect">
              <a:avLst/>
            </a:prstGeom>
            <a:solidFill>
              <a:srgbClr val="A5A5A5">
                <a:alpha val="49803"/>
              </a:srgbClr>
            </a:solidFill>
            <a:ln>
              <a:noFill/>
            </a:ln>
          </p:spPr>
          <p:txBody>
            <a:bodyPr spcFirstLastPara="1" wrap="square" lIns="182875" tIns="3383275" rIns="182875" bIns="91425" anchor="b"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326" name="Google Shape;326;p1"/>
            <p:cNvSpPr txBox="1"/>
            <p:nvPr/>
          </p:nvSpPr>
          <p:spPr>
            <a:xfrm>
              <a:off x="7984851" y="0"/>
              <a:ext cx="1159148" cy="6858000"/>
            </a:xfrm>
            <a:prstGeom prst="rect">
              <a:avLst/>
            </a:prstGeom>
            <a:solidFill>
              <a:srgbClr val="44546A">
                <a:alpha val="63921"/>
              </a:srgbClr>
            </a:solidFill>
            <a:ln>
              <a:noFill/>
            </a:ln>
          </p:spPr>
          <p:txBody>
            <a:bodyPr spcFirstLastPara="1" wrap="square" lIns="182875" tIns="3383275" rIns="182875" bIns="91425" anchor="b"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Arial"/>
                <a:ea typeface="Arial"/>
                <a:cs typeface="Arial"/>
                <a:sym typeface="Arial"/>
              </a:endParaRPr>
            </a:p>
          </p:txBody>
        </p:sp>
      </p:grpSp>
      <p:sp>
        <p:nvSpPr>
          <p:cNvPr id="327" name="Google Shape;327;p1"/>
          <p:cNvSpPr txBox="1">
            <a:spLocks noGrp="1"/>
          </p:cNvSpPr>
          <p:nvPr>
            <p:ph type="ctrTitle"/>
          </p:nvPr>
        </p:nvSpPr>
        <p:spPr>
          <a:xfrm>
            <a:off x="172978" y="276331"/>
            <a:ext cx="8963400" cy="3928200"/>
          </a:xfrm>
          <a:prstGeom prst="rect">
            <a:avLst/>
          </a:prstGeom>
          <a:solidFill>
            <a:schemeClr val="lt1"/>
          </a:solidFill>
          <a:ln>
            <a:noFill/>
          </a:ln>
        </p:spPr>
        <p:txBody>
          <a:bodyPr spcFirstLastPara="1" wrap="square" lIns="576000" tIns="45700" rIns="91425" bIns="45700" anchor="ctr" anchorCtr="0">
            <a:noAutofit/>
          </a:bodyPr>
          <a:lstStyle/>
          <a:p>
            <a:pPr lvl="0">
              <a:lnSpc>
                <a:spcPct val="100000"/>
              </a:lnSpc>
              <a:buClr>
                <a:srgbClr val="000000"/>
              </a:buClr>
              <a:buSzPts val="3200"/>
            </a:pPr>
            <a:r>
              <a:rPr lang="de-DE" sz="2400" b="1" dirty="0" smtClean="0">
                <a:solidFill>
                  <a:srgbClr val="000000"/>
                </a:solidFill>
                <a:latin typeface="Arial"/>
                <a:cs typeface="Arial"/>
                <a:sym typeface="Arial"/>
              </a:rPr>
              <a:t>[</a:t>
            </a:r>
            <a:r>
              <a:rPr lang="en-US" sz="2400" b="1" dirty="0">
                <a:solidFill>
                  <a:srgbClr val="000000"/>
                </a:solidFill>
                <a:latin typeface="Arial"/>
                <a:cs typeface="Arial"/>
                <a:sym typeface="Arial"/>
              </a:rPr>
              <a:t>Impact of trade(import and export) on the growth of manufacturing industry in </a:t>
            </a:r>
            <a:r>
              <a:rPr lang="en-US" sz="2400" b="1" dirty="0" smtClean="0">
                <a:solidFill>
                  <a:srgbClr val="000000"/>
                </a:solidFill>
                <a:latin typeface="Arial"/>
                <a:cs typeface="Arial"/>
                <a:sym typeface="Arial"/>
              </a:rPr>
              <a:t>Ghana. </a:t>
            </a:r>
            <a:r>
              <a:rPr lang="en-US" sz="2400" b="1" dirty="0">
                <a:solidFill>
                  <a:srgbClr val="000000"/>
                </a:solidFill>
                <a:latin typeface="Arial"/>
                <a:cs typeface="Arial"/>
                <a:sym typeface="Arial"/>
              </a:rPr>
              <a:t>A case study of it impact on 1D1F( 1 district and 1 factory). </a:t>
            </a:r>
            <a:r>
              <a:rPr lang="en-US" sz="2400" b="1" dirty="0" smtClean="0">
                <a:solidFill>
                  <a:srgbClr val="000000"/>
                </a:solidFill>
                <a:latin typeface="Arial"/>
                <a:cs typeface="Arial"/>
                <a:sym typeface="Arial"/>
              </a:rPr>
              <a:t/>
            </a:r>
            <a:br>
              <a:rPr lang="en-US" sz="2400" b="1" dirty="0" smtClean="0">
                <a:solidFill>
                  <a:srgbClr val="000000"/>
                </a:solidFill>
                <a:latin typeface="Arial"/>
                <a:cs typeface="Arial"/>
                <a:sym typeface="Arial"/>
              </a:rPr>
            </a:br>
            <a:r>
              <a:rPr lang="en-US" sz="2400" b="1" dirty="0" smtClean="0">
                <a:solidFill>
                  <a:srgbClr val="000000"/>
                </a:solidFill>
                <a:latin typeface="Arial"/>
                <a:cs typeface="Arial"/>
                <a:sym typeface="Arial"/>
              </a:rPr>
              <a:t>Developing </a:t>
            </a:r>
            <a:r>
              <a:rPr lang="en-US" sz="2400" b="1" dirty="0">
                <a:solidFill>
                  <a:srgbClr val="000000"/>
                </a:solidFill>
                <a:latin typeface="Arial"/>
                <a:cs typeface="Arial"/>
                <a:sym typeface="Arial"/>
              </a:rPr>
              <a:t>a model that predicts possible district that manufacturing factories can be established.</a:t>
            </a:r>
            <a:r>
              <a:rPr lang="de-DE" sz="2400" b="1" dirty="0">
                <a:solidFill>
                  <a:srgbClr val="000000"/>
                </a:solidFill>
                <a:latin typeface="Arial"/>
                <a:cs typeface="Arial"/>
                <a:sym typeface="Arial"/>
              </a:rPr>
              <a:t>]</a:t>
            </a:r>
            <a:r>
              <a:rPr lang="en-US" sz="1200" dirty="0">
                <a:solidFill>
                  <a:srgbClr val="000000"/>
                </a:solidFill>
                <a:latin typeface="Arial"/>
                <a:cs typeface="Arial"/>
                <a:sym typeface="Arial"/>
              </a:rPr>
              <a:t/>
            </a:r>
            <a:br>
              <a:rPr lang="en-US" sz="1200" dirty="0">
                <a:solidFill>
                  <a:srgbClr val="000000"/>
                </a:solidFill>
                <a:latin typeface="Arial"/>
                <a:cs typeface="Arial"/>
                <a:sym typeface="Arial"/>
              </a:rPr>
            </a:br>
            <a:endParaRPr sz="5700" dirty="0">
              <a:latin typeface="Arial"/>
              <a:ea typeface="Arial"/>
              <a:cs typeface="Arial"/>
              <a:sym typeface="Arial"/>
            </a:endParaRPr>
          </a:p>
        </p:txBody>
      </p:sp>
      <p:sp>
        <p:nvSpPr>
          <p:cNvPr id="328" name="Google Shape;328;p1"/>
          <p:cNvSpPr txBox="1"/>
          <p:nvPr/>
        </p:nvSpPr>
        <p:spPr>
          <a:xfrm>
            <a:off x="0" y="4319750"/>
            <a:ext cx="8963400" cy="598200"/>
          </a:xfrm>
          <a:prstGeom prst="rect">
            <a:avLst/>
          </a:prstGeom>
          <a:solidFill>
            <a:schemeClr val="lt1"/>
          </a:solidFill>
          <a:ln>
            <a:noFill/>
          </a:ln>
        </p:spPr>
        <p:txBody>
          <a:bodyPr spcFirstLastPara="1" wrap="square" lIns="576000" tIns="45700" rIns="91425" bIns="45700" anchor="ctr" anchorCtr="0">
            <a:noAutofit/>
          </a:bodyPr>
          <a:lstStyle/>
          <a:p>
            <a:pPr>
              <a:buClr>
                <a:schemeClr val="dk1"/>
              </a:buClr>
              <a:buSzPts val="3200"/>
            </a:pPr>
            <a:r>
              <a:rPr lang="de-DE" sz="3200" b="1" dirty="0">
                <a:solidFill>
                  <a:schemeClr val="dk1"/>
                </a:solidFill>
              </a:rPr>
              <a:t>[Data Science HACKATHON ]</a:t>
            </a:r>
            <a:endParaRPr lang="en-US" dirty="0">
              <a:solidFill>
                <a:schemeClr val="dk1"/>
              </a:solidFill>
            </a:endParaRPr>
          </a:p>
        </p:txBody>
      </p:sp>
      <p:sp>
        <p:nvSpPr>
          <p:cNvPr id="329" name="Google Shape;329;p1"/>
          <p:cNvSpPr txBox="1"/>
          <p:nvPr/>
        </p:nvSpPr>
        <p:spPr>
          <a:xfrm>
            <a:off x="0" y="5031850"/>
            <a:ext cx="8963400" cy="598200"/>
          </a:xfrm>
          <a:prstGeom prst="rect">
            <a:avLst/>
          </a:prstGeom>
          <a:solidFill>
            <a:srgbClr val="004F7D"/>
          </a:solidFill>
          <a:ln>
            <a:noFill/>
          </a:ln>
        </p:spPr>
        <p:txBody>
          <a:bodyPr spcFirstLastPara="1" wrap="square" lIns="360000" tIns="45700" rIns="252000" bIns="45700" anchor="ctr" anchorCtr="0">
            <a:noAutofit/>
          </a:bodyPr>
          <a:lstStyle/>
          <a:p>
            <a:pPr algn="r">
              <a:buClr>
                <a:schemeClr val="lt1"/>
              </a:buClr>
              <a:buSzPts val="3200"/>
            </a:pPr>
            <a:r>
              <a:rPr lang="de-DE" sz="3200" b="1" dirty="0">
                <a:solidFill>
                  <a:schemeClr val="lt1"/>
                </a:solidFill>
                <a:latin typeface="Arial"/>
                <a:ea typeface="Arial"/>
                <a:cs typeface="Arial"/>
                <a:sym typeface="Arial"/>
              </a:rPr>
              <a:t>[TEAM </a:t>
            </a:r>
            <a:r>
              <a:rPr lang="de-DE" sz="3200" b="1" dirty="0" smtClean="0">
                <a:solidFill>
                  <a:schemeClr val="lt1"/>
                </a:solidFill>
              </a:rPr>
              <a:t>JOY</a:t>
            </a:r>
            <a:r>
              <a:rPr lang="de-DE" sz="3200" b="1" dirty="0" smtClean="0">
                <a:solidFill>
                  <a:schemeClr val="lt1"/>
                </a:solidFill>
                <a:latin typeface="Arial"/>
                <a:ea typeface="Arial"/>
                <a:cs typeface="Arial"/>
                <a:sym typeface="Arial"/>
              </a:rPr>
              <a:t>]</a:t>
            </a:r>
            <a:r>
              <a:rPr lang="de-DE" sz="3200" b="1" dirty="0">
                <a:solidFill>
                  <a:schemeClr val="lt1"/>
                </a:solidFill>
              </a:rPr>
              <a:t> </a:t>
            </a:r>
            <a:endParaRPr dirty="0">
              <a:solidFill>
                <a:schemeClr val="lt1"/>
              </a:solidFill>
            </a:endParaRPr>
          </a:p>
        </p:txBody>
      </p:sp>
      <p:pic>
        <p:nvPicPr>
          <p:cNvPr id="330" name="Google Shape;330;p1"/>
          <p:cNvPicPr preferRelativeResize="0"/>
          <p:nvPr/>
        </p:nvPicPr>
        <p:blipFill>
          <a:blip r:embed="rId4">
            <a:alphaModFix/>
          </a:blip>
          <a:stretch>
            <a:fillRect/>
          </a:stretch>
        </p:blipFill>
        <p:spPr>
          <a:xfrm>
            <a:off x="0" y="5833038"/>
            <a:ext cx="9144000" cy="1024975"/>
          </a:xfrm>
          <a:prstGeom prst="rect">
            <a:avLst/>
          </a:prstGeom>
          <a:noFill/>
          <a:ln>
            <a:noFill/>
          </a:ln>
        </p:spPr>
      </p:pic>
      <p:pic>
        <p:nvPicPr>
          <p:cNvPr id="3" name="Picture 2">
            <a:extLst>
              <a:ext uri="{FF2B5EF4-FFF2-40B4-BE49-F238E27FC236}">
                <a16:creationId xmlns="" xmlns:a16="http://schemas.microsoft.com/office/drawing/2014/main" id="{5E884608-F9E8-4629-A8BB-3BAF4AA3E2BC}"/>
              </a:ext>
            </a:extLst>
          </p:cNvPr>
          <p:cNvPicPr>
            <a:picLocks noChangeAspect="1"/>
          </p:cNvPicPr>
          <p:nvPr/>
        </p:nvPicPr>
        <p:blipFill>
          <a:blip r:embed="rId5"/>
          <a:stretch>
            <a:fillRect/>
          </a:stretch>
        </p:blipFill>
        <p:spPr>
          <a:xfrm>
            <a:off x="2750223" y="6067890"/>
            <a:ext cx="2771399" cy="647664"/>
          </a:xfrm>
          <a:prstGeom prst="rect">
            <a:avLst/>
          </a:prstGeom>
        </p:spPr>
      </p:pic>
      <p:pic>
        <p:nvPicPr>
          <p:cNvPr id="5" name="Picture 4" descr="A close up of a logo&#10;&#10;Description automatically generated">
            <a:extLst>
              <a:ext uri="{FF2B5EF4-FFF2-40B4-BE49-F238E27FC236}">
                <a16:creationId xmlns="" xmlns:a16="http://schemas.microsoft.com/office/drawing/2014/main" id="{7BB41D6D-C5AA-4C35-A234-150FD4C4C2AB}"/>
              </a:ext>
            </a:extLst>
          </p:cNvPr>
          <p:cNvPicPr>
            <a:picLocks noChangeAspect="1"/>
          </p:cNvPicPr>
          <p:nvPr/>
        </p:nvPicPr>
        <p:blipFill>
          <a:blip r:embed="rId6"/>
          <a:stretch>
            <a:fillRect/>
          </a:stretch>
        </p:blipFill>
        <p:spPr>
          <a:xfrm>
            <a:off x="435041" y="5912998"/>
            <a:ext cx="869700" cy="867435"/>
          </a:xfrm>
          <a:prstGeom prst="rect">
            <a:avLst/>
          </a:prstGeom>
        </p:spPr>
      </p:pic>
      <p:pic>
        <p:nvPicPr>
          <p:cNvPr id="7" name="Picture 6" descr="A close up of a logo&#10;&#10;Description automatically generated">
            <a:extLst>
              <a:ext uri="{FF2B5EF4-FFF2-40B4-BE49-F238E27FC236}">
                <a16:creationId xmlns="" xmlns:a16="http://schemas.microsoft.com/office/drawing/2014/main" id="{91D87C78-B1AE-4C18-8F0D-132528457FFF}"/>
              </a:ext>
            </a:extLst>
          </p:cNvPr>
          <p:cNvPicPr>
            <a:picLocks noChangeAspect="1"/>
          </p:cNvPicPr>
          <p:nvPr/>
        </p:nvPicPr>
        <p:blipFill>
          <a:blip r:embed="rId7"/>
          <a:stretch>
            <a:fillRect/>
          </a:stretch>
        </p:blipFill>
        <p:spPr>
          <a:xfrm>
            <a:off x="1739591" y="5948769"/>
            <a:ext cx="867435" cy="8674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1000"/>
                                        <p:tgtEl>
                                          <p:spTgt spid="323"/>
                                        </p:tgtEl>
                                        <p:attrNameLst>
                                          <p:attrName>ppt_x</p:attrName>
                                        </p:attrNameLst>
                                      </p:cBhvr>
                                      <p:tavLst>
                                        <p:tav tm="0">
                                          <p:val>
                                            <p:strVal val="#ppt_x"/>
                                          </p:val>
                                        </p:tav>
                                        <p:tav tm="100000">
                                          <p:val>
                                            <p:strVal val="#ppt_x+1"/>
                                          </p:val>
                                        </p:tav>
                                      </p:tavLst>
                                    </p:anim>
                                    <p:set>
                                      <p:cBhvr>
                                        <p:cTn id="7" dur="1" fill="hold">
                                          <p:stCondLst>
                                            <p:cond delay="1000"/>
                                          </p:stCondLst>
                                        </p:cTn>
                                        <p:tgtEl>
                                          <p:spTgt spid="3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130" y="381001"/>
            <a:ext cx="8094305" cy="4670874"/>
          </a:xfrm>
          <a:prstGeom prst="rect">
            <a:avLst/>
          </a:prstGeom>
        </p:spPr>
      </p:pic>
      <p:sp>
        <p:nvSpPr>
          <p:cNvPr id="3" name="TextBox 2"/>
          <p:cNvSpPr txBox="1"/>
          <p:nvPr/>
        </p:nvSpPr>
        <p:spPr>
          <a:xfrm>
            <a:off x="396815" y="5051875"/>
            <a:ext cx="8602620" cy="307777"/>
          </a:xfrm>
          <a:prstGeom prst="rect">
            <a:avLst/>
          </a:prstGeom>
          <a:noFill/>
        </p:spPr>
        <p:txBody>
          <a:bodyPr wrap="square" rtlCol="0">
            <a:spAutoFit/>
          </a:bodyPr>
          <a:lstStyle/>
          <a:p>
            <a:r>
              <a:rPr lang="en-US"/>
              <a:t>From the graph above, Ghana imports wheat most.</a:t>
            </a:r>
            <a:endParaRPr lang="en-US" dirty="0"/>
          </a:p>
        </p:txBody>
      </p:sp>
    </p:spTree>
    <p:extLst>
      <p:ext uri="{BB962C8B-B14F-4D97-AF65-F5344CB8AC3E}">
        <p14:creationId xmlns:p14="http://schemas.microsoft.com/office/powerpoint/2010/main" val="238447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6" y="381001"/>
            <a:ext cx="8258175" cy="4086225"/>
          </a:xfrm>
          <a:prstGeom prst="rect">
            <a:avLst/>
          </a:prstGeom>
        </p:spPr>
      </p:pic>
      <p:sp>
        <p:nvSpPr>
          <p:cNvPr id="2" name="TextBox 1"/>
          <p:cNvSpPr txBox="1"/>
          <p:nvPr/>
        </p:nvSpPr>
        <p:spPr>
          <a:xfrm>
            <a:off x="196849" y="4813540"/>
            <a:ext cx="8947151" cy="307777"/>
          </a:xfrm>
          <a:prstGeom prst="rect">
            <a:avLst/>
          </a:prstGeom>
          <a:noFill/>
        </p:spPr>
        <p:txBody>
          <a:bodyPr wrap="square" rtlCol="0">
            <a:spAutoFit/>
          </a:bodyPr>
          <a:lstStyle/>
          <a:p>
            <a:r>
              <a:rPr lang="en-US"/>
              <a:t>From the graph above, Ghana exports cocoa beans the most.</a:t>
            </a:r>
            <a:endParaRPr lang="en-US" dirty="0"/>
          </a:p>
        </p:txBody>
      </p:sp>
    </p:spTree>
    <p:extLst>
      <p:ext uri="{BB962C8B-B14F-4D97-AF65-F5344CB8AC3E}">
        <p14:creationId xmlns:p14="http://schemas.microsoft.com/office/powerpoint/2010/main" val="189055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6" y="193298"/>
            <a:ext cx="8340563" cy="4357400"/>
          </a:xfrm>
          <a:prstGeom prst="rect">
            <a:avLst/>
          </a:prstGeom>
        </p:spPr>
      </p:pic>
      <p:sp>
        <p:nvSpPr>
          <p:cNvPr id="2" name="TextBox 1"/>
          <p:cNvSpPr txBox="1"/>
          <p:nvPr/>
        </p:nvSpPr>
        <p:spPr>
          <a:xfrm>
            <a:off x="379372" y="4968815"/>
            <a:ext cx="8247043" cy="523220"/>
          </a:xfrm>
          <a:prstGeom prst="rect">
            <a:avLst/>
          </a:prstGeom>
          <a:noFill/>
        </p:spPr>
        <p:txBody>
          <a:bodyPr wrap="square" rtlCol="0">
            <a:spAutoFit/>
          </a:bodyPr>
          <a:lstStyle/>
          <a:p>
            <a:r>
              <a:rPr lang="en-US"/>
              <a:t>From the analysis above, the negative values for the deficit shows that there is a trade deficit.</a:t>
            </a:r>
          </a:p>
          <a:p>
            <a:r>
              <a:rPr lang="en-US"/>
              <a:t>Hence, the imports were more than the exports.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6" y="508323"/>
            <a:ext cx="8467725" cy="5323133"/>
          </a:xfrm>
          <a:prstGeom prst="rect">
            <a:avLst/>
          </a:prstGeom>
        </p:spPr>
      </p:pic>
    </p:spTree>
    <p:extLst>
      <p:ext uri="{BB962C8B-B14F-4D97-AF65-F5344CB8AC3E}">
        <p14:creationId xmlns:p14="http://schemas.microsoft.com/office/powerpoint/2010/main" val="130367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49" y="381001"/>
            <a:ext cx="9005977" cy="5568600"/>
          </a:xfrm>
          <a:prstGeom prst="rect">
            <a:avLst/>
          </a:prstGeom>
        </p:spPr>
      </p:pic>
    </p:spTree>
    <p:extLst>
      <p:ext uri="{BB962C8B-B14F-4D97-AF65-F5344CB8AC3E}">
        <p14:creationId xmlns:p14="http://schemas.microsoft.com/office/powerpoint/2010/main" val="207335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7" y="607109"/>
            <a:ext cx="8392322" cy="5310612"/>
          </a:xfrm>
          <a:prstGeom prst="rect">
            <a:avLst/>
          </a:prstGeom>
        </p:spPr>
      </p:pic>
    </p:spTree>
    <p:extLst>
      <p:ext uri="{BB962C8B-B14F-4D97-AF65-F5344CB8AC3E}">
        <p14:creationId xmlns:p14="http://schemas.microsoft.com/office/powerpoint/2010/main" val="2142980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6" y="762001"/>
            <a:ext cx="8168035" cy="3333750"/>
          </a:xfrm>
          <a:prstGeom prst="rect">
            <a:avLst/>
          </a:prstGeom>
        </p:spPr>
      </p:pic>
      <p:sp>
        <p:nvSpPr>
          <p:cNvPr id="3" name="TextBox 2"/>
          <p:cNvSpPr txBox="1"/>
          <p:nvPr/>
        </p:nvSpPr>
        <p:spPr>
          <a:xfrm>
            <a:off x="431321" y="4433977"/>
            <a:ext cx="8505645" cy="523220"/>
          </a:xfrm>
          <a:prstGeom prst="rect">
            <a:avLst/>
          </a:prstGeom>
          <a:noFill/>
        </p:spPr>
        <p:txBody>
          <a:bodyPr wrap="square" rtlCol="0">
            <a:spAutoFit/>
          </a:bodyPr>
          <a:lstStyle/>
          <a:p>
            <a:r>
              <a:rPr lang="en-US"/>
              <a:t>The bar graph shows the crops that are grown in each region and the ones that are grown</a:t>
            </a:r>
          </a:p>
          <a:p>
            <a:r>
              <a:rPr lang="en-US"/>
              <a:t>most in 2006</a:t>
            </a:r>
            <a:endParaRPr lang="en-US" dirty="0"/>
          </a:p>
        </p:txBody>
      </p:sp>
    </p:spTree>
    <p:extLst>
      <p:ext uri="{BB962C8B-B14F-4D97-AF65-F5344CB8AC3E}">
        <p14:creationId xmlns:p14="http://schemas.microsoft.com/office/powerpoint/2010/main" val="74217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25" y="535377"/>
            <a:ext cx="7936301" cy="3846842"/>
          </a:xfrm>
          <a:prstGeom prst="rect">
            <a:avLst/>
          </a:prstGeom>
        </p:spPr>
      </p:pic>
      <p:sp>
        <p:nvSpPr>
          <p:cNvPr id="2" name="TextBox 1"/>
          <p:cNvSpPr txBox="1"/>
          <p:nvPr/>
        </p:nvSpPr>
        <p:spPr>
          <a:xfrm>
            <a:off x="379562" y="4710023"/>
            <a:ext cx="8764438" cy="523220"/>
          </a:xfrm>
          <a:prstGeom prst="rect">
            <a:avLst/>
          </a:prstGeom>
          <a:noFill/>
        </p:spPr>
        <p:txBody>
          <a:bodyPr wrap="square" rtlCol="0">
            <a:spAutoFit/>
          </a:bodyPr>
          <a:lstStyle/>
          <a:p>
            <a:r>
              <a:rPr lang="en-US"/>
              <a:t>The bar graph above, shows the districts that cassava is grown most in the Eastern Region</a:t>
            </a:r>
          </a:p>
          <a:p>
            <a:r>
              <a:rPr lang="en-US"/>
              <a:t>and that cocoyam is grown most in the Ashanti Region.</a:t>
            </a:r>
            <a:endParaRPr lang="en-US" dirty="0"/>
          </a:p>
        </p:txBody>
      </p:sp>
    </p:spTree>
    <p:extLst>
      <p:ext uri="{BB962C8B-B14F-4D97-AF65-F5344CB8AC3E}">
        <p14:creationId xmlns:p14="http://schemas.microsoft.com/office/powerpoint/2010/main" val="336758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6" y="562155"/>
            <a:ext cx="8133529" cy="3352800"/>
          </a:xfrm>
          <a:prstGeom prst="rect">
            <a:avLst/>
          </a:prstGeom>
        </p:spPr>
      </p:pic>
      <p:sp>
        <p:nvSpPr>
          <p:cNvPr id="2" name="TextBox 1"/>
          <p:cNvSpPr txBox="1"/>
          <p:nvPr/>
        </p:nvSpPr>
        <p:spPr>
          <a:xfrm>
            <a:off x="362309" y="4433977"/>
            <a:ext cx="8471140" cy="523220"/>
          </a:xfrm>
          <a:prstGeom prst="rect">
            <a:avLst/>
          </a:prstGeom>
          <a:noFill/>
        </p:spPr>
        <p:txBody>
          <a:bodyPr wrap="square" rtlCol="0">
            <a:spAutoFit/>
          </a:bodyPr>
          <a:lstStyle/>
          <a:p>
            <a:r>
              <a:rPr lang="en-US"/>
              <a:t>The bar graph shows the crops that are grown in each region and the ones that are grown</a:t>
            </a:r>
          </a:p>
          <a:p>
            <a:r>
              <a:rPr lang="en-US"/>
              <a:t>most in 2007.</a:t>
            </a:r>
            <a:endParaRPr lang="en-US" dirty="0"/>
          </a:p>
        </p:txBody>
      </p:sp>
    </p:spTree>
    <p:extLst>
      <p:ext uri="{BB962C8B-B14F-4D97-AF65-F5344CB8AC3E}">
        <p14:creationId xmlns:p14="http://schemas.microsoft.com/office/powerpoint/2010/main" val="428395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7" y="381001"/>
            <a:ext cx="8237046" cy="3845942"/>
          </a:xfrm>
          <a:prstGeom prst="rect">
            <a:avLst/>
          </a:prstGeom>
        </p:spPr>
      </p:pic>
      <p:sp>
        <p:nvSpPr>
          <p:cNvPr id="3" name="TextBox 2"/>
          <p:cNvSpPr txBox="1"/>
          <p:nvPr/>
        </p:nvSpPr>
        <p:spPr>
          <a:xfrm>
            <a:off x="561896" y="4779034"/>
            <a:ext cx="8150783" cy="523220"/>
          </a:xfrm>
          <a:prstGeom prst="rect">
            <a:avLst/>
          </a:prstGeom>
          <a:noFill/>
        </p:spPr>
        <p:txBody>
          <a:bodyPr wrap="square" rtlCol="0">
            <a:spAutoFit/>
          </a:bodyPr>
          <a:lstStyle/>
          <a:p>
            <a:r>
              <a:rPr lang="en-US"/>
              <a:t>The bar graph shows the crops that are grown in each region and the ones that are grown</a:t>
            </a:r>
          </a:p>
          <a:p>
            <a:r>
              <a:rPr lang="en-US"/>
              <a:t>most in 2008.</a:t>
            </a:r>
            <a:endParaRPr lang="en-US" dirty="0"/>
          </a:p>
        </p:txBody>
      </p:sp>
    </p:spTree>
    <p:extLst>
      <p:ext uri="{BB962C8B-B14F-4D97-AF65-F5344CB8AC3E}">
        <p14:creationId xmlns:p14="http://schemas.microsoft.com/office/powerpoint/2010/main" val="349150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de-DE" smtClean="0"/>
              <a:t>#</a:t>
            </a:r>
            <a:endParaRPr lang="de-DE"/>
          </a:p>
        </p:txBody>
      </p:sp>
      <p:sp>
        <p:nvSpPr>
          <p:cNvPr id="4" name="TextBox 3"/>
          <p:cNvSpPr txBox="1"/>
          <p:nvPr/>
        </p:nvSpPr>
        <p:spPr>
          <a:xfrm>
            <a:off x="196849" y="1444487"/>
            <a:ext cx="8602594" cy="2062103"/>
          </a:xfrm>
          <a:prstGeom prst="rect">
            <a:avLst/>
          </a:prstGeom>
          <a:noFill/>
        </p:spPr>
        <p:txBody>
          <a:bodyPr wrap="square" rtlCol="0">
            <a:spAutoFit/>
          </a:bodyPr>
          <a:lstStyle/>
          <a:p>
            <a:r>
              <a:rPr lang="en-US" dirty="0"/>
              <a:t>"</a:t>
            </a:r>
            <a:r>
              <a:rPr lang="en-US" sz="3200" b="1" dirty="0"/>
              <a:t>It's much easier for me to make major life, multimillion-dollar decisions than it is to decide on a carpet for my front porch. That's the truth." </a:t>
            </a:r>
            <a:r>
              <a:rPr lang="en-US" sz="3200" b="1" i="1" dirty="0"/>
              <a:t>Oprah Winfrey</a:t>
            </a:r>
            <a:endParaRPr lang="en-US" sz="3200" b="1" dirty="0"/>
          </a:p>
        </p:txBody>
      </p:sp>
      <p:pic>
        <p:nvPicPr>
          <p:cNvPr id="6" name="Picture 5"/>
          <p:cNvPicPr>
            <a:picLocks noChangeAspect="1"/>
          </p:cNvPicPr>
          <p:nvPr/>
        </p:nvPicPr>
        <p:blipFill>
          <a:blip r:embed="rId2"/>
          <a:stretch>
            <a:fillRect/>
          </a:stretch>
        </p:blipFill>
        <p:spPr>
          <a:xfrm>
            <a:off x="6520507" y="3506590"/>
            <a:ext cx="2145978" cy="2139881"/>
          </a:xfrm>
          <a:prstGeom prst="rect">
            <a:avLst/>
          </a:prstGeom>
        </p:spPr>
      </p:pic>
    </p:spTree>
    <p:extLst>
      <p:ext uri="{BB962C8B-B14F-4D97-AF65-F5344CB8AC3E}">
        <p14:creationId xmlns:p14="http://schemas.microsoft.com/office/powerpoint/2010/main" val="246563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7" y="513361"/>
            <a:ext cx="8237046" cy="3381375"/>
          </a:xfrm>
          <a:prstGeom prst="rect">
            <a:avLst/>
          </a:prstGeom>
        </p:spPr>
      </p:pic>
      <p:sp>
        <p:nvSpPr>
          <p:cNvPr id="2" name="TextBox 1"/>
          <p:cNvSpPr txBox="1"/>
          <p:nvPr/>
        </p:nvSpPr>
        <p:spPr>
          <a:xfrm>
            <a:off x="561896" y="4399472"/>
            <a:ext cx="8340564" cy="523220"/>
          </a:xfrm>
          <a:prstGeom prst="rect">
            <a:avLst/>
          </a:prstGeom>
          <a:noFill/>
        </p:spPr>
        <p:txBody>
          <a:bodyPr wrap="square" rtlCol="0">
            <a:spAutoFit/>
          </a:bodyPr>
          <a:lstStyle/>
          <a:p>
            <a:r>
              <a:rPr lang="en-US"/>
              <a:t>The bar graph shows the crops that are grown in each region and the ones that are grown</a:t>
            </a:r>
          </a:p>
          <a:p>
            <a:r>
              <a:rPr lang="en-US"/>
              <a:t>most in 2009.</a:t>
            </a:r>
            <a:endParaRPr lang="en-US" dirty="0"/>
          </a:p>
        </p:txBody>
      </p:sp>
    </p:spTree>
    <p:extLst>
      <p:ext uri="{BB962C8B-B14F-4D97-AF65-F5344CB8AC3E}">
        <p14:creationId xmlns:p14="http://schemas.microsoft.com/office/powerpoint/2010/main" val="4094994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6" y="381001"/>
            <a:ext cx="8116278" cy="3362325"/>
          </a:xfrm>
          <a:prstGeom prst="rect">
            <a:avLst/>
          </a:prstGeom>
        </p:spPr>
      </p:pic>
      <p:sp>
        <p:nvSpPr>
          <p:cNvPr id="2" name="TextBox 1"/>
          <p:cNvSpPr txBox="1"/>
          <p:nvPr/>
        </p:nvSpPr>
        <p:spPr>
          <a:xfrm>
            <a:off x="561896" y="4278702"/>
            <a:ext cx="8150783" cy="523220"/>
          </a:xfrm>
          <a:prstGeom prst="rect">
            <a:avLst/>
          </a:prstGeom>
          <a:noFill/>
        </p:spPr>
        <p:txBody>
          <a:bodyPr wrap="square" rtlCol="0">
            <a:spAutoFit/>
          </a:bodyPr>
          <a:lstStyle/>
          <a:p>
            <a:r>
              <a:rPr lang="en-US"/>
              <a:t>The bar graph shows the crops that are grown in each region and the ones that are grown</a:t>
            </a:r>
          </a:p>
          <a:p>
            <a:r>
              <a:rPr lang="en-US"/>
              <a:t>most in 2011.</a:t>
            </a:r>
            <a:endParaRPr lang="en-US" dirty="0"/>
          </a:p>
        </p:txBody>
      </p:sp>
    </p:spTree>
    <p:extLst>
      <p:ext uri="{BB962C8B-B14F-4D97-AF65-F5344CB8AC3E}">
        <p14:creationId xmlns:p14="http://schemas.microsoft.com/office/powerpoint/2010/main" val="2675980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96" y="381000"/>
            <a:ext cx="8030013" cy="3766929"/>
          </a:xfrm>
          <a:prstGeom prst="rect">
            <a:avLst/>
          </a:prstGeom>
        </p:spPr>
      </p:pic>
      <p:sp>
        <p:nvSpPr>
          <p:cNvPr id="3" name="TextBox 2"/>
          <p:cNvSpPr txBox="1"/>
          <p:nvPr/>
        </p:nvSpPr>
        <p:spPr>
          <a:xfrm>
            <a:off x="561896" y="4295955"/>
            <a:ext cx="8081772" cy="307777"/>
          </a:xfrm>
          <a:prstGeom prst="rect">
            <a:avLst/>
          </a:prstGeom>
          <a:noFill/>
        </p:spPr>
        <p:txBody>
          <a:bodyPr wrap="square" rtlCol="0">
            <a:spAutoFit/>
          </a:bodyPr>
          <a:lstStyle/>
          <a:p>
            <a:r>
              <a:rPr lang="en-US"/>
              <a:t>The map above shows the points in Ghana were crops are grown.</a:t>
            </a:r>
            <a:endParaRPr lang="en-US" dirty="0"/>
          </a:p>
        </p:txBody>
      </p:sp>
    </p:spTree>
    <p:extLst>
      <p:ext uri="{BB962C8B-B14F-4D97-AF65-F5344CB8AC3E}">
        <p14:creationId xmlns:p14="http://schemas.microsoft.com/office/powerpoint/2010/main" val="3188480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664" y="584170"/>
            <a:ext cx="7539487" cy="3343275"/>
          </a:xfrm>
          <a:prstGeom prst="rect">
            <a:avLst/>
          </a:prstGeom>
        </p:spPr>
      </p:pic>
      <p:sp>
        <p:nvSpPr>
          <p:cNvPr id="2" name="TextBox 1"/>
          <p:cNvSpPr txBox="1"/>
          <p:nvPr/>
        </p:nvSpPr>
        <p:spPr>
          <a:xfrm>
            <a:off x="561896" y="4451230"/>
            <a:ext cx="8219795" cy="523220"/>
          </a:xfrm>
          <a:prstGeom prst="rect">
            <a:avLst/>
          </a:prstGeom>
          <a:noFill/>
        </p:spPr>
        <p:txBody>
          <a:bodyPr wrap="square" rtlCol="0">
            <a:spAutoFit/>
          </a:bodyPr>
          <a:lstStyle/>
          <a:p>
            <a:r>
              <a:rPr lang="en-US"/>
              <a:t>The graph above shows the factories that have been set up in the 1 District 1 Factory</a:t>
            </a:r>
          </a:p>
          <a:p>
            <a:r>
              <a:rPr lang="en-US"/>
              <a:t>initiative and the regions that they have been set up in</a:t>
            </a:r>
            <a:endParaRPr lang="en-US" dirty="0"/>
          </a:p>
        </p:txBody>
      </p:sp>
    </p:spTree>
    <p:extLst>
      <p:ext uri="{BB962C8B-B14F-4D97-AF65-F5344CB8AC3E}">
        <p14:creationId xmlns:p14="http://schemas.microsoft.com/office/powerpoint/2010/main" val="397001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9" name="Google Shape;359;p4"/>
          <p:cNvSpPr/>
          <p:nvPr/>
        </p:nvSpPr>
        <p:spPr>
          <a:xfrm>
            <a:off x="767230" y="381001"/>
            <a:ext cx="8138956" cy="4928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de-DE" sz="3600" b="1" dirty="0" smtClean="0">
                <a:solidFill>
                  <a:srgbClr val="44546A"/>
                </a:solidFill>
                <a:latin typeface="Arial"/>
                <a:ea typeface="Arial"/>
                <a:cs typeface="Arial"/>
                <a:sym typeface="Arial"/>
              </a:rPr>
              <a:t>Implications</a:t>
            </a:r>
            <a:endParaRPr sz="2800" dirty="0">
              <a:solidFill>
                <a:schemeClr val="lt1"/>
              </a:solidFill>
              <a:latin typeface="Calibri"/>
              <a:ea typeface="Calibri"/>
              <a:cs typeface="Calibri"/>
              <a:sym typeface="Calibri"/>
            </a:endParaRPr>
          </a:p>
        </p:txBody>
      </p:sp>
      <p:sp>
        <p:nvSpPr>
          <p:cNvPr id="360" name="Google Shape;360;p4"/>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sp>
        <p:nvSpPr>
          <p:cNvPr id="2" name="TextBox 1"/>
          <p:cNvSpPr txBox="1"/>
          <p:nvPr/>
        </p:nvSpPr>
        <p:spPr>
          <a:xfrm>
            <a:off x="767230" y="1096179"/>
            <a:ext cx="8138956" cy="3955442"/>
          </a:xfrm>
          <a:prstGeom prst="rect">
            <a:avLst/>
          </a:prstGeom>
          <a:noFill/>
        </p:spPr>
        <p:txBody>
          <a:bodyPr wrap="square" rtlCol="0">
            <a:spAutoFit/>
          </a:bodyPr>
          <a:lstStyle/>
          <a:p>
            <a:pPr algn="just">
              <a:lnSpc>
                <a:spcPct val="200000"/>
              </a:lnSpc>
            </a:pPr>
            <a:r>
              <a:rPr lang="en-US" sz="1600" dirty="0"/>
              <a:t>From our analysis this will be the implications if our model is implemented.</a:t>
            </a:r>
          </a:p>
          <a:p>
            <a:pPr algn="just">
              <a:lnSpc>
                <a:spcPct val="200000"/>
              </a:lnSpc>
            </a:pPr>
            <a:r>
              <a:rPr lang="en-US" sz="1600" dirty="0"/>
              <a:t>• It will ensure equitable distribution of factories across the country</a:t>
            </a:r>
          </a:p>
          <a:p>
            <a:pPr algn="just">
              <a:lnSpc>
                <a:spcPct val="200000"/>
              </a:lnSpc>
            </a:pPr>
            <a:r>
              <a:rPr lang="en-US" sz="1600" dirty="0"/>
              <a:t>• create strong link among industry, agriculture and other natural resources</a:t>
            </a:r>
          </a:p>
          <a:p>
            <a:pPr algn="just">
              <a:lnSpc>
                <a:spcPct val="200000"/>
              </a:lnSpc>
            </a:pPr>
            <a:r>
              <a:rPr lang="en-US" sz="1600" dirty="0"/>
              <a:t>• ensure rapid industrialization; reduce importation considerably</a:t>
            </a:r>
          </a:p>
          <a:p>
            <a:pPr algn="just">
              <a:lnSpc>
                <a:spcPct val="200000"/>
              </a:lnSpc>
            </a:pPr>
            <a:r>
              <a:rPr lang="en-US" sz="1600" dirty="0"/>
              <a:t>• create job opportunities</a:t>
            </a:r>
          </a:p>
          <a:p>
            <a:pPr algn="just">
              <a:lnSpc>
                <a:spcPct val="200000"/>
              </a:lnSpc>
            </a:pPr>
            <a:r>
              <a:rPr lang="en-US" sz="1600" dirty="0"/>
              <a:t>• ensure local currency stability relative to foreign major currencies such as the</a:t>
            </a:r>
          </a:p>
          <a:p>
            <a:pPr algn="just">
              <a:lnSpc>
                <a:spcPct val="200000"/>
              </a:lnSpc>
            </a:pPr>
            <a:r>
              <a:rPr lang="en-US" sz="1600" dirty="0"/>
              <a:t>American dollar, European euro, and British pound sterling</a:t>
            </a:r>
          </a:p>
          <a:p>
            <a:pPr algn="just">
              <a:lnSpc>
                <a:spcPct val="200000"/>
              </a:lnSpc>
            </a:pPr>
            <a:r>
              <a:rPr lang="en-US" sz="1600" dirty="0"/>
              <a:t>• enhance wealth creation among individuals and businesses in the Ghanaian economy.</a:t>
            </a:r>
            <a:endParaRPr lang="en-US" sz="16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67" name="Google Shape;367;p5"/>
          <p:cNvSpPr/>
          <p:nvPr/>
        </p:nvSpPr>
        <p:spPr>
          <a:xfrm>
            <a:off x="594702" y="1091725"/>
            <a:ext cx="8138956" cy="4928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de-DE" sz="3600" b="1">
                <a:solidFill>
                  <a:srgbClr val="44546A"/>
                </a:solidFill>
                <a:latin typeface="Arial"/>
                <a:ea typeface="Arial"/>
                <a:cs typeface="Arial"/>
                <a:sym typeface="Arial"/>
              </a:rPr>
              <a:t>[Deep Dive on Solution / Prototype]</a:t>
            </a:r>
            <a:endParaRPr sz="2800">
              <a:solidFill>
                <a:schemeClr val="lt1"/>
              </a:solidFill>
              <a:latin typeface="Calibri"/>
              <a:ea typeface="Calibri"/>
              <a:cs typeface="Calibri"/>
              <a:sym typeface="Calibri"/>
            </a:endParaRPr>
          </a:p>
        </p:txBody>
      </p:sp>
      <p:sp>
        <p:nvSpPr>
          <p:cNvPr id="368" name="Google Shape;368;p5"/>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sp>
        <p:nvSpPr>
          <p:cNvPr id="2" name="TextBox 1"/>
          <p:cNvSpPr txBox="1"/>
          <p:nvPr/>
        </p:nvSpPr>
        <p:spPr>
          <a:xfrm>
            <a:off x="759125" y="2311879"/>
            <a:ext cx="7974533" cy="523220"/>
          </a:xfrm>
          <a:prstGeom prst="rect">
            <a:avLst/>
          </a:prstGeom>
          <a:noFill/>
        </p:spPr>
        <p:txBody>
          <a:bodyPr wrap="square" rtlCol="0">
            <a:spAutoFit/>
          </a:bodyPr>
          <a:lstStyle/>
          <a:p>
            <a:r>
              <a:rPr lang="en-US"/>
              <a:t>Auto ML was used, and the best algorithms were MaxAbscaler and LightGBM with an</a:t>
            </a:r>
          </a:p>
          <a:p>
            <a:r>
              <a:rPr lang="en-US"/>
              <a:t>accuracy of 0.63823.</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67" name="Google Shape;367;p5"/>
          <p:cNvSpPr/>
          <p:nvPr/>
        </p:nvSpPr>
        <p:spPr>
          <a:xfrm>
            <a:off x="594702" y="1091725"/>
            <a:ext cx="8138956" cy="4928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de-DE" sz="3600" b="1" dirty="0" smtClean="0">
                <a:solidFill>
                  <a:srgbClr val="44546A"/>
                </a:solidFill>
                <a:ea typeface="Calibri"/>
              </a:rPr>
              <a:t>PRESCRIPTONS</a:t>
            </a:r>
            <a:endParaRPr sz="2800" dirty="0">
              <a:solidFill>
                <a:schemeClr val="lt1"/>
              </a:solidFill>
              <a:latin typeface="Calibri"/>
              <a:ea typeface="Calibri"/>
              <a:cs typeface="Calibri"/>
              <a:sym typeface="Calibri"/>
            </a:endParaRPr>
          </a:p>
        </p:txBody>
      </p:sp>
      <p:sp>
        <p:nvSpPr>
          <p:cNvPr id="368" name="Google Shape;368;p5"/>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sp>
        <p:nvSpPr>
          <p:cNvPr id="2" name="TextBox 1"/>
          <p:cNvSpPr txBox="1"/>
          <p:nvPr/>
        </p:nvSpPr>
        <p:spPr>
          <a:xfrm>
            <a:off x="759125" y="2311879"/>
            <a:ext cx="7974533" cy="738664"/>
          </a:xfrm>
          <a:prstGeom prst="rect">
            <a:avLst/>
          </a:prstGeom>
          <a:noFill/>
        </p:spPr>
        <p:txBody>
          <a:bodyPr wrap="square" rtlCol="0">
            <a:spAutoFit/>
          </a:bodyPr>
          <a:lstStyle/>
          <a:p>
            <a:r>
              <a:rPr lang="en-US" dirty="0"/>
              <a:t>Governments should focus more on building factories in districts based on the most crops</a:t>
            </a:r>
          </a:p>
          <a:p>
            <a:r>
              <a:rPr lang="en-US" dirty="0"/>
              <a:t>grown there. Hence, the finished goods exported would be more which would lead to higher</a:t>
            </a:r>
          </a:p>
          <a:p>
            <a:r>
              <a:rPr lang="en-US" dirty="0"/>
              <a:t>revenue from exports</a:t>
            </a:r>
          </a:p>
        </p:txBody>
      </p:sp>
    </p:spTree>
    <p:extLst>
      <p:ext uri="{BB962C8B-B14F-4D97-AF65-F5344CB8AC3E}">
        <p14:creationId xmlns:p14="http://schemas.microsoft.com/office/powerpoint/2010/main" val="432015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75" name="Google Shape;375;p6"/>
          <p:cNvSpPr/>
          <p:nvPr/>
        </p:nvSpPr>
        <p:spPr>
          <a:xfrm>
            <a:off x="594702" y="1091725"/>
            <a:ext cx="8138956" cy="4928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de-DE" sz="3600" b="1">
                <a:solidFill>
                  <a:srgbClr val="44546A"/>
                </a:solidFill>
                <a:latin typeface="Arial"/>
                <a:ea typeface="Arial"/>
                <a:cs typeface="Arial"/>
                <a:sym typeface="Arial"/>
              </a:rPr>
              <a:t>[Summary and Call for Action]</a:t>
            </a:r>
            <a:endParaRPr sz="2800">
              <a:solidFill>
                <a:schemeClr val="lt1"/>
              </a:solidFill>
              <a:latin typeface="Calibri"/>
              <a:ea typeface="Calibri"/>
              <a:cs typeface="Calibri"/>
              <a:sym typeface="Calibri"/>
            </a:endParaRPr>
          </a:p>
        </p:txBody>
      </p:sp>
      <p:sp>
        <p:nvSpPr>
          <p:cNvPr id="376" name="Google Shape;376;p6"/>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sp>
        <p:nvSpPr>
          <p:cNvPr id="2" name="TextBox 1"/>
          <p:cNvSpPr txBox="1"/>
          <p:nvPr/>
        </p:nvSpPr>
        <p:spPr>
          <a:xfrm>
            <a:off x="821635" y="1828800"/>
            <a:ext cx="7912023" cy="4185761"/>
          </a:xfrm>
          <a:prstGeom prst="rect">
            <a:avLst/>
          </a:prstGeom>
          <a:noFill/>
        </p:spPr>
        <p:txBody>
          <a:bodyPr wrap="square" rtlCol="0">
            <a:spAutoFit/>
          </a:bodyPr>
          <a:lstStyle/>
          <a:p>
            <a:pPr>
              <a:lnSpc>
                <a:spcPct val="150000"/>
              </a:lnSpc>
            </a:pPr>
            <a:r>
              <a:rPr lang="en-US" dirty="0"/>
              <a:t>The mission of the One-District, One-Factory </a:t>
            </a:r>
            <a:r>
              <a:rPr lang="en-US" dirty="0" err="1"/>
              <a:t>programme</a:t>
            </a:r>
            <a:r>
              <a:rPr lang="en-US" dirty="0"/>
              <a:t> is to identify and create business opportunities in the districts, harnessing the strengths and resources of the locals in an efficient technology and demand driven value chain. </a:t>
            </a:r>
            <a:endParaRPr lang="en-US" dirty="0" smtClean="0"/>
          </a:p>
          <a:p>
            <a:pPr fontAlgn="base">
              <a:lnSpc>
                <a:spcPct val="150000"/>
              </a:lnSpc>
            </a:pPr>
            <a:r>
              <a:rPr lang="en-US" dirty="0" smtClean="0">
                <a:latin typeface="Calibri" panose="020F0502020204030204" pitchFamily="34" charset="0"/>
              </a:rPr>
              <a:t>Our model </a:t>
            </a:r>
            <a:r>
              <a:rPr lang="en-US" dirty="0">
                <a:latin typeface="Calibri" panose="020F0502020204030204" pitchFamily="34" charset="0"/>
              </a:rPr>
              <a:t>is </a:t>
            </a:r>
            <a:r>
              <a:rPr lang="en-US" b="1" dirty="0">
                <a:latin typeface="Calibri" panose="020F0502020204030204" pitchFamily="34" charset="0"/>
              </a:rPr>
              <a:t>expected to facilitate the creation of between 7,000 to 15,000 jobs per district and between 1.5 million and 3.2 million nationwide by end of 2021.</a:t>
            </a:r>
            <a:r>
              <a:rPr lang="en-US" dirty="0">
                <a:latin typeface="Calibri" panose="020F0502020204030204" pitchFamily="34" charset="0"/>
              </a:rPr>
              <a:t> </a:t>
            </a:r>
          </a:p>
          <a:p>
            <a:pPr fontAlgn="base">
              <a:lnSpc>
                <a:spcPct val="150000"/>
              </a:lnSpc>
              <a:buFont typeface="Arial" panose="020B0604020202020204" pitchFamily="34" charset="0"/>
              <a:buChar char="•"/>
            </a:pPr>
            <a:r>
              <a:rPr lang="en-US" dirty="0">
                <a:latin typeface="Calibri" panose="020F0502020204030204" pitchFamily="34" charset="0"/>
              </a:rPr>
              <a:t>Increase job creation </a:t>
            </a:r>
          </a:p>
          <a:p>
            <a:pPr fontAlgn="base">
              <a:lnSpc>
                <a:spcPct val="150000"/>
              </a:lnSpc>
              <a:buFont typeface="Arial" panose="020B0604020202020204" pitchFamily="34" charset="0"/>
              <a:buChar char="•"/>
            </a:pPr>
            <a:r>
              <a:rPr lang="en-US" dirty="0">
                <a:latin typeface="Calibri" panose="020F0502020204030204" pitchFamily="34" charset="0"/>
              </a:rPr>
              <a:t>Promote rural income generation through grass-root participation in industrial and commercial activities </a:t>
            </a:r>
          </a:p>
          <a:p>
            <a:pPr fontAlgn="base">
              <a:lnSpc>
                <a:spcPct val="150000"/>
              </a:lnSpc>
              <a:buFont typeface="Arial" panose="020B0604020202020204" pitchFamily="34" charset="0"/>
              <a:buChar char="•"/>
            </a:pPr>
            <a:r>
              <a:rPr lang="en-US" dirty="0">
                <a:latin typeface="Calibri" panose="020F0502020204030204" pitchFamily="34" charset="0"/>
              </a:rPr>
              <a:t>Promote import substitution for currency stability </a:t>
            </a:r>
          </a:p>
          <a:p>
            <a:pPr fontAlgn="base">
              <a:lnSpc>
                <a:spcPct val="150000"/>
              </a:lnSpc>
              <a:buFont typeface="Arial" panose="020B0604020202020204" pitchFamily="34" charset="0"/>
              <a:buChar char="•"/>
            </a:pPr>
            <a:r>
              <a:rPr lang="en-US" dirty="0">
                <a:latin typeface="Calibri" panose="020F0502020204030204" pitchFamily="34" charset="0"/>
              </a:rPr>
              <a:t>Promote income generation for a wide range of producers </a:t>
            </a:r>
          </a:p>
          <a:p>
            <a:pPr fontAlgn="base">
              <a:lnSpc>
                <a:spcPct val="150000"/>
              </a:lnSpc>
              <a:buFont typeface="Arial" panose="020B0604020202020204" pitchFamily="34" charset="0"/>
              <a:buChar char="•"/>
            </a:pPr>
            <a:r>
              <a:rPr lang="en-US" dirty="0">
                <a:latin typeface="Calibri" panose="020F0502020204030204" pitchFamily="34" charset="0"/>
              </a:rPr>
              <a:t>Increase revenues through exports </a:t>
            </a:r>
          </a:p>
          <a:p>
            <a:pPr fontAlgn="base">
              <a:lnSpc>
                <a:spcPct val="150000"/>
              </a:lnSpc>
              <a:buFont typeface="Arial" panose="020B0604020202020204" pitchFamily="34" charset="0"/>
              <a:buChar char="•"/>
            </a:pPr>
            <a:r>
              <a:rPr lang="en-US" dirty="0">
                <a:latin typeface="Calibri" panose="020F0502020204030204" pitchFamily="34" charset="0"/>
              </a:rPr>
              <a:t>Attract and Improve profitability of investors </a:t>
            </a:r>
          </a:p>
          <a:p>
            <a:pPr fontAlgn="base">
              <a:lnSpc>
                <a:spcPct val="150000"/>
              </a:lnSpc>
              <a:buFont typeface="Arial" panose="020B0604020202020204" pitchFamily="34" charset="0"/>
              <a:buChar char="•"/>
            </a:pPr>
            <a:r>
              <a:rPr lang="en-US" dirty="0">
                <a:latin typeface="Calibri" panose="020F0502020204030204" pitchFamily="34" charset="0"/>
              </a:rPr>
              <a:t>Provide necessary incentive to increase yield of domestic output.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75" name="Google Shape;375;p6"/>
          <p:cNvSpPr/>
          <p:nvPr/>
        </p:nvSpPr>
        <p:spPr>
          <a:xfrm>
            <a:off x="594702" y="1091725"/>
            <a:ext cx="8138956" cy="4928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de-DE" sz="3600" b="1" dirty="0" smtClean="0">
                <a:solidFill>
                  <a:srgbClr val="44546A"/>
                </a:solidFill>
                <a:ea typeface="Calibri"/>
              </a:rPr>
              <a:t>CHALLENGES</a:t>
            </a:r>
            <a:endParaRPr sz="2800" dirty="0">
              <a:solidFill>
                <a:schemeClr val="lt1"/>
              </a:solidFill>
              <a:latin typeface="Calibri"/>
              <a:ea typeface="Calibri"/>
              <a:cs typeface="Calibri"/>
              <a:sym typeface="Calibri"/>
            </a:endParaRPr>
          </a:p>
        </p:txBody>
      </p:sp>
      <p:sp>
        <p:nvSpPr>
          <p:cNvPr id="376" name="Google Shape;376;p6"/>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sp>
        <p:nvSpPr>
          <p:cNvPr id="2" name="TextBox 1"/>
          <p:cNvSpPr txBox="1"/>
          <p:nvPr/>
        </p:nvSpPr>
        <p:spPr>
          <a:xfrm>
            <a:off x="821635" y="1828800"/>
            <a:ext cx="7912023" cy="1345048"/>
          </a:xfrm>
          <a:prstGeom prst="rect">
            <a:avLst/>
          </a:prstGeom>
          <a:noFill/>
        </p:spPr>
        <p:txBody>
          <a:bodyPr wrap="square" rtlCol="0">
            <a:spAutoFit/>
          </a:bodyPr>
          <a:lstStyle/>
          <a:p>
            <a:pPr>
              <a:lnSpc>
                <a:spcPct val="150000"/>
              </a:lnSpc>
            </a:pPr>
            <a:r>
              <a:rPr lang="en-US" dirty="0"/>
              <a:t>• We had difficulty in getting data especially the import and export data and the crop</a:t>
            </a:r>
          </a:p>
          <a:p>
            <a:pPr>
              <a:lnSpc>
                <a:spcPct val="150000"/>
              </a:lnSpc>
            </a:pPr>
            <a:r>
              <a:rPr lang="en-US" dirty="0"/>
              <a:t>data. More of such data would help us in analysis and training the model.</a:t>
            </a:r>
          </a:p>
          <a:p>
            <a:pPr>
              <a:lnSpc>
                <a:spcPct val="150000"/>
              </a:lnSpc>
            </a:pPr>
            <a:r>
              <a:rPr lang="en-US" dirty="0"/>
              <a:t>• The accuracy of the machine learning model would have to be improved.</a:t>
            </a:r>
          </a:p>
          <a:p>
            <a:pPr>
              <a:lnSpc>
                <a:spcPct val="150000"/>
              </a:lnSpc>
            </a:pPr>
            <a:r>
              <a:rPr lang="en-US" dirty="0"/>
              <a:t>• We had difficulty in normalizing our data in the machine learning process</a:t>
            </a:r>
            <a:endParaRPr lang="en-US" dirty="0"/>
          </a:p>
        </p:txBody>
      </p:sp>
    </p:spTree>
    <p:extLst>
      <p:ext uri="{BB962C8B-B14F-4D97-AF65-F5344CB8AC3E}">
        <p14:creationId xmlns:p14="http://schemas.microsoft.com/office/powerpoint/2010/main" val="125771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de-DE" smtClean="0"/>
              <a:t>#</a:t>
            </a:r>
            <a:endParaRPr lang="de-DE"/>
          </a:p>
        </p:txBody>
      </p:sp>
      <p:sp>
        <p:nvSpPr>
          <p:cNvPr id="4" name="TextBox 3"/>
          <p:cNvSpPr txBox="1"/>
          <p:nvPr/>
        </p:nvSpPr>
        <p:spPr>
          <a:xfrm>
            <a:off x="561896" y="1690689"/>
            <a:ext cx="8105026" cy="3323987"/>
          </a:xfrm>
          <a:prstGeom prst="rect">
            <a:avLst/>
          </a:prstGeom>
          <a:noFill/>
        </p:spPr>
        <p:txBody>
          <a:bodyPr wrap="square" rtlCol="0">
            <a:spAutoFit/>
          </a:bodyPr>
          <a:lstStyle/>
          <a:p>
            <a:pPr algn="just">
              <a:lnSpc>
                <a:spcPct val="150000"/>
              </a:lnSpc>
            </a:pPr>
            <a:r>
              <a:rPr lang="en-US" sz="2000" dirty="0" err="1"/>
              <a:t>Kayanula</a:t>
            </a:r>
            <a:r>
              <a:rPr lang="en-US" sz="2000" dirty="0"/>
              <a:t> and </a:t>
            </a:r>
            <a:r>
              <a:rPr lang="en-US" sz="2000" dirty="0" err="1"/>
              <a:t>Quartey</a:t>
            </a:r>
            <a:r>
              <a:rPr lang="en-US" sz="2000" dirty="0"/>
              <a:t> (2000) define manufacturing as the process of </a:t>
            </a:r>
            <a:r>
              <a:rPr lang="en-US" sz="2000" b="1" i="1" dirty="0" smtClean="0"/>
              <a:t>CONVERTING RAW MATERIALS INTO FINISHED GOODS</a:t>
            </a:r>
            <a:r>
              <a:rPr lang="en-US" sz="2000" dirty="0" smtClean="0"/>
              <a:t>. </a:t>
            </a:r>
            <a:r>
              <a:rPr lang="en-US" sz="2000" dirty="0"/>
              <a:t>The Ghana Statistical Service (GSS) in its industry survey defined the concept as a variety of activities involved in the </a:t>
            </a:r>
            <a:r>
              <a:rPr lang="en-US" sz="2000" b="1" i="1" dirty="0" smtClean="0"/>
              <a:t>PRODUCTION OF GOODS AND SERVICES</a:t>
            </a:r>
            <a:r>
              <a:rPr lang="en-US" sz="2000" dirty="0" smtClean="0"/>
              <a:t>. </a:t>
            </a:r>
            <a:r>
              <a:rPr lang="en-US" sz="2000" dirty="0"/>
              <a:t>The Ghana Enterprise Development Commission (GEDC) defined manufacturing industries in terms of its plant and machinery. </a:t>
            </a:r>
          </a:p>
        </p:txBody>
      </p:sp>
    </p:spTree>
    <p:extLst>
      <p:ext uri="{BB962C8B-B14F-4D97-AF65-F5344CB8AC3E}">
        <p14:creationId xmlns:p14="http://schemas.microsoft.com/office/powerpoint/2010/main" val="1363906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de-DE" smtClean="0"/>
              <a:t>#</a:t>
            </a:r>
            <a:endParaRPr lang="de-DE"/>
          </a:p>
        </p:txBody>
      </p:sp>
      <p:sp>
        <p:nvSpPr>
          <p:cNvPr id="4" name="TextBox 3"/>
          <p:cNvSpPr txBox="1"/>
          <p:nvPr/>
        </p:nvSpPr>
        <p:spPr>
          <a:xfrm>
            <a:off x="561896" y="424958"/>
            <a:ext cx="8184539" cy="3903441"/>
          </a:xfrm>
          <a:prstGeom prst="rect">
            <a:avLst/>
          </a:prstGeom>
          <a:noFill/>
        </p:spPr>
        <p:txBody>
          <a:bodyPr wrap="square" rtlCol="0">
            <a:spAutoFit/>
          </a:bodyPr>
          <a:lstStyle/>
          <a:p>
            <a:pPr algn="just">
              <a:lnSpc>
                <a:spcPct val="200000"/>
              </a:lnSpc>
            </a:pPr>
            <a:r>
              <a:rPr lang="en-US" dirty="0"/>
              <a:t>One District One Factory Programme was instituted by His Excellency, President Nana </a:t>
            </a:r>
            <a:r>
              <a:rPr lang="en-US" dirty="0" err="1"/>
              <a:t>Addo</a:t>
            </a:r>
            <a:r>
              <a:rPr lang="en-US" dirty="0"/>
              <a:t> </a:t>
            </a:r>
            <a:r>
              <a:rPr lang="en-US" dirty="0" err="1"/>
              <a:t>Dankwa</a:t>
            </a:r>
            <a:r>
              <a:rPr lang="en-US" dirty="0"/>
              <a:t> Akuffo-Addo to </a:t>
            </a:r>
            <a:r>
              <a:rPr lang="en-US" dirty="0" smtClean="0"/>
              <a:t>address;</a:t>
            </a:r>
          </a:p>
          <a:p>
            <a:pPr algn="just">
              <a:lnSpc>
                <a:spcPct val="200000"/>
              </a:lnSpc>
            </a:pPr>
            <a:r>
              <a:rPr lang="en-US" dirty="0" smtClean="0"/>
              <a:t>1. </a:t>
            </a:r>
            <a:r>
              <a:rPr lang="en-US" b="1" dirty="0"/>
              <a:t>T</a:t>
            </a:r>
            <a:r>
              <a:rPr lang="en-US" b="1" dirty="0" smtClean="0"/>
              <a:t>he </a:t>
            </a:r>
            <a:r>
              <a:rPr lang="en-US" b="1" dirty="0"/>
              <a:t>challenge of slow economic growth at the district level through a massive nationwide </a:t>
            </a:r>
            <a:r>
              <a:rPr lang="en-US" b="1" dirty="0" smtClean="0"/>
              <a:t>industrialization </a:t>
            </a:r>
            <a:r>
              <a:rPr lang="en-US" b="1" dirty="0"/>
              <a:t>drive, which will equip and empower communities to </a:t>
            </a:r>
            <a:r>
              <a:rPr lang="en-US" b="1" dirty="0" smtClean="0"/>
              <a:t>utilize </a:t>
            </a:r>
            <a:r>
              <a:rPr lang="en-US" b="1" dirty="0"/>
              <a:t>their local resources in manufacturing products that are in high demand both locally and internationally. </a:t>
            </a:r>
            <a:r>
              <a:rPr lang="en-US" b="1" dirty="0" smtClean="0"/>
              <a:t>2. </a:t>
            </a:r>
            <a:r>
              <a:rPr lang="en-US" b="1" dirty="0"/>
              <a:t>A</a:t>
            </a:r>
            <a:r>
              <a:rPr lang="en-US" b="1" dirty="0" smtClean="0"/>
              <a:t>llow </a:t>
            </a:r>
            <a:r>
              <a:rPr lang="en-US" b="1" dirty="0"/>
              <a:t>the country to reap the well-known rewards of industrialisation, such as gains in efficiency in every facet of life in our society, increase in agricultural and manufacturing output, a reduction in the reliance on imports and increase in the production of consumer goods and food availability.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060" y="4328399"/>
            <a:ext cx="2619375" cy="1743075"/>
          </a:xfrm>
          <a:prstGeom prst="rect">
            <a:avLst/>
          </a:prstGeom>
        </p:spPr>
      </p:pic>
    </p:spTree>
    <p:extLst>
      <p:ext uri="{BB962C8B-B14F-4D97-AF65-F5344CB8AC3E}">
        <p14:creationId xmlns:p14="http://schemas.microsoft.com/office/powerpoint/2010/main" val="2123599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p:nvPr/>
        </p:nvSpPr>
        <p:spPr>
          <a:xfrm>
            <a:off x="594702" y="1091725"/>
            <a:ext cx="8138956" cy="4928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mj-lt"/>
              <a:ea typeface="Calibri"/>
              <a:cs typeface="Calibri"/>
              <a:sym typeface="Calibri"/>
            </a:endParaRPr>
          </a:p>
        </p:txBody>
      </p:sp>
      <p:sp>
        <p:nvSpPr>
          <p:cNvPr id="339" name="Google Shape;339;p2"/>
          <p:cNvSpPr txBox="1"/>
          <p:nvPr/>
        </p:nvSpPr>
        <p:spPr>
          <a:xfrm>
            <a:off x="158151" y="1657861"/>
            <a:ext cx="8573423" cy="1000745"/>
          </a:xfrm>
          <a:prstGeom prst="rect">
            <a:avLst/>
          </a:prstGeom>
          <a:solidFill>
            <a:schemeClr val="dk2"/>
          </a:solidFill>
          <a:ln>
            <a:noFill/>
          </a:ln>
        </p:spPr>
        <p:txBody>
          <a:bodyPr spcFirstLastPara="1" wrap="square" lIns="684000" tIns="45700" rIns="252000" bIns="45700" anchor="ctr" anchorCtr="0">
            <a:noAutofit/>
          </a:bodyPr>
          <a:lstStyle/>
          <a:p>
            <a:pPr>
              <a:buClr>
                <a:schemeClr val="lt1"/>
              </a:buClr>
              <a:buSzPts val="3200"/>
            </a:pPr>
            <a:r>
              <a:rPr lang="en-US" sz="1600" dirty="0">
                <a:solidFill>
                  <a:schemeClr val="lt1"/>
                </a:solidFill>
                <a:latin typeface="+mj-lt"/>
              </a:rPr>
              <a:t>The location of plantations. Some farm plantations are very far from factories that can process the raw materials into finished goods for export. So, a substantial quantity of the raw materials get rotten</a:t>
            </a:r>
            <a:endParaRPr lang="de-DE" sz="1600" dirty="0">
              <a:solidFill>
                <a:schemeClr val="lt1"/>
              </a:solidFill>
              <a:latin typeface="+mj-lt"/>
            </a:endParaRPr>
          </a:p>
        </p:txBody>
      </p:sp>
      <p:sp>
        <p:nvSpPr>
          <p:cNvPr id="340" name="Google Shape;340;p2"/>
          <p:cNvSpPr txBox="1"/>
          <p:nvPr/>
        </p:nvSpPr>
        <p:spPr>
          <a:xfrm>
            <a:off x="158151" y="3122875"/>
            <a:ext cx="8573423" cy="1000745"/>
          </a:xfrm>
          <a:prstGeom prst="rect">
            <a:avLst/>
          </a:prstGeom>
          <a:solidFill>
            <a:schemeClr val="dk2"/>
          </a:solidFill>
          <a:ln>
            <a:noFill/>
          </a:ln>
        </p:spPr>
        <p:txBody>
          <a:bodyPr spcFirstLastPara="1" wrap="square" lIns="684000" tIns="45700" rIns="252000" bIns="45700" anchor="ctr" anchorCtr="0">
            <a:noAutofit/>
          </a:bodyPr>
          <a:lstStyle/>
          <a:p>
            <a:pPr>
              <a:buClr>
                <a:schemeClr val="lt1"/>
              </a:buClr>
              <a:buSzPts val="3200"/>
            </a:pPr>
            <a:r>
              <a:rPr lang="en-US" sz="1800" dirty="0">
                <a:solidFill>
                  <a:schemeClr val="lt1"/>
                </a:solidFill>
                <a:latin typeface="+mj-lt"/>
              </a:rPr>
              <a:t>There are insufficient factories in areas that grow the raw materials that are in high demand </a:t>
            </a:r>
            <a:endParaRPr lang="de-DE" sz="1800" dirty="0">
              <a:solidFill>
                <a:schemeClr val="lt1"/>
              </a:solidFill>
              <a:latin typeface="+mj-lt"/>
            </a:endParaRPr>
          </a:p>
        </p:txBody>
      </p:sp>
      <p:sp>
        <p:nvSpPr>
          <p:cNvPr id="342" name="Google Shape;342;p2"/>
          <p:cNvSpPr txBox="1"/>
          <p:nvPr/>
        </p:nvSpPr>
        <p:spPr>
          <a:xfrm>
            <a:off x="158151" y="4587889"/>
            <a:ext cx="8544669" cy="1115763"/>
          </a:xfrm>
          <a:prstGeom prst="rect">
            <a:avLst/>
          </a:prstGeom>
          <a:solidFill>
            <a:schemeClr val="dk2"/>
          </a:solidFill>
          <a:ln>
            <a:noFill/>
          </a:ln>
        </p:spPr>
        <p:txBody>
          <a:bodyPr spcFirstLastPara="1" wrap="square" lIns="684000" tIns="45700" rIns="252000" bIns="45700" anchor="ctr" anchorCtr="0">
            <a:noAutofit/>
          </a:bodyPr>
          <a:lstStyle/>
          <a:p>
            <a:pPr>
              <a:buClr>
                <a:schemeClr val="lt1"/>
              </a:buClr>
              <a:buSzPts val="3200"/>
            </a:pPr>
            <a:r>
              <a:rPr lang="en-US" sz="1800" dirty="0">
                <a:solidFill>
                  <a:schemeClr val="lt1"/>
                </a:solidFill>
                <a:latin typeface="+mj-lt"/>
              </a:rPr>
              <a:t>There are bad road networks in areas with plantations</a:t>
            </a:r>
            <a:endParaRPr lang="de-DE" sz="1800" dirty="0">
              <a:solidFill>
                <a:schemeClr val="lt1"/>
              </a:solidFill>
              <a:latin typeface="+mj-lt"/>
            </a:endParaRPr>
          </a:p>
        </p:txBody>
      </p:sp>
      <p:sp>
        <p:nvSpPr>
          <p:cNvPr id="344" name="Google Shape;344;p2"/>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mj-lt"/>
                <a:ea typeface="Calibri"/>
                <a:cs typeface="Calibri"/>
                <a:sym typeface="Calibri"/>
              </a:rPr>
              <a:t>[TEAM JOY]</a:t>
            </a:r>
            <a:endParaRPr dirty="0">
              <a:latin typeface="+mj-lt"/>
            </a:endParaRPr>
          </a:p>
        </p:txBody>
      </p:sp>
      <p:sp>
        <p:nvSpPr>
          <p:cNvPr id="5" name="Google Shape;351;p3">
            <a:extLst>
              <a:ext uri="{FF2B5EF4-FFF2-40B4-BE49-F238E27FC236}">
                <a16:creationId xmlns="" xmlns:a16="http://schemas.microsoft.com/office/drawing/2014/main" id="{41BE4F72-B2A3-4147-8E1D-F4B497279DBE}"/>
              </a:ext>
            </a:extLst>
          </p:cNvPr>
          <p:cNvSpPr/>
          <p:nvPr/>
        </p:nvSpPr>
        <p:spPr>
          <a:xfrm>
            <a:off x="183684" y="808363"/>
            <a:ext cx="8138956" cy="4928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de-DE" sz="3600" b="1">
                <a:solidFill>
                  <a:srgbClr val="44546A"/>
                </a:solidFill>
                <a:latin typeface="+mj-lt"/>
                <a:ea typeface="Arial"/>
                <a:cs typeface="Arial"/>
                <a:sym typeface="Arial"/>
              </a:rPr>
              <a:t>[Problem Statement]</a:t>
            </a:r>
            <a:endParaRPr sz="2800">
              <a:solidFill>
                <a:schemeClr val="lt1"/>
              </a:solidFill>
              <a:latin typeface="+mj-lt"/>
              <a:ea typeface="Calibri"/>
              <a:cs typeface="Calibri"/>
              <a:sym typeface="Calibri"/>
            </a:endParaRPr>
          </a:p>
        </p:txBody>
      </p:sp>
      <p:sp>
        <p:nvSpPr>
          <p:cNvPr id="2" name="TextBox 1">
            <a:extLst>
              <a:ext uri="{FF2B5EF4-FFF2-40B4-BE49-F238E27FC236}">
                <a16:creationId xmlns="" xmlns:a16="http://schemas.microsoft.com/office/drawing/2014/main" id="{3CFF504E-97A7-4FB5-B1A0-E4E4DFB46778}"/>
              </a:ext>
            </a:extLst>
          </p:cNvPr>
          <p:cNvSpPr txBox="1"/>
          <p:nvPr/>
        </p:nvSpPr>
        <p:spPr>
          <a:xfrm>
            <a:off x="10274060" y="322915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p:nvPr/>
        </p:nvSpPr>
        <p:spPr>
          <a:xfrm>
            <a:off x="594702" y="1091725"/>
            <a:ext cx="8138956" cy="4928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mj-lt"/>
              <a:ea typeface="Calibri"/>
              <a:cs typeface="Calibri"/>
              <a:sym typeface="Calibri"/>
            </a:endParaRPr>
          </a:p>
        </p:txBody>
      </p:sp>
      <p:sp>
        <p:nvSpPr>
          <p:cNvPr id="342" name="Google Shape;342;p2"/>
          <p:cNvSpPr txBox="1"/>
          <p:nvPr/>
        </p:nvSpPr>
        <p:spPr>
          <a:xfrm>
            <a:off x="212438" y="3871918"/>
            <a:ext cx="8573423" cy="1561461"/>
          </a:xfrm>
          <a:prstGeom prst="rect">
            <a:avLst/>
          </a:prstGeom>
          <a:solidFill>
            <a:schemeClr val="dk2"/>
          </a:solidFill>
          <a:ln>
            <a:noFill/>
          </a:ln>
        </p:spPr>
        <p:txBody>
          <a:bodyPr spcFirstLastPara="1" wrap="square" lIns="684000" tIns="45700" rIns="252000" bIns="45700" anchor="ctr" anchorCtr="0">
            <a:noAutofit/>
          </a:bodyPr>
          <a:lstStyle/>
          <a:p>
            <a:pPr>
              <a:buClr>
                <a:schemeClr val="lt1"/>
              </a:buClr>
              <a:buSzPts val="3200"/>
            </a:pPr>
            <a:r>
              <a:rPr lang="en-US" sz="1600" dirty="0">
                <a:solidFill>
                  <a:schemeClr val="lt1"/>
                </a:solidFill>
              </a:rPr>
              <a:t>This hypothesis was motivated by the assumption that there are a lot of goods being imported into Ghana rather than goods being exported. Additionally, the goods exported from Ghana are not in their finished state.  Hence, the manufacturing industry of Ghana is not growing and this negatively affects industrialization in Ghana. </a:t>
            </a:r>
            <a:endParaRPr lang="de-DE" sz="1600" dirty="0">
              <a:solidFill>
                <a:schemeClr val="lt1"/>
              </a:solidFill>
            </a:endParaRPr>
          </a:p>
        </p:txBody>
      </p:sp>
      <p:sp>
        <p:nvSpPr>
          <p:cNvPr id="343" name="Google Shape;343;p2"/>
          <p:cNvSpPr txBox="1"/>
          <p:nvPr/>
        </p:nvSpPr>
        <p:spPr>
          <a:xfrm>
            <a:off x="183684" y="1944015"/>
            <a:ext cx="8630932" cy="1285140"/>
          </a:xfrm>
          <a:prstGeom prst="rect">
            <a:avLst/>
          </a:prstGeom>
          <a:solidFill>
            <a:schemeClr val="dk2"/>
          </a:solidFill>
          <a:ln>
            <a:noFill/>
          </a:ln>
        </p:spPr>
        <p:txBody>
          <a:bodyPr spcFirstLastPara="1" wrap="square" lIns="684000" tIns="45700" rIns="252000" bIns="45700" anchor="ctr" anchorCtr="0">
            <a:noAutofit/>
          </a:bodyPr>
          <a:lstStyle/>
          <a:p>
            <a:pPr>
              <a:buClr>
                <a:schemeClr val="lt1"/>
              </a:buClr>
              <a:buSzPts val="3200"/>
            </a:pPr>
            <a:r>
              <a:rPr lang="en-US" sz="1800" dirty="0">
                <a:solidFill>
                  <a:schemeClr val="lt1"/>
                </a:solidFill>
              </a:rPr>
              <a:t>Our main hypothesis is that trade impacts negatively on the growth of the manufacturing industry in Ghana. </a:t>
            </a:r>
            <a:endParaRPr lang="de-DE" sz="1800" dirty="0">
              <a:solidFill>
                <a:schemeClr val="lt1"/>
              </a:solidFill>
            </a:endParaRPr>
          </a:p>
        </p:txBody>
      </p:sp>
      <p:sp>
        <p:nvSpPr>
          <p:cNvPr id="344" name="Google Shape;344;p2"/>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mj-lt"/>
                <a:cs typeface="Calibri"/>
                <a:sym typeface="Calibri"/>
              </a:rPr>
              <a:t>JOY</a:t>
            </a:r>
            <a:endParaRPr dirty="0">
              <a:latin typeface="+mj-lt"/>
            </a:endParaRPr>
          </a:p>
        </p:txBody>
      </p:sp>
      <p:sp>
        <p:nvSpPr>
          <p:cNvPr id="5" name="Google Shape;351;p3">
            <a:extLst>
              <a:ext uri="{FF2B5EF4-FFF2-40B4-BE49-F238E27FC236}">
                <a16:creationId xmlns="" xmlns:a16="http://schemas.microsoft.com/office/drawing/2014/main" id="{41BE4F72-B2A3-4147-8E1D-F4B497279DBE}"/>
              </a:ext>
            </a:extLst>
          </p:cNvPr>
          <p:cNvSpPr/>
          <p:nvPr/>
        </p:nvSpPr>
        <p:spPr>
          <a:xfrm>
            <a:off x="183684" y="808363"/>
            <a:ext cx="8138956" cy="492889"/>
          </a:xfrm>
          <a:prstGeom prst="rect">
            <a:avLst/>
          </a:prstGeom>
          <a:noFill/>
          <a:ln>
            <a:noFill/>
          </a:ln>
        </p:spPr>
        <p:txBody>
          <a:bodyPr spcFirstLastPara="1" wrap="square" lIns="91425" tIns="45700" rIns="91425" bIns="45700" anchor="ctr" anchorCtr="0">
            <a:noAutofit/>
          </a:bodyPr>
          <a:lstStyle/>
          <a:p>
            <a:pPr lvl="0"/>
            <a:r>
              <a:rPr lang="de-DE" sz="3600" b="1" dirty="0">
                <a:solidFill>
                  <a:srgbClr val="44546A"/>
                </a:solidFill>
                <a:latin typeface="+mj-lt"/>
              </a:rPr>
              <a:t>[HYPOTHESIS ]</a:t>
            </a:r>
            <a:endParaRPr sz="2800" dirty="0">
              <a:solidFill>
                <a:schemeClr val="lt1"/>
              </a:solidFill>
              <a:latin typeface="+mj-lt"/>
              <a:ea typeface="Calibri"/>
              <a:cs typeface="Calibri"/>
              <a:sym typeface="Calibri"/>
            </a:endParaRPr>
          </a:p>
        </p:txBody>
      </p:sp>
      <p:sp>
        <p:nvSpPr>
          <p:cNvPr id="2" name="TextBox 1">
            <a:extLst>
              <a:ext uri="{FF2B5EF4-FFF2-40B4-BE49-F238E27FC236}">
                <a16:creationId xmlns="" xmlns:a16="http://schemas.microsoft.com/office/drawing/2014/main" id="{3CFF504E-97A7-4FB5-B1A0-E4E4DFB46778}"/>
              </a:ext>
            </a:extLst>
          </p:cNvPr>
          <p:cNvSpPr txBox="1"/>
          <p:nvPr/>
        </p:nvSpPr>
        <p:spPr>
          <a:xfrm>
            <a:off x="10274060" y="322915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932446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p:nvPr/>
        </p:nvSpPr>
        <p:spPr>
          <a:xfrm>
            <a:off x="594702" y="1091725"/>
            <a:ext cx="8138956" cy="4928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mj-lt"/>
              <a:ea typeface="Calibri"/>
              <a:cs typeface="Calibri"/>
              <a:sym typeface="Calibri"/>
            </a:endParaRPr>
          </a:p>
        </p:txBody>
      </p:sp>
      <p:sp>
        <p:nvSpPr>
          <p:cNvPr id="343" name="Google Shape;343;p2"/>
          <p:cNvSpPr txBox="1"/>
          <p:nvPr/>
        </p:nvSpPr>
        <p:spPr>
          <a:xfrm>
            <a:off x="196351" y="1764314"/>
            <a:ext cx="8630932" cy="872869"/>
          </a:xfrm>
          <a:prstGeom prst="rect">
            <a:avLst/>
          </a:prstGeom>
          <a:solidFill>
            <a:schemeClr val="dk2"/>
          </a:solidFill>
          <a:ln>
            <a:noFill/>
          </a:ln>
        </p:spPr>
        <p:txBody>
          <a:bodyPr spcFirstLastPara="1" wrap="square" lIns="684000" tIns="45700" rIns="252000" bIns="45700" anchor="ctr" anchorCtr="0">
            <a:noAutofit/>
          </a:bodyPr>
          <a:lstStyle/>
          <a:p>
            <a:pPr>
              <a:buClr>
                <a:schemeClr val="lt1"/>
              </a:buClr>
              <a:buSzPts val="3200"/>
            </a:pPr>
            <a:r>
              <a:rPr lang="en-US" sz="1800" dirty="0">
                <a:solidFill>
                  <a:schemeClr val="lt1"/>
                </a:solidFill>
              </a:rPr>
              <a:t>To be able to test the hypothesis, a few questions were asked. This will help in gathering information for data analysis. </a:t>
            </a:r>
            <a:endParaRPr lang="de-DE" sz="1800" dirty="0">
              <a:solidFill>
                <a:schemeClr val="lt1"/>
              </a:solidFill>
            </a:endParaRPr>
          </a:p>
        </p:txBody>
      </p:sp>
      <p:sp>
        <p:nvSpPr>
          <p:cNvPr id="344" name="Google Shape;344;p2"/>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mj-lt"/>
                <a:cs typeface="Calibri"/>
                <a:sym typeface="Calibri"/>
              </a:rPr>
              <a:t>JOY</a:t>
            </a:r>
            <a:endParaRPr dirty="0">
              <a:latin typeface="+mj-lt"/>
            </a:endParaRPr>
          </a:p>
        </p:txBody>
      </p:sp>
      <p:sp>
        <p:nvSpPr>
          <p:cNvPr id="5" name="Google Shape;351;p3">
            <a:extLst>
              <a:ext uri="{FF2B5EF4-FFF2-40B4-BE49-F238E27FC236}">
                <a16:creationId xmlns="" xmlns:a16="http://schemas.microsoft.com/office/drawing/2014/main" id="{41BE4F72-B2A3-4147-8E1D-F4B497279DBE}"/>
              </a:ext>
            </a:extLst>
          </p:cNvPr>
          <p:cNvSpPr/>
          <p:nvPr/>
        </p:nvSpPr>
        <p:spPr>
          <a:xfrm>
            <a:off x="183684" y="808363"/>
            <a:ext cx="8138956" cy="492889"/>
          </a:xfrm>
          <a:prstGeom prst="rect">
            <a:avLst/>
          </a:prstGeom>
          <a:noFill/>
          <a:ln>
            <a:noFill/>
          </a:ln>
        </p:spPr>
        <p:txBody>
          <a:bodyPr spcFirstLastPara="1" wrap="square" lIns="91425" tIns="45700" rIns="91425" bIns="45700" anchor="ctr" anchorCtr="0">
            <a:noAutofit/>
          </a:bodyPr>
          <a:lstStyle/>
          <a:p>
            <a:pPr lvl="0"/>
            <a:r>
              <a:rPr lang="de-DE" sz="3600" b="1" dirty="0">
                <a:solidFill>
                  <a:srgbClr val="44546A"/>
                </a:solidFill>
                <a:latin typeface="+mj-lt"/>
              </a:rPr>
              <a:t>[</a:t>
            </a:r>
            <a:r>
              <a:rPr lang="de-DE" sz="3600" b="1" dirty="0" smtClean="0">
                <a:solidFill>
                  <a:srgbClr val="44546A"/>
                </a:solidFill>
                <a:latin typeface="+mj-lt"/>
              </a:rPr>
              <a:t>HYPOTHESIS QUESTIONS  </a:t>
            </a:r>
            <a:r>
              <a:rPr lang="de-DE" sz="3600" b="1" dirty="0">
                <a:solidFill>
                  <a:srgbClr val="44546A"/>
                </a:solidFill>
                <a:latin typeface="+mj-lt"/>
              </a:rPr>
              <a:t>]</a:t>
            </a:r>
            <a:endParaRPr sz="2800" dirty="0">
              <a:solidFill>
                <a:schemeClr val="lt1"/>
              </a:solidFill>
              <a:latin typeface="+mj-lt"/>
              <a:ea typeface="Calibri"/>
              <a:cs typeface="Calibri"/>
              <a:sym typeface="Calibri"/>
            </a:endParaRPr>
          </a:p>
        </p:txBody>
      </p:sp>
      <p:sp>
        <p:nvSpPr>
          <p:cNvPr id="2" name="TextBox 1">
            <a:extLst>
              <a:ext uri="{FF2B5EF4-FFF2-40B4-BE49-F238E27FC236}">
                <a16:creationId xmlns="" xmlns:a16="http://schemas.microsoft.com/office/drawing/2014/main" id="{3CFF504E-97A7-4FB5-B1A0-E4E4DFB46778}"/>
              </a:ext>
            </a:extLst>
          </p:cNvPr>
          <p:cNvSpPr txBox="1"/>
          <p:nvPr/>
        </p:nvSpPr>
        <p:spPr>
          <a:xfrm>
            <a:off x="10274060" y="322915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3" name="TextBox 2"/>
          <p:cNvSpPr txBox="1"/>
          <p:nvPr/>
        </p:nvSpPr>
        <p:spPr>
          <a:xfrm>
            <a:off x="409564" y="2816883"/>
            <a:ext cx="8509231" cy="3139321"/>
          </a:xfrm>
          <a:prstGeom prst="rect">
            <a:avLst/>
          </a:prstGeom>
          <a:noFill/>
        </p:spPr>
        <p:txBody>
          <a:bodyPr wrap="square" rtlCol="0">
            <a:spAutoFit/>
          </a:bodyPr>
          <a:lstStyle/>
          <a:p>
            <a:pPr fontAlgn="base">
              <a:buFont typeface="Arial" panose="020B0604020202020204" pitchFamily="34" charset="0"/>
              <a:buChar char="•"/>
            </a:pPr>
            <a:r>
              <a:rPr lang="en-US" sz="1800" dirty="0">
                <a:latin typeface="Segoe UI" panose="020B0502040204020203" pitchFamily="34" charset="0"/>
              </a:rPr>
              <a:t>Which raw materials are more available in which districts?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Which factories are fully operational in which districts?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Which goods are imported most into Ghana?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Which goods are exported most out of Ghana?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Which countries are more goods imported into Ghana?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What was the highest amount paid for goods exported from Ghana?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What is the highest number of package of goods exported from Ghana?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What is the highest number of packages of goods imported into Ghana?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What is the highest amount paid for goods imported into Ghana?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Was the number of exports increasing over the years? </a:t>
            </a:r>
            <a:endParaRPr lang="en-US" sz="1800" dirty="0">
              <a:latin typeface="Calibri" panose="020F0502020204030204" pitchFamily="34" charset="0"/>
            </a:endParaRPr>
          </a:p>
          <a:p>
            <a:pPr fontAlgn="base">
              <a:buFont typeface="Arial" panose="020B0604020202020204" pitchFamily="34" charset="0"/>
              <a:buChar char="•"/>
            </a:pPr>
            <a:r>
              <a:rPr lang="en-US" sz="1800" dirty="0">
                <a:latin typeface="Segoe UI" panose="020B0502040204020203" pitchFamily="34" charset="0"/>
              </a:rPr>
              <a:t>Was the number of imports increasing over the years? </a:t>
            </a:r>
            <a:endParaRPr lang="en-US" sz="1800" dirty="0">
              <a:latin typeface="Calibri" panose="020F0502020204030204" pitchFamily="34" charset="0"/>
            </a:endParaRPr>
          </a:p>
        </p:txBody>
      </p:sp>
    </p:spTree>
    <p:extLst>
      <p:ext uri="{BB962C8B-B14F-4D97-AF65-F5344CB8AC3E}">
        <p14:creationId xmlns:p14="http://schemas.microsoft.com/office/powerpoint/2010/main" val="1480731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1" name="Google Shape;351;p3"/>
          <p:cNvSpPr/>
          <p:nvPr/>
        </p:nvSpPr>
        <p:spPr>
          <a:xfrm>
            <a:off x="594701" y="515556"/>
            <a:ext cx="8138956" cy="492889"/>
          </a:xfrm>
          <a:prstGeom prst="rect">
            <a:avLst/>
          </a:prstGeom>
          <a:noFill/>
          <a:ln>
            <a:noFill/>
          </a:ln>
        </p:spPr>
        <p:txBody>
          <a:bodyPr spcFirstLastPara="1" wrap="square" lIns="91425" tIns="45700" rIns="91425" bIns="45700" anchor="ctr" anchorCtr="0">
            <a:noAutofit/>
          </a:bodyPr>
          <a:lstStyle/>
          <a:p>
            <a:pPr lvl="0"/>
            <a:r>
              <a:rPr lang="de-DE" sz="3600" b="1" dirty="0">
                <a:solidFill>
                  <a:srgbClr val="44546A"/>
                </a:solidFill>
                <a:latin typeface="+mj-lt"/>
              </a:rPr>
              <a:t>VISUALIZATION AND INSIGHTS</a:t>
            </a:r>
            <a:endParaRPr sz="2800" dirty="0">
              <a:solidFill>
                <a:schemeClr val="lt1"/>
              </a:solidFill>
              <a:latin typeface="+mj-lt"/>
              <a:ea typeface="Calibri"/>
              <a:cs typeface="Calibri"/>
              <a:sym typeface="Calibri"/>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291" y="1008445"/>
            <a:ext cx="6581775" cy="4219575"/>
          </a:xfrm>
          <a:prstGeom prst="rect">
            <a:avLst/>
          </a:prstGeom>
        </p:spPr>
      </p:pic>
      <p:sp>
        <p:nvSpPr>
          <p:cNvPr id="3" name="TextBox 2"/>
          <p:cNvSpPr txBox="1"/>
          <p:nvPr/>
        </p:nvSpPr>
        <p:spPr>
          <a:xfrm>
            <a:off x="594701" y="5194697"/>
            <a:ext cx="8138956" cy="738664"/>
          </a:xfrm>
          <a:prstGeom prst="rect">
            <a:avLst/>
          </a:prstGeom>
          <a:noFill/>
        </p:spPr>
        <p:txBody>
          <a:bodyPr wrap="square" rtlCol="0">
            <a:spAutoFit/>
          </a:bodyPr>
          <a:lstStyle/>
          <a:p>
            <a:r>
              <a:rPr lang="en-US" dirty="0"/>
              <a:t>From the waterfall chart above, the red bars show the trade deficit. The years that have the</a:t>
            </a:r>
          </a:p>
          <a:p>
            <a:r>
              <a:rPr lang="en-US" dirty="0"/>
              <a:t>red bars pointing down, indicate that there was a trade deficit in those years, so the imports</a:t>
            </a:r>
          </a:p>
          <a:p>
            <a:r>
              <a:rPr lang="en-US" dirty="0"/>
              <a:t>were more than the exports.</a:t>
            </a:r>
          </a:p>
        </p:txBody>
      </p:sp>
    </p:spTree>
    <p:extLst>
      <p:ext uri="{BB962C8B-B14F-4D97-AF65-F5344CB8AC3E}">
        <p14:creationId xmlns:p14="http://schemas.microsoft.com/office/powerpoint/2010/main" val="1799583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
          <p:cNvSpPr txBox="1">
            <a:spLocks noGrp="1"/>
          </p:cNvSpPr>
          <p:nvPr>
            <p:ph type="sldNum" idx="12"/>
          </p:nvPr>
        </p:nvSpPr>
        <p:spPr>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r>
              <a:rPr lang="de-DE"/>
              <a:t>#</a:t>
            </a:r>
            <a:endParaRPr/>
          </a:p>
        </p:txBody>
      </p:sp>
      <p:sp>
        <p:nvSpPr>
          <p:cNvPr id="352" name="Google Shape;352;p3"/>
          <p:cNvSpPr/>
          <p:nvPr/>
        </p:nvSpPr>
        <p:spPr>
          <a:xfrm>
            <a:off x="-1686560" y="1"/>
            <a:ext cx="1686560" cy="762000"/>
          </a:xfrm>
          <a:prstGeom prst="rect">
            <a:avLst/>
          </a:prstGeom>
          <a:solidFill>
            <a:schemeClr val="dk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dirty="0" smtClean="0">
                <a:solidFill>
                  <a:schemeClr val="lt1"/>
                </a:solidFill>
                <a:latin typeface="Calibri"/>
                <a:cs typeface="Calibri"/>
                <a:sym typeface="Calibri"/>
              </a:rPr>
              <a:t>JOY</a:t>
            </a:r>
            <a:endParaRP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1"/>
            <a:ext cx="9116578" cy="3596842"/>
          </a:xfrm>
          <a:prstGeom prst="rect">
            <a:avLst/>
          </a:prstGeom>
        </p:spPr>
      </p:pic>
      <p:sp>
        <p:nvSpPr>
          <p:cNvPr id="2" name="TextBox 1"/>
          <p:cNvSpPr txBox="1"/>
          <p:nvPr/>
        </p:nvSpPr>
        <p:spPr>
          <a:xfrm>
            <a:off x="196849" y="4347713"/>
            <a:ext cx="8947151" cy="523220"/>
          </a:xfrm>
          <a:prstGeom prst="rect">
            <a:avLst/>
          </a:prstGeom>
          <a:noFill/>
        </p:spPr>
        <p:txBody>
          <a:bodyPr wrap="square" rtlCol="0">
            <a:spAutoFit/>
          </a:bodyPr>
          <a:lstStyle/>
          <a:p>
            <a:r>
              <a:rPr lang="en-US"/>
              <a:t>The chart shows the countries that Ghana imports and exports and the amount.</a:t>
            </a:r>
          </a:p>
          <a:p>
            <a:r>
              <a:rPr lang="en-US"/>
              <a:t>Ghana imports most to India. Ghana exports most to South Africa</a:t>
            </a:r>
            <a:endParaRPr lang="en-US" dirty="0"/>
          </a:p>
        </p:txBody>
      </p:sp>
    </p:spTree>
    <p:extLst>
      <p:ext uri="{BB962C8B-B14F-4D97-AF65-F5344CB8AC3E}">
        <p14:creationId xmlns:p14="http://schemas.microsoft.com/office/powerpoint/2010/main" val="42206730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58019B43179A42BF39B27392F15FD9" ma:contentTypeVersion="8" ma:contentTypeDescription="Create a new document." ma:contentTypeScope="" ma:versionID="dada8b9ec3702fe4ed52fa6db87f970a">
  <xsd:schema xmlns:xsd="http://www.w3.org/2001/XMLSchema" xmlns:xs="http://www.w3.org/2001/XMLSchema" xmlns:p="http://schemas.microsoft.com/office/2006/metadata/properties" xmlns:ns2="19ee1cd6-08e6-46c1-9f57-17f7ef9159b1" targetNamespace="http://schemas.microsoft.com/office/2006/metadata/properties" ma:root="true" ma:fieldsID="126aa24104756bad4e3b729d5f066c66" ns2:_="">
    <xsd:import namespace="19ee1cd6-08e6-46c1-9f57-17f7ef9159b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ee1cd6-08e6-46c1-9f57-17f7ef9159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D8D997-DA85-456D-BD8A-EFE2186FB62B}">
  <ds:schemaRefs>
    <ds:schemaRef ds:uri="http://schemas.microsoft.com/office/2006/metadata/contentType"/>
    <ds:schemaRef ds:uri="http://schemas.microsoft.com/office/2006/metadata/properties/metaAttributes"/>
    <ds:schemaRef ds:uri="http://www.w3.org/2000/xmlns/"/>
    <ds:schemaRef ds:uri="http://www.w3.org/2001/XMLSchema"/>
    <ds:schemaRef ds:uri="19ee1cd6-08e6-46c1-9f57-17f7ef9159b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C8ECD4-DDA9-4BD3-A3C7-E15017BF14A0}">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7F8A72BB-3429-441C-8080-236C07437E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513</TotalTime>
  <Words>1077</Words>
  <Application>Microsoft Office PowerPoint</Application>
  <PresentationFormat>On-screen Show (4:3)</PresentationFormat>
  <Paragraphs>160</Paragraphs>
  <Slides>28</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Segoe UI</vt:lpstr>
      <vt:lpstr>Office Theme</vt:lpstr>
      <vt:lpstr>[Impact of trade(import and export) on the growth of manufacturing industry in Ghana. A case study of it impact on 1D1F( 1 district and 1 factory).  Developing a model that predicts possible district that manufacturing factories can be established.] </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HACKATHON </dc:title>
  <dc:creator>Fairpointers Silver2</dc:creator>
  <cp:lastModifiedBy>Papa Nii  Shang Annang</cp:lastModifiedBy>
  <cp:revision>212</cp:revision>
  <dcterms:created xsi:type="dcterms:W3CDTF">4035-06-07T01:01:48Z</dcterms:created>
  <dcterms:modified xsi:type="dcterms:W3CDTF">2020-09-18T20:14:28Z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0x010100AB58019B43179A42BF39B27392F15FD9</vt:lpwstr>
  </property>
</Properties>
</file>