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8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Learn-mate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Nisha Parashar</a:t>
            </a:r>
          </a:p>
          <a:p>
            <a:r>
              <a:rPr lang="en-US" sz="2000" b="1" dirty="0">
                <a:solidFill>
                  <a:schemeClr val="accent1">
                    <a:lumMod val="75000"/>
                  </a:schemeClr>
                </a:solidFill>
                <a:latin typeface="Arial"/>
                <a:cs typeface="Arial"/>
              </a:rPr>
              <a:t>College Name &amp; Department : Jaipur Engineering College and </a:t>
            </a:r>
            <a:r>
              <a:rPr lang="en-US" sz="2000" b="1">
                <a:solidFill>
                  <a:schemeClr val="accent1">
                    <a:lumMod val="75000"/>
                  </a:schemeClr>
                </a:solidFill>
                <a:latin typeface="Arial"/>
                <a:cs typeface="Arial"/>
              </a:rPr>
              <a:t>Research Centre, CSE(AI)</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83AB11B9-EB4D-3E7E-B203-DCF99D89E592}"/>
              </a:ext>
            </a:extLst>
          </p:cNvPr>
          <p:cNvPicPr>
            <a:picLocks noChangeAspect="1"/>
          </p:cNvPicPr>
          <p:nvPr/>
        </p:nvPicPr>
        <p:blipFill>
          <a:blip r:embed="rId2"/>
          <a:stretch>
            <a:fillRect/>
          </a:stretch>
        </p:blipFill>
        <p:spPr>
          <a:xfrm>
            <a:off x="4632959" y="768905"/>
            <a:ext cx="5372313" cy="5733495"/>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A74F104-E259-1BAD-CEC3-06B65456EF1D}"/>
              </a:ext>
            </a:extLst>
          </p:cNvPr>
          <p:cNvPicPr>
            <a:picLocks noChangeAspect="1"/>
          </p:cNvPicPr>
          <p:nvPr/>
        </p:nvPicPr>
        <p:blipFill>
          <a:blip r:embed="rId2"/>
          <a:stretch>
            <a:fillRect/>
          </a:stretch>
        </p:blipFill>
        <p:spPr>
          <a:xfrm>
            <a:off x="967272" y="2191910"/>
            <a:ext cx="9101288" cy="457442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LearnMate</a:t>
            </a:r>
            <a:r>
              <a:rPr lang="en-US" sz="2800" dirty="0">
                <a:latin typeface="Calibri" panose="020F0502020204030204" pitchFamily="34" charset="0"/>
                <a:ea typeface="Calibri" panose="020F0502020204030204" pitchFamily="34" charset="0"/>
                <a:cs typeface="Calibri" panose="020F0502020204030204" pitchFamily="34" charset="0"/>
              </a:rPr>
              <a:t> acts as a personalized AI coach, guiding students in discovering interests, assessing skills, and building adaptive learning roadmaps.</a:t>
            </a:r>
          </a:p>
          <a:p>
            <a:r>
              <a:rPr lang="en-US" sz="2800" dirty="0">
                <a:latin typeface="Calibri" panose="020F0502020204030204" pitchFamily="34" charset="0"/>
                <a:ea typeface="Calibri" panose="020F0502020204030204" pitchFamily="34" charset="0"/>
                <a:cs typeface="Calibri" panose="020F0502020204030204" pitchFamily="34" charset="0"/>
              </a:rPr>
              <a:t> It saves time by automating learning path selection, resource discovery, and ongoing skill assessment.</a:t>
            </a:r>
          </a:p>
          <a:p>
            <a:r>
              <a:rPr lang="en-US" sz="2800" dirty="0" err="1">
                <a:latin typeface="Calibri" panose="020F0502020204030204" pitchFamily="34" charset="0"/>
                <a:ea typeface="Calibri" panose="020F0502020204030204" pitchFamily="34" charset="0"/>
                <a:cs typeface="Calibri" panose="020F0502020204030204" pitchFamily="34" charset="0"/>
              </a:rPr>
              <a:t>LearnMate</a:t>
            </a:r>
            <a:r>
              <a:rPr lang="en-US" sz="2800" dirty="0">
                <a:latin typeface="Calibri" panose="020F0502020204030204" pitchFamily="34" charset="0"/>
                <a:ea typeface="Calibri" panose="020F0502020204030204" pitchFamily="34" charset="0"/>
                <a:cs typeface="Calibri" panose="020F0502020204030204" pitchFamily="34" charset="0"/>
              </a:rPr>
              <a:t> enhances motivation, confidence, and learning outcomes through dynamic feedback, personalized support, and real-time progress tracking.</a:t>
            </a:r>
          </a:p>
          <a:p>
            <a:pPr marL="305435" indent="-305435"/>
            <a:endParaRPr lang="en-US"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https://github.com/niishaparashar/LearnMate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Multilingual Learning Support</a:t>
            </a:r>
          </a:p>
          <a:p>
            <a:r>
              <a:rPr lang="en-US" dirty="0"/>
              <a:t>Voice-Enabled Learning Coach</a:t>
            </a:r>
          </a:p>
          <a:p>
            <a:r>
              <a:rPr lang="en-US" dirty="0"/>
              <a:t>Real-Time Peer Collaboration Features</a:t>
            </a:r>
          </a:p>
          <a:p>
            <a:r>
              <a:rPr lang="en-US" dirty="0"/>
              <a:t>Automated Skill Gap &amp; Career Pathway Analysis</a:t>
            </a:r>
          </a:p>
          <a:p>
            <a:r>
              <a:rPr lang="en-US" dirty="0"/>
              <a:t>Integration with Online Certification Platforms</a:t>
            </a:r>
          </a:p>
          <a:p>
            <a:r>
              <a:rPr lang="en-US" dirty="0"/>
              <a:t>AI-Assisted Portfolio and Resume Building</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D46D2972-6E9E-6E78-E236-8962EAFD0F12}"/>
              </a:ext>
            </a:extLst>
          </p:cNvPr>
          <p:cNvPicPr>
            <a:picLocks noGrp="1" noChangeAspect="1"/>
          </p:cNvPicPr>
          <p:nvPr>
            <p:ph idx="1"/>
          </p:nvPr>
        </p:nvPicPr>
        <p:blipFill>
          <a:blip r:embed="rId2"/>
          <a:srcRect l="28355" t="16929" r="9172"/>
          <a:stretch>
            <a:fillRect/>
          </a:stretch>
        </p:blipFill>
        <p:spPr>
          <a:xfrm>
            <a:off x="2905760" y="1435652"/>
            <a:ext cx="6197600" cy="4822908"/>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DA9F7-3F80-2267-415C-E5B7D4086460}"/>
              </a:ext>
            </a:extLst>
          </p:cNvPr>
          <p:cNvPicPr>
            <a:picLocks noChangeAspect="1"/>
          </p:cNvPicPr>
          <p:nvPr/>
        </p:nvPicPr>
        <p:blipFill>
          <a:blip r:embed="rId2"/>
          <a:stretch>
            <a:fillRect/>
          </a:stretch>
        </p:blipFill>
        <p:spPr>
          <a:xfrm>
            <a:off x="601698" y="808138"/>
            <a:ext cx="9616440" cy="592794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E7F5D-59DA-4432-4DB4-02C817E9C9B3}"/>
              </a:ext>
            </a:extLst>
          </p:cNvPr>
          <p:cNvPicPr>
            <a:picLocks noChangeAspect="1"/>
          </p:cNvPicPr>
          <p:nvPr/>
        </p:nvPicPr>
        <p:blipFill>
          <a:blip r:embed="rId2"/>
          <a:stretch>
            <a:fillRect/>
          </a:stretch>
        </p:blipFill>
        <p:spPr>
          <a:xfrm>
            <a:off x="1808480" y="728980"/>
            <a:ext cx="7603067" cy="5702300"/>
          </a:xfrm>
          <a:prstGeom prst="rect">
            <a:avLst/>
          </a:prstGeom>
        </p:spPr>
      </p:pic>
    </p:spTree>
    <p:extLst>
      <p:ext uri="{BB962C8B-B14F-4D97-AF65-F5344CB8AC3E}">
        <p14:creationId xmlns:p14="http://schemas.microsoft.com/office/powerpoint/2010/main" val="4032387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Students struggle to find the right learning path that matches their interests and goals because there are too many online courses and not enough personalized guidance. Without clear direction, many students lose motivation or fail to reach their full potential, highlighting the real need for effective, individualized learning support. </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Proposed Solution: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is an AI-powered personalized learning coach that interacts with students to understand their interests and current skills. It dynamically builds and continually adapts a tailored course roadmap, guiding learners step-by-step with relevant resources and projects. By providing ongoing, individualized support, </a:t>
            </a:r>
            <a:r>
              <a:rPr lang="en-US" sz="2400"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helps students stay focused, motivated, and confident on the path to achieving their educational and career goals.</a:t>
            </a:r>
            <a:endPar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a:p>
            <a:pPr marL="0" indent="0">
              <a:buNone/>
            </a:pPr>
            <a:r>
              <a:rPr lang="en-US" sz="2800" dirty="0">
                <a:solidFill>
                  <a:srgbClr val="000000"/>
                </a:solidFill>
                <a:latin typeface="Calibri"/>
                <a:ea typeface="Calibri"/>
                <a:cs typeface="Calibri"/>
              </a:rPr>
              <a:t>Agentic ai frameworks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dirty="0" err="1"/>
              <a:t>LearnMate</a:t>
            </a:r>
            <a:r>
              <a:rPr lang="en-US" dirty="0"/>
              <a:t> will dramatically simplify the journey of finding the right learning path, boost student motivation, and enhance skill development by providing truly personalized, adaptive educational guidance. </a:t>
            </a:r>
          </a:p>
          <a:p>
            <a:pPr marL="0" indent="0">
              <a:buNone/>
            </a:pPr>
            <a:r>
              <a:rPr lang="en-IN" sz="2800" dirty="0">
                <a:solidFill>
                  <a:srgbClr val="0F0F0F"/>
                </a:solidFill>
                <a:latin typeface="Calibri"/>
                <a:ea typeface="Calibri"/>
                <a:cs typeface="Calibri"/>
              </a:rPr>
              <a:t>Unique features:</a:t>
            </a:r>
          </a:p>
          <a:p>
            <a:r>
              <a:rPr lang="en-US" dirty="0"/>
              <a:t>Engages students in natural AI conversations to discover interests and goals.</a:t>
            </a:r>
          </a:p>
          <a:p>
            <a:r>
              <a:rPr lang="en-US" dirty="0"/>
              <a:t>Creates and adapts a personalized, step-by-step learning roadmap.</a:t>
            </a:r>
          </a:p>
          <a:p>
            <a:r>
              <a:rPr lang="en-US" dirty="0"/>
              <a:t>Uses RAG to combine real-time course retrieval with AI guidance</a:t>
            </a:r>
          </a:p>
          <a:p>
            <a:r>
              <a:rPr lang="en-US" dirty="0"/>
              <a:t>Continuously assesses skills and tracks progress dynamically.</a:t>
            </a:r>
          </a:p>
          <a:p>
            <a:r>
              <a:rPr lang="en-US" dirty="0"/>
              <a:t>Provides motivational coaching with milestone celebrations.</a:t>
            </a:r>
          </a:p>
          <a:p>
            <a:r>
              <a:rPr lang="en-US" dirty="0"/>
              <a:t>Offers inclusive, responsive support allowing learners to adjust paths anytime.</a:t>
            </a:r>
          </a:p>
          <a:p>
            <a:endParaRPr lang="en-US"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Students of all levels </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Learners exploring tech fields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Professional certification candidates </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Educators and tutors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FDE5C44E-BFD3-77F3-9838-55FFB23EC9C5}"/>
              </a:ext>
            </a:extLst>
          </p:cNvPr>
          <p:cNvPicPr>
            <a:picLocks noChangeAspect="1"/>
          </p:cNvPicPr>
          <p:nvPr/>
        </p:nvPicPr>
        <p:blipFill>
          <a:blip r:embed="rId2"/>
          <a:stretch>
            <a:fillRect/>
          </a:stretch>
        </p:blipFill>
        <p:spPr>
          <a:xfrm>
            <a:off x="4032853" y="631036"/>
            <a:ext cx="5944668" cy="615584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8FD6511A-E17A-5535-0078-5B2D27E504C7}"/>
              </a:ext>
            </a:extLst>
          </p:cNvPr>
          <p:cNvPicPr>
            <a:picLocks noGrp="1" noChangeAspect="1"/>
          </p:cNvPicPr>
          <p:nvPr>
            <p:ph idx="1"/>
          </p:nvPr>
        </p:nvPicPr>
        <p:blipFill>
          <a:blip r:embed="rId2"/>
          <a:stretch>
            <a:fillRect/>
          </a:stretch>
        </p:blipFill>
        <p:spPr>
          <a:xfrm>
            <a:off x="4486035" y="1301750"/>
            <a:ext cx="4038206" cy="4673600"/>
          </a:xfrm>
          <a:prstGeom prst="rect">
            <a:avLst/>
          </a:prstGeom>
        </p:spPr>
      </p:pic>
      <p:pic>
        <p:nvPicPr>
          <p:cNvPr id="10" name="Picture 9">
            <a:extLst>
              <a:ext uri="{FF2B5EF4-FFF2-40B4-BE49-F238E27FC236}">
                <a16:creationId xmlns:a16="http://schemas.microsoft.com/office/drawing/2014/main" id="{F2FA1FC2-CE3E-EE46-839E-FCA5FDE45790}"/>
              </a:ext>
            </a:extLst>
          </p:cNvPr>
          <p:cNvPicPr>
            <a:picLocks noChangeAspect="1"/>
          </p:cNvPicPr>
          <p:nvPr/>
        </p:nvPicPr>
        <p:blipFill>
          <a:blip r:embed="rId3"/>
          <a:stretch>
            <a:fillRect/>
          </a:stretch>
        </p:blipFill>
        <p:spPr>
          <a:xfrm>
            <a:off x="581193" y="1302026"/>
            <a:ext cx="4036420" cy="4673324"/>
          </a:xfrm>
          <a:prstGeom prst="rect">
            <a:avLst/>
          </a:prstGeom>
        </p:spPr>
      </p:pic>
      <p:pic>
        <p:nvPicPr>
          <p:cNvPr id="14" name="Picture 13">
            <a:extLst>
              <a:ext uri="{FF2B5EF4-FFF2-40B4-BE49-F238E27FC236}">
                <a16:creationId xmlns:a16="http://schemas.microsoft.com/office/drawing/2014/main" id="{4422F847-7947-6012-FE0F-7CEB3339C541}"/>
              </a:ext>
            </a:extLst>
          </p:cNvPr>
          <p:cNvPicPr>
            <a:picLocks noChangeAspect="1"/>
          </p:cNvPicPr>
          <p:nvPr/>
        </p:nvPicPr>
        <p:blipFill>
          <a:blip r:embed="rId4"/>
          <a:stretch>
            <a:fillRect/>
          </a:stretch>
        </p:blipFill>
        <p:spPr>
          <a:xfrm>
            <a:off x="8285372" y="1301750"/>
            <a:ext cx="3906628" cy="4673600"/>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444</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Learn-mate</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Nisha Parashar</cp:lastModifiedBy>
  <cp:revision>143</cp:revision>
  <dcterms:created xsi:type="dcterms:W3CDTF">2021-05-26T16:50:10Z</dcterms:created>
  <dcterms:modified xsi:type="dcterms:W3CDTF">2025-08-02T22:07:58Z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