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8"/>
  </p:notesMasterIdLst>
  <p:handoutMasterIdLst>
    <p:handoutMasterId r:id="rId29"/>
  </p:handoutMasterIdLst>
  <p:sldIdLst>
    <p:sldId id="466" r:id="rId5"/>
    <p:sldId id="529" r:id="rId6"/>
    <p:sldId id="379" r:id="rId7"/>
    <p:sldId id="547" r:id="rId8"/>
    <p:sldId id="579" r:id="rId9"/>
    <p:sldId id="449" r:id="rId10"/>
    <p:sldId id="577" r:id="rId11"/>
    <p:sldId id="450" r:id="rId12"/>
    <p:sldId id="569" r:id="rId13"/>
    <p:sldId id="570" r:id="rId14"/>
    <p:sldId id="571" r:id="rId15"/>
    <p:sldId id="446" r:id="rId16"/>
    <p:sldId id="578" r:id="rId17"/>
    <p:sldId id="448" r:id="rId18"/>
    <p:sldId id="572" r:id="rId19"/>
    <p:sldId id="573" r:id="rId20"/>
    <p:sldId id="580" r:id="rId21"/>
    <p:sldId id="574" r:id="rId22"/>
    <p:sldId id="575" r:id="rId23"/>
    <p:sldId id="576" r:id="rId24"/>
    <p:sldId id="581" r:id="rId25"/>
    <p:sldId id="545" r:id="rId26"/>
    <p:sldId id="582" r:id="rId27"/>
  </p:sldIdLst>
  <p:sldSz cx="9144000" cy="5143500" type="screen16x9"/>
  <p:notesSz cx="7315200" cy="9601200"/>
  <p:defaultTextStyle>
    <a:defPPr>
      <a:defRPr lang="en-US"/>
    </a:defPPr>
    <a:lvl1pPr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1pPr>
    <a:lvl2pPr marL="4572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2pPr>
    <a:lvl3pPr marL="9144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3pPr>
    <a:lvl4pPr marL="13716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4pPr>
    <a:lvl5pPr marL="18288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5pPr>
    <a:lvl6pPr marL="22860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6pPr>
    <a:lvl7pPr marL="27432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7pPr>
    <a:lvl8pPr marL="32004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8pPr>
    <a:lvl9pPr marL="36576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636" userDrawn="1">
          <p15:clr>
            <a:srgbClr val="A4A3A4"/>
          </p15:clr>
        </p15:guide>
        <p15:guide id="2" pos="260">
          <p15:clr>
            <a:srgbClr val="A4A3A4"/>
          </p15:clr>
        </p15:guide>
        <p15:guide id="3" orient="horz" pos="276"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F8F"/>
    <a:srgbClr val="FF9999"/>
    <a:srgbClr val="33CCCC"/>
    <a:srgbClr val="66FF33"/>
    <a:srgbClr val="FF9933"/>
    <a:srgbClr val="FFFF66"/>
    <a:srgbClr val="C3CF21"/>
    <a:srgbClr val="99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7FB3C-8BEE-4780-8117-5CC5EE43D7D5}" v="3" dt="2019-04-24T14:24:36.310"/>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6" autoAdjust="0"/>
    <p:restoredTop sz="95606" autoAdjust="0"/>
  </p:normalViewPr>
  <p:slideViewPr>
    <p:cSldViewPr snapToGrid="0">
      <p:cViewPr varScale="1">
        <p:scale>
          <a:sx n="84" d="100"/>
          <a:sy n="84" d="100"/>
        </p:scale>
        <p:origin x="1060" y="52"/>
      </p:cViewPr>
      <p:guideLst>
        <p:guide orient="horz" pos="636"/>
        <p:guide pos="260"/>
        <p:guide orient="horz" pos="27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1014" y="108"/>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nrich Ziegler" userId="1b0f70a747d4546d" providerId="LiveId" clId="{2777FB3C-8BEE-4780-8117-5CC5EE43D7D5}"/>
    <pc:docChg chg="custSel addSld modSld">
      <pc:chgData name="Heinrich Ziegler" userId="1b0f70a747d4546d" providerId="LiveId" clId="{2777FB3C-8BEE-4780-8117-5CC5EE43D7D5}" dt="2019-04-24T14:27:56.429" v="555" actId="5793"/>
      <pc:docMkLst>
        <pc:docMk/>
      </pc:docMkLst>
      <pc:sldChg chg="modSp add">
        <pc:chgData name="Heinrich Ziegler" userId="1b0f70a747d4546d" providerId="LiveId" clId="{2777FB3C-8BEE-4780-8117-5CC5EE43D7D5}" dt="2019-04-24T14:27:56.429" v="555" actId="5793"/>
        <pc:sldMkLst>
          <pc:docMk/>
          <pc:sldMk cId="1550812110" sldId="636"/>
        </pc:sldMkLst>
        <pc:spChg chg="mod">
          <ac:chgData name="Heinrich Ziegler" userId="1b0f70a747d4546d" providerId="LiveId" clId="{2777FB3C-8BEE-4780-8117-5CC5EE43D7D5}" dt="2019-04-24T14:17:51.392" v="28" actId="20577"/>
          <ac:spMkLst>
            <pc:docMk/>
            <pc:sldMk cId="1550812110" sldId="636"/>
            <ac:spMk id="2" creationId="{3F08789A-20F9-419F-9D7B-BB18BD8156E5}"/>
          </ac:spMkLst>
        </pc:spChg>
        <pc:spChg chg="mod">
          <ac:chgData name="Heinrich Ziegler" userId="1b0f70a747d4546d" providerId="LiveId" clId="{2777FB3C-8BEE-4780-8117-5CC5EE43D7D5}" dt="2019-04-24T14:27:56.429" v="555" actId="5793"/>
          <ac:spMkLst>
            <pc:docMk/>
            <pc:sldMk cId="1550812110" sldId="636"/>
            <ac:spMk id="3" creationId="{62BC20C7-5E07-448C-A8BE-7CEC2A8E75E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4" name="Rectangle 6"/>
          <p:cNvSpPr>
            <a:spLocks noGrp="1" noChangeArrowheads="1"/>
          </p:cNvSpPr>
          <p:nvPr>
            <p:ph type="ftr" sz="quarter" idx="2"/>
          </p:nvPr>
        </p:nvSpPr>
        <p:spPr bwMode="auto">
          <a:xfrm>
            <a:off x="122237" y="9124950"/>
            <a:ext cx="6754551" cy="482600"/>
          </a:xfrm>
          <a:prstGeom prst="rect">
            <a:avLst/>
          </a:prstGeom>
          <a:noFill/>
          <a:ln w="9525">
            <a:noFill/>
            <a:miter lim="800000"/>
            <a:headEnd/>
            <a:tailEnd/>
          </a:ln>
        </p:spPr>
        <p:txBody>
          <a:bodyPr vert="horz" wrap="square" lIns="97639" tIns="48820" rIns="97639" bIns="48820" numCol="1" anchor="b" anchorCtr="0" compatLnSpc="1">
            <a:prstTxWarp prst="textNoShape">
              <a:avLst/>
            </a:prstTxWarp>
          </a:bodyPr>
          <a:lstStyle>
            <a:lvl1pPr defTabSz="976313" eaLnBrk="1" hangingPunct="1">
              <a:defRPr sz="1200">
                <a:solidFill>
                  <a:schemeClr val="tx1"/>
                </a:solidFill>
              </a:defRPr>
            </a:lvl1pPr>
          </a:lstStyle>
          <a:p>
            <a:pPr>
              <a:defRPr/>
            </a:pPr>
            <a:r>
              <a:rPr lang="en-US" dirty="0"/>
              <a:t>Programming with Java</a:t>
            </a:r>
          </a:p>
        </p:txBody>
      </p:sp>
      <p:sp>
        <p:nvSpPr>
          <p:cNvPr id="109575" name="Rectangle 7"/>
          <p:cNvSpPr>
            <a:spLocks noGrp="1" noChangeArrowheads="1"/>
          </p:cNvSpPr>
          <p:nvPr>
            <p:ph type="sldNum" sz="quarter" idx="3"/>
          </p:nvPr>
        </p:nvSpPr>
        <p:spPr bwMode="auto">
          <a:xfrm>
            <a:off x="5235575" y="9124950"/>
            <a:ext cx="2025650" cy="482600"/>
          </a:xfrm>
          <a:prstGeom prst="rect">
            <a:avLst/>
          </a:prstGeom>
          <a:noFill/>
          <a:ln w="9525">
            <a:noFill/>
            <a:miter lim="800000"/>
            <a:headEnd/>
            <a:tailEnd/>
          </a:ln>
        </p:spPr>
        <p:txBody>
          <a:bodyPr vert="horz" wrap="square" lIns="97639" tIns="48820" rIns="97639" bIns="48820" numCol="1" anchor="b" anchorCtr="0" compatLnSpc="1">
            <a:prstTxWarp prst="textNoShape">
              <a:avLst/>
            </a:prstTxWarp>
          </a:bodyPr>
          <a:lstStyle>
            <a:lvl1pPr algn="r" defTabSz="976313" eaLnBrk="1" hangingPunct="1">
              <a:defRPr sz="1200">
                <a:solidFill>
                  <a:schemeClr val="tx1"/>
                </a:solidFill>
              </a:defRPr>
            </a:lvl1pPr>
          </a:lstStyle>
          <a:p>
            <a:pPr>
              <a:defRPr/>
            </a:pPr>
            <a:r>
              <a:rPr lang="en-US" dirty="0"/>
              <a:t>Chapter 1</a:t>
            </a:r>
          </a:p>
        </p:txBody>
      </p:sp>
      <p:sp>
        <p:nvSpPr>
          <p:cNvPr id="109576" name="Rectangle 8"/>
          <p:cNvSpPr>
            <a:spLocks noChangeArrowheads="1"/>
          </p:cNvSpPr>
          <p:nvPr/>
        </p:nvSpPr>
        <p:spPr bwMode="auto">
          <a:xfrm>
            <a:off x="5164138" y="120650"/>
            <a:ext cx="2095500" cy="484188"/>
          </a:xfrm>
          <a:prstGeom prst="rect">
            <a:avLst/>
          </a:prstGeom>
          <a:noFill/>
          <a:ln w="9525">
            <a:noFill/>
            <a:miter lim="800000"/>
            <a:headEnd/>
            <a:tailEnd/>
          </a:ln>
        </p:spPr>
        <p:txBody>
          <a:bodyPr lIns="96657" tIns="48330" rIns="96657" bIns="48330"/>
          <a:lstStyle/>
          <a:p>
            <a:pPr algn="r">
              <a:defRPr/>
            </a:pPr>
            <a:r>
              <a:rPr lang="en-US" sz="1200" dirty="0">
                <a:solidFill>
                  <a:schemeClr val="tx1"/>
                </a:solidFill>
              </a:rPr>
              <a:t>STUDENT GUIDE</a:t>
            </a:r>
          </a:p>
        </p:txBody>
      </p:sp>
      <p:sp>
        <p:nvSpPr>
          <p:cNvPr id="109577" name="Line 9"/>
          <p:cNvSpPr>
            <a:spLocks noChangeShapeType="1"/>
          </p:cNvSpPr>
          <p:nvPr/>
        </p:nvSpPr>
        <p:spPr bwMode="auto">
          <a:xfrm>
            <a:off x="233363" y="9359900"/>
            <a:ext cx="6935787" cy="0"/>
          </a:xfrm>
          <a:prstGeom prst="line">
            <a:avLst/>
          </a:prstGeom>
          <a:noFill/>
          <a:ln w="19050">
            <a:solidFill>
              <a:schemeClr val="tx2"/>
            </a:solidFill>
            <a:round/>
            <a:headEnd/>
            <a:tailEnd/>
          </a:ln>
          <a:effectLst/>
        </p:spPr>
        <p:txBody>
          <a:bodyPr wrap="none" lIns="96661" tIns="48331" rIns="96661" bIns="48331">
            <a:spAutoFit/>
          </a:bodyPr>
          <a:lstStyle/>
          <a:p>
            <a:pPr>
              <a:defRPr/>
            </a:pPr>
            <a:endParaRPr lang="en-US" dirty="0">
              <a:ea typeface="+mn-ea"/>
              <a:cs typeface="+mn-cs"/>
            </a:endParaRPr>
          </a:p>
        </p:txBody>
      </p:sp>
      <p:sp>
        <p:nvSpPr>
          <p:cNvPr id="109578" name="Line 10"/>
          <p:cNvSpPr>
            <a:spLocks noChangeShapeType="1"/>
          </p:cNvSpPr>
          <p:nvPr/>
        </p:nvSpPr>
        <p:spPr bwMode="auto">
          <a:xfrm>
            <a:off x="230188" y="350838"/>
            <a:ext cx="6935787" cy="0"/>
          </a:xfrm>
          <a:prstGeom prst="line">
            <a:avLst/>
          </a:prstGeom>
          <a:noFill/>
          <a:ln w="19050">
            <a:solidFill>
              <a:schemeClr val="tx2"/>
            </a:solidFill>
            <a:round/>
            <a:headEnd/>
            <a:tailEnd/>
          </a:ln>
          <a:effectLst/>
        </p:spPr>
        <p:txBody>
          <a:bodyPr wrap="none" lIns="96661" tIns="48331" rIns="96661" bIns="48331">
            <a:spAutoFit/>
          </a:bodyPr>
          <a:lstStyle/>
          <a:p>
            <a:pPr>
              <a:defRPr/>
            </a:pPr>
            <a:endParaRPr lang="en-US" dirty="0">
              <a:ea typeface="+mn-ea"/>
              <a:cs typeface="+mn-cs"/>
            </a:endParaRPr>
          </a:p>
        </p:txBody>
      </p:sp>
    </p:spTree>
    <p:extLst>
      <p:ext uri="{BB962C8B-B14F-4D97-AF65-F5344CB8AC3E}">
        <p14:creationId xmlns:p14="http://schemas.microsoft.com/office/powerpoint/2010/main" val="2945284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4"/>
          <p:cNvSpPr>
            <a:spLocks noGrp="1" noRot="1" noChangeAspect="1" noChangeArrowheads="1" noTextEdit="1"/>
          </p:cNvSpPr>
          <p:nvPr>
            <p:ph type="sldImg" idx="2"/>
          </p:nvPr>
        </p:nvSpPr>
        <p:spPr bwMode="auto">
          <a:xfrm>
            <a:off x="458788" y="720725"/>
            <a:ext cx="64008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57" tIns="48330" rIns="96657" bIns="483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5" name="Line 9"/>
          <p:cNvSpPr>
            <a:spLocks noChangeShapeType="1"/>
          </p:cNvSpPr>
          <p:nvPr/>
        </p:nvSpPr>
        <p:spPr bwMode="auto">
          <a:xfrm>
            <a:off x="325459" y="430213"/>
            <a:ext cx="6664064" cy="0"/>
          </a:xfrm>
          <a:prstGeom prst="line">
            <a:avLst/>
          </a:prstGeom>
          <a:noFill/>
          <a:ln w="19050">
            <a:solidFill>
              <a:schemeClr val="tx2"/>
            </a:solidFill>
            <a:round/>
            <a:headEnd/>
            <a:tailEnd/>
          </a:ln>
          <a:effectLst/>
        </p:spPr>
        <p:txBody>
          <a:bodyPr wrap="square" lIns="96661" tIns="48331" rIns="96661" bIns="48331">
            <a:spAutoFit/>
          </a:bodyPr>
          <a:lstStyle/>
          <a:p>
            <a:pPr>
              <a:defRPr/>
            </a:pPr>
            <a:endParaRPr lang="en-US" dirty="0">
              <a:ea typeface="+mn-ea"/>
              <a:cs typeface="+mn-cs"/>
            </a:endParaRPr>
          </a:p>
        </p:txBody>
      </p:sp>
      <p:sp>
        <p:nvSpPr>
          <p:cNvPr id="9" name="Rectangle 8"/>
          <p:cNvSpPr>
            <a:spLocks noChangeArrowheads="1"/>
          </p:cNvSpPr>
          <p:nvPr/>
        </p:nvSpPr>
        <p:spPr bwMode="auto">
          <a:xfrm>
            <a:off x="4047902" y="157337"/>
            <a:ext cx="300355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
        <p:nvSpPr>
          <p:cNvPr id="12" name="Line 10"/>
          <p:cNvSpPr>
            <a:spLocks noChangeShapeType="1"/>
          </p:cNvSpPr>
          <p:nvPr/>
        </p:nvSpPr>
        <p:spPr bwMode="auto">
          <a:xfrm>
            <a:off x="325459" y="9289412"/>
            <a:ext cx="6664064" cy="0"/>
          </a:xfrm>
          <a:prstGeom prst="line">
            <a:avLst/>
          </a:prstGeom>
          <a:noFill/>
          <a:ln w="19050">
            <a:solidFill>
              <a:schemeClr val="tx2"/>
            </a:solidFill>
            <a:round/>
            <a:headEnd/>
            <a:tailEnd/>
          </a:ln>
        </p:spPr>
        <p:txBody>
          <a:bodyPr wrap="square" lIns="95747" tIns="47873" rIns="95747" bIns="47873">
            <a:spAutoFit/>
          </a:bodyPr>
          <a:lstStyle/>
          <a:p>
            <a:pPr>
              <a:defRPr/>
            </a:pPr>
            <a:endParaRPr lang="en-US" dirty="0">
              <a:ea typeface="+mn-ea"/>
            </a:endParaRPr>
          </a:p>
        </p:txBody>
      </p:sp>
      <p:sp>
        <p:nvSpPr>
          <p:cNvPr id="13" name="Rectangle 12"/>
          <p:cNvSpPr>
            <a:spLocks noChangeArrowheads="1"/>
          </p:cNvSpPr>
          <p:nvPr/>
        </p:nvSpPr>
        <p:spPr bwMode="auto">
          <a:xfrm>
            <a:off x="4091596" y="9088039"/>
            <a:ext cx="29972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236530" y="9100565"/>
            <a:ext cx="5313147"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Programming with Java</a:t>
            </a:r>
          </a:p>
        </p:txBody>
      </p:sp>
    </p:spTree>
    <p:extLst>
      <p:ext uri="{BB962C8B-B14F-4D97-AF65-F5344CB8AC3E}">
        <p14:creationId xmlns:p14="http://schemas.microsoft.com/office/powerpoint/2010/main" val="126521325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452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554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903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805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13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964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8788" y="720725"/>
            <a:ext cx="6400800" cy="3600450"/>
          </a:xfrm>
          <a:ln/>
        </p:spPr>
      </p:sp>
      <p:sp>
        <p:nvSpPr>
          <p:cNvPr id="200707" name="Rectangle 3"/>
          <p:cNvSpPr>
            <a:spLocks noGrp="1" noChangeArrowheads="1"/>
          </p:cNvSpPr>
          <p:nvPr>
            <p:ph type="body" idx="1"/>
          </p:nvPr>
        </p:nvSpPr>
        <p:spPr>
          <a:xfrm>
            <a:off x="973139" y="4562476"/>
            <a:ext cx="5368925" cy="4318000"/>
          </a:xfrm>
        </p:spPr>
        <p:txBody>
          <a:bodyPr/>
          <a:lstStyle/>
          <a:p>
            <a:endParaRPr lang="en-US" dirty="0"/>
          </a:p>
        </p:txBody>
      </p:sp>
    </p:spTree>
    <p:extLst>
      <p:ext uri="{BB962C8B-B14F-4D97-AF65-F5344CB8AC3E}">
        <p14:creationId xmlns:p14="http://schemas.microsoft.com/office/powerpoint/2010/main" val="207594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39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1681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835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6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600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351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9862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502" y="1939463"/>
            <a:ext cx="8131858" cy="1102519"/>
          </a:xfrm>
        </p:spPr>
        <p:txBody>
          <a:bodyPr anchor="b"/>
          <a:lstStyle>
            <a:lvl1pPr algn="l">
              <a:defRPr sz="2400">
                <a:solidFill>
                  <a:schemeClr val="bg2"/>
                </a:solidFill>
                <a:effectLst>
                  <a:outerShdw blurRad="38100" dist="38100" dir="2700000" algn="tl">
                    <a:schemeClr val="tx1"/>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67502" y="3256294"/>
            <a:ext cx="8064434" cy="1104691"/>
          </a:xfrm>
        </p:spPr>
        <p:txBody>
          <a:bodyPr/>
          <a:lstStyle>
            <a:lvl1pPr marL="0" indent="0" algn="l">
              <a:spcBef>
                <a:spcPts val="0"/>
              </a:spcBef>
              <a:buNone/>
              <a:defRPr sz="3200" b="1">
                <a:solidFill>
                  <a:schemeClr val="accent2"/>
                </a:solidFill>
                <a:effectLst>
                  <a:outerShdw blurRad="38100" dist="38100" dir="2700000" algn="tl">
                    <a:schemeClr val="tx1"/>
                  </a:outerShdw>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grpSp>
        <p:nvGrpSpPr>
          <p:cNvPr id="8" name="Group 7"/>
          <p:cNvGrpSpPr/>
          <p:nvPr/>
        </p:nvGrpSpPr>
        <p:grpSpPr>
          <a:xfrm>
            <a:off x="274320" y="190919"/>
            <a:ext cx="8595360" cy="4391129"/>
            <a:chOff x="170822" y="190919"/>
            <a:chExt cx="8595360" cy="4391129"/>
          </a:xfrm>
        </p:grpSpPr>
        <p:sp>
          <p:nvSpPr>
            <p:cNvPr id="6" name="Rectangle 5"/>
            <p:cNvSpPr/>
            <p:nvPr userDrawn="1"/>
          </p:nvSpPr>
          <p:spPr bwMode="auto">
            <a:xfrm>
              <a:off x="170822" y="190919"/>
              <a:ext cx="8595360" cy="4391129"/>
            </a:xfrm>
            <a:prstGeom prst="rect">
              <a:avLst/>
            </a:prstGeom>
            <a:noFill/>
            <a:ln w="5715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ahoma" pitchFamily="34" charset="0"/>
              </a:endParaRPr>
            </a:p>
          </p:txBody>
        </p:sp>
        <p:sp>
          <p:nvSpPr>
            <p:cNvPr id="7" name="Rectangle 6"/>
            <p:cNvSpPr/>
            <p:nvPr userDrawn="1"/>
          </p:nvSpPr>
          <p:spPr bwMode="auto">
            <a:xfrm>
              <a:off x="302405" y="322653"/>
              <a:ext cx="8321040" cy="4127661"/>
            </a:xfrm>
            <a:prstGeom prst="rect">
              <a:avLst/>
            </a:prstGeom>
            <a:noFill/>
            <a:ln w="5715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ahoma" pitchFamily="34" charset="0"/>
              </a:endParaRPr>
            </a:p>
          </p:txBody>
        </p:sp>
      </p:grpSp>
      <p:sp>
        <p:nvSpPr>
          <p:cNvPr id="4" name="Rectangle 3"/>
          <p:cNvSpPr/>
          <p:nvPr userDrawn="1"/>
        </p:nvSpPr>
        <p:spPr bwMode="auto">
          <a:xfrm>
            <a:off x="0" y="0"/>
            <a:ext cx="9144000" cy="9482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ahoma" pitchFamily="34" charset="0"/>
            </a:endParaRPr>
          </a:p>
        </p:txBody>
      </p:sp>
      <p:pic>
        <p:nvPicPr>
          <p:cNvPr id="10" name="Picture 9">
            <a:extLst>
              <a:ext uri="{FF2B5EF4-FFF2-40B4-BE49-F238E27FC236}">
                <a16:creationId xmlns:a16="http://schemas.microsoft.com/office/drawing/2014/main" id="{3CE7E48D-2938-4FFC-BC67-4F4FAB5C6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7691" y="537999"/>
            <a:ext cx="3346704" cy="1115568"/>
          </a:xfrm>
          <a:prstGeom prst="rect">
            <a:avLst/>
          </a:prstGeom>
        </p:spPr>
      </p:pic>
    </p:spTree>
    <p:extLst>
      <p:ext uri="{BB962C8B-B14F-4D97-AF65-F5344CB8AC3E}">
        <p14:creationId xmlns:p14="http://schemas.microsoft.com/office/powerpoint/2010/main" val="133608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3" name="Picture 2"/>
          <p:cNvPicPr>
            <a:picLocks noChangeAspect="1"/>
          </p:cNvPicPr>
          <p:nvPr userDrawn="1"/>
        </p:nvPicPr>
        <p:blipFill>
          <a:blip r:embed="rId2"/>
          <a:stretch>
            <a:fillRect/>
          </a:stretch>
        </p:blipFill>
        <p:spPr>
          <a:xfrm>
            <a:off x="8394192" y="137160"/>
            <a:ext cx="602766" cy="612648"/>
          </a:xfrm>
          <a:prstGeom prst="rect">
            <a:avLst/>
          </a:prstGeom>
        </p:spPr>
      </p:pic>
    </p:spTree>
    <p:extLst>
      <p:ext uri="{BB962C8B-B14F-4D97-AF65-F5344CB8AC3E}">
        <p14:creationId xmlns:p14="http://schemas.microsoft.com/office/powerpoint/2010/main" val="3897542362"/>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560" y="430457"/>
            <a:ext cx="3157797" cy="1611630"/>
          </a:xfrm>
          <a:prstGeom prst="rect">
            <a:avLst/>
          </a:prstGeom>
        </p:spPr>
      </p:pic>
    </p:spTree>
    <p:extLst>
      <p:ext uri="{BB962C8B-B14F-4D97-AF65-F5344CB8AC3E}">
        <p14:creationId xmlns:p14="http://schemas.microsoft.com/office/powerpoint/2010/main" val="2304919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19150"/>
            <a:ext cx="4268789" cy="37338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9788" y="819150"/>
            <a:ext cx="4265612" cy="37338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8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19150"/>
            <a:ext cx="4268788"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 y="1298970"/>
            <a:ext cx="4268788" cy="3253979"/>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819150"/>
            <a:ext cx="4270374"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298970"/>
            <a:ext cx="4270374" cy="3253979"/>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spTree>
    <p:extLst>
      <p:ext uri="{BB962C8B-B14F-4D97-AF65-F5344CB8AC3E}">
        <p14:creationId xmlns:p14="http://schemas.microsoft.com/office/powerpoint/2010/main" val="168805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3363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778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2410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7754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3050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7638" y="173831"/>
            <a:ext cx="1922462" cy="43064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8664" y="173831"/>
            <a:ext cx="5616575" cy="43064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51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2359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55688" y="112871"/>
            <a:ext cx="7002462" cy="613172"/>
          </a:xfrm>
        </p:spPr>
        <p:txBody>
          <a:bodyPr/>
          <a:lstStyle/>
          <a:p>
            <a:r>
              <a:rPr lang="en-US"/>
              <a:t>Click to edit Master title style</a:t>
            </a:r>
          </a:p>
        </p:txBody>
      </p:sp>
      <p:sp>
        <p:nvSpPr>
          <p:cNvPr id="3" name="Content Placeholder 2"/>
          <p:cNvSpPr>
            <a:spLocks noGrp="1"/>
          </p:cNvSpPr>
          <p:nvPr>
            <p:ph sz="half" idx="1"/>
          </p:nvPr>
        </p:nvSpPr>
        <p:spPr>
          <a:xfrm>
            <a:off x="728664" y="1057276"/>
            <a:ext cx="3768725"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9788" y="1057276"/>
            <a:ext cx="3770312"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120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5688" y="112875"/>
            <a:ext cx="7002462" cy="613172"/>
          </a:xfrm>
        </p:spPr>
        <p:txBody>
          <a:bodyPr/>
          <a:lstStyle/>
          <a:p>
            <a:r>
              <a:rPr lang="en-US"/>
              <a:t>Click to edit Master title style</a:t>
            </a:r>
          </a:p>
        </p:txBody>
      </p:sp>
      <p:sp>
        <p:nvSpPr>
          <p:cNvPr id="3" name="Text Placeholder 2"/>
          <p:cNvSpPr>
            <a:spLocks noGrp="1"/>
          </p:cNvSpPr>
          <p:nvPr>
            <p:ph type="body" sz="half" idx="1"/>
          </p:nvPr>
        </p:nvSpPr>
        <p:spPr>
          <a:xfrm>
            <a:off x="728664" y="1057276"/>
            <a:ext cx="3768725"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057276"/>
            <a:ext cx="3770312"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2003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hapter Outlin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3200" y="1189435"/>
            <a:ext cx="5272088" cy="3386138"/>
          </a:xfrm>
        </p:spPr>
        <p:txBody>
          <a:bodyPr/>
          <a:lstStyle>
            <a:lvl1pPr marL="0" indent="0">
              <a:spcBef>
                <a:spcPts val="600"/>
              </a:spcBef>
              <a:spcAft>
                <a:spcPts val="600"/>
              </a:spcAft>
              <a:buFontTx/>
              <a:buNone/>
              <a:defRPr sz="2000" b="0"/>
            </a:lvl1pPr>
            <a:lvl2pPr marL="274320" indent="0">
              <a:buNone/>
              <a:defRPr/>
            </a:lvl2pPr>
            <a:lvl3pPr marL="502920" indent="0">
              <a:buFont typeface="Arial" pitchFamily="34" charset="0"/>
              <a:buNone/>
              <a:defRPr/>
            </a:lvl3pPr>
            <a:lvl4pPr marL="685800" indent="0">
              <a:buNone/>
              <a:defRPr/>
            </a:lvl4pPr>
            <a:lvl5pPr marL="960120" indent="0">
              <a:buFont typeface="Arial" pitchFamily="34" charset="0"/>
              <a:buNone/>
              <a:defRPr/>
            </a:lvl5pPr>
          </a:lstStyle>
          <a:p>
            <a:pPr lvl="0"/>
            <a:r>
              <a:rPr lang="en-US"/>
              <a:t>Click to edit Master text styles</a:t>
            </a:r>
          </a:p>
        </p:txBody>
      </p:sp>
    </p:spTree>
    <p:extLst>
      <p:ext uri="{BB962C8B-B14F-4D97-AF65-F5344CB8AC3E}">
        <p14:creationId xmlns:p14="http://schemas.microsoft.com/office/powerpoint/2010/main" val="13936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ructure Sli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2742453" y="964276"/>
            <a:ext cx="5742641" cy="3301803"/>
          </a:xfrm>
        </p:spPr>
        <p:txBody>
          <a:bodyPr/>
          <a:lstStyle>
            <a:lvl1pPr marL="0" indent="0">
              <a:lnSpc>
                <a:spcPct val="150000"/>
              </a:lnSpc>
              <a:spcBef>
                <a:spcPts val="600"/>
              </a:spcBef>
              <a:spcAft>
                <a:spcPts val="600"/>
              </a:spcAft>
              <a:buFont typeface="Arial" pitchFamily="34" charset="0"/>
              <a:buNone/>
              <a:defRPr sz="1800" b="1"/>
            </a:lvl1pPr>
            <a:lvl2pPr marL="0" indent="0">
              <a:lnSpc>
                <a:spcPct val="150000"/>
              </a:lnSpc>
              <a:spcBef>
                <a:spcPts val="600"/>
              </a:spcBef>
              <a:spcAft>
                <a:spcPts val="600"/>
              </a:spcAft>
              <a:buFont typeface="Arial" pitchFamily="34" charset="0"/>
              <a:buNone/>
              <a:tabLst/>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7152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9150"/>
            <a:ext cx="8191501" cy="3733800"/>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8394192" y="137160"/>
            <a:ext cx="602846" cy="612648"/>
          </a:xfrm>
          <a:prstGeom prst="rect">
            <a:avLst/>
          </a:prstGeom>
        </p:spPr>
      </p:pic>
    </p:spTree>
    <p:extLst>
      <p:ext uri="{BB962C8B-B14F-4D97-AF65-F5344CB8AC3E}">
        <p14:creationId xmlns:p14="http://schemas.microsoft.com/office/powerpoint/2010/main" val="184524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25103"/>
            <a:ext cx="8678636" cy="372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6" name="Picture 5"/>
          <p:cNvPicPr>
            <a:picLocks noChangeAspect="1"/>
          </p:cNvPicPr>
          <p:nvPr userDrawn="1"/>
        </p:nvPicPr>
        <p:blipFill>
          <a:blip r:embed="rId2"/>
          <a:stretch>
            <a:fillRect/>
          </a:stretch>
        </p:blipFill>
        <p:spPr>
          <a:xfrm>
            <a:off x="8390060" y="138426"/>
            <a:ext cx="595802" cy="615337"/>
          </a:xfrm>
          <a:prstGeom prst="rect">
            <a:avLst/>
          </a:prstGeom>
        </p:spPr>
      </p:pic>
    </p:spTree>
    <p:extLst>
      <p:ext uri="{BB962C8B-B14F-4D97-AF65-F5344CB8AC3E}">
        <p14:creationId xmlns:p14="http://schemas.microsoft.com/office/powerpoint/2010/main" val="276353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25103"/>
            <a:ext cx="8678636" cy="372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2" name="Picture 1"/>
          <p:cNvPicPr>
            <a:picLocks noChangeAspect="1"/>
          </p:cNvPicPr>
          <p:nvPr userDrawn="1"/>
        </p:nvPicPr>
        <p:blipFill>
          <a:blip r:embed="rId2"/>
          <a:stretch>
            <a:fillRect/>
          </a:stretch>
        </p:blipFill>
        <p:spPr>
          <a:xfrm>
            <a:off x="8394192" y="137160"/>
            <a:ext cx="593198" cy="612648"/>
          </a:xfrm>
          <a:prstGeom prst="rect">
            <a:avLst/>
          </a:prstGeom>
        </p:spPr>
      </p:pic>
    </p:spTree>
    <p:extLst>
      <p:ext uri="{BB962C8B-B14F-4D97-AF65-F5344CB8AC3E}">
        <p14:creationId xmlns:p14="http://schemas.microsoft.com/office/powerpoint/2010/main" val="203558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3" name="Picture 2"/>
          <p:cNvPicPr>
            <a:picLocks noChangeAspect="1"/>
          </p:cNvPicPr>
          <p:nvPr userDrawn="1"/>
        </p:nvPicPr>
        <p:blipFill>
          <a:blip r:embed="rId2"/>
          <a:stretch>
            <a:fillRect/>
          </a:stretch>
        </p:blipFill>
        <p:spPr>
          <a:xfrm>
            <a:off x="8394192" y="137160"/>
            <a:ext cx="602766" cy="612648"/>
          </a:xfrm>
          <a:prstGeom prst="rect">
            <a:avLst/>
          </a:prstGeom>
        </p:spPr>
      </p:pic>
    </p:spTree>
    <p:extLst>
      <p:ext uri="{BB962C8B-B14F-4D97-AF65-F5344CB8AC3E}">
        <p14:creationId xmlns:p14="http://schemas.microsoft.com/office/powerpoint/2010/main" val="2359494223"/>
      </p:ext>
    </p:extLst>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8394192" y="137160"/>
            <a:ext cx="593198" cy="612648"/>
          </a:xfrm>
          <a:prstGeom prst="rect">
            <a:avLst/>
          </a:prstGeom>
        </p:spPr>
      </p:pic>
    </p:spTree>
    <p:extLst>
      <p:ext uri="{BB962C8B-B14F-4D97-AF65-F5344CB8AC3E}">
        <p14:creationId xmlns:p14="http://schemas.microsoft.com/office/powerpoint/2010/main" val="512696953"/>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8418684" y="137160"/>
            <a:ext cx="586689" cy="612648"/>
          </a:xfrm>
          <a:prstGeom prst="rect">
            <a:avLst/>
          </a:prstGeom>
        </p:spPr>
      </p:pic>
    </p:spTree>
    <p:extLst>
      <p:ext uri="{BB962C8B-B14F-4D97-AF65-F5344CB8AC3E}">
        <p14:creationId xmlns:p14="http://schemas.microsoft.com/office/powerpoint/2010/main" val="2557742030"/>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bwMode="auto">
          <a:xfrm>
            <a:off x="753941" y="111334"/>
            <a:ext cx="7636119" cy="613172"/>
          </a:xfrm>
          <a:prstGeom prst="rect">
            <a:avLst/>
          </a:prstGeom>
          <a:noFill/>
          <a:ln w="9525">
            <a:noFill/>
            <a:miter lim="800000"/>
            <a:headEnd/>
            <a:tailEnd/>
          </a:ln>
          <a:effectLst/>
        </p:spPr>
        <p:txBody>
          <a:bodyPr vert="horz" wrap="square" lIns="90000" tIns="46800" rIns="90000" bIns="46800" numCol="1" anchor="ctr" anchorCtr="0" compatLnSpc="1"/>
          <a:lstStyle/>
          <a:p>
            <a:pPr lvl="0"/>
            <a:r>
              <a:rPr lang="en-US"/>
              <a:t>Click to edit Master title style</a:t>
            </a:r>
            <a:endParaRPr lang="en-US" dirty="0"/>
          </a:p>
        </p:txBody>
      </p:sp>
      <p:sp>
        <p:nvSpPr>
          <p:cNvPr id="1028" name="Rectangle 9"/>
          <p:cNvSpPr>
            <a:spLocks noGrp="1" noChangeArrowheads="1"/>
          </p:cNvSpPr>
          <p:nvPr>
            <p:ph type="body" idx="1"/>
          </p:nvPr>
        </p:nvSpPr>
        <p:spPr bwMode="auto">
          <a:xfrm>
            <a:off x="237919" y="829723"/>
            <a:ext cx="8624726" cy="3799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4" name="Text Box 5"/>
          <p:cNvSpPr txBox="1">
            <a:spLocks noChangeArrowheads="1"/>
          </p:cNvSpPr>
          <p:nvPr/>
        </p:nvSpPr>
        <p:spPr bwMode="auto">
          <a:xfrm>
            <a:off x="1784832" y="4713142"/>
            <a:ext cx="5484590" cy="263791"/>
          </a:xfrm>
          <a:prstGeom prst="rect">
            <a:avLst/>
          </a:prstGeom>
          <a:noFill/>
          <a:ln>
            <a:noFill/>
          </a:ln>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9pPr>
          </a:lstStyle>
          <a:p>
            <a:pPr algn="ctr" eaLnBrk="1" hangingPunct="1">
              <a:buClr>
                <a:srgbClr val="4D4D4D"/>
              </a:buClr>
              <a:buSzPct val="100000"/>
              <a:buFont typeface="Tahoma" pitchFamily="34" charset="0"/>
              <a:buNone/>
              <a:tabLst>
                <a:tab pos="5767388" algn="r"/>
              </a:tabLst>
              <a:defRPr/>
            </a:pPr>
            <a:r>
              <a:rPr lang="en-US" sz="1100" b="0" dirty="0">
                <a:solidFill>
                  <a:schemeClr val="accent2">
                    <a:lumMod val="50000"/>
                  </a:schemeClr>
                </a:solidFill>
                <a:effectLst/>
                <a:ea typeface="+mn-ea"/>
              </a:rPr>
              <a:t>Programming with Java</a:t>
            </a:r>
            <a:endParaRPr lang="en-US" sz="1100" dirty="0">
              <a:solidFill>
                <a:schemeClr val="accent2">
                  <a:lumMod val="50000"/>
                </a:schemeClr>
              </a:solidFill>
              <a:effectLst/>
              <a:ea typeface="+mn-ea"/>
            </a:endParaRPr>
          </a:p>
        </p:txBody>
      </p:sp>
      <p:sp>
        <p:nvSpPr>
          <p:cNvPr id="9" name="Line 54"/>
          <p:cNvSpPr>
            <a:spLocks noChangeShapeType="1"/>
          </p:cNvSpPr>
          <p:nvPr userDrawn="1"/>
        </p:nvSpPr>
        <p:spPr bwMode="blackGray">
          <a:xfrm>
            <a:off x="7318739" y="4713142"/>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14" name="Line 54"/>
          <p:cNvSpPr>
            <a:spLocks noChangeShapeType="1"/>
          </p:cNvSpPr>
          <p:nvPr userDrawn="1"/>
        </p:nvSpPr>
        <p:spPr bwMode="blackGray">
          <a:xfrm>
            <a:off x="1830344" y="4710215"/>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15" name="Text Box 2"/>
          <p:cNvSpPr txBox="1">
            <a:spLocks noChangeArrowheads="1"/>
          </p:cNvSpPr>
          <p:nvPr userDrawn="1"/>
        </p:nvSpPr>
        <p:spPr bwMode="auto">
          <a:xfrm>
            <a:off x="2242128" y="4984506"/>
            <a:ext cx="4798250" cy="107722"/>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2021</a:t>
            </a:r>
            <a:r>
              <a:rPr lang="en-US" sz="700" b="0" baseline="0" dirty="0">
                <a:solidFill>
                  <a:srgbClr val="4D4D4D"/>
                </a:solidFill>
                <a:latin typeface="Tahoma" charset="0"/>
              </a:rPr>
              <a:t> </a:t>
            </a:r>
            <a:r>
              <a:rPr lang="en-US" sz="700" b="0" dirty="0">
                <a:solidFill>
                  <a:srgbClr val="4D4D4D"/>
                </a:solidFill>
                <a:latin typeface="Tahoma" charset="0"/>
              </a:rPr>
              <a:t>Copyright TechEd Trainings LLP. All rights reserved. Not to be reproduced without prior written consent.</a:t>
            </a:r>
          </a:p>
        </p:txBody>
      </p:sp>
      <p:sp>
        <p:nvSpPr>
          <p:cNvPr id="19" name="Rectangle 14"/>
          <p:cNvSpPr>
            <a:spLocks noChangeArrowheads="1"/>
          </p:cNvSpPr>
          <p:nvPr userDrawn="1"/>
        </p:nvSpPr>
        <p:spPr bwMode="auto">
          <a:xfrm>
            <a:off x="0" y="0"/>
            <a:ext cx="9144000" cy="94593"/>
          </a:xfrm>
          <a:prstGeom prst="rect">
            <a:avLst/>
          </a:prstGeom>
          <a:solidFill>
            <a:schemeClr val="accent2"/>
          </a:solidFill>
          <a:ln w="9525">
            <a:noFill/>
            <a:miter lim="800000"/>
            <a:headEnd/>
            <a:tailEnd/>
          </a:ln>
        </p:spPr>
        <p:txBody>
          <a:bodyPr/>
          <a:lstStyle/>
          <a:p>
            <a:endParaRPr lang="en-US" dirty="0"/>
          </a:p>
        </p:txBody>
      </p:sp>
      <p:sp>
        <p:nvSpPr>
          <p:cNvPr id="13" name="Line 51"/>
          <p:cNvSpPr>
            <a:spLocks noChangeShapeType="1"/>
          </p:cNvSpPr>
          <p:nvPr userDrawn="1"/>
        </p:nvSpPr>
        <p:spPr bwMode="blackGray">
          <a:xfrm>
            <a:off x="0" y="4710215"/>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18" name="Text Box 50"/>
          <p:cNvSpPr txBox="1">
            <a:spLocks noChangeArrowheads="1"/>
          </p:cNvSpPr>
          <p:nvPr userDrawn="1"/>
        </p:nvSpPr>
        <p:spPr bwMode="blackGray">
          <a:xfrm>
            <a:off x="8667557" y="4707289"/>
            <a:ext cx="476443" cy="436238"/>
          </a:xfrm>
          <a:prstGeom prst="rect">
            <a:avLst/>
          </a:prstGeom>
          <a:solidFill>
            <a:srgbClr val="898F8F"/>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pic>
        <p:nvPicPr>
          <p:cNvPr id="20" name="Picture 19">
            <a:extLst>
              <a:ext uri="{FF2B5EF4-FFF2-40B4-BE49-F238E27FC236}">
                <a16:creationId xmlns:a16="http://schemas.microsoft.com/office/drawing/2014/main" id="{223B8E53-3AA7-4587-9320-8D065A800CA4}"/>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453867" y="4754394"/>
            <a:ext cx="1097280" cy="36576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6" r:id="rId4"/>
    <p:sldLayoutId id="2147483685" r:id="rId5"/>
    <p:sldLayoutId id="2147483702" r:id="rId6"/>
    <p:sldLayoutId id="2147483687" r:id="rId7"/>
    <p:sldLayoutId id="2147483699" r:id="rId8"/>
    <p:sldLayoutId id="2147483700" r:id="rId9"/>
    <p:sldLayoutId id="2147483701"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3" r:id="rId22"/>
  </p:sldLayoutIdLst>
  <p:hf sldNum="0" hdr="0" ftr="0" dt="0"/>
  <p:txStyles>
    <p:titleStyle>
      <a:lvl1pPr algn="ctr" defTabSz="457200" rtl="0" eaLnBrk="1" fontAlgn="base" hangingPunct="1">
        <a:spcBef>
          <a:spcPct val="0"/>
        </a:spcBef>
        <a:spcAft>
          <a:spcPct val="0"/>
        </a:spcAft>
        <a:buClr>
          <a:srgbClr val="000000"/>
        </a:buClr>
        <a:buSzPct val="100000"/>
        <a:buFont typeface="Tahoma" pitchFamily="34" charset="0"/>
        <a:defRPr sz="2000" b="1" baseline="0">
          <a:solidFill>
            <a:schemeClr val="tx1"/>
          </a:solidFill>
          <a:effectLst/>
          <a:latin typeface="+mj-lt"/>
          <a:ea typeface="Lucida Sans Unicode" pitchFamily="34" charset="0"/>
          <a:cs typeface="+mj-cs"/>
        </a:defRPr>
      </a:lvl1pPr>
      <a:lvl2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9pPr>
    </p:titleStyle>
    <p:bodyStyle>
      <a:lvl1pPr marL="231775" indent="-231775" algn="l" defTabSz="457200" rtl="0" eaLnBrk="1" fontAlgn="base" hangingPunct="1">
        <a:spcBef>
          <a:spcPts val="1200"/>
        </a:spcBef>
        <a:spcAft>
          <a:spcPct val="0"/>
        </a:spcAft>
        <a:buClr>
          <a:srgbClr val="000000"/>
        </a:buClr>
        <a:buSzPct val="100000"/>
        <a:buFont typeface="Tahoma" pitchFamily="34" charset="0"/>
        <a:buBlip>
          <a:blip r:embed="rId25"/>
        </a:buBlip>
        <a:defRPr sz="1600">
          <a:solidFill>
            <a:schemeClr val="tx1"/>
          </a:solidFill>
          <a:latin typeface="+mn-lt"/>
          <a:ea typeface="Lucida Sans Unicode" pitchFamily="34" charset="0"/>
          <a:cs typeface="+mn-cs"/>
        </a:defRPr>
      </a:lvl1pPr>
      <a:lvl2pPr marL="461963" indent="-236538" algn="l" defTabSz="457200" rtl="0" eaLnBrk="1" fontAlgn="base" hangingPunct="1">
        <a:spcBef>
          <a:spcPct val="0"/>
        </a:spcBef>
        <a:spcAft>
          <a:spcPct val="0"/>
        </a:spcAft>
        <a:buClr>
          <a:srgbClr val="000000"/>
        </a:buClr>
        <a:buSzPct val="100000"/>
        <a:buFont typeface="Tahoma" pitchFamily="34" charset="0"/>
        <a:buChar char="–"/>
        <a:defRPr sz="1600">
          <a:solidFill>
            <a:schemeClr val="tx1"/>
          </a:solidFill>
          <a:latin typeface="+mn-lt"/>
          <a:ea typeface="Lucida Sans Unicode" pitchFamily="34" charset="0"/>
          <a:cs typeface="+mn-cs"/>
        </a:defRPr>
      </a:lvl2pPr>
      <a:lvl3pPr marL="682625" indent="-220663" algn="l" defTabSz="457200" rtl="0" eaLnBrk="1" fontAlgn="base" hangingPunct="1">
        <a:spcBef>
          <a:spcPct val="0"/>
        </a:spcBef>
        <a:spcAft>
          <a:spcPct val="0"/>
        </a:spcAft>
        <a:buClr>
          <a:srgbClr val="000000"/>
        </a:buClr>
        <a:buFont typeface="Wingdings" pitchFamily="2" charset="2"/>
        <a:buChar char="§"/>
        <a:defRPr sz="1600">
          <a:solidFill>
            <a:schemeClr val="tx1"/>
          </a:solidFill>
          <a:latin typeface="+mn-lt"/>
          <a:ea typeface="Lucida Sans Unicode" pitchFamily="34" charset="0"/>
          <a:cs typeface="+mn-cs"/>
        </a:defRPr>
      </a:lvl3pPr>
      <a:lvl4pPr marL="915988" indent="-228600" algn="l" defTabSz="457200" rtl="0" eaLnBrk="1" fontAlgn="base" hangingPunct="1">
        <a:spcBef>
          <a:spcPct val="0"/>
        </a:spcBef>
        <a:spcAft>
          <a:spcPct val="0"/>
        </a:spcAft>
        <a:buClr>
          <a:srgbClr val="000000"/>
        </a:buClr>
        <a:buSzPct val="100000"/>
        <a:buFont typeface="Arial" charset="0"/>
        <a:buChar char="–"/>
        <a:defRPr sz="1600">
          <a:solidFill>
            <a:schemeClr val="tx1"/>
          </a:solidFill>
          <a:latin typeface="+mn-lt"/>
          <a:ea typeface="Lucida Sans Unicode" pitchFamily="34" charset="0"/>
          <a:cs typeface="+mn-cs"/>
        </a:defRPr>
      </a:lvl4pPr>
      <a:lvl5pPr marL="1143000" indent="-228600" algn="l" defTabSz="457200" rtl="0" eaLnBrk="1" fontAlgn="base" hangingPunct="1">
        <a:spcBef>
          <a:spcPct val="0"/>
        </a:spcBef>
        <a:spcAft>
          <a:spcPct val="0"/>
        </a:spcAft>
        <a:buClr>
          <a:srgbClr val="000000"/>
        </a:buClr>
        <a:buSzPct val="100000"/>
        <a:buChar char="•"/>
        <a:defRPr sz="1600">
          <a:solidFill>
            <a:schemeClr val="tx1"/>
          </a:solidFill>
          <a:latin typeface="+mn-lt"/>
          <a:ea typeface="Lucida Sans Unicode" pitchFamily="34" charset="0"/>
          <a:cs typeface="+mn-cs"/>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Programming with Java</a:t>
            </a:r>
          </a:p>
        </p:txBody>
      </p:sp>
      <p:sp>
        <p:nvSpPr>
          <p:cNvPr id="2" name="Subtitle 1"/>
          <p:cNvSpPr>
            <a:spLocks noGrp="1"/>
          </p:cNvSpPr>
          <p:nvPr>
            <p:ph type="subTitle" idx="1"/>
          </p:nvPr>
        </p:nvSpPr>
        <p:spPr/>
        <p:txBody>
          <a:bodyPr/>
          <a:lstStyle/>
          <a:p>
            <a:r>
              <a:rPr lang="en-US" dirty="0"/>
              <a:t>Chapter 2: </a:t>
            </a:r>
            <a:br>
              <a:rPr lang="en-US" dirty="0"/>
            </a:br>
            <a:r>
              <a:rPr lang="en-US" dirty="0"/>
              <a:t>Introduction to Lambda</a:t>
            </a:r>
          </a:p>
          <a:p>
            <a:endParaRPr lang="en-US" dirty="0"/>
          </a:p>
          <a:p>
            <a:endParaRPr lang="en-US" dirty="0"/>
          </a:p>
          <a:p>
            <a:endParaRPr lang="en-US" dirty="0"/>
          </a:p>
        </p:txBody>
      </p:sp>
      <p:sp>
        <p:nvSpPr>
          <p:cNvPr id="3" name="TextBox 2"/>
          <p:cNvSpPr txBox="1"/>
          <p:nvPr/>
        </p:nvSpPr>
        <p:spPr>
          <a:xfrm>
            <a:off x="0" y="0"/>
            <a:ext cx="9144000" cy="95534"/>
          </a:xfrm>
          <a:prstGeom prst="rect">
            <a:avLst/>
          </a:prstGeom>
          <a:solidFill>
            <a:schemeClr val="bg1"/>
          </a:solidFill>
        </p:spPr>
        <p:txBody>
          <a:bodyPr wrap="square" rtlCol="0">
            <a:noAutofit/>
          </a:bodyPr>
          <a:lstStyle/>
          <a:p>
            <a:endParaRPr lang="en-US" dirty="0"/>
          </a:p>
        </p:txBody>
      </p:sp>
    </p:spTree>
    <p:extLst>
      <p:ext uri="{BB962C8B-B14F-4D97-AF65-F5344CB8AC3E}">
        <p14:creationId xmlns:p14="http://schemas.microsoft.com/office/powerpoint/2010/main" val="326895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3E43-DEAD-44BA-888A-C6E373F3202E}"/>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Avoid parameter types while defining Lambda expressions </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8552820-EEDB-4C1F-9B6F-A5B48BFF7C13}"/>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since there is only one statement as the body for the Lambda Expression, the </a:t>
            </a:r>
            <a:r>
              <a:rPr lang="en-US" b="1" i="0" dirty="0">
                <a:solidFill>
                  <a:srgbClr val="000000"/>
                </a:solidFill>
                <a:effectLst/>
                <a:latin typeface="Roboto" panose="02000000000000000000" pitchFamily="2" charset="0"/>
              </a:rPr>
              <a:t>{ } </a:t>
            </a:r>
            <a:r>
              <a:rPr lang="en-US" b="0" i="0" dirty="0">
                <a:solidFill>
                  <a:srgbClr val="000000"/>
                </a:solidFill>
                <a:effectLst/>
                <a:latin typeface="Roboto" panose="02000000000000000000" pitchFamily="2" charset="0"/>
              </a:rPr>
              <a:t>can be omitted as well</a:t>
            </a:r>
            <a:r>
              <a:rPr lang="pt-BR" dirty="0"/>
              <a:t>     </a:t>
            </a:r>
          </a:p>
          <a:p>
            <a:pPr marL="0" indent="0">
              <a:buNone/>
            </a:pPr>
            <a:r>
              <a:rPr lang="pt-BR" dirty="0"/>
              <a:t>   </a:t>
            </a:r>
          </a:p>
          <a:p>
            <a:endParaRPr lang="en-IN" dirty="0"/>
          </a:p>
        </p:txBody>
      </p:sp>
      <p:sp>
        <p:nvSpPr>
          <p:cNvPr id="4" name="Text Box 4">
            <a:extLst>
              <a:ext uri="{FF2B5EF4-FFF2-40B4-BE49-F238E27FC236}">
                <a16:creationId xmlns:a16="http://schemas.microsoft.com/office/drawing/2014/main" id="{29E4252A-1749-476A-BA48-2CEB75E51346}"/>
              </a:ext>
            </a:extLst>
          </p:cNvPr>
          <p:cNvSpPr txBox="1">
            <a:spLocks noChangeArrowheads="1"/>
          </p:cNvSpPr>
          <p:nvPr/>
        </p:nvSpPr>
        <p:spPr bwMode="auto">
          <a:xfrm>
            <a:off x="753941" y="1970342"/>
            <a:ext cx="7892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Bad Practice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ea typeface="Consolas" charset="0"/>
                <a:cs typeface="Consolas" panose="020B0609020204030204" pitchFamily="49" charset="0"/>
              </a:rPr>
              <a:t>      str -&gt; { return </a:t>
            </a:r>
            <a:r>
              <a:rPr lang="en-US" sz="1600" dirty="0" err="1">
                <a:solidFill>
                  <a:srgbClr val="000000"/>
                </a:solidFill>
                <a:latin typeface="Consolas" panose="020B0609020204030204" pitchFamily="49" charset="0"/>
                <a:ea typeface="Consolas" charset="0"/>
                <a:cs typeface="Consolas" panose="020B0609020204030204" pitchFamily="49" charset="0"/>
              </a:rPr>
              <a:t>str.toUpperCase</a:t>
            </a:r>
            <a:r>
              <a:rPr lang="en-US" sz="1600" dirty="0">
                <a:solidFill>
                  <a:srgbClr val="000000"/>
                </a:solidFill>
                <a:latin typeface="Consolas" panose="020B0609020204030204" pitchFamily="49" charset="0"/>
                <a:ea typeface="Consolas" charset="0"/>
                <a:cs typeface="Consolas" panose="020B0609020204030204" pitchFamily="49" charset="0"/>
              </a:rPr>
              <a:t>(); } </a:t>
            </a:r>
          </a:p>
        </p:txBody>
      </p:sp>
      <p:sp>
        <p:nvSpPr>
          <p:cNvPr id="5" name="Text Box 4">
            <a:extLst>
              <a:ext uri="{FF2B5EF4-FFF2-40B4-BE49-F238E27FC236}">
                <a16:creationId xmlns:a16="http://schemas.microsoft.com/office/drawing/2014/main" id="{F171D21B-CC40-4184-80E8-18CA8A51D73B}"/>
              </a:ext>
            </a:extLst>
          </p:cNvPr>
          <p:cNvSpPr txBox="1">
            <a:spLocks noChangeArrowheads="1"/>
          </p:cNvSpPr>
          <p:nvPr/>
        </p:nvSpPr>
        <p:spPr bwMode="auto">
          <a:xfrm>
            <a:off x="604121" y="3299746"/>
            <a:ext cx="7892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Good Practice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ea typeface="Consolas" charset="0"/>
                <a:cs typeface="Consolas" panose="020B0609020204030204" pitchFamily="49" charset="0"/>
              </a:rPr>
              <a:t>       str -&gt; </a:t>
            </a:r>
            <a:r>
              <a:rPr lang="en-US" sz="1600" dirty="0" err="1">
                <a:solidFill>
                  <a:srgbClr val="000000"/>
                </a:solidFill>
                <a:latin typeface="Consolas" panose="020B0609020204030204" pitchFamily="49" charset="0"/>
                <a:ea typeface="Consolas" charset="0"/>
                <a:cs typeface="Consolas" panose="020B0609020204030204" pitchFamily="49" charset="0"/>
              </a:rPr>
              <a:t>str.toUpperCase</a:t>
            </a:r>
            <a:r>
              <a:rPr lang="en-US" sz="1600" dirty="0">
                <a:solidFill>
                  <a:srgbClr val="000000"/>
                </a:solidFill>
                <a:latin typeface="Consolas" panose="020B0609020204030204" pitchFamily="49" charset="0"/>
                <a:ea typeface="Consolas" charset="0"/>
                <a:cs typeface="Consolas" panose="020B0609020204030204" pitchFamily="49" charset="0"/>
              </a:rPr>
              <a:t>();             </a:t>
            </a:r>
          </a:p>
        </p:txBody>
      </p:sp>
    </p:spTree>
    <p:extLst>
      <p:ext uri="{BB962C8B-B14F-4D97-AF65-F5344CB8AC3E}">
        <p14:creationId xmlns:p14="http://schemas.microsoft.com/office/powerpoint/2010/main" val="313643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3E43-DEAD-44BA-888A-C6E373F3202E}"/>
              </a:ext>
            </a:extLst>
          </p:cNvPr>
          <p:cNvSpPr>
            <a:spLocks noGrp="1"/>
          </p:cNvSpPr>
          <p:nvPr>
            <p:ph type="title"/>
          </p:nvPr>
        </p:nvSpPr>
        <p:spPr/>
        <p:txBody>
          <a:bodyPr/>
          <a:lstStyle/>
          <a:p>
            <a:r>
              <a:rPr lang="en-IN" b="1" i="0" dirty="0">
                <a:solidFill>
                  <a:srgbClr val="000000"/>
                </a:solidFill>
                <a:effectLst/>
                <a:latin typeface="Roboto" panose="02000000000000000000" pitchFamily="2" charset="0"/>
              </a:rPr>
              <a:t>Prefer using Method references</a:t>
            </a:r>
            <a:endParaRPr lang="en-IN" b="0" i="0" dirty="0">
              <a:solidFill>
                <a:srgbClr val="000000"/>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28552820-EEDB-4C1F-9B6F-A5B48BFF7C13}"/>
              </a:ext>
            </a:extLst>
          </p:cNvPr>
          <p:cNvSpPr>
            <a:spLocks noGrp="1"/>
          </p:cNvSpPr>
          <p:nvPr>
            <p:ph idx="1"/>
          </p:nvPr>
        </p:nvSpPr>
        <p:spPr/>
        <p:txBody>
          <a:bodyPr/>
          <a:lstStyle/>
          <a:p>
            <a:r>
              <a:rPr lang="pt-BR" dirty="0"/>
              <a:t>  </a:t>
            </a:r>
          </a:p>
          <a:p>
            <a:endParaRPr lang="en-IN" dirty="0"/>
          </a:p>
        </p:txBody>
      </p:sp>
      <p:sp>
        <p:nvSpPr>
          <p:cNvPr id="4" name="Text Box 4">
            <a:extLst>
              <a:ext uri="{FF2B5EF4-FFF2-40B4-BE49-F238E27FC236}">
                <a16:creationId xmlns:a16="http://schemas.microsoft.com/office/drawing/2014/main" id="{29E4252A-1749-476A-BA48-2CEB75E51346}"/>
              </a:ext>
            </a:extLst>
          </p:cNvPr>
          <p:cNvSpPr txBox="1">
            <a:spLocks noChangeArrowheads="1"/>
          </p:cNvSpPr>
          <p:nvPr/>
        </p:nvSpPr>
        <p:spPr bwMode="auto">
          <a:xfrm>
            <a:off x="497739" y="934022"/>
            <a:ext cx="7892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Bad Practice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ea typeface="Consolas" charset="0"/>
                <a:cs typeface="Consolas" panose="020B0609020204030204" pitchFamily="49" charset="0"/>
              </a:rPr>
              <a:t>       str -&gt; </a:t>
            </a:r>
            <a:r>
              <a:rPr lang="en-US" sz="1600" dirty="0" err="1">
                <a:solidFill>
                  <a:srgbClr val="000000"/>
                </a:solidFill>
                <a:latin typeface="Consolas" panose="020B0609020204030204" pitchFamily="49" charset="0"/>
                <a:ea typeface="Consolas" charset="0"/>
                <a:cs typeface="Consolas" panose="020B0609020204030204" pitchFamily="49" charset="0"/>
              </a:rPr>
              <a:t>str.toUpperCase</a:t>
            </a:r>
            <a:r>
              <a:rPr lang="en-US" sz="1600" dirty="0">
                <a:solidFill>
                  <a:srgbClr val="000000"/>
                </a:solidFill>
                <a:latin typeface="Consolas" panose="020B0609020204030204" pitchFamily="49" charset="0"/>
                <a:ea typeface="Consolas" charset="0"/>
                <a:cs typeface="Consolas" panose="020B0609020204030204" pitchFamily="49" charset="0"/>
              </a:rPr>
              <a:t>();   </a:t>
            </a:r>
          </a:p>
        </p:txBody>
      </p:sp>
      <p:sp>
        <p:nvSpPr>
          <p:cNvPr id="5" name="Text Box 4">
            <a:extLst>
              <a:ext uri="{FF2B5EF4-FFF2-40B4-BE49-F238E27FC236}">
                <a16:creationId xmlns:a16="http://schemas.microsoft.com/office/drawing/2014/main" id="{F171D21B-CC40-4184-80E8-18CA8A51D73B}"/>
              </a:ext>
            </a:extLst>
          </p:cNvPr>
          <p:cNvSpPr txBox="1">
            <a:spLocks noChangeArrowheads="1"/>
          </p:cNvSpPr>
          <p:nvPr/>
        </p:nvSpPr>
        <p:spPr bwMode="auto">
          <a:xfrm>
            <a:off x="390761" y="2344715"/>
            <a:ext cx="7892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Good Practice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ea typeface="Consolas" charset="0"/>
                <a:cs typeface="Consolas" panose="020B0609020204030204" pitchFamily="49" charset="0"/>
              </a:rPr>
              <a:t>        String::</a:t>
            </a:r>
            <a:r>
              <a:rPr lang="en-US" sz="1600" dirty="0" err="1">
                <a:solidFill>
                  <a:srgbClr val="000000"/>
                </a:solidFill>
                <a:latin typeface="Consolas" panose="020B0609020204030204" pitchFamily="49" charset="0"/>
                <a:ea typeface="Consolas" charset="0"/>
                <a:cs typeface="Consolas" panose="020B0609020204030204" pitchFamily="49" charset="0"/>
              </a:rPr>
              <a:t>toUpperCase</a:t>
            </a:r>
            <a:r>
              <a:rPr lang="en-US" sz="1600" dirty="0">
                <a:solidFill>
                  <a:srgbClr val="000000"/>
                </a:solidFill>
                <a:latin typeface="Consolas" panose="020B0609020204030204" pitchFamily="49" charset="0"/>
                <a:ea typeface="Consolas" charset="0"/>
                <a:cs typeface="Consolas" panose="020B0609020204030204" pitchFamily="49" charset="0"/>
              </a:rPr>
              <a:t>;     </a:t>
            </a:r>
          </a:p>
        </p:txBody>
      </p:sp>
    </p:spTree>
    <p:extLst>
      <p:ext uri="{BB962C8B-B14F-4D97-AF65-F5344CB8AC3E}">
        <p14:creationId xmlns:p14="http://schemas.microsoft.com/office/powerpoint/2010/main" val="291215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dirty="0"/>
              <a:t>Demonstration</a:t>
            </a:r>
          </a:p>
        </p:txBody>
      </p:sp>
      <p:sp>
        <p:nvSpPr>
          <p:cNvPr id="281603" name="Rectangle 3"/>
          <p:cNvSpPr>
            <a:spLocks noGrp="1" noChangeArrowheads="1"/>
          </p:cNvSpPr>
          <p:nvPr>
            <p:ph idx="1"/>
          </p:nvPr>
        </p:nvSpPr>
        <p:spPr>
          <a:xfrm>
            <a:off x="237919" y="829723"/>
            <a:ext cx="8624726" cy="1904837"/>
          </a:xfrm>
        </p:spPr>
        <p:txBody>
          <a:bodyPr/>
          <a:lstStyle/>
          <a:p>
            <a:r>
              <a:rPr lang="en-US" dirty="0"/>
              <a:t>Create a programming code to show use of Lambda Expression</a:t>
            </a:r>
          </a:p>
        </p:txBody>
      </p:sp>
    </p:spTree>
    <p:extLst>
      <p:ext uri="{BB962C8B-B14F-4D97-AF65-F5344CB8AC3E}">
        <p14:creationId xmlns:p14="http://schemas.microsoft.com/office/powerpoint/2010/main" val="142019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2682180" y="1171971"/>
          <a:ext cx="3779640" cy="3072384"/>
        </p:xfrm>
        <a:graphic>
          <a:graphicData uri="http://schemas.openxmlformats.org/drawingml/2006/table">
            <a:tbl>
              <a:tblPr>
                <a:tableStyleId>{00A15C55-8517-42AA-B614-E9B94910E393}</a:tableStyleId>
              </a:tblPr>
              <a:tblGrid>
                <a:gridCol w="37796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Assumed Knowledge</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0" dirty="0">
                          <a:solidFill>
                            <a:schemeClr val="bg1">
                              <a:lumMod val="65000"/>
                            </a:schemeClr>
                          </a:solidFill>
                        </a:rPr>
                        <a:t>Functional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Lambda Expression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1" dirty="0">
                          <a:solidFill>
                            <a:schemeClr val="tx1"/>
                          </a:solidFill>
                        </a:rPr>
                        <a:t>Method References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438912">
                <a:tc>
                  <a:txBody>
                    <a:bodyPr/>
                    <a:lstStyle/>
                    <a:p>
                      <a:pPr>
                        <a:lnSpc>
                          <a:spcPct val="100000"/>
                        </a:lnSpc>
                        <a:spcAft>
                          <a:spcPts val="0"/>
                        </a:spcAft>
                      </a:pPr>
                      <a:r>
                        <a:rPr lang="en-US" sz="1800" dirty="0">
                          <a:solidFill>
                            <a:schemeClr val="bg1">
                              <a:lumMod val="65000"/>
                            </a:schemeClr>
                          </a:solidFill>
                        </a:rPr>
                        <a:t>Build-In Functional Interfaces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27176148"/>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3695896"/>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06647005"/>
                  </a:ext>
                </a:extLst>
              </a:tr>
            </a:tbl>
          </a:graphicData>
        </a:graphic>
      </p:graphicFrame>
    </p:spTree>
    <p:extLst>
      <p:ext uri="{BB962C8B-B14F-4D97-AF65-F5344CB8AC3E}">
        <p14:creationId xmlns:p14="http://schemas.microsoft.com/office/powerpoint/2010/main" val="340418857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a:t>Method References</a:t>
            </a:r>
          </a:p>
        </p:txBody>
      </p:sp>
      <p:sp>
        <p:nvSpPr>
          <p:cNvPr id="310275" name="Rectangle 3"/>
          <p:cNvSpPr>
            <a:spLocks noGrp="1" noChangeArrowheads="1"/>
          </p:cNvSpPr>
          <p:nvPr>
            <p:ph idx="1"/>
          </p:nvPr>
        </p:nvSpPr>
        <p:spPr/>
        <p:txBody>
          <a:bodyPr/>
          <a:lstStyle/>
          <a:p>
            <a:r>
              <a:rPr lang="en-US" b="0" i="0" dirty="0">
                <a:solidFill>
                  <a:srgbClr val="000000"/>
                </a:solidFill>
                <a:effectLst/>
                <a:latin typeface="Roboto" panose="02000000000000000000" pitchFamily="2" charset="0"/>
              </a:rPr>
              <a:t>Method Reference is an alternative to Lambda Expression. It is effective at situations where Lambda Expression is calling an existing method.</a:t>
            </a:r>
            <a:endParaRPr lang="en-US" dirty="0"/>
          </a:p>
        </p:txBody>
      </p:sp>
      <p:sp>
        <p:nvSpPr>
          <p:cNvPr id="7" name="Text Box 4"/>
          <p:cNvSpPr txBox="1">
            <a:spLocks noChangeArrowheads="1"/>
          </p:cNvSpPr>
          <p:nvPr/>
        </p:nvSpPr>
        <p:spPr bwMode="auto">
          <a:xfrm>
            <a:off x="753941" y="1551464"/>
            <a:ext cx="6292553" cy="5287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3F7F5F"/>
                </a:solidFill>
                <a:latin typeface="Consolas" panose="020B0609020204030204" pitchFamily="49" charset="0"/>
              </a:rPr>
              <a:t>// The "::" operator is used for Method Referencing</a:t>
            </a:r>
          </a:p>
          <a:p>
            <a:pPr algn="ctr"/>
            <a:r>
              <a:rPr lang="en-US" sz="1400" dirty="0" err="1">
                <a:solidFill>
                  <a:srgbClr val="000000"/>
                </a:solidFill>
                <a:latin typeface="Consolas" panose="020B0609020204030204" pitchFamily="49" charset="0"/>
              </a:rPr>
              <a:t>ClassName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methodName</a:t>
            </a:r>
            <a:endParaRPr lang="en-US" sz="1400" dirty="0">
              <a:solidFill>
                <a:srgbClr val="000000"/>
              </a:solidFill>
              <a:latin typeface="Consolas" panose="020B0609020204030204" pitchFamily="49" charset="0"/>
            </a:endParaRPr>
          </a:p>
        </p:txBody>
      </p:sp>
      <p:sp>
        <p:nvSpPr>
          <p:cNvPr id="5" name="Text Box 4">
            <a:extLst>
              <a:ext uri="{FF2B5EF4-FFF2-40B4-BE49-F238E27FC236}">
                <a16:creationId xmlns:a16="http://schemas.microsoft.com/office/drawing/2014/main" id="{20C5D970-8AE2-4094-A518-0E93BD0F4281}"/>
              </a:ext>
            </a:extLst>
          </p:cNvPr>
          <p:cNvSpPr txBox="1">
            <a:spLocks noChangeArrowheads="1"/>
          </p:cNvSpPr>
          <p:nvPr/>
        </p:nvSpPr>
        <p:spPr bwMode="auto">
          <a:xfrm>
            <a:off x="281355" y="3793187"/>
            <a:ext cx="7892321" cy="738664"/>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a:t>
            </a:r>
            <a:r>
              <a:rPr lang="en-US" sz="1400" dirty="0">
                <a:solidFill>
                  <a:srgbClr val="000000"/>
                </a:solidFill>
                <a:latin typeface="Consolas" panose="020B0609020204030204" pitchFamily="49" charset="0"/>
                <a:ea typeface="Consolas" charset="0"/>
                <a:cs typeface="Consolas" panose="020B0609020204030204" pitchFamily="49" charset="0"/>
              </a:rPr>
              <a:t>Printing List Using Method Reference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dirty="0" err="1">
                <a:solidFill>
                  <a:srgbClr val="000000"/>
                </a:solidFill>
                <a:latin typeface="Consolas" panose="020B0609020204030204" pitchFamily="49" charset="0"/>
                <a:ea typeface="Consolas" charset="0"/>
                <a:cs typeface="Consolas" panose="020B0609020204030204" pitchFamily="49" charset="0"/>
              </a:rPr>
              <a:t>strArr.forEach</a:t>
            </a:r>
            <a:r>
              <a:rPr lang="en-US" sz="1400" dirty="0">
                <a:solidFill>
                  <a:srgbClr val="000000"/>
                </a:solidFill>
                <a:latin typeface="Consolas" panose="020B0609020204030204" pitchFamily="49" charset="0"/>
                <a:ea typeface="Consolas" charset="0"/>
                <a:cs typeface="Consolas" panose="020B0609020204030204" pitchFamily="49" charset="0"/>
              </a:rPr>
              <a:t>(</a:t>
            </a:r>
            <a:r>
              <a:rPr lang="en-US" sz="1400" dirty="0" err="1">
                <a:solidFill>
                  <a:srgbClr val="000000"/>
                </a:solidFill>
                <a:latin typeface="Consolas" panose="020B0609020204030204" pitchFamily="49" charset="0"/>
                <a:ea typeface="Consolas" charset="0"/>
                <a:cs typeface="Consolas" panose="020B0609020204030204" pitchFamily="49" charset="0"/>
              </a:rPr>
              <a:t>System.out</a:t>
            </a:r>
            <a:r>
              <a:rPr lang="en-US" sz="1400" dirty="0">
                <a:solidFill>
                  <a:srgbClr val="000000"/>
                </a:solidFill>
                <a:latin typeface="Consolas" panose="020B0609020204030204" pitchFamily="49" charset="0"/>
                <a:ea typeface="Consolas" charset="0"/>
                <a:cs typeface="Consolas" panose="020B0609020204030204" pitchFamily="49" charset="0"/>
              </a:rPr>
              <a:t>::</a:t>
            </a:r>
            <a:r>
              <a:rPr lang="en-US" sz="1400" dirty="0" err="1">
                <a:solidFill>
                  <a:srgbClr val="000000"/>
                </a:solidFill>
                <a:latin typeface="Consolas" panose="020B0609020204030204" pitchFamily="49" charset="0"/>
                <a:ea typeface="Consolas" charset="0"/>
                <a:cs typeface="Consolas" panose="020B0609020204030204" pitchFamily="49" charset="0"/>
              </a:rPr>
              <a:t>println</a:t>
            </a:r>
            <a:r>
              <a:rPr lang="en-US" sz="1400" dirty="0">
                <a:solidFill>
                  <a:srgbClr val="000000"/>
                </a:solidFill>
                <a:latin typeface="Consolas" panose="020B0609020204030204" pitchFamily="49" charset="0"/>
                <a:ea typeface="Consolas" charset="0"/>
                <a:cs typeface="Consolas" panose="020B0609020204030204" pitchFamily="49" charset="0"/>
              </a:rPr>
              <a:t>);                                   </a:t>
            </a:r>
          </a:p>
        </p:txBody>
      </p:sp>
      <p:sp>
        <p:nvSpPr>
          <p:cNvPr id="6" name="Text Box 4">
            <a:extLst>
              <a:ext uri="{FF2B5EF4-FFF2-40B4-BE49-F238E27FC236}">
                <a16:creationId xmlns:a16="http://schemas.microsoft.com/office/drawing/2014/main" id="{D8C43F14-9EA7-4A3E-8967-0BB0F5B5E72A}"/>
              </a:ext>
            </a:extLst>
          </p:cNvPr>
          <p:cNvSpPr txBox="1">
            <a:spLocks noChangeArrowheads="1"/>
          </p:cNvSpPr>
          <p:nvPr/>
        </p:nvSpPr>
        <p:spPr bwMode="auto">
          <a:xfrm>
            <a:off x="237919" y="2196442"/>
            <a:ext cx="8152141" cy="1384995"/>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a:t>
            </a:r>
            <a:r>
              <a:rPr lang="en-US" sz="1400" dirty="0">
                <a:solidFill>
                  <a:srgbClr val="000000"/>
                </a:solidFill>
                <a:latin typeface="Consolas" panose="020B0609020204030204" pitchFamily="49" charset="0"/>
                <a:ea typeface="Consolas" charset="0"/>
                <a:cs typeface="Consolas" panose="020B0609020204030204" pitchFamily="49" charset="0"/>
              </a:rPr>
              <a:t>Printing List with Lambda Expression</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Consolas" panose="020B0609020204030204" pitchFamily="49" charset="0"/>
                <a:ea typeface="Consolas" charset="0"/>
                <a:cs typeface="Consolas" panose="020B0609020204030204" pitchFamily="49" charset="0"/>
              </a:rPr>
              <a:t>List&lt;String&gt; </a:t>
            </a:r>
            <a:r>
              <a:rPr lang="en-US" sz="1400" dirty="0" err="1">
                <a:solidFill>
                  <a:srgbClr val="000000"/>
                </a:solidFill>
                <a:latin typeface="Consolas" panose="020B0609020204030204" pitchFamily="49" charset="0"/>
                <a:ea typeface="Consolas" charset="0"/>
                <a:cs typeface="Consolas" panose="020B0609020204030204" pitchFamily="49" charset="0"/>
              </a:rPr>
              <a:t>strArr</a:t>
            </a:r>
            <a:r>
              <a:rPr lang="en-US" sz="1400" dirty="0">
                <a:solidFill>
                  <a:srgbClr val="000000"/>
                </a:solidFill>
                <a:latin typeface="Consolas" panose="020B0609020204030204" pitchFamily="49" charset="0"/>
                <a:ea typeface="Consolas" charset="0"/>
                <a:cs typeface="Consolas" panose="020B0609020204030204" pitchFamily="49" charset="0"/>
              </a:rPr>
              <a:t> = </a:t>
            </a:r>
            <a:r>
              <a:rPr lang="en-US" sz="1400" dirty="0" err="1">
                <a:solidFill>
                  <a:srgbClr val="000000"/>
                </a:solidFill>
                <a:latin typeface="Consolas" panose="020B0609020204030204" pitchFamily="49" charset="0"/>
                <a:ea typeface="Consolas" charset="0"/>
                <a:cs typeface="Consolas" panose="020B0609020204030204" pitchFamily="49" charset="0"/>
              </a:rPr>
              <a:t>List.of</a:t>
            </a:r>
            <a:r>
              <a:rPr lang="en-US" sz="1400" dirty="0">
                <a:solidFill>
                  <a:srgbClr val="000000"/>
                </a:solidFill>
                <a:latin typeface="Consolas" panose="020B0609020204030204" pitchFamily="49" charset="0"/>
                <a:ea typeface="Consolas" charset="0"/>
                <a:cs typeface="Consolas" panose="020B0609020204030204" pitchFamily="49" charset="0"/>
              </a:rPr>
              <a:t>("Tyson", "Kai", "Max", "Ray", "Daichi");</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Consolas" panose="020B0609020204030204" pitchFamily="49" charset="0"/>
                <a:ea typeface="Consolas" charset="0"/>
                <a:cs typeface="Consolas" panose="020B0609020204030204" pitchFamily="49" charset="0"/>
              </a:rPr>
              <a:t>//</a:t>
            </a:r>
            <a:r>
              <a:rPr lang="en-US" sz="1400" dirty="0" err="1">
                <a:solidFill>
                  <a:srgbClr val="000000"/>
                </a:solidFill>
                <a:latin typeface="Consolas" panose="020B0609020204030204" pitchFamily="49" charset="0"/>
                <a:ea typeface="Consolas" charset="0"/>
                <a:cs typeface="Consolas" panose="020B0609020204030204" pitchFamily="49" charset="0"/>
              </a:rPr>
              <a:t>List.of</a:t>
            </a:r>
            <a:r>
              <a:rPr lang="en-US" sz="1400" dirty="0">
                <a:solidFill>
                  <a:srgbClr val="000000"/>
                </a:solidFill>
                <a:latin typeface="Consolas" panose="020B0609020204030204" pitchFamily="49" charset="0"/>
                <a:ea typeface="Consolas" charset="0"/>
                <a:cs typeface="Consolas" panose="020B0609020204030204" pitchFamily="49" charset="0"/>
              </a:rPr>
              <a:t>() returns immutable list of String with mentioned values</a:t>
            </a: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dirty="0" err="1">
                <a:solidFill>
                  <a:srgbClr val="000000"/>
                </a:solidFill>
                <a:latin typeface="Consolas" panose="020B0609020204030204" pitchFamily="49" charset="0"/>
                <a:ea typeface="Consolas" charset="0"/>
                <a:cs typeface="Consolas" panose="020B0609020204030204" pitchFamily="49" charset="0"/>
              </a:rPr>
              <a:t>strArr.forEach</a:t>
            </a:r>
            <a:r>
              <a:rPr lang="en-US" sz="1400" dirty="0">
                <a:solidFill>
                  <a:srgbClr val="000000"/>
                </a:solidFill>
                <a:latin typeface="Consolas" panose="020B0609020204030204" pitchFamily="49" charset="0"/>
                <a:ea typeface="Consolas" charset="0"/>
                <a:cs typeface="Consolas" panose="020B0609020204030204" pitchFamily="49" charset="0"/>
              </a:rPr>
              <a:t>(s -&gt; </a:t>
            </a:r>
            <a:r>
              <a:rPr lang="en-US" sz="1400" dirty="0" err="1">
                <a:solidFill>
                  <a:srgbClr val="000000"/>
                </a:solidFill>
                <a:latin typeface="Consolas" panose="020B0609020204030204" pitchFamily="49" charset="0"/>
                <a:ea typeface="Consolas" charset="0"/>
                <a:cs typeface="Consolas" panose="020B0609020204030204" pitchFamily="49" charset="0"/>
              </a:rPr>
              <a:t>System.out.println</a:t>
            </a:r>
            <a:r>
              <a:rPr lang="en-US" sz="1400" dirty="0">
                <a:solidFill>
                  <a:srgbClr val="000000"/>
                </a:solidFill>
                <a:latin typeface="Consolas" panose="020B0609020204030204" pitchFamily="49" charset="0"/>
                <a:ea typeface="Consolas" charset="0"/>
                <a:cs typeface="Consolas" panose="020B0609020204030204" pitchFamily="49" charset="0"/>
              </a:rPr>
              <a:t>(s));                           </a:t>
            </a:r>
          </a:p>
        </p:txBody>
      </p:sp>
    </p:spTree>
    <p:extLst>
      <p:ext uri="{BB962C8B-B14F-4D97-AF65-F5344CB8AC3E}">
        <p14:creationId xmlns:p14="http://schemas.microsoft.com/office/powerpoint/2010/main" val="215613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E17C-D74F-4822-9A90-1ABA39020FC6}"/>
              </a:ext>
            </a:extLst>
          </p:cNvPr>
          <p:cNvSpPr>
            <a:spLocks noGrp="1"/>
          </p:cNvSpPr>
          <p:nvPr>
            <p:ph type="title"/>
          </p:nvPr>
        </p:nvSpPr>
        <p:spPr/>
        <p:txBody>
          <a:bodyPr/>
          <a:lstStyle/>
          <a:p>
            <a:r>
              <a:rPr lang="en-US" dirty="0"/>
              <a:t>Types of Method Reference</a:t>
            </a:r>
            <a:endParaRPr lang="en-IN" dirty="0"/>
          </a:p>
        </p:txBody>
      </p:sp>
      <p:sp>
        <p:nvSpPr>
          <p:cNvPr id="3" name="Content Placeholder 2">
            <a:extLst>
              <a:ext uri="{FF2B5EF4-FFF2-40B4-BE49-F238E27FC236}">
                <a16:creationId xmlns:a16="http://schemas.microsoft.com/office/drawing/2014/main" id="{F2990BDD-94B1-4746-99DF-8684872503C3}"/>
              </a:ext>
            </a:extLst>
          </p:cNvPr>
          <p:cNvSpPr>
            <a:spLocks noGrp="1"/>
          </p:cNvSpPr>
          <p:nvPr>
            <p:ph idx="1"/>
          </p:nvPr>
        </p:nvSpPr>
        <p:spPr/>
        <p:txBody>
          <a:bodyPr/>
          <a:lstStyle/>
          <a:p>
            <a:pPr algn="just"/>
            <a:r>
              <a:rPr lang="en-US" b="0" i="0" dirty="0">
                <a:solidFill>
                  <a:srgbClr val="333333"/>
                </a:solidFill>
                <a:effectLst/>
                <a:latin typeface="inter-regular"/>
              </a:rPr>
              <a:t>There are following types of method references in java:</a:t>
            </a:r>
          </a:p>
          <a:p>
            <a:pPr lvl="1" algn="just"/>
            <a:r>
              <a:rPr lang="en-US" b="0" i="0" dirty="0">
                <a:solidFill>
                  <a:srgbClr val="000000"/>
                </a:solidFill>
                <a:effectLst/>
                <a:latin typeface="inter-regular"/>
              </a:rPr>
              <a:t>Reference to a static method.</a:t>
            </a:r>
          </a:p>
          <a:p>
            <a:pPr marL="225425" lvl="1" indent="0" algn="just">
              <a:buNone/>
            </a:pPr>
            <a:endParaRPr lang="en-US" b="0" i="0" dirty="0">
              <a:solidFill>
                <a:srgbClr val="000000"/>
              </a:solidFill>
              <a:effectLst/>
              <a:latin typeface="inter-regular"/>
            </a:endParaRPr>
          </a:p>
          <a:p>
            <a:pPr lvl="1" algn="just"/>
            <a:endParaRPr lang="en-US" b="0" i="0" dirty="0">
              <a:solidFill>
                <a:srgbClr val="000000"/>
              </a:solidFill>
              <a:effectLst/>
              <a:latin typeface="inter-regular"/>
            </a:endParaRPr>
          </a:p>
          <a:p>
            <a:pPr lvl="1" algn="just"/>
            <a:endParaRPr lang="en-US" dirty="0">
              <a:solidFill>
                <a:srgbClr val="000000"/>
              </a:solidFill>
              <a:latin typeface="inter-regular"/>
            </a:endParaRPr>
          </a:p>
          <a:p>
            <a:pPr lvl="1" algn="just"/>
            <a:r>
              <a:rPr lang="en-US" b="0" i="0" dirty="0">
                <a:solidFill>
                  <a:srgbClr val="000000"/>
                </a:solidFill>
                <a:effectLst/>
                <a:latin typeface="inter-regular"/>
              </a:rPr>
              <a:t>Reference to an instance method.</a:t>
            </a:r>
          </a:p>
          <a:p>
            <a:pPr lvl="1" algn="just"/>
            <a:endParaRPr lang="en-US" dirty="0">
              <a:solidFill>
                <a:srgbClr val="000000"/>
              </a:solidFill>
              <a:latin typeface="inter-regular"/>
            </a:endParaRPr>
          </a:p>
          <a:p>
            <a:pPr lvl="1" algn="just"/>
            <a:endParaRPr lang="en-US" b="0" i="0" dirty="0">
              <a:solidFill>
                <a:srgbClr val="000000"/>
              </a:solidFill>
              <a:effectLst/>
              <a:latin typeface="inter-regular"/>
            </a:endParaRPr>
          </a:p>
          <a:p>
            <a:pPr lvl="1" algn="just"/>
            <a:endParaRPr lang="en-US" b="0" i="0" dirty="0">
              <a:solidFill>
                <a:srgbClr val="000000"/>
              </a:solidFill>
              <a:effectLst/>
              <a:latin typeface="inter-regular"/>
            </a:endParaRPr>
          </a:p>
          <a:p>
            <a:pPr lvl="1" algn="just"/>
            <a:r>
              <a:rPr lang="en-US" b="0" i="0" dirty="0">
                <a:solidFill>
                  <a:srgbClr val="000000"/>
                </a:solidFill>
                <a:effectLst/>
                <a:latin typeface="inter-regular"/>
              </a:rPr>
              <a:t>Reference to a constructor.</a:t>
            </a:r>
          </a:p>
          <a:p>
            <a:pPr lvl="1" algn="just"/>
            <a:endParaRPr lang="en-US" b="0" i="0" dirty="0">
              <a:solidFill>
                <a:srgbClr val="000000"/>
              </a:solidFill>
              <a:effectLst/>
              <a:latin typeface="inter-regular"/>
            </a:endParaRPr>
          </a:p>
          <a:p>
            <a:endParaRPr lang="en-IN" dirty="0"/>
          </a:p>
        </p:txBody>
      </p:sp>
      <p:sp>
        <p:nvSpPr>
          <p:cNvPr id="4" name="Text Box 4">
            <a:extLst>
              <a:ext uri="{FF2B5EF4-FFF2-40B4-BE49-F238E27FC236}">
                <a16:creationId xmlns:a16="http://schemas.microsoft.com/office/drawing/2014/main" id="{94D99526-9BB1-467D-9BCA-B152E9B822C3}"/>
              </a:ext>
            </a:extLst>
          </p:cNvPr>
          <p:cNvSpPr txBox="1">
            <a:spLocks noChangeArrowheads="1"/>
          </p:cNvSpPr>
          <p:nvPr/>
        </p:nvSpPr>
        <p:spPr bwMode="auto">
          <a:xfrm>
            <a:off x="1211141" y="1482884"/>
            <a:ext cx="6292553" cy="5287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3F7F5F"/>
                </a:solidFill>
                <a:latin typeface="Consolas" panose="020B0609020204030204" pitchFamily="49" charset="0"/>
              </a:rPr>
              <a:t>// The "::" operator is used for static Referencing</a:t>
            </a:r>
          </a:p>
          <a:p>
            <a:pPr algn="ctr"/>
            <a:r>
              <a:rPr lang="en-US" sz="1400" dirty="0" err="1">
                <a:solidFill>
                  <a:srgbClr val="000000"/>
                </a:solidFill>
                <a:latin typeface="Consolas" panose="020B0609020204030204" pitchFamily="49" charset="0"/>
              </a:rPr>
              <a:t>ClassName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methodName</a:t>
            </a:r>
            <a:endParaRPr lang="en-US" sz="1400" dirty="0">
              <a:solidFill>
                <a:srgbClr val="000000"/>
              </a:solidFill>
              <a:latin typeface="Consolas" panose="020B0609020204030204" pitchFamily="49" charset="0"/>
            </a:endParaRPr>
          </a:p>
        </p:txBody>
      </p:sp>
      <p:sp>
        <p:nvSpPr>
          <p:cNvPr id="5" name="Text Box 4">
            <a:extLst>
              <a:ext uri="{FF2B5EF4-FFF2-40B4-BE49-F238E27FC236}">
                <a16:creationId xmlns:a16="http://schemas.microsoft.com/office/drawing/2014/main" id="{5C4C5BE6-3BF2-410A-B1DB-5A0B913FCF13}"/>
              </a:ext>
            </a:extLst>
          </p:cNvPr>
          <p:cNvSpPr txBox="1">
            <a:spLocks noChangeArrowheads="1"/>
          </p:cNvSpPr>
          <p:nvPr/>
        </p:nvSpPr>
        <p:spPr bwMode="auto">
          <a:xfrm>
            <a:off x="990161" y="2400443"/>
            <a:ext cx="6292553" cy="5287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3F7F5F"/>
                </a:solidFill>
                <a:latin typeface="Consolas" panose="020B0609020204030204" pitchFamily="49" charset="0"/>
              </a:rPr>
              <a:t>// The "::" operator is used for Method Referencing</a:t>
            </a:r>
          </a:p>
          <a:p>
            <a:pPr algn="ctr"/>
            <a:r>
              <a:rPr lang="en-US" sz="1400" dirty="0" err="1">
                <a:solidFill>
                  <a:srgbClr val="000000"/>
                </a:solidFill>
                <a:latin typeface="Consolas" panose="020B0609020204030204" pitchFamily="49" charset="0"/>
              </a:rPr>
              <a:t>InstanceName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methodName</a:t>
            </a:r>
            <a:endParaRPr lang="en-US" sz="1400" dirty="0">
              <a:solidFill>
                <a:srgbClr val="000000"/>
              </a:solidFill>
              <a:latin typeface="Consolas" panose="020B0609020204030204" pitchFamily="49" charset="0"/>
            </a:endParaRPr>
          </a:p>
        </p:txBody>
      </p:sp>
      <p:sp>
        <p:nvSpPr>
          <p:cNvPr id="6" name="Text Box 4">
            <a:extLst>
              <a:ext uri="{FF2B5EF4-FFF2-40B4-BE49-F238E27FC236}">
                <a16:creationId xmlns:a16="http://schemas.microsoft.com/office/drawing/2014/main" id="{13B04E9C-1155-4492-8BAE-2437FC56E3D5}"/>
              </a:ext>
            </a:extLst>
          </p:cNvPr>
          <p:cNvSpPr txBox="1">
            <a:spLocks noChangeArrowheads="1"/>
          </p:cNvSpPr>
          <p:nvPr/>
        </p:nvSpPr>
        <p:spPr bwMode="auto">
          <a:xfrm>
            <a:off x="883481" y="3518606"/>
            <a:ext cx="6292553" cy="5287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3F7F5F"/>
                </a:solidFill>
                <a:latin typeface="Consolas" panose="020B0609020204030204" pitchFamily="49" charset="0"/>
              </a:rPr>
              <a:t>// The "::" operator is used for Method Referencing</a:t>
            </a:r>
          </a:p>
          <a:p>
            <a:pPr algn="ctr"/>
            <a:r>
              <a:rPr lang="en-US" sz="1400" dirty="0" err="1">
                <a:solidFill>
                  <a:srgbClr val="000000"/>
                </a:solidFill>
                <a:latin typeface="Consolas" panose="020B0609020204030204" pitchFamily="49" charset="0"/>
              </a:rPr>
              <a:t>ClassName</a:t>
            </a:r>
            <a:r>
              <a:rPr lang="en-US" sz="1400" dirty="0">
                <a:solidFill>
                  <a:srgbClr val="000000"/>
                </a:solidFill>
                <a:latin typeface="Consolas" panose="020B0609020204030204" pitchFamily="49" charset="0"/>
              </a:rPr>
              <a:t>::new</a:t>
            </a:r>
          </a:p>
        </p:txBody>
      </p:sp>
    </p:spTree>
    <p:extLst>
      <p:ext uri="{BB962C8B-B14F-4D97-AF65-F5344CB8AC3E}">
        <p14:creationId xmlns:p14="http://schemas.microsoft.com/office/powerpoint/2010/main" val="195787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E17C-D74F-4822-9A90-1ABA39020FC6}"/>
              </a:ext>
            </a:extLst>
          </p:cNvPr>
          <p:cNvSpPr>
            <a:spLocks noGrp="1"/>
          </p:cNvSpPr>
          <p:nvPr>
            <p:ph type="title"/>
          </p:nvPr>
        </p:nvSpPr>
        <p:spPr/>
        <p:txBody>
          <a:bodyPr/>
          <a:lstStyle/>
          <a:p>
            <a:r>
              <a:rPr lang="en-US" dirty="0" err="1"/>
              <a:t>Demonstartion</a:t>
            </a:r>
            <a:endParaRPr lang="en-IN" dirty="0"/>
          </a:p>
        </p:txBody>
      </p:sp>
      <p:sp>
        <p:nvSpPr>
          <p:cNvPr id="3" name="Content Placeholder 2">
            <a:extLst>
              <a:ext uri="{FF2B5EF4-FFF2-40B4-BE49-F238E27FC236}">
                <a16:creationId xmlns:a16="http://schemas.microsoft.com/office/drawing/2014/main" id="{F2990BDD-94B1-4746-99DF-8684872503C3}"/>
              </a:ext>
            </a:extLst>
          </p:cNvPr>
          <p:cNvSpPr>
            <a:spLocks noGrp="1"/>
          </p:cNvSpPr>
          <p:nvPr>
            <p:ph idx="1"/>
          </p:nvPr>
        </p:nvSpPr>
        <p:spPr/>
        <p:txBody>
          <a:bodyPr/>
          <a:lstStyle/>
          <a:p>
            <a:r>
              <a:rPr lang="en-US" dirty="0"/>
              <a:t>Write a code to show how to use method references</a:t>
            </a:r>
            <a:endParaRPr lang="en-IN" dirty="0"/>
          </a:p>
        </p:txBody>
      </p:sp>
    </p:spTree>
    <p:extLst>
      <p:ext uri="{BB962C8B-B14F-4D97-AF65-F5344CB8AC3E}">
        <p14:creationId xmlns:p14="http://schemas.microsoft.com/office/powerpoint/2010/main" val="369436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2064649381"/>
              </p:ext>
            </p:extLst>
          </p:nvPr>
        </p:nvGraphicFramePr>
        <p:xfrm>
          <a:off x="2682180" y="1171971"/>
          <a:ext cx="3779640" cy="3072384"/>
        </p:xfrm>
        <a:graphic>
          <a:graphicData uri="http://schemas.openxmlformats.org/drawingml/2006/table">
            <a:tbl>
              <a:tblPr>
                <a:tableStyleId>{00A15C55-8517-42AA-B614-E9B94910E393}</a:tableStyleId>
              </a:tblPr>
              <a:tblGrid>
                <a:gridCol w="37796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Assumed Knowledge</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0" dirty="0">
                          <a:solidFill>
                            <a:schemeClr val="bg1">
                              <a:lumMod val="65000"/>
                            </a:schemeClr>
                          </a:solidFill>
                        </a:rPr>
                        <a:t>Functional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Lambda Expression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Method References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438912">
                <a:tc>
                  <a:txBody>
                    <a:bodyPr/>
                    <a:lstStyle/>
                    <a:p>
                      <a:pPr>
                        <a:lnSpc>
                          <a:spcPct val="100000"/>
                        </a:lnSpc>
                        <a:spcAft>
                          <a:spcPts val="0"/>
                        </a:spcAft>
                      </a:pPr>
                      <a:r>
                        <a:rPr lang="en-US" sz="1800" b="1" dirty="0">
                          <a:solidFill>
                            <a:schemeClr val="tx1"/>
                          </a:solidFill>
                        </a:rPr>
                        <a:t>Build-In Functional Interfaces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27176148"/>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3695896"/>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06647005"/>
                  </a:ext>
                </a:extLst>
              </a:tr>
            </a:tbl>
          </a:graphicData>
        </a:graphic>
      </p:graphicFrame>
    </p:spTree>
    <p:extLst>
      <p:ext uri="{BB962C8B-B14F-4D97-AF65-F5344CB8AC3E}">
        <p14:creationId xmlns:p14="http://schemas.microsoft.com/office/powerpoint/2010/main" val="114134008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E17C-D74F-4822-9A90-1ABA39020FC6}"/>
              </a:ext>
            </a:extLst>
          </p:cNvPr>
          <p:cNvSpPr>
            <a:spLocks noGrp="1"/>
          </p:cNvSpPr>
          <p:nvPr>
            <p:ph type="title"/>
          </p:nvPr>
        </p:nvSpPr>
        <p:spPr/>
        <p:txBody>
          <a:bodyPr/>
          <a:lstStyle/>
          <a:p>
            <a:r>
              <a:rPr lang="en-US" dirty="0"/>
              <a:t>Build-In Functional Interfaces</a:t>
            </a:r>
            <a:endParaRPr lang="en-IN" dirty="0"/>
          </a:p>
        </p:txBody>
      </p:sp>
      <p:sp>
        <p:nvSpPr>
          <p:cNvPr id="3" name="Content Placeholder 2">
            <a:extLst>
              <a:ext uri="{FF2B5EF4-FFF2-40B4-BE49-F238E27FC236}">
                <a16:creationId xmlns:a16="http://schemas.microsoft.com/office/drawing/2014/main" id="{F2990BDD-94B1-4746-99DF-8684872503C3}"/>
              </a:ext>
            </a:extLst>
          </p:cNvPr>
          <p:cNvSpPr>
            <a:spLocks noGrp="1"/>
          </p:cNvSpPr>
          <p:nvPr>
            <p:ph idx="1"/>
          </p:nvPr>
        </p:nvSpPr>
        <p:spPr/>
        <p:txBody>
          <a:bodyPr/>
          <a:lstStyle/>
          <a:p>
            <a:r>
              <a:rPr lang="en-US" altLang="en-US" dirty="0">
                <a:solidFill>
                  <a:schemeClr val="tx1"/>
                </a:solidFill>
              </a:rPr>
              <a:t>In order to reduce the frequent usage of User-Defined Functional Interfaces, Java provides a series of inbuilt functional interfaces. A lambda expression can be of any of these types. Some of them being:</a:t>
            </a:r>
          </a:p>
          <a:p>
            <a:pPr lvl="1"/>
            <a:r>
              <a:rPr lang="en-US" b="0" i="0" dirty="0">
                <a:solidFill>
                  <a:srgbClr val="000000"/>
                </a:solidFill>
                <a:effectLst/>
                <a:latin typeface="Roboto" panose="02000000000000000000" pitchFamily="2" charset="0"/>
              </a:rPr>
              <a:t>Function – It represents a function that takes a single input parameter and returns a single value/object. </a:t>
            </a:r>
          </a:p>
          <a:p>
            <a:pPr lvl="1"/>
            <a:endParaRPr lang="en-US" dirty="0">
              <a:solidFill>
                <a:srgbClr val="000000"/>
              </a:solidFill>
              <a:latin typeface="Roboto" panose="02000000000000000000" pitchFamily="2" charset="0"/>
            </a:endParaRPr>
          </a:p>
          <a:p>
            <a:pPr lvl="1"/>
            <a:endParaRPr lang="en-US" dirty="0">
              <a:solidFill>
                <a:srgbClr val="000000"/>
              </a:solidFill>
              <a:latin typeface="Roboto" panose="02000000000000000000" pitchFamily="2" charset="0"/>
            </a:endParaRPr>
          </a:p>
          <a:p>
            <a:pPr lvl="1"/>
            <a:r>
              <a:rPr lang="en-US" b="0" i="0" dirty="0">
                <a:solidFill>
                  <a:srgbClr val="000000"/>
                </a:solidFill>
                <a:effectLst/>
                <a:latin typeface="Roboto" panose="02000000000000000000" pitchFamily="2" charset="0"/>
              </a:rPr>
              <a:t>Predicate – It represents a function that takes a single value/object as a parameter, and returns true or false. </a:t>
            </a:r>
          </a:p>
          <a:p>
            <a:pPr lvl="1"/>
            <a:endParaRPr lang="en-IN" dirty="0"/>
          </a:p>
        </p:txBody>
      </p:sp>
      <p:sp>
        <p:nvSpPr>
          <p:cNvPr id="4" name="Text Box 4">
            <a:extLst>
              <a:ext uri="{FF2B5EF4-FFF2-40B4-BE49-F238E27FC236}">
                <a16:creationId xmlns:a16="http://schemas.microsoft.com/office/drawing/2014/main" id="{545CFF0D-B23B-4D19-87AA-45808352CDA8}"/>
              </a:ext>
            </a:extLst>
          </p:cNvPr>
          <p:cNvSpPr txBox="1">
            <a:spLocks noChangeArrowheads="1"/>
          </p:cNvSpPr>
          <p:nvPr/>
        </p:nvSpPr>
        <p:spPr bwMode="auto">
          <a:xfrm>
            <a:off x="1195901" y="2200640"/>
            <a:ext cx="6292553" cy="30777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chemeClr val="tx1"/>
                </a:solidFill>
                <a:latin typeface="Consolas" panose="020B0609020204030204" pitchFamily="49" charset="0"/>
              </a:rPr>
              <a:t>Function&lt;Long, Long&gt; </a:t>
            </a:r>
            <a:r>
              <a:rPr lang="en-US" sz="1400" dirty="0" err="1">
                <a:solidFill>
                  <a:schemeClr val="tx1"/>
                </a:solidFill>
                <a:latin typeface="Consolas" panose="020B0609020204030204" pitchFamily="49" charset="0"/>
              </a:rPr>
              <a:t>addNum</a:t>
            </a:r>
            <a:r>
              <a:rPr lang="en-US" sz="1400" dirty="0">
                <a:solidFill>
                  <a:schemeClr val="tx1"/>
                </a:solidFill>
                <a:latin typeface="Consolas" panose="020B0609020204030204" pitchFamily="49" charset="0"/>
              </a:rPr>
              <a:t> = (value) -&gt; value + 10;</a:t>
            </a:r>
          </a:p>
        </p:txBody>
      </p:sp>
      <p:sp>
        <p:nvSpPr>
          <p:cNvPr id="5" name="Text Box 4">
            <a:extLst>
              <a:ext uri="{FF2B5EF4-FFF2-40B4-BE49-F238E27FC236}">
                <a16:creationId xmlns:a16="http://schemas.microsoft.com/office/drawing/2014/main" id="{E1AD14A6-A721-45D3-83E7-522A80056B7E}"/>
              </a:ext>
            </a:extLst>
          </p:cNvPr>
          <p:cNvSpPr txBox="1">
            <a:spLocks noChangeArrowheads="1"/>
          </p:cNvSpPr>
          <p:nvPr/>
        </p:nvSpPr>
        <p:spPr bwMode="auto">
          <a:xfrm>
            <a:off x="1066361" y="3261006"/>
            <a:ext cx="6292553" cy="30777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chemeClr val="tx1"/>
                </a:solidFill>
                <a:latin typeface="Consolas" panose="020B0609020204030204" pitchFamily="49" charset="0"/>
              </a:rPr>
              <a:t>Predicate&lt;Integer&gt; </a:t>
            </a:r>
            <a:r>
              <a:rPr lang="en-US" sz="1400" dirty="0" err="1">
                <a:solidFill>
                  <a:schemeClr val="tx1"/>
                </a:solidFill>
                <a:latin typeface="Consolas" panose="020B0609020204030204" pitchFamily="49" charset="0"/>
              </a:rPr>
              <a:t>checkAge</a:t>
            </a:r>
            <a:r>
              <a:rPr lang="en-US" sz="1400" dirty="0">
                <a:solidFill>
                  <a:schemeClr val="tx1"/>
                </a:solidFill>
                <a:latin typeface="Consolas" panose="020B0609020204030204" pitchFamily="49" charset="0"/>
              </a:rPr>
              <a:t> = (age) -&gt; age &gt; 18;</a:t>
            </a:r>
          </a:p>
        </p:txBody>
      </p:sp>
    </p:spTree>
    <p:extLst>
      <p:ext uri="{BB962C8B-B14F-4D97-AF65-F5344CB8AC3E}">
        <p14:creationId xmlns:p14="http://schemas.microsoft.com/office/powerpoint/2010/main" val="277190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E17C-D74F-4822-9A90-1ABA39020FC6}"/>
              </a:ext>
            </a:extLst>
          </p:cNvPr>
          <p:cNvSpPr>
            <a:spLocks noGrp="1"/>
          </p:cNvSpPr>
          <p:nvPr>
            <p:ph type="title"/>
          </p:nvPr>
        </p:nvSpPr>
        <p:spPr/>
        <p:txBody>
          <a:bodyPr/>
          <a:lstStyle/>
          <a:p>
            <a:r>
              <a:rPr lang="en-US" dirty="0"/>
              <a:t>Build-In Functional Interfaces</a:t>
            </a:r>
            <a:endParaRPr lang="en-IN" dirty="0"/>
          </a:p>
        </p:txBody>
      </p:sp>
      <p:sp>
        <p:nvSpPr>
          <p:cNvPr id="3" name="Content Placeholder 2">
            <a:extLst>
              <a:ext uri="{FF2B5EF4-FFF2-40B4-BE49-F238E27FC236}">
                <a16:creationId xmlns:a16="http://schemas.microsoft.com/office/drawing/2014/main" id="{F2990BDD-94B1-4746-99DF-8684872503C3}"/>
              </a:ext>
            </a:extLst>
          </p:cNvPr>
          <p:cNvSpPr>
            <a:spLocks noGrp="1"/>
          </p:cNvSpPr>
          <p:nvPr>
            <p:ph idx="1"/>
          </p:nvPr>
        </p:nvSpPr>
        <p:spPr/>
        <p:txBody>
          <a:bodyPr/>
          <a:lstStyle/>
          <a:p>
            <a:r>
              <a:rPr lang="en-US" altLang="en-US" dirty="0">
                <a:solidFill>
                  <a:schemeClr val="tx1"/>
                </a:solidFill>
              </a:rPr>
              <a:t>In order to reduce the frequent usage of User-Defined Functional Interfaces, Java provides a series of inbuilt functional interfaces. A lambda expression can be of any of these types. Some of them being:</a:t>
            </a:r>
          </a:p>
          <a:p>
            <a:pPr lvl="1"/>
            <a:r>
              <a:rPr lang="en-US" b="0" i="0" dirty="0">
                <a:solidFill>
                  <a:srgbClr val="000000"/>
                </a:solidFill>
                <a:effectLst/>
                <a:latin typeface="Roboto" panose="02000000000000000000" pitchFamily="2" charset="0"/>
              </a:rPr>
              <a:t>Supplier – It represents a function that produces a value/an object without taking any input parameter. </a:t>
            </a:r>
            <a:endParaRPr lang="en-US" dirty="0">
              <a:solidFill>
                <a:srgbClr val="000000"/>
              </a:solidFill>
              <a:latin typeface="Roboto" panose="02000000000000000000" pitchFamily="2" charset="0"/>
            </a:endParaRPr>
          </a:p>
          <a:p>
            <a:pPr lvl="1"/>
            <a:endParaRPr lang="en-US" b="0" i="0" dirty="0">
              <a:solidFill>
                <a:srgbClr val="000000"/>
              </a:solidFill>
              <a:effectLst/>
              <a:latin typeface="Roboto" panose="02000000000000000000" pitchFamily="2" charset="0"/>
            </a:endParaRPr>
          </a:p>
          <a:p>
            <a:pPr lvl="1"/>
            <a:endParaRPr lang="en-US" dirty="0">
              <a:solidFill>
                <a:srgbClr val="000000"/>
              </a:solidFill>
              <a:latin typeface="Roboto" panose="02000000000000000000" pitchFamily="2" charset="0"/>
            </a:endParaRPr>
          </a:p>
          <a:p>
            <a:pPr lvl="1"/>
            <a:endParaRPr lang="en-US" b="0" i="0" dirty="0">
              <a:solidFill>
                <a:srgbClr val="000000"/>
              </a:solidFill>
              <a:effectLst/>
              <a:latin typeface="Roboto" panose="02000000000000000000" pitchFamily="2" charset="0"/>
            </a:endParaRPr>
          </a:p>
          <a:p>
            <a:pPr lvl="1"/>
            <a:r>
              <a:rPr lang="en-US" b="0" i="0" dirty="0">
                <a:solidFill>
                  <a:srgbClr val="000000"/>
                </a:solidFill>
                <a:effectLst/>
                <a:latin typeface="Roboto" panose="02000000000000000000" pitchFamily="2" charset="0"/>
              </a:rPr>
              <a:t>Consumer – It represents a function that consumes or processes a value/an object without returning anything. </a:t>
            </a:r>
          </a:p>
          <a:p>
            <a:pPr lvl="1"/>
            <a:endParaRPr lang="en-IN" dirty="0"/>
          </a:p>
        </p:txBody>
      </p:sp>
      <p:sp>
        <p:nvSpPr>
          <p:cNvPr id="4" name="Text Box 4">
            <a:extLst>
              <a:ext uri="{FF2B5EF4-FFF2-40B4-BE49-F238E27FC236}">
                <a16:creationId xmlns:a16="http://schemas.microsoft.com/office/drawing/2014/main" id="{545CFF0D-B23B-4D19-87AA-45808352CDA8}"/>
              </a:ext>
            </a:extLst>
          </p:cNvPr>
          <p:cNvSpPr txBox="1">
            <a:spLocks noChangeArrowheads="1"/>
          </p:cNvSpPr>
          <p:nvPr/>
        </p:nvSpPr>
        <p:spPr bwMode="auto">
          <a:xfrm>
            <a:off x="1195901" y="2200640"/>
            <a:ext cx="7589959"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sv-SE" sz="1400" dirty="0">
                <a:solidFill>
                  <a:schemeClr val="tx1"/>
                </a:solidFill>
                <a:latin typeface="Consolas" panose="020B0609020204030204" pitchFamily="49" charset="0"/>
              </a:rPr>
              <a:t>Supplier&lt;Integer&gt; generateRandom = ()-&gt; new Integer((int) (Math.random() * 100));</a:t>
            </a:r>
          </a:p>
        </p:txBody>
      </p:sp>
      <p:sp>
        <p:nvSpPr>
          <p:cNvPr id="5" name="Text Box 4">
            <a:extLst>
              <a:ext uri="{FF2B5EF4-FFF2-40B4-BE49-F238E27FC236}">
                <a16:creationId xmlns:a16="http://schemas.microsoft.com/office/drawing/2014/main" id="{E1AD14A6-A721-45D3-83E7-522A80056B7E}"/>
              </a:ext>
            </a:extLst>
          </p:cNvPr>
          <p:cNvSpPr txBox="1">
            <a:spLocks noChangeArrowheads="1"/>
          </p:cNvSpPr>
          <p:nvPr/>
        </p:nvSpPr>
        <p:spPr bwMode="auto">
          <a:xfrm>
            <a:off x="1043501" y="3451506"/>
            <a:ext cx="7658539" cy="30777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chemeClr val="tx1"/>
                </a:solidFill>
                <a:latin typeface="Consolas" panose="020B0609020204030204" pitchFamily="49" charset="0"/>
              </a:rPr>
              <a:t>Consumer&lt;String&gt; </a:t>
            </a:r>
            <a:r>
              <a:rPr lang="en-US" sz="1400" dirty="0" err="1">
                <a:solidFill>
                  <a:schemeClr val="tx1"/>
                </a:solidFill>
                <a:latin typeface="Consolas" panose="020B0609020204030204" pitchFamily="49" charset="0"/>
              </a:rPr>
              <a:t>printValue</a:t>
            </a:r>
            <a:r>
              <a:rPr lang="en-US" sz="1400" dirty="0">
                <a:solidFill>
                  <a:schemeClr val="tx1"/>
                </a:solidFill>
                <a:latin typeface="Consolas" panose="020B0609020204030204" pitchFamily="49" charset="0"/>
              </a:rPr>
              <a:t> = (name)-&gt; </a:t>
            </a:r>
            <a:r>
              <a:rPr lang="en-US" sz="1400" dirty="0" err="1">
                <a:solidFill>
                  <a:schemeClr val="tx1"/>
                </a:solidFill>
                <a:latin typeface="Consolas" panose="020B0609020204030204" pitchFamily="49" charset="0"/>
              </a:rPr>
              <a:t>System.out.println</a:t>
            </a:r>
            <a:r>
              <a:rPr lang="en-US" sz="1400" dirty="0">
                <a:solidFill>
                  <a:schemeClr val="tx1"/>
                </a:solidFill>
                <a:latin typeface="Consolas" panose="020B0609020204030204" pitchFamily="49" charset="0"/>
              </a:rPr>
              <a:t>(name);</a:t>
            </a:r>
          </a:p>
        </p:txBody>
      </p:sp>
    </p:spTree>
    <p:extLst>
      <p:ext uri="{BB962C8B-B14F-4D97-AF65-F5344CB8AC3E}">
        <p14:creationId xmlns:p14="http://schemas.microsoft.com/office/powerpoint/2010/main" val="393156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Chapter Objectives</a:t>
            </a:r>
          </a:p>
        </p:txBody>
      </p:sp>
      <p:sp>
        <p:nvSpPr>
          <p:cNvPr id="199683" name="Rectangle 3"/>
          <p:cNvSpPr>
            <a:spLocks noGrp="1" noChangeArrowheads="1"/>
          </p:cNvSpPr>
          <p:nvPr>
            <p:ph idx="1"/>
          </p:nvPr>
        </p:nvSpPr>
        <p:spPr/>
        <p:txBody>
          <a:bodyPr/>
          <a:lstStyle/>
          <a:p>
            <a:pPr marL="0" indent="0">
              <a:buNone/>
            </a:pPr>
            <a:r>
              <a:rPr lang="en-US" dirty="0"/>
              <a:t>In this chapter, you will be:</a:t>
            </a:r>
          </a:p>
          <a:p>
            <a:r>
              <a:rPr lang="en-US" dirty="0"/>
              <a:t>Using Lambda expression to create methods</a:t>
            </a:r>
          </a:p>
          <a:p>
            <a:pPr lvl="1"/>
            <a:r>
              <a:rPr lang="en-US" dirty="0"/>
              <a:t>To define methods</a:t>
            </a:r>
          </a:p>
          <a:p>
            <a:pPr lvl="1"/>
            <a:r>
              <a:rPr lang="en-US" dirty="0"/>
              <a:t>Functional interface</a:t>
            </a:r>
          </a:p>
          <a:p>
            <a:pPr lvl="1"/>
            <a:r>
              <a:rPr lang="en-US" dirty="0"/>
              <a:t>Benefits of Lambda Expression</a:t>
            </a:r>
          </a:p>
        </p:txBody>
      </p:sp>
    </p:spTree>
    <p:extLst>
      <p:ext uri="{BB962C8B-B14F-4D97-AF65-F5344CB8AC3E}">
        <p14:creationId xmlns:p14="http://schemas.microsoft.com/office/powerpoint/2010/main" val="343112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E17C-D74F-4822-9A90-1ABA39020FC6}"/>
              </a:ext>
            </a:extLst>
          </p:cNvPr>
          <p:cNvSpPr>
            <a:spLocks noGrp="1"/>
          </p:cNvSpPr>
          <p:nvPr>
            <p:ph type="title"/>
          </p:nvPr>
        </p:nvSpPr>
        <p:spPr/>
        <p:txBody>
          <a:bodyPr/>
          <a:lstStyle/>
          <a:p>
            <a:r>
              <a:rPr lang="en-US" dirty="0"/>
              <a:t>Demonstration</a:t>
            </a:r>
            <a:endParaRPr lang="en-IN" dirty="0"/>
          </a:p>
        </p:txBody>
      </p:sp>
      <p:sp>
        <p:nvSpPr>
          <p:cNvPr id="3" name="Content Placeholder 2">
            <a:extLst>
              <a:ext uri="{FF2B5EF4-FFF2-40B4-BE49-F238E27FC236}">
                <a16:creationId xmlns:a16="http://schemas.microsoft.com/office/drawing/2014/main" id="{F2990BDD-94B1-4746-99DF-8684872503C3}"/>
              </a:ext>
            </a:extLst>
          </p:cNvPr>
          <p:cNvSpPr>
            <a:spLocks noGrp="1"/>
          </p:cNvSpPr>
          <p:nvPr>
            <p:ph idx="1"/>
          </p:nvPr>
        </p:nvSpPr>
        <p:spPr/>
        <p:txBody>
          <a:bodyPr/>
          <a:lstStyle/>
          <a:p>
            <a:r>
              <a:rPr lang="en-US" dirty="0"/>
              <a:t>Write a code to show how to use build-in functional interface</a:t>
            </a:r>
            <a:endParaRPr lang="en-IN" dirty="0"/>
          </a:p>
        </p:txBody>
      </p:sp>
    </p:spTree>
    <p:extLst>
      <p:ext uri="{BB962C8B-B14F-4D97-AF65-F5344CB8AC3E}">
        <p14:creationId xmlns:p14="http://schemas.microsoft.com/office/powerpoint/2010/main" val="356019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3986084174"/>
              </p:ext>
            </p:extLst>
          </p:nvPr>
        </p:nvGraphicFramePr>
        <p:xfrm>
          <a:off x="2682180" y="1171971"/>
          <a:ext cx="3779640" cy="3072384"/>
        </p:xfrm>
        <a:graphic>
          <a:graphicData uri="http://schemas.openxmlformats.org/drawingml/2006/table">
            <a:tbl>
              <a:tblPr>
                <a:tableStyleId>{00A15C55-8517-42AA-B614-E9B94910E393}</a:tableStyleId>
              </a:tblPr>
              <a:tblGrid>
                <a:gridCol w="37796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Assumed Knowledge</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0" dirty="0">
                          <a:solidFill>
                            <a:schemeClr val="bg1">
                              <a:lumMod val="65000"/>
                            </a:schemeClr>
                          </a:solidFill>
                        </a:rPr>
                        <a:t>Functional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Lambda Expression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kern="1200" dirty="0">
                          <a:solidFill>
                            <a:schemeClr val="bg1">
                              <a:lumMod val="65000"/>
                            </a:schemeClr>
                          </a:solidFill>
                          <a:latin typeface="+mn-lt"/>
                          <a:ea typeface="+mn-ea"/>
                          <a:cs typeface="+mn-cs"/>
                        </a:rPr>
                        <a:t>Method References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438912">
                <a:tc>
                  <a:txBody>
                    <a:bodyPr/>
                    <a:lstStyle/>
                    <a:p>
                      <a:pPr>
                        <a:lnSpc>
                          <a:spcPct val="100000"/>
                        </a:lnSpc>
                        <a:spcAft>
                          <a:spcPts val="0"/>
                        </a:spcAft>
                      </a:pPr>
                      <a:r>
                        <a:rPr lang="en-US" sz="1800" dirty="0">
                          <a:solidFill>
                            <a:schemeClr val="bg1">
                              <a:lumMod val="65000"/>
                            </a:schemeClr>
                          </a:solidFill>
                        </a:rPr>
                        <a:t>Build-In Functional Interfaces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27176148"/>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3695896"/>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06647005"/>
                  </a:ext>
                </a:extLst>
              </a:tr>
            </a:tbl>
          </a:graphicData>
        </a:graphic>
      </p:graphicFrame>
    </p:spTree>
    <p:extLst>
      <p:ext uri="{BB962C8B-B14F-4D97-AF65-F5344CB8AC3E}">
        <p14:creationId xmlns:p14="http://schemas.microsoft.com/office/powerpoint/2010/main" val="21099666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a:t>Chapter Summary</a:t>
            </a:r>
          </a:p>
        </p:txBody>
      </p:sp>
      <p:sp>
        <p:nvSpPr>
          <p:cNvPr id="61445" name="Rectangle 3"/>
          <p:cNvSpPr>
            <a:spLocks noGrp="1" noChangeArrowheads="1"/>
          </p:cNvSpPr>
          <p:nvPr>
            <p:ph idx="1"/>
          </p:nvPr>
        </p:nvSpPr>
        <p:spPr>
          <a:xfrm>
            <a:off x="259080" y="815340"/>
            <a:ext cx="8554770" cy="3615018"/>
          </a:xfrm>
        </p:spPr>
        <p:txBody>
          <a:bodyPr/>
          <a:lstStyle/>
          <a:p>
            <a:pPr>
              <a:spcBef>
                <a:spcPts val="900"/>
              </a:spcBef>
            </a:pPr>
            <a:r>
              <a:rPr lang="en-US" dirty="0"/>
              <a:t>Functional Interface has only one abstract method, these interfaces can be easily represented with lambda expressions</a:t>
            </a:r>
          </a:p>
          <a:p>
            <a:pPr>
              <a:spcBef>
                <a:spcPts val="900"/>
              </a:spcBef>
            </a:pPr>
            <a:r>
              <a:rPr lang="en-US" dirty="0"/>
              <a:t>A Lambda Expression enables a method to be passed as an argument to other methods, as and when required</a:t>
            </a:r>
          </a:p>
          <a:p>
            <a:pPr>
              <a:spcBef>
                <a:spcPts val="900"/>
              </a:spcBef>
            </a:pPr>
            <a:r>
              <a:rPr lang="en-US" dirty="0"/>
              <a:t>There are following types of method references in java:</a:t>
            </a:r>
          </a:p>
          <a:p>
            <a:pPr lvl="1">
              <a:spcBef>
                <a:spcPts val="900"/>
              </a:spcBef>
            </a:pPr>
            <a:r>
              <a:rPr lang="en-US" dirty="0"/>
              <a:t>Reference to a static method.</a:t>
            </a:r>
          </a:p>
          <a:p>
            <a:pPr lvl="1">
              <a:spcBef>
                <a:spcPts val="900"/>
              </a:spcBef>
            </a:pPr>
            <a:r>
              <a:rPr lang="en-US" dirty="0"/>
              <a:t>Reference to an instance method.</a:t>
            </a:r>
          </a:p>
          <a:p>
            <a:pPr lvl="1">
              <a:spcBef>
                <a:spcPts val="900"/>
              </a:spcBef>
            </a:pPr>
            <a:r>
              <a:rPr lang="en-US" dirty="0"/>
              <a:t>Reference to a constructor.</a:t>
            </a:r>
          </a:p>
          <a:p>
            <a:pPr>
              <a:spcBef>
                <a:spcPts val="900"/>
              </a:spcBef>
            </a:pPr>
            <a:r>
              <a:rPr lang="en-US" dirty="0"/>
              <a:t>In order to reduce the frequent usage of User-Defined Functional Interfaces, Java provides a series of inbuilt functional interfaces like Supplier, Consumer etc.</a:t>
            </a:r>
          </a:p>
          <a:p>
            <a:pPr lvl="1"/>
            <a:endParaRPr lang="en-US" dirty="0"/>
          </a:p>
        </p:txBody>
      </p:sp>
    </p:spTree>
    <p:extLst>
      <p:ext uri="{BB962C8B-B14F-4D97-AF65-F5344CB8AC3E}">
        <p14:creationId xmlns:p14="http://schemas.microsoft.com/office/powerpoint/2010/main" val="92858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10B5-7E59-4BD0-9BDD-39F6B3D3E6B2}"/>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D797386A-57CF-48EA-A778-91F31383039D}"/>
              </a:ext>
            </a:extLst>
          </p:cNvPr>
          <p:cNvSpPr>
            <a:spLocks noGrp="1"/>
          </p:cNvSpPr>
          <p:nvPr>
            <p:ph idx="1"/>
          </p:nvPr>
        </p:nvSpPr>
        <p:spPr/>
        <p:txBody>
          <a:bodyPr/>
          <a:lstStyle/>
          <a:p>
            <a:r>
              <a:rPr lang="en-US" dirty="0">
                <a:solidFill>
                  <a:srgbClr val="000000"/>
                </a:solidFill>
                <a:latin typeface="Open Sans" panose="020B0606030504020204" pitchFamily="34" charset="0"/>
              </a:rPr>
              <a:t>There is a class Employee which contains int id, String name, int salary, double </a:t>
            </a:r>
            <a:r>
              <a:rPr lang="en-US" dirty="0" err="1">
                <a:solidFill>
                  <a:srgbClr val="000000"/>
                </a:solidFill>
                <a:latin typeface="Open Sans" panose="020B0606030504020204" pitchFamily="34" charset="0"/>
              </a:rPr>
              <a:t>yearsInOrg,String</a:t>
            </a:r>
            <a:r>
              <a:rPr lang="en-US" dirty="0">
                <a:solidFill>
                  <a:srgbClr val="000000"/>
                </a:solidFill>
                <a:latin typeface="Open Sans" panose="020B0606030504020204" pitchFamily="34" charset="0"/>
              </a:rPr>
              <a:t> </a:t>
            </a:r>
            <a:r>
              <a:rPr lang="en-US" dirty="0" err="1">
                <a:solidFill>
                  <a:srgbClr val="000000"/>
                </a:solidFill>
                <a:latin typeface="Open Sans" panose="020B0606030504020204" pitchFamily="34" charset="0"/>
              </a:rPr>
              <a:t>role,String</a:t>
            </a:r>
            <a:r>
              <a:rPr lang="en-US" dirty="0">
                <a:solidFill>
                  <a:srgbClr val="000000"/>
                </a:solidFill>
                <a:latin typeface="Open Sans" panose="020B0606030504020204" pitchFamily="34" charset="0"/>
              </a:rPr>
              <a:t> gender.</a:t>
            </a:r>
          </a:p>
          <a:p>
            <a:pPr marL="0" indent="0">
              <a:buNone/>
            </a:pPr>
            <a:r>
              <a:rPr lang="en-US" b="0" i="0" dirty="0">
                <a:solidFill>
                  <a:srgbClr val="000000"/>
                </a:solidFill>
                <a:effectLst/>
                <a:latin typeface="Open Sans" panose="020B0606030504020204" pitchFamily="34" charset="0"/>
              </a:rPr>
              <a:t>Harvey wants to display the name of all the employees and their gender. Help him in writing this code using lambda expressions.</a:t>
            </a:r>
            <a:endParaRPr lang="en-IN" dirty="0"/>
          </a:p>
        </p:txBody>
      </p:sp>
    </p:spTree>
    <p:extLst>
      <p:ext uri="{BB962C8B-B14F-4D97-AF65-F5344CB8AC3E}">
        <p14:creationId xmlns:p14="http://schemas.microsoft.com/office/powerpoint/2010/main" val="206041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2785361607"/>
              </p:ext>
            </p:extLst>
          </p:nvPr>
        </p:nvGraphicFramePr>
        <p:xfrm>
          <a:off x="2682180" y="1171971"/>
          <a:ext cx="3779640" cy="3072384"/>
        </p:xfrm>
        <a:graphic>
          <a:graphicData uri="http://schemas.openxmlformats.org/drawingml/2006/table">
            <a:tbl>
              <a:tblPr>
                <a:tableStyleId>{00A15C55-8517-42AA-B614-E9B94910E393}</a:tableStyleId>
              </a:tblPr>
              <a:tblGrid>
                <a:gridCol w="37796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1" kern="1200" dirty="0">
                          <a:solidFill>
                            <a:schemeClr val="tx1"/>
                          </a:solidFill>
                          <a:latin typeface="+mn-lt"/>
                          <a:ea typeface="+mn-ea"/>
                          <a:cs typeface="+mn-cs"/>
                        </a:rPr>
                        <a:t>Assumed Knowledge</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0" dirty="0">
                          <a:solidFill>
                            <a:schemeClr val="bg1">
                              <a:lumMod val="65000"/>
                            </a:schemeClr>
                          </a:solidFill>
                        </a:rPr>
                        <a:t>Functional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Lambda Expression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dirty="0">
                          <a:solidFill>
                            <a:schemeClr val="bg1">
                              <a:lumMod val="65000"/>
                            </a:schemeClr>
                          </a:solidFill>
                        </a:rPr>
                        <a:t>Method References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438912">
                <a:tc>
                  <a:txBody>
                    <a:bodyPr/>
                    <a:lstStyle/>
                    <a:p>
                      <a:pPr>
                        <a:lnSpc>
                          <a:spcPct val="100000"/>
                        </a:lnSpc>
                        <a:spcAft>
                          <a:spcPts val="0"/>
                        </a:spcAft>
                      </a:pPr>
                      <a:r>
                        <a:rPr lang="en-US" sz="1800" dirty="0">
                          <a:solidFill>
                            <a:schemeClr val="bg1">
                              <a:lumMod val="65000"/>
                            </a:schemeClr>
                          </a:solidFill>
                        </a:rPr>
                        <a:t>Build-In Functional Interfaces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27176148"/>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3695896"/>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06647005"/>
                  </a:ext>
                </a:extLst>
              </a:tr>
            </a:tbl>
          </a:graphicData>
        </a:graphic>
      </p:graphicFrame>
    </p:spTree>
    <p:extLst>
      <p:ext uri="{BB962C8B-B14F-4D97-AF65-F5344CB8AC3E}">
        <p14:creationId xmlns:p14="http://schemas.microsoft.com/office/powerpoint/2010/main" val="7469136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B2491F-EFC5-44F6-87C6-74D03D140669}"/>
              </a:ext>
            </a:extLst>
          </p:cNvPr>
          <p:cNvSpPr>
            <a:spLocks noGrp="1"/>
          </p:cNvSpPr>
          <p:nvPr>
            <p:ph type="title"/>
          </p:nvPr>
        </p:nvSpPr>
        <p:spPr/>
        <p:txBody>
          <a:bodyPr/>
          <a:lstStyle/>
          <a:p>
            <a:r>
              <a:rPr lang="en-GB" dirty="0"/>
              <a:t>Assumed Knowledge</a:t>
            </a:r>
          </a:p>
        </p:txBody>
      </p:sp>
      <p:sp>
        <p:nvSpPr>
          <p:cNvPr id="5" name="Content Placeholder 4">
            <a:extLst>
              <a:ext uri="{FF2B5EF4-FFF2-40B4-BE49-F238E27FC236}">
                <a16:creationId xmlns:a16="http://schemas.microsoft.com/office/drawing/2014/main" id="{7970C392-EE4B-4659-90B7-0F3F6BADF21D}"/>
              </a:ext>
            </a:extLst>
          </p:cNvPr>
          <p:cNvSpPr>
            <a:spLocks noGrp="1"/>
          </p:cNvSpPr>
          <p:nvPr>
            <p:ph idx="1"/>
          </p:nvPr>
        </p:nvSpPr>
        <p:spPr/>
        <p:txBody>
          <a:bodyPr/>
          <a:lstStyle/>
          <a:p>
            <a:r>
              <a:rPr lang="en-GB" dirty="0"/>
              <a:t>This course focuses mainly on applied use of Java and important concepts</a:t>
            </a:r>
          </a:p>
          <a:p>
            <a:pPr lvl="1"/>
            <a:r>
              <a:rPr lang="en-GB" dirty="0"/>
              <a:t>We assume knowledge of basic Java syntax</a:t>
            </a:r>
          </a:p>
          <a:p>
            <a:pPr lvl="1"/>
            <a:r>
              <a:rPr lang="en-GB" dirty="0"/>
              <a:t>Appendix A covers the basics and includes suggestions for additional reading</a:t>
            </a:r>
          </a:p>
          <a:p>
            <a:r>
              <a:rPr lang="en-GB" dirty="0"/>
              <a:t>In particular, we assume you are familiar with these topics:</a:t>
            </a:r>
          </a:p>
          <a:p>
            <a:pPr lvl="1"/>
            <a:r>
              <a:rPr lang="en-GB" dirty="0"/>
              <a:t>Program structure (e.g., all code in methods, </a:t>
            </a:r>
            <a:r>
              <a:rPr lang="en-GB" dirty="0">
                <a:latin typeface="Courier"/>
              </a:rPr>
              <a:t>{…}</a:t>
            </a:r>
            <a:r>
              <a:rPr lang="en-GB" dirty="0"/>
              <a:t>)</a:t>
            </a:r>
          </a:p>
          <a:p>
            <a:pPr lvl="1"/>
            <a:r>
              <a:rPr lang="en-GB" dirty="0"/>
              <a:t>Data types (primitives vs. objects)</a:t>
            </a:r>
          </a:p>
          <a:p>
            <a:pPr lvl="1"/>
            <a:r>
              <a:rPr lang="en-GB" dirty="0"/>
              <a:t>Operators (e.g., </a:t>
            </a:r>
            <a:r>
              <a:rPr lang="en-GB" dirty="0">
                <a:latin typeface="Courier"/>
              </a:rPr>
              <a:t>=</a:t>
            </a:r>
            <a:r>
              <a:rPr lang="en-GB" dirty="0"/>
              <a:t>, </a:t>
            </a:r>
            <a:r>
              <a:rPr lang="en-GB" dirty="0">
                <a:latin typeface="Courier"/>
              </a:rPr>
              <a:t>+</a:t>
            </a:r>
            <a:r>
              <a:rPr lang="en-GB" dirty="0"/>
              <a:t>, </a:t>
            </a:r>
            <a:r>
              <a:rPr lang="en-GB" dirty="0">
                <a:latin typeface="Courier"/>
              </a:rPr>
              <a:t>-</a:t>
            </a:r>
            <a:r>
              <a:rPr lang="en-GB" dirty="0"/>
              <a:t>, </a:t>
            </a:r>
            <a:r>
              <a:rPr lang="en-GB" dirty="0">
                <a:latin typeface="Courier"/>
              </a:rPr>
              <a:t>==</a:t>
            </a:r>
            <a:r>
              <a:rPr lang="en-GB" dirty="0"/>
              <a:t>, </a:t>
            </a:r>
            <a:r>
              <a:rPr lang="en-GB" dirty="0">
                <a:latin typeface="Courier"/>
              </a:rPr>
              <a:t>&gt;</a:t>
            </a:r>
            <a:r>
              <a:rPr lang="en-GB" dirty="0"/>
              <a:t>, </a:t>
            </a:r>
            <a:r>
              <a:rPr lang="en-GB" dirty="0">
                <a:latin typeface="Courier"/>
              </a:rPr>
              <a:t>?…:</a:t>
            </a:r>
            <a:r>
              <a:rPr lang="en-GB" dirty="0"/>
              <a:t>, </a:t>
            </a:r>
            <a:r>
              <a:rPr lang="en-GB" dirty="0">
                <a:latin typeface="Courier"/>
              </a:rPr>
              <a:t>&amp;&amp;</a:t>
            </a:r>
            <a:r>
              <a:rPr lang="en-GB" dirty="0"/>
              <a:t>)</a:t>
            </a:r>
          </a:p>
          <a:p>
            <a:pPr lvl="1"/>
            <a:r>
              <a:rPr lang="en-GB" dirty="0"/>
              <a:t>Control structures (e.g., </a:t>
            </a:r>
            <a:r>
              <a:rPr lang="en-GB" dirty="0">
                <a:latin typeface="Courier"/>
              </a:rPr>
              <a:t>if…else</a:t>
            </a:r>
            <a:r>
              <a:rPr lang="en-GB" dirty="0"/>
              <a:t>, </a:t>
            </a:r>
            <a:r>
              <a:rPr lang="en-GB" dirty="0">
                <a:latin typeface="Courier"/>
              </a:rPr>
              <a:t>switch</a:t>
            </a:r>
            <a:r>
              <a:rPr lang="en-GB" dirty="0"/>
              <a:t>, </a:t>
            </a:r>
            <a:r>
              <a:rPr lang="en-GB" dirty="0">
                <a:latin typeface="Courier"/>
              </a:rPr>
              <a:t>while</a:t>
            </a:r>
            <a:r>
              <a:rPr lang="en-GB" dirty="0"/>
              <a:t>, </a:t>
            </a:r>
            <a:r>
              <a:rPr lang="en-GB" dirty="0">
                <a:latin typeface="Courier"/>
              </a:rPr>
              <a:t>for</a:t>
            </a:r>
            <a:r>
              <a:rPr lang="en-GB" dirty="0"/>
              <a:t>)</a:t>
            </a:r>
          </a:p>
          <a:p>
            <a:pPr lvl="1"/>
            <a:r>
              <a:rPr lang="en-GB" dirty="0"/>
              <a:t>Arrays (</a:t>
            </a:r>
            <a:r>
              <a:rPr lang="en-GB" dirty="0">
                <a:latin typeface="Courier"/>
              </a:rPr>
              <a:t>[]</a:t>
            </a:r>
            <a:r>
              <a:rPr lang="en-GB" dirty="0"/>
              <a:t>)</a:t>
            </a:r>
          </a:p>
          <a:p>
            <a:pPr lvl="1"/>
            <a:r>
              <a:rPr lang="en-GB" dirty="0"/>
              <a:t>Managed memory model (garbage collection)</a:t>
            </a:r>
          </a:p>
          <a:p>
            <a:r>
              <a:rPr lang="en-GB" dirty="0"/>
              <a:t>Java is from the C family of languages</a:t>
            </a:r>
          </a:p>
          <a:p>
            <a:pPr lvl="1"/>
            <a:r>
              <a:rPr lang="en-GB" dirty="0"/>
              <a:t>Knowledge of any other language in that family will help</a:t>
            </a:r>
          </a:p>
        </p:txBody>
      </p:sp>
    </p:spTree>
    <p:extLst>
      <p:ext uri="{BB962C8B-B14F-4D97-AF65-F5344CB8AC3E}">
        <p14:creationId xmlns:p14="http://schemas.microsoft.com/office/powerpoint/2010/main" val="87108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2538687086"/>
              </p:ext>
            </p:extLst>
          </p:nvPr>
        </p:nvGraphicFramePr>
        <p:xfrm>
          <a:off x="2682180" y="1171971"/>
          <a:ext cx="3779640" cy="3072384"/>
        </p:xfrm>
        <a:graphic>
          <a:graphicData uri="http://schemas.openxmlformats.org/drawingml/2006/table">
            <a:tbl>
              <a:tblPr>
                <a:tableStyleId>{00A15C55-8517-42AA-B614-E9B94910E393}</a:tableStyleId>
              </a:tblPr>
              <a:tblGrid>
                <a:gridCol w="37796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Assumed Knowledge</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1" dirty="0">
                          <a:solidFill>
                            <a:schemeClr val="tx1"/>
                          </a:solidFill>
                        </a:rPr>
                        <a:t>Functional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Lambda Expression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dirty="0">
                          <a:solidFill>
                            <a:schemeClr val="bg1">
                              <a:lumMod val="65000"/>
                            </a:schemeClr>
                          </a:solidFill>
                        </a:rPr>
                        <a:t>Method References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438912">
                <a:tc>
                  <a:txBody>
                    <a:bodyPr/>
                    <a:lstStyle/>
                    <a:p>
                      <a:pPr>
                        <a:lnSpc>
                          <a:spcPct val="100000"/>
                        </a:lnSpc>
                        <a:spcAft>
                          <a:spcPts val="0"/>
                        </a:spcAft>
                      </a:pPr>
                      <a:r>
                        <a:rPr lang="en-US" sz="1800" dirty="0">
                          <a:solidFill>
                            <a:schemeClr val="bg1">
                              <a:lumMod val="65000"/>
                            </a:schemeClr>
                          </a:solidFill>
                        </a:rPr>
                        <a:t>Build-In Functional Interfaces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27176148"/>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3695896"/>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06647005"/>
                  </a:ext>
                </a:extLst>
              </a:tr>
            </a:tbl>
          </a:graphicData>
        </a:graphic>
      </p:graphicFrame>
    </p:spTree>
    <p:extLst>
      <p:ext uri="{BB962C8B-B14F-4D97-AF65-F5344CB8AC3E}">
        <p14:creationId xmlns:p14="http://schemas.microsoft.com/office/powerpoint/2010/main" val="34006540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dirty="0"/>
              <a:t>Functional Interface</a:t>
            </a:r>
          </a:p>
        </p:txBody>
      </p:sp>
      <p:sp>
        <p:nvSpPr>
          <p:cNvPr id="279555" name="Rectangle 3"/>
          <p:cNvSpPr>
            <a:spLocks noGrp="1" noChangeArrowheads="1"/>
          </p:cNvSpPr>
          <p:nvPr>
            <p:ph idx="1"/>
          </p:nvPr>
        </p:nvSpPr>
        <p:spPr/>
        <p:txBody>
          <a:bodyPr/>
          <a:lstStyle/>
          <a:p>
            <a:r>
              <a:rPr lang="en-US" dirty="0"/>
              <a:t>Interfaces with only one abstract method.</a:t>
            </a:r>
          </a:p>
          <a:p>
            <a:r>
              <a:rPr lang="en-US" dirty="0"/>
              <a:t>With only one abstract method, these interfaces can be easily represented with lambda expressions</a:t>
            </a:r>
          </a:p>
          <a:p>
            <a:endParaRPr lang="en-US" dirty="0"/>
          </a:p>
          <a:p>
            <a:pPr lvl="1"/>
            <a:endParaRPr lang="en-US" dirty="0"/>
          </a:p>
        </p:txBody>
      </p:sp>
      <p:sp>
        <p:nvSpPr>
          <p:cNvPr id="5" name="Text Box 4"/>
          <p:cNvSpPr txBox="1">
            <a:spLocks noChangeArrowheads="1"/>
          </p:cNvSpPr>
          <p:nvPr/>
        </p:nvSpPr>
        <p:spPr bwMode="auto">
          <a:xfrm>
            <a:off x="2354169" y="1761973"/>
            <a:ext cx="4435662" cy="153888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solidFill>
                  <a:srgbClr val="3F7F5F"/>
                </a:solidFill>
                <a:latin typeface="Consolas" panose="020B0609020204030204" pitchFamily="49" charset="0"/>
              </a:rPr>
              <a:t>//Better way to use @Functional Interface  </a:t>
            </a:r>
          </a:p>
          <a:p>
            <a:r>
              <a:rPr lang="en-US" sz="1400" dirty="0">
                <a:solidFill>
                  <a:srgbClr val="3F7F5F"/>
                </a:solidFill>
                <a:latin typeface="Consolas" panose="020B0609020204030204" pitchFamily="49" charset="0"/>
              </a:rPr>
              <a:t>    </a:t>
            </a:r>
            <a:r>
              <a:rPr lang="en-US" sz="1600" dirty="0">
                <a:solidFill>
                  <a:schemeClr val="tx1"/>
                </a:solidFill>
              </a:rPr>
              <a:t>@FunctionalInterface     </a:t>
            </a:r>
          </a:p>
          <a:p>
            <a:r>
              <a:rPr lang="en-US" sz="1600" dirty="0">
                <a:solidFill>
                  <a:schemeClr val="tx1"/>
                </a:solidFill>
              </a:rPr>
              <a:t>    interface Calculator  {</a:t>
            </a:r>
          </a:p>
          <a:p>
            <a:r>
              <a:rPr lang="en-US" sz="1600" dirty="0">
                <a:solidFill>
                  <a:schemeClr val="tx1"/>
                </a:solidFill>
              </a:rPr>
              <a:t>       void add(int num1, int num2);</a:t>
            </a:r>
          </a:p>
          <a:p>
            <a:r>
              <a:rPr lang="en-US" sz="1600" dirty="0">
                <a:solidFill>
                  <a:schemeClr val="tx1"/>
                </a:solidFill>
              </a:rPr>
              <a:t>    }           </a:t>
            </a:r>
          </a:p>
          <a:p>
            <a:pPr marL="457200" lvl="1" indent="0">
              <a:buNone/>
            </a:pPr>
            <a:endParaRPr lang="en-US" sz="1600" dirty="0">
              <a:latin typeface="Tahoma (Body)"/>
            </a:endParaRPr>
          </a:p>
        </p:txBody>
      </p:sp>
    </p:spTree>
    <p:extLst>
      <p:ext uri="{BB962C8B-B14F-4D97-AF65-F5344CB8AC3E}">
        <p14:creationId xmlns:p14="http://schemas.microsoft.com/office/powerpoint/2010/main" val="278731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nvGraphicFramePr>
        <p:xfrm>
          <a:off x="2682180" y="1171971"/>
          <a:ext cx="3779640" cy="3072384"/>
        </p:xfrm>
        <a:graphic>
          <a:graphicData uri="http://schemas.openxmlformats.org/drawingml/2006/table">
            <a:tbl>
              <a:tblPr>
                <a:tableStyleId>{00A15C55-8517-42AA-B614-E9B94910E393}</a:tableStyleId>
              </a:tblPr>
              <a:tblGrid>
                <a:gridCol w="37796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Assumed Knowledge</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Functional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1" dirty="0">
                          <a:solidFill>
                            <a:schemeClr val="tx1"/>
                          </a:solidFill>
                        </a:rPr>
                        <a:t>Lambda Expression</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dirty="0">
                          <a:solidFill>
                            <a:schemeClr val="bg1">
                              <a:lumMod val="65000"/>
                            </a:schemeClr>
                          </a:solidFill>
                        </a:rPr>
                        <a:t>Method References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r h="438912">
                <a:tc>
                  <a:txBody>
                    <a:bodyPr/>
                    <a:lstStyle/>
                    <a:p>
                      <a:pPr>
                        <a:lnSpc>
                          <a:spcPct val="100000"/>
                        </a:lnSpc>
                        <a:spcAft>
                          <a:spcPts val="0"/>
                        </a:spcAft>
                      </a:pPr>
                      <a:r>
                        <a:rPr lang="en-US" sz="1800" dirty="0">
                          <a:solidFill>
                            <a:schemeClr val="bg1">
                              <a:lumMod val="65000"/>
                            </a:schemeClr>
                          </a:solidFill>
                        </a:rPr>
                        <a:t>Build-In Functional Interfaces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27176148"/>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33695896"/>
                  </a:ext>
                </a:extLst>
              </a:tr>
              <a:tr h="438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Exercise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06647005"/>
                  </a:ext>
                </a:extLst>
              </a:tr>
            </a:tbl>
          </a:graphicData>
        </a:graphic>
      </p:graphicFrame>
    </p:spTree>
    <p:extLst>
      <p:ext uri="{BB962C8B-B14F-4D97-AF65-F5344CB8AC3E}">
        <p14:creationId xmlns:p14="http://schemas.microsoft.com/office/powerpoint/2010/main" val="1502670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dirty="0"/>
              <a:t>Lambda Expression</a:t>
            </a:r>
          </a:p>
        </p:txBody>
      </p:sp>
      <p:sp>
        <p:nvSpPr>
          <p:cNvPr id="280579" name="Rectangle 3"/>
          <p:cNvSpPr>
            <a:spLocks noGrp="1" noChangeArrowheads="1"/>
          </p:cNvSpPr>
          <p:nvPr>
            <p:ph idx="1"/>
          </p:nvPr>
        </p:nvSpPr>
        <p:spPr/>
        <p:txBody>
          <a:bodyPr/>
          <a:lstStyle/>
          <a:p>
            <a:r>
              <a:rPr lang="en-US" altLang="en-US" dirty="0">
                <a:solidFill>
                  <a:srgbClr val="000000"/>
                </a:solidFill>
                <a:latin typeface="Roboto" panose="02000000000000000000" pitchFamily="2" charset="0"/>
              </a:rPr>
              <a:t>Lambda Expression is a type of "anonymous" method, which is not bound to any identifier. And so, they do not belong to any class/type. </a:t>
            </a:r>
          </a:p>
          <a:p>
            <a:r>
              <a:rPr lang="en-US" altLang="en-US" dirty="0">
                <a:solidFill>
                  <a:srgbClr val="000000"/>
                </a:solidFill>
                <a:latin typeface="Roboto" panose="02000000000000000000" pitchFamily="2" charset="0"/>
              </a:rPr>
              <a:t>It is a way to implement "Functional Programming".</a:t>
            </a:r>
          </a:p>
          <a:p>
            <a:r>
              <a:rPr lang="en-US" altLang="en-US" dirty="0">
                <a:solidFill>
                  <a:srgbClr val="000000"/>
                </a:solidFill>
                <a:latin typeface="Roboto" panose="02000000000000000000" pitchFamily="2" charset="0"/>
              </a:rPr>
              <a:t> A Lambda Expression enables a method to be passed as an argument to other methods, as and when required.</a:t>
            </a:r>
            <a:endParaRPr lang="en-IN" altLang="en-US" dirty="0"/>
          </a:p>
          <a:p>
            <a:endParaRPr lang="en-US" dirty="0"/>
          </a:p>
        </p:txBody>
      </p:sp>
      <p:sp>
        <p:nvSpPr>
          <p:cNvPr id="7" name="Text Box 4"/>
          <p:cNvSpPr txBox="1">
            <a:spLocks noChangeArrowheads="1"/>
          </p:cNvSpPr>
          <p:nvPr/>
        </p:nvSpPr>
        <p:spPr bwMode="auto">
          <a:xfrm>
            <a:off x="1122139" y="2799267"/>
            <a:ext cx="6368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DECLARE lambda expression</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ea typeface="Consolas" charset="0"/>
                <a:cs typeface="Consolas" panose="020B0609020204030204" pitchFamily="49" charset="0"/>
              </a:rPr>
              <a:t>Calculator calc=(</a:t>
            </a:r>
            <a:r>
              <a:rPr lang="en-US" sz="1600" dirty="0" err="1">
                <a:solidFill>
                  <a:srgbClr val="000000"/>
                </a:solidFill>
                <a:latin typeface="Consolas" panose="020B0609020204030204" pitchFamily="49" charset="0"/>
                <a:ea typeface="Consolas" charset="0"/>
                <a:cs typeface="Consolas" panose="020B0609020204030204" pitchFamily="49" charset="0"/>
              </a:rPr>
              <a:t>a,b</a:t>
            </a:r>
            <a:r>
              <a:rPr lang="en-US" sz="1600" dirty="0">
                <a:solidFill>
                  <a:srgbClr val="000000"/>
                </a:solidFill>
                <a:latin typeface="Consolas" panose="020B0609020204030204" pitchFamily="49" charset="0"/>
                <a:ea typeface="Consolas" charset="0"/>
                <a:cs typeface="Consolas" panose="020B0609020204030204" pitchFamily="49" charset="0"/>
              </a:rPr>
              <a:t>)-&gt; </a:t>
            </a:r>
            <a:r>
              <a:rPr lang="en-US" sz="1600" dirty="0" err="1">
                <a:solidFill>
                  <a:srgbClr val="000000"/>
                </a:solidFill>
                <a:latin typeface="Consolas" panose="020B0609020204030204" pitchFamily="49" charset="0"/>
                <a:ea typeface="Consolas" charset="0"/>
                <a:cs typeface="Consolas" panose="020B0609020204030204" pitchFamily="49" charset="0"/>
              </a:rPr>
              <a:t>a+b</a:t>
            </a:r>
            <a:r>
              <a:rPr lang="en-US" sz="1600" dirty="0">
                <a:solidFill>
                  <a:srgbClr val="000000"/>
                </a:solidFill>
                <a:latin typeface="Consolas" panose="020B0609020204030204" pitchFamily="49" charset="0"/>
                <a:ea typeface="Consolas" charset="0"/>
                <a:cs typeface="Consolas" panose="020B0609020204030204" pitchFamily="49" charset="0"/>
              </a:rPr>
              <a:t> ;</a:t>
            </a:r>
          </a:p>
        </p:txBody>
      </p:sp>
    </p:spTree>
    <p:extLst>
      <p:ext uri="{BB962C8B-B14F-4D97-AF65-F5344CB8AC3E}">
        <p14:creationId xmlns:p14="http://schemas.microsoft.com/office/powerpoint/2010/main" val="183501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3E43-DEAD-44BA-888A-C6E373F3202E}"/>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Avoid parameter types while defining Lambda expressions </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8552820-EEDB-4C1F-9B6F-A5B48BFF7C13}"/>
              </a:ext>
            </a:extLst>
          </p:cNvPr>
          <p:cNvSpPr>
            <a:spLocks noGrp="1"/>
          </p:cNvSpPr>
          <p:nvPr>
            <p:ph idx="1"/>
          </p:nvPr>
        </p:nvSpPr>
        <p:spPr/>
        <p:txBody>
          <a:bodyPr/>
          <a:lstStyle/>
          <a:p>
            <a:r>
              <a:rPr lang="en-US" b="0" i="0" dirty="0">
                <a:solidFill>
                  <a:srgbClr val="000000"/>
                </a:solidFill>
                <a:effectLst/>
                <a:latin typeface="Roboto" panose="02000000000000000000" pitchFamily="2" charset="0"/>
              </a:rPr>
              <a:t>The compiler will use the type inference to detect the data types of the parameters provided on its own in most cases, so avoid providing the datatype since it is optional, it keeps the code clean, compact and readable.</a:t>
            </a:r>
          </a:p>
          <a:p>
            <a:pPr marL="0" indent="0">
              <a:buNone/>
            </a:pPr>
            <a:r>
              <a:rPr lang="pt-BR" dirty="0"/>
              <a:t>      </a:t>
            </a:r>
          </a:p>
          <a:p>
            <a:r>
              <a:rPr lang="pt-BR" dirty="0"/>
              <a:t>   </a:t>
            </a:r>
          </a:p>
          <a:p>
            <a:endParaRPr lang="en-IN" dirty="0"/>
          </a:p>
        </p:txBody>
      </p:sp>
      <p:sp>
        <p:nvSpPr>
          <p:cNvPr id="4" name="Text Box 4">
            <a:extLst>
              <a:ext uri="{FF2B5EF4-FFF2-40B4-BE49-F238E27FC236}">
                <a16:creationId xmlns:a16="http://schemas.microsoft.com/office/drawing/2014/main" id="{29E4252A-1749-476A-BA48-2CEB75E51346}"/>
              </a:ext>
            </a:extLst>
          </p:cNvPr>
          <p:cNvSpPr txBox="1">
            <a:spLocks noChangeArrowheads="1"/>
          </p:cNvSpPr>
          <p:nvPr/>
        </p:nvSpPr>
        <p:spPr bwMode="auto">
          <a:xfrm>
            <a:off x="753941" y="1970342"/>
            <a:ext cx="7892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Bad Practice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pt-BR" sz="1600" dirty="0">
                <a:solidFill>
                  <a:srgbClr val="000000"/>
                </a:solidFill>
                <a:latin typeface="Consolas" panose="020B0609020204030204" pitchFamily="49" charset="0"/>
                <a:ea typeface="Consolas" charset="0"/>
                <a:cs typeface="Consolas" panose="020B0609020204030204" pitchFamily="49" charset="0"/>
              </a:rPr>
              <a:t>(int num1, int num2) -&gt; System.out.println(num1+ " " +num2);</a:t>
            </a:r>
            <a:endParaRPr lang="en-US" sz="1600" dirty="0">
              <a:solidFill>
                <a:srgbClr val="000000"/>
              </a:solidFill>
              <a:latin typeface="Consolas" panose="020B0609020204030204" pitchFamily="49" charset="0"/>
              <a:ea typeface="Consolas" charset="0"/>
              <a:cs typeface="Consolas" panose="020B0609020204030204" pitchFamily="49" charset="0"/>
            </a:endParaRPr>
          </a:p>
        </p:txBody>
      </p:sp>
      <p:sp>
        <p:nvSpPr>
          <p:cNvPr id="5" name="Text Box 4">
            <a:extLst>
              <a:ext uri="{FF2B5EF4-FFF2-40B4-BE49-F238E27FC236}">
                <a16:creationId xmlns:a16="http://schemas.microsoft.com/office/drawing/2014/main" id="{F171D21B-CC40-4184-80E8-18CA8A51D73B}"/>
              </a:ext>
            </a:extLst>
          </p:cNvPr>
          <p:cNvSpPr txBox="1">
            <a:spLocks noChangeArrowheads="1"/>
          </p:cNvSpPr>
          <p:nvPr/>
        </p:nvSpPr>
        <p:spPr bwMode="auto">
          <a:xfrm>
            <a:off x="604121" y="3299746"/>
            <a:ext cx="7892321" cy="769441"/>
          </a:xfrm>
          <a:prstGeom prst="rect">
            <a:avLst/>
          </a:prstGeom>
          <a:noFill/>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fontAlgn="auto" hangingPunct="1">
              <a:spcBef>
                <a:spcPts val="0"/>
              </a:spcBef>
              <a:spcAft>
                <a:spcPts val="0"/>
              </a:spcAft>
              <a:defRPr/>
            </a:pPr>
            <a:r>
              <a:rPr lang="en-US" sz="1400" dirty="0">
                <a:solidFill>
                  <a:srgbClr val="3F7F5F"/>
                </a:solidFill>
                <a:latin typeface="Consolas" panose="020B0609020204030204" pitchFamily="49" charset="0"/>
                <a:ea typeface="Consolas" charset="0"/>
                <a:cs typeface="Consolas" panose="020B0609020204030204" pitchFamily="49" charset="0"/>
              </a:rPr>
              <a:t>// Good Practice</a:t>
            </a:r>
            <a:endParaRPr kumimoji="0" lang="en-US" sz="1400" b="1" i="0" u="none" strike="noStrike" kern="0" cap="none" spc="0" normalizeH="0" baseline="0" noProof="0" dirty="0">
              <a:ln>
                <a:noFill/>
              </a:ln>
              <a:solidFill>
                <a:prstClr val="black"/>
              </a:solidFill>
              <a:effectLst/>
              <a:uLnTx/>
              <a:uFillTx/>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000000"/>
              </a:solidFill>
              <a:latin typeface="Consolas" panose="020B0609020204030204" pitchFamily="49" charset="0"/>
              <a:ea typeface="Consolas"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onsolas" panose="020B0609020204030204" pitchFamily="49" charset="0"/>
                <a:ea typeface="Consolas" charset="0"/>
                <a:cs typeface="Consolas" panose="020B0609020204030204" pitchFamily="49" charset="0"/>
              </a:rPr>
              <a:t> (num1, num2) -&gt; </a:t>
            </a:r>
            <a:r>
              <a:rPr lang="en-US" sz="1600" dirty="0" err="1">
                <a:solidFill>
                  <a:srgbClr val="000000"/>
                </a:solidFill>
                <a:latin typeface="Consolas" panose="020B0609020204030204" pitchFamily="49" charset="0"/>
                <a:ea typeface="Consolas" charset="0"/>
                <a:cs typeface="Consolas" panose="020B0609020204030204" pitchFamily="49" charset="0"/>
              </a:rPr>
              <a:t>System.out.println</a:t>
            </a:r>
            <a:r>
              <a:rPr lang="en-US" sz="1600" dirty="0">
                <a:solidFill>
                  <a:srgbClr val="000000"/>
                </a:solidFill>
                <a:latin typeface="Consolas" panose="020B0609020204030204" pitchFamily="49" charset="0"/>
                <a:ea typeface="Consolas" charset="0"/>
                <a:cs typeface="Consolas" panose="020B0609020204030204" pitchFamily="49" charset="0"/>
              </a:rPr>
              <a:t>(num1+ " " +num2);     </a:t>
            </a:r>
          </a:p>
        </p:txBody>
      </p:sp>
    </p:spTree>
    <p:extLst>
      <p:ext uri="{BB962C8B-B14F-4D97-AF65-F5344CB8AC3E}">
        <p14:creationId xmlns:p14="http://schemas.microsoft.com/office/powerpoint/2010/main" val="3847221902"/>
      </p:ext>
    </p:extLst>
  </p:cSld>
  <p:clrMapOvr>
    <a:masterClrMapping/>
  </p:clrMapOvr>
</p:sld>
</file>

<file path=ppt/theme/theme1.xml><?xml version="1.0" encoding="utf-8"?>
<a:theme xmlns:a="http://schemas.openxmlformats.org/drawingml/2006/main" name="Fidelity_LEAP_KINDLE">
  <a:themeElements>
    <a:clrScheme name="ROI Fidelity LEAP">
      <a:dk1>
        <a:srgbClr val="000000"/>
      </a:dk1>
      <a:lt1>
        <a:srgbClr val="FFFFFF"/>
      </a:lt1>
      <a:dk2>
        <a:srgbClr val="000000"/>
      </a:dk2>
      <a:lt2>
        <a:srgbClr val="898F8F"/>
      </a:lt2>
      <a:accent1>
        <a:srgbClr val="92D050"/>
      </a:accent1>
      <a:accent2>
        <a:srgbClr val="006600"/>
      </a:accent2>
      <a:accent3>
        <a:srgbClr val="003A70"/>
      </a:accent3>
      <a:accent4>
        <a:srgbClr val="000000"/>
      </a:accent4>
      <a:accent5>
        <a:srgbClr val="FFD47D"/>
      </a:accent5>
      <a:accent6>
        <a:srgbClr val="750101"/>
      </a:accent6>
      <a:hlink>
        <a:srgbClr val="0000E5"/>
      </a:hlink>
      <a:folHlink>
        <a:srgbClr val="750101"/>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CF17D283648E1459E0E50BB1D2FA912" ma:contentTypeVersion="" ma:contentTypeDescription="Create a new document." ma:contentTypeScope="" ma:versionID="e2d10478ed9f2d7533da946ba4dbe8f0">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F108B5-C378-48F6-9BDA-0C55784546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481318-E8C8-42E4-897E-7CC8E2691B10}">
  <ds:schemaRefs>
    <ds:schemaRef ds:uri="http://schemas.microsoft.com/sharepoint/v3/contenttype/forms"/>
  </ds:schemaRefs>
</ds:datastoreItem>
</file>

<file path=customXml/itemProps3.xml><?xml version="1.0" encoding="utf-8"?>
<ds:datastoreItem xmlns:ds="http://schemas.openxmlformats.org/officeDocument/2006/customXml" ds:itemID="{AF23C464-46EF-450B-914E-28A42A0E0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Fidelity_LEAP_KINDLE</Template>
  <TotalTime>31639</TotalTime>
  <Words>1143</Words>
  <Application>Microsoft Office PowerPoint</Application>
  <PresentationFormat>On-screen Show (16:9)</PresentationFormat>
  <Paragraphs>176</Paragraphs>
  <Slides>23</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Courier</vt:lpstr>
      <vt:lpstr>inter-regular</vt:lpstr>
      <vt:lpstr>Open Sans</vt:lpstr>
      <vt:lpstr>Roboto</vt:lpstr>
      <vt:lpstr>Tahoma</vt:lpstr>
      <vt:lpstr>Tahoma (Body)</vt:lpstr>
      <vt:lpstr>Wingdings</vt:lpstr>
      <vt:lpstr>Fidelity_LEAP_KINDLE</vt:lpstr>
      <vt:lpstr>Programming with Java</vt:lpstr>
      <vt:lpstr>Chapter Objectives</vt:lpstr>
      <vt:lpstr>Chapter Concepts</vt:lpstr>
      <vt:lpstr>Assumed Knowledge</vt:lpstr>
      <vt:lpstr>Chapter Concepts</vt:lpstr>
      <vt:lpstr>Functional Interface</vt:lpstr>
      <vt:lpstr>Chapter Concepts</vt:lpstr>
      <vt:lpstr>Lambda Expression</vt:lpstr>
      <vt:lpstr>Avoid parameter types while defining Lambda expressions  </vt:lpstr>
      <vt:lpstr>Avoid parameter types while defining Lambda expressions  </vt:lpstr>
      <vt:lpstr>Prefer using Method references</vt:lpstr>
      <vt:lpstr>Demonstration</vt:lpstr>
      <vt:lpstr>Chapter Concepts</vt:lpstr>
      <vt:lpstr>Method References</vt:lpstr>
      <vt:lpstr>Types of Method Reference</vt:lpstr>
      <vt:lpstr>Demonstartion</vt:lpstr>
      <vt:lpstr>Chapter Concepts</vt:lpstr>
      <vt:lpstr>Build-In Functional Interfaces</vt:lpstr>
      <vt:lpstr>Build-In Functional Interfaces</vt:lpstr>
      <vt:lpstr>Demonstration</vt:lpstr>
      <vt:lpstr>Chapter Concepts</vt:lpstr>
      <vt:lpstr>Chapter Summary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dc:title>
  <dc:creator>Mark Nolan</dc:creator>
  <cp:lastModifiedBy>NIDHI GUPTA GUSCSE201927349</cp:lastModifiedBy>
  <cp:revision>876</cp:revision>
  <cp:lastPrinted>2017-12-01T22:06:52Z</cp:lastPrinted>
  <dcterms:created xsi:type="dcterms:W3CDTF">2004-02-10T21:34:22Z</dcterms:created>
  <dcterms:modified xsi:type="dcterms:W3CDTF">2022-03-27T06:07:31Z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0x0101005CF17D283648E1459E0E50BB1D2FA912</vt:lpwstr>
  </property>
  <property fmtid="{D5CDD505-2E9C-101B-9397-08002B2CF9AE}" pid="3" name="_dlc_DocIdItemGuid">
    <vt:lpwstr>9847344a-aa69-42ea-918e-5e8cf50bab01</vt:lpwstr>
  </property>
</Properties>
</file>