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8"/>
  </p:notesMasterIdLst>
  <p:handoutMasterIdLst>
    <p:handoutMasterId r:id="rId29"/>
  </p:handoutMasterIdLst>
  <p:sldIdLst>
    <p:sldId id="466" r:id="rId5"/>
    <p:sldId id="529" r:id="rId6"/>
    <p:sldId id="379" r:id="rId7"/>
    <p:sldId id="303" r:id="rId8"/>
    <p:sldId id="359" r:id="rId9"/>
    <p:sldId id="569" r:id="rId10"/>
    <p:sldId id="570" r:id="rId11"/>
    <p:sldId id="260" r:id="rId12"/>
    <p:sldId id="285" r:id="rId13"/>
    <p:sldId id="571" r:id="rId14"/>
    <p:sldId id="261" r:id="rId15"/>
    <p:sldId id="262" r:id="rId16"/>
    <p:sldId id="273" r:id="rId17"/>
    <p:sldId id="300" r:id="rId18"/>
    <p:sldId id="293" r:id="rId19"/>
    <p:sldId id="572" r:id="rId20"/>
    <p:sldId id="267" r:id="rId21"/>
    <p:sldId id="268" r:id="rId22"/>
    <p:sldId id="574" r:id="rId23"/>
    <p:sldId id="296" r:id="rId24"/>
    <p:sldId id="575" r:id="rId25"/>
    <p:sldId id="573" r:id="rId26"/>
    <p:sldId id="298" r:id="rId27"/>
  </p:sldIdLst>
  <p:sldSz cx="9144000" cy="5143500" type="screen16x9"/>
  <p:notesSz cx="7315200" cy="9601200"/>
  <p:defaultTextStyle>
    <a:defPPr>
      <a:defRPr lang="en-US"/>
    </a:defPPr>
    <a:lvl1pPr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1pPr>
    <a:lvl2pPr marL="457200"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2pPr>
    <a:lvl3pPr marL="914400"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3pPr>
    <a:lvl4pPr marL="1371600"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4pPr>
    <a:lvl5pPr marL="1828800" algn="l" rtl="0" eaLnBrk="0" fontAlgn="base" hangingPunct="0">
      <a:spcBef>
        <a:spcPct val="0"/>
      </a:spcBef>
      <a:spcAft>
        <a:spcPct val="0"/>
      </a:spcAft>
      <a:defRPr sz="2400" kern="1200">
        <a:solidFill>
          <a:schemeClr val="bg1"/>
        </a:solidFill>
        <a:latin typeface="Tahoma" pitchFamily="34" charset="0"/>
        <a:ea typeface="Lucida Sans Unicode" pitchFamily="34" charset="0"/>
        <a:cs typeface="Lucida Sans Unicode" pitchFamily="34" charset="0"/>
      </a:defRPr>
    </a:lvl5pPr>
    <a:lvl6pPr marL="2286000" algn="l" defTabSz="914400" rtl="0" eaLnBrk="1" latinLnBrk="0" hangingPunct="1">
      <a:defRPr sz="2400" kern="1200">
        <a:solidFill>
          <a:schemeClr val="bg1"/>
        </a:solidFill>
        <a:latin typeface="Tahoma" pitchFamily="34" charset="0"/>
        <a:ea typeface="Lucida Sans Unicode" pitchFamily="34" charset="0"/>
        <a:cs typeface="Lucida Sans Unicode" pitchFamily="34" charset="0"/>
      </a:defRPr>
    </a:lvl6pPr>
    <a:lvl7pPr marL="2743200" algn="l" defTabSz="914400" rtl="0" eaLnBrk="1" latinLnBrk="0" hangingPunct="1">
      <a:defRPr sz="2400" kern="1200">
        <a:solidFill>
          <a:schemeClr val="bg1"/>
        </a:solidFill>
        <a:latin typeface="Tahoma" pitchFamily="34" charset="0"/>
        <a:ea typeface="Lucida Sans Unicode" pitchFamily="34" charset="0"/>
        <a:cs typeface="Lucida Sans Unicode" pitchFamily="34" charset="0"/>
      </a:defRPr>
    </a:lvl7pPr>
    <a:lvl8pPr marL="3200400" algn="l" defTabSz="914400" rtl="0" eaLnBrk="1" latinLnBrk="0" hangingPunct="1">
      <a:defRPr sz="2400" kern="1200">
        <a:solidFill>
          <a:schemeClr val="bg1"/>
        </a:solidFill>
        <a:latin typeface="Tahoma" pitchFamily="34" charset="0"/>
        <a:ea typeface="Lucida Sans Unicode" pitchFamily="34" charset="0"/>
        <a:cs typeface="Lucida Sans Unicode" pitchFamily="34" charset="0"/>
      </a:defRPr>
    </a:lvl8pPr>
    <a:lvl9pPr marL="3657600" algn="l" defTabSz="914400" rtl="0" eaLnBrk="1" latinLnBrk="0" hangingPunct="1">
      <a:defRPr sz="2400" kern="1200">
        <a:solidFill>
          <a:schemeClr val="bg1"/>
        </a:solidFill>
        <a:latin typeface="Tahoma" pitchFamily="34"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636" userDrawn="1">
          <p15:clr>
            <a:srgbClr val="A4A3A4"/>
          </p15:clr>
        </p15:guide>
        <p15:guide id="2" pos="260">
          <p15:clr>
            <a:srgbClr val="A4A3A4"/>
          </p15:clr>
        </p15:guide>
        <p15:guide id="3" orient="horz" pos="276"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F8F"/>
    <a:srgbClr val="FF9999"/>
    <a:srgbClr val="33CCCC"/>
    <a:srgbClr val="66FF33"/>
    <a:srgbClr val="FF9933"/>
    <a:srgbClr val="FFFF66"/>
    <a:srgbClr val="C3CF21"/>
    <a:srgbClr val="99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7FB3C-8BEE-4780-8117-5CC5EE43D7D5}" v="3" dt="2019-04-24T14:24:36.310"/>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6" autoAdjust="0"/>
    <p:restoredTop sz="95606" autoAdjust="0"/>
  </p:normalViewPr>
  <p:slideViewPr>
    <p:cSldViewPr snapToGrid="0">
      <p:cViewPr varScale="1">
        <p:scale>
          <a:sx n="84" d="100"/>
          <a:sy n="84" d="100"/>
        </p:scale>
        <p:origin x="1060" y="40"/>
      </p:cViewPr>
      <p:guideLst>
        <p:guide orient="horz" pos="636"/>
        <p:guide pos="260"/>
        <p:guide orient="horz" pos="27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6" d="100"/>
          <a:sy n="76" d="100"/>
        </p:scale>
        <p:origin x="1014" y="108"/>
      </p:cViewPr>
      <p:guideLst>
        <p:guide orient="horz" pos="3025"/>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nrich Ziegler" userId="1b0f70a747d4546d" providerId="LiveId" clId="{2777FB3C-8BEE-4780-8117-5CC5EE43D7D5}"/>
    <pc:docChg chg="custSel addSld modSld">
      <pc:chgData name="Heinrich Ziegler" userId="1b0f70a747d4546d" providerId="LiveId" clId="{2777FB3C-8BEE-4780-8117-5CC5EE43D7D5}" dt="2019-04-24T14:27:56.429" v="555" actId="5793"/>
      <pc:docMkLst>
        <pc:docMk/>
      </pc:docMkLst>
      <pc:sldChg chg="modSp add">
        <pc:chgData name="Heinrich Ziegler" userId="1b0f70a747d4546d" providerId="LiveId" clId="{2777FB3C-8BEE-4780-8117-5CC5EE43D7D5}" dt="2019-04-24T14:27:56.429" v="555" actId="5793"/>
        <pc:sldMkLst>
          <pc:docMk/>
          <pc:sldMk cId="1550812110" sldId="636"/>
        </pc:sldMkLst>
        <pc:spChg chg="mod">
          <ac:chgData name="Heinrich Ziegler" userId="1b0f70a747d4546d" providerId="LiveId" clId="{2777FB3C-8BEE-4780-8117-5CC5EE43D7D5}" dt="2019-04-24T14:17:51.392" v="28" actId="20577"/>
          <ac:spMkLst>
            <pc:docMk/>
            <pc:sldMk cId="1550812110" sldId="636"/>
            <ac:spMk id="2" creationId="{3F08789A-20F9-419F-9D7B-BB18BD8156E5}"/>
          </ac:spMkLst>
        </pc:spChg>
        <pc:spChg chg="mod">
          <ac:chgData name="Heinrich Ziegler" userId="1b0f70a747d4546d" providerId="LiveId" clId="{2777FB3C-8BEE-4780-8117-5CC5EE43D7D5}" dt="2019-04-24T14:27:56.429" v="555" actId="5793"/>
          <ac:spMkLst>
            <pc:docMk/>
            <pc:sldMk cId="1550812110" sldId="636"/>
            <ac:spMk id="3" creationId="{62BC20C7-5E07-448C-A8BE-7CEC2A8E75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143FF-EC90-45CF-95C9-1EFDAEA0E2B8}" type="doc">
      <dgm:prSet loTypeId="urn:microsoft.com/office/officeart/2005/8/layout/hList1" loCatId="list" qsTypeId="urn:microsoft.com/office/officeart/2005/8/quickstyle/simple2" qsCatId="simple" csTypeId="urn:microsoft.com/office/officeart/2005/8/colors/accent2_3" csCatId="accent2" phldr="1"/>
      <dgm:spPr/>
      <dgm:t>
        <a:bodyPr/>
        <a:lstStyle/>
        <a:p>
          <a:endParaRPr lang="en-US"/>
        </a:p>
      </dgm:t>
    </dgm:pt>
    <dgm:pt modelId="{7F8162F5-8C0A-4C34-B9D3-58E0E87A87CD}">
      <dgm:prSet phldrT="[Text]" custT="1"/>
      <dgm:spPr/>
      <dgm:t>
        <a:bodyPr/>
        <a:lstStyle/>
        <a:p>
          <a:r>
            <a:rPr lang="en-US" sz="1600" dirty="0"/>
            <a:t>Student</a:t>
          </a:r>
        </a:p>
      </dgm:t>
    </dgm:pt>
    <dgm:pt modelId="{EB8DCFC1-4AFE-47C3-9439-FF82B45F1385}" type="parTrans" cxnId="{5E28E385-1515-436D-97A3-1AA6D4F0AD45}">
      <dgm:prSet/>
      <dgm:spPr/>
      <dgm:t>
        <a:bodyPr/>
        <a:lstStyle/>
        <a:p>
          <a:endParaRPr lang="en-US" sz="1600"/>
        </a:p>
      </dgm:t>
    </dgm:pt>
    <dgm:pt modelId="{4ADCA237-6157-49A7-AD5E-D6AD6E965AA8}" type="sibTrans" cxnId="{5E28E385-1515-436D-97A3-1AA6D4F0AD45}">
      <dgm:prSet/>
      <dgm:spPr/>
      <dgm:t>
        <a:bodyPr/>
        <a:lstStyle/>
        <a:p>
          <a:endParaRPr lang="en-US" sz="1600"/>
        </a:p>
      </dgm:t>
    </dgm:pt>
    <dgm:pt modelId="{C083C276-3542-4ABD-B4C0-9DFB246AB0CD}">
      <dgm:prSet phldrT="[Text]" custT="1"/>
      <dgm:spPr/>
      <dgm:t>
        <a:bodyPr/>
        <a:lstStyle/>
        <a:p>
          <a:r>
            <a:rPr lang="en-US" sz="1600" dirty="0"/>
            <a:t>-roll: long</a:t>
          </a:r>
        </a:p>
      </dgm:t>
    </dgm:pt>
    <dgm:pt modelId="{D2BCC6D0-78B1-4B0B-B50A-4407BEF61792}" type="parTrans" cxnId="{9CDFB99D-9B88-47ED-B611-5DB0C2294A8A}">
      <dgm:prSet/>
      <dgm:spPr/>
      <dgm:t>
        <a:bodyPr/>
        <a:lstStyle/>
        <a:p>
          <a:endParaRPr lang="en-US" sz="1600"/>
        </a:p>
      </dgm:t>
    </dgm:pt>
    <dgm:pt modelId="{BB1B0CD7-3AF9-4F5C-B881-16299FFD170B}" type="sibTrans" cxnId="{9CDFB99D-9B88-47ED-B611-5DB0C2294A8A}">
      <dgm:prSet/>
      <dgm:spPr/>
      <dgm:t>
        <a:bodyPr/>
        <a:lstStyle/>
        <a:p>
          <a:endParaRPr lang="en-US" sz="1600"/>
        </a:p>
      </dgm:t>
    </dgm:pt>
    <dgm:pt modelId="{836E1A7D-F73A-444B-A73C-EFDD1AE33580}">
      <dgm:prSet phldrT="[Text]" custT="1"/>
      <dgm:spPr/>
      <dgm:t>
        <a:bodyPr/>
        <a:lstStyle/>
        <a:p>
          <a:r>
            <a:rPr lang="en-US" sz="1600" dirty="0"/>
            <a:t>Rectangle</a:t>
          </a:r>
        </a:p>
      </dgm:t>
    </dgm:pt>
    <dgm:pt modelId="{209D2F5F-EB80-4CED-AB1D-501D1B3F0168}" type="parTrans" cxnId="{73C65F70-2B7E-4A20-866B-DD37835BEFF7}">
      <dgm:prSet/>
      <dgm:spPr/>
      <dgm:t>
        <a:bodyPr/>
        <a:lstStyle/>
        <a:p>
          <a:endParaRPr lang="en-US" sz="1600"/>
        </a:p>
      </dgm:t>
    </dgm:pt>
    <dgm:pt modelId="{9986EB58-97F1-4930-B03D-0A97F9A67E5A}" type="sibTrans" cxnId="{73C65F70-2B7E-4A20-866B-DD37835BEFF7}">
      <dgm:prSet/>
      <dgm:spPr/>
      <dgm:t>
        <a:bodyPr/>
        <a:lstStyle/>
        <a:p>
          <a:endParaRPr lang="en-US" sz="1600"/>
        </a:p>
      </dgm:t>
    </dgm:pt>
    <dgm:pt modelId="{A40BDF9D-1DFB-4E14-A79A-6CA8130005B8}">
      <dgm:prSet phldrT="[Text]" custT="1"/>
      <dgm:spPr/>
      <dgm:t>
        <a:bodyPr/>
        <a:lstStyle/>
        <a:p>
          <a:r>
            <a:rPr lang="en-US" sz="1600" dirty="0"/>
            <a:t>-length: </a:t>
          </a:r>
          <a:r>
            <a:rPr lang="en-US" sz="1600" dirty="0" err="1"/>
            <a:t>int</a:t>
          </a:r>
          <a:endParaRPr lang="en-US" sz="1600" dirty="0"/>
        </a:p>
      </dgm:t>
    </dgm:pt>
    <dgm:pt modelId="{655B8872-E5D8-4359-8677-3DE74B5C90B9}" type="parTrans" cxnId="{4C4154DD-159D-4C7A-89D3-7E8A33DD2A57}">
      <dgm:prSet/>
      <dgm:spPr/>
      <dgm:t>
        <a:bodyPr/>
        <a:lstStyle/>
        <a:p>
          <a:endParaRPr lang="en-US" sz="1600"/>
        </a:p>
      </dgm:t>
    </dgm:pt>
    <dgm:pt modelId="{B0EC6330-1958-43F5-86AE-235BA7518787}" type="sibTrans" cxnId="{4C4154DD-159D-4C7A-89D3-7E8A33DD2A57}">
      <dgm:prSet/>
      <dgm:spPr/>
      <dgm:t>
        <a:bodyPr/>
        <a:lstStyle/>
        <a:p>
          <a:endParaRPr lang="en-US" sz="1600"/>
        </a:p>
      </dgm:t>
    </dgm:pt>
    <dgm:pt modelId="{F95AA821-4E3B-4290-928A-FCE57FF1DCD4}">
      <dgm:prSet phldrT="[Text]" custT="1"/>
      <dgm:spPr/>
      <dgm:t>
        <a:bodyPr/>
        <a:lstStyle/>
        <a:p>
          <a:r>
            <a:rPr lang="en-US" sz="1600" dirty="0" err="1"/>
            <a:t>LinkedList</a:t>
          </a:r>
          <a:endParaRPr lang="en-US" sz="1600" dirty="0"/>
        </a:p>
      </dgm:t>
    </dgm:pt>
    <dgm:pt modelId="{421D7E74-6CC2-4B85-B110-EC76C3D92518}" type="parTrans" cxnId="{EA91A941-D570-4A68-BF6D-C1616E0BD55D}">
      <dgm:prSet/>
      <dgm:spPr/>
      <dgm:t>
        <a:bodyPr/>
        <a:lstStyle/>
        <a:p>
          <a:endParaRPr lang="en-US" sz="1600"/>
        </a:p>
      </dgm:t>
    </dgm:pt>
    <dgm:pt modelId="{9A85983E-5CEE-41BD-A4D1-D98777B870E6}" type="sibTrans" cxnId="{EA91A941-D570-4A68-BF6D-C1616E0BD55D}">
      <dgm:prSet/>
      <dgm:spPr/>
      <dgm:t>
        <a:bodyPr/>
        <a:lstStyle/>
        <a:p>
          <a:endParaRPr lang="en-US" sz="1600"/>
        </a:p>
      </dgm:t>
    </dgm:pt>
    <dgm:pt modelId="{D54128A9-1674-48DA-A72C-003146A148C9}">
      <dgm:prSet phldrT="[Text]" custT="1"/>
      <dgm:spPr/>
      <dgm:t>
        <a:bodyPr/>
        <a:lstStyle/>
        <a:p>
          <a:r>
            <a:rPr lang="en-US" sz="1600" dirty="0"/>
            <a:t>-Node</a:t>
          </a:r>
        </a:p>
      </dgm:t>
    </dgm:pt>
    <dgm:pt modelId="{9A340889-1A7C-4573-B2AC-1AF3B4C55D8B}" type="parTrans" cxnId="{6E936322-2925-4AA1-84CF-3AB07ED11653}">
      <dgm:prSet/>
      <dgm:spPr/>
      <dgm:t>
        <a:bodyPr/>
        <a:lstStyle/>
        <a:p>
          <a:endParaRPr lang="en-US" sz="1600"/>
        </a:p>
      </dgm:t>
    </dgm:pt>
    <dgm:pt modelId="{4DFB2EB1-A75C-48EB-93C1-89F64B6BB155}" type="sibTrans" cxnId="{6E936322-2925-4AA1-84CF-3AB07ED11653}">
      <dgm:prSet/>
      <dgm:spPr/>
      <dgm:t>
        <a:bodyPr/>
        <a:lstStyle/>
        <a:p>
          <a:endParaRPr lang="en-US" sz="1600"/>
        </a:p>
      </dgm:t>
    </dgm:pt>
    <dgm:pt modelId="{FDC7CB2E-1C33-4490-96C3-FBA9E5725CE1}">
      <dgm:prSet phldrT="[Text]" custT="1"/>
      <dgm:spPr/>
      <dgm:t>
        <a:bodyPr/>
        <a:lstStyle/>
        <a:p>
          <a:r>
            <a:rPr lang="en-US" sz="1600" dirty="0"/>
            <a:t>+ add(Node n, </a:t>
          </a:r>
          <a:r>
            <a:rPr lang="en-US" sz="1600" dirty="0" err="1"/>
            <a:t>int</a:t>
          </a:r>
          <a:r>
            <a:rPr lang="en-US" sz="1600" dirty="0"/>
            <a:t> </a:t>
          </a:r>
          <a:r>
            <a:rPr lang="en-US" sz="1600" dirty="0" err="1"/>
            <a:t>pos</a:t>
          </a:r>
          <a:r>
            <a:rPr lang="en-US" sz="1600" dirty="0"/>
            <a:t>)</a:t>
          </a:r>
        </a:p>
      </dgm:t>
    </dgm:pt>
    <dgm:pt modelId="{7275C5BB-0727-4C4E-B7F2-EB04FB3CB6E2}" type="parTrans" cxnId="{812C91A7-6F9D-40BB-A602-5C97FA9FB077}">
      <dgm:prSet/>
      <dgm:spPr/>
      <dgm:t>
        <a:bodyPr/>
        <a:lstStyle/>
        <a:p>
          <a:endParaRPr lang="en-US" sz="1600"/>
        </a:p>
      </dgm:t>
    </dgm:pt>
    <dgm:pt modelId="{38A6A27F-DC1B-4CAB-B721-8637FB2E9756}" type="sibTrans" cxnId="{812C91A7-6F9D-40BB-A602-5C97FA9FB077}">
      <dgm:prSet/>
      <dgm:spPr/>
      <dgm:t>
        <a:bodyPr/>
        <a:lstStyle/>
        <a:p>
          <a:endParaRPr lang="en-US" sz="1600"/>
        </a:p>
      </dgm:t>
    </dgm:pt>
    <dgm:pt modelId="{F5F5E19E-CC33-4D5B-B074-461CD85A3E67}">
      <dgm:prSet phldrT="[Text]" custT="1"/>
      <dgm:spPr/>
      <dgm:t>
        <a:bodyPr/>
        <a:lstStyle/>
        <a:p>
          <a:r>
            <a:rPr lang="en-US" sz="1600" dirty="0"/>
            <a:t>-</a:t>
          </a:r>
          <a:r>
            <a:rPr lang="en-US" sz="1600" dirty="0" err="1"/>
            <a:t>width:int</a:t>
          </a:r>
          <a:endParaRPr lang="en-US" sz="1600" dirty="0"/>
        </a:p>
      </dgm:t>
    </dgm:pt>
    <dgm:pt modelId="{47D03E74-B9C4-4CE8-A3BC-F8BE2FBA1FFB}" type="parTrans" cxnId="{A30453A4-A9C3-42E3-9B5C-29BC1929E756}">
      <dgm:prSet/>
      <dgm:spPr/>
      <dgm:t>
        <a:bodyPr/>
        <a:lstStyle/>
        <a:p>
          <a:endParaRPr lang="en-US" sz="1600"/>
        </a:p>
      </dgm:t>
    </dgm:pt>
    <dgm:pt modelId="{7C8445D3-054F-4FC2-8442-D5519B2F73C9}" type="sibTrans" cxnId="{A30453A4-A9C3-42E3-9B5C-29BC1929E756}">
      <dgm:prSet/>
      <dgm:spPr/>
      <dgm:t>
        <a:bodyPr/>
        <a:lstStyle/>
        <a:p>
          <a:endParaRPr lang="en-US" sz="1600"/>
        </a:p>
      </dgm:t>
    </dgm:pt>
    <dgm:pt modelId="{20D8E9FE-5B82-4C1E-81D3-A4683EDAFEEF}">
      <dgm:prSet phldrT="[Text]" custT="1"/>
      <dgm:spPr/>
      <dgm:t>
        <a:bodyPr/>
        <a:lstStyle/>
        <a:p>
          <a:endParaRPr lang="en-US" sz="1600" dirty="0"/>
        </a:p>
      </dgm:t>
    </dgm:pt>
    <dgm:pt modelId="{32B4B727-5E32-4645-AE5C-3D5E9FC1D0E7}" type="parTrans" cxnId="{17C20F0E-E078-4880-B2ED-EAF5F1C6B1D9}">
      <dgm:prSet/>
      <dgm:spPr/>
      <dgm:t>
        <a:bodyPr/>
        <a:lstStyle/>
        <a:p>
          <a:endParaRPr lang="en-US" sz="1600"/>
        </a:p>
      </dgm:t>
    </dgm:pt>
    <dgm:pt modelId="{164FF4ED-5CDE-4738-85AC-8C66E97F7671}" type="sibTrans" cxnId="{17C20F0E-E078-4880-B2ED-EAF5F1C6B1D9}">
      <dgm:prSet/>
      <dgm:spPr/>
      <dgm:t>
        <a:bodyPr/>
        <a:lstStyle/>
        <a:p>
          <a:endParaRPr lang="en-US" sz="1600"/>
        </a:p>
      </dgm:t>
    </dgm:pt>
    <dgm:pt modelId="{184C10C6-8179-43EC-B0B4-9122AAA40174}">
      <dgm:prSet phldrT="[Text]" custT="1"/>
      <dgm:spPr/>
      <dgm:t>
        <a:bodyPr/>
        <a:lstStyle/>
        <a:p>
          <a:r>
            <a:rPr lang="en-US" sz="1600" dirty="0"/>
            <a:t>+area(): </a:t>
          </a:r>
          <a:r>
            <a:rPr lang="en-US" sz="1600" dirty="0" err="1"/>
            <a:t>int</a:t>
          </a:r>
          <a:endParaRPr lang="en-US" sz="1600" dirty="0"/>
        </a:p>
      </dgm:t>
    </dgm:pt>
    <dgm:pt modelId="{571189C4-1EC4-4C34-9CFF-986716BF0A77}" type="parTrans" cxnId="{EFE8CAD8-0394-43D6-832A-B4A981B35010}">
      <dgm:prSet/>
      <dgm:spPr/>
      <dgm:t>
        <a:bodyPr/>
        <a:lstStyle/>
        <a:p>
          <a:endParaRPr lang="en-US" sz="1600"/>
        </a:p>
      </dgm:t>
    </dgm:pt>
    <dgm:pt modelId="{32C4B131-832E-4EB0-87B9-AD3EE9BE99A1}" type="sibTrans" cxnId="{EFE8CAD8-0394-43D6-832A-B4A981B35010}">
      <dgm:prSet/>
      <dgm:spPr/>
      <dgm:t>
        <a:bodyPr/>
        <a:lstStyle/>
        <a:p>
          <a:endParaRPr lang="en-US" sz="1600"/>
        </a:p>
      </dgm:t>
    </dgm:pt>
    <dgm:pt modelId="{0E6812C5-1D01-4FC9-9F38-B29A186A8493}">
      <dgm:prSet phldrT="[Text]" custT="1"/>
      <dgm:spPr/>
      <dgm:t>
        <a:bodyPr/>
        <a:lstStyle/>
        <a:p>
          <a:endParaRPr lang="en-US" sz="1600" dirty="0"/>
        </a:p>
      </dgm:t>
    </dgm:pt>
    <dgm:pt modelId="{097DD00D-3958-47A5-B773-7460860CB9B0}" type="parTrans" cxnId="{E561D903-5B3B-412A-B766-26BE53F146CE}">
      <dgm:prSet/>
      <dgm:spPr/>
      <dgm:t>
        <a:bodyPr/>
        <a:lstStyle/>
        <a:p>
          <a:endParaRPr lang="en-US" sz="1600"/>
        </a:p>
      </dgm:t>
    </dgm:pt>
    <dgm:pt modelId="{650026B0-48F6-4E9A-AD3A-A4052F7217DB}" type="sibTrans" cxnId="{E561D903-5B3B-412A-B766-26BE53F146CE}">
      <dgm:prSet/>
      <dgm:spPr/>
      <dgm:t>
        <a:bodyPr/>
        <a:lstStyle/>
        <a:p>
          <a:endParaRPr lang="en-US" sz="1600"/>
        </a:p>
      </dgm:t>
    </dgm:pt>
    <dgm:pt modelId="{BCFF30F1-3D57-41DF-AD57-281CB743675A}">
      <dgm:prSet phldrT="[Text]" custT="1"/>
      <dgm:spPr/>
      <dgm:t>
        <a:bodyPr/>
        <a:lstStyle/>
        <a:p>
          <a:r>
            <a:rPr lang="en-US" sz="1600" dirty="0"/>
            <a:t>+ </a:t>
          </a:r>
          <a:r>
            <a:rPr lang="en-US" sz="1600" dirty="0" err="1"/>
            <a:t>addFirst</a:t>
          </a:r>
          <a:r>
            <a:rPr lang="en-US" sz="1600" dirty="0"/>
            <a:t>(Node n)</a:t>
          </a:r>
        </a:p>
      </dgm:t>
    </dgm:pt>
    <dgm:pt modelId="{72ED0C71-039C-4D19-BA68-7B976CF7B6E2}" type="parTrans" cxnId="{C8B0267E-8311-46BC-B643-1FF6DE930CAE}">
      <dgm:prSet/>
      <dgm:spPr/>
      <dgm:t>
        <a:bodyPr/>
        <a:lstStyle/>
        <a:p>
          <a:endParaRPr lang="en-US" sz="1600"/>
        </a:p>
      </dgm:t>
    </dgm:pt>
    <dgm:pt modelId="{A7743014-D348-4DB3-9AA6-31ED77C1E9C7}" type="sibTrans" cxnId="{C8B0267E-8311-46BC-B643-1FF6DE930CAE}">
      <dgm:prSet/>
      <dgm:spPr/>
      <dgm:t>
        <a:bodyPr/>
        <a:lstStyle/>
        <a:p>
          <a:endParaRPr lang="en-US" sz="1600"/>
        </a:p>
      </dgm:t>
    </dgm:pt>
    <dgm:pt modelId="{CE4EF735-A123-43CD-9D69-38C18F81C44E}">
      <dgm:prSet phldrT="[Text]" custT="1"/>
      <dgm:spPr/>
      <dgm:t>
        <a:bodyPr/>
        <a:lstStyle/>
        <a:p>
          <a:r>
            <a:rPr lang="en-US" sz="1600" dirty="0"/>
            <a:t>+ remove(Node n)</a:t>
          </a:r>
        </a:p>
      </dgm:t>
    </dgm:pt>
    <dgm:pt modelId="{52BD086A-4D6A-40DB-A33E-19B9D36225DE}" type="parTrans" cxnId="{CFE80844-CCC6-4D1A-95BD-3F09B333F1C9}">
      <dgm:prSet/>
      <dgm:spPr/>
      <dgm:t>
        <a:bodyPr/>
        <a:lstStyle/>
        <a:p>
          <a:endParaRPr lang="en-US" sz="1600"/>
        </a:p>
      </dgm:t>
    </dgm:pt>
    <dgm:pt modelId="{BEA7FA29-E2BC-457E-8D07-5434E69CED7C}" type="sibTrans" cxnId="{CFE80844-CCC6-4D1A-95BD-3F09B333F1C9}">
      <dgm:prSet/>
      <dgm:spPr/>
      <dgm:t>
        <a:bodyPr/>
        <a:lstStyle/>
        <a:p>
          <a:endParaRPr lang="en-US" sz="1600"/>
        </a:p>
      </dgm:t>
    </dgm:pt>
    <dgm:pt modelId="{9B47E9DE-C3C0-4B93-88F7-55FF8BDBE0A8}">
      <dgm:prSet custT="1"/>
      <dgm:spPr/>
      <dgm:t>
        <a:bodyPr/>
        <a:lstStyle/>
        <a:p>
          <a:r>
            <a:rPr lang="en-US" sz="1600" dirty="0"/>
            <a:t>-name: String</a:t>
          </a:r>
        </a:p>
      </dgm:t>
    </dgm:pt>
    <dgm:pt modelId="{75DE2710-B2C3-400A-8866-85C2172A6677}" type="sibTrans" cxnId="{A6EBCD6E-0BA4-4304-A551-B02766BA1134}">
      <dgm:prSet/>
      <dgm:spPr/>
      <dgm:t>
        <a:bodyPr/>
        <a:lstStyle/>
        <a:p>
          <a:endParaRPr lang="en-US" sz="1600"/>
        </a:p>
      </dgm:t>
    </dgm:pt>
    <dgm:pt modelId="{FC91E7ED-C0DF-4A68-A77C-4778AC65A5FF}" type="parTrans" cxnId="{A6EBCD6E-0BA4-4304-A551-B02766BA1134}">
      <dgm:prSet/>
      <dgm:spPr/>
      <dgm:t>
        <a:bodyPr/>
        <a:lstStyle/>
        <a:p>
          <a:endParaRPr lang="en-US" sz="1600"/>
        </a:p>
      </dgm:t>
    </dgm:pt>
    <dgm:pt modelId="{450CF1EE-D952-4EF4-8209-68C0688AFDDE}">
      <dgm:prSet custT="1"/>
      <dgm:spPr/>
      <dgm:t>
        <a:bodyPr/>
        <a:lstStyle/>
        <a:p>
          <a:endParaRPr lang="en-US" sz="1600" dirty="0"/>
        </a:p>
      </dgm:t>
    </dgm:pt>
    <dgm:pt modelId="{4448F221-9ADF-4DCD-8998-DD5919987CF7}" type="sibTrans" cxnId="{A14DBB41-B1C4-4786-A73B-E1C7A5A46C8A}">
      <dgm:prSet/>
      <dgm:spPr/>
      <dgm:t>
        <a:bodyPr/>
        <a:lstStyle/>
        <a:p>
          <a:endParaRPr lang="en-US" sz="1600"/>
        </a:p>
      </dgm:t>
    </dgm:pt>
    <dgm:pt modelId="{4282090B-5275-4D1F-8009-26DBDB3D8898}" type="parTrans" cxnId="{A14DBB41-B1C4-4786-A73B-E1C7A5A46C8A}">
      <dgm:prSet/>
      <dgm:spPr/>
      <dgm:t>
        <a:bodyPr/>
        <a:lstStyle/>
        <a:p>
          <a:endParaRPr lang="en-US" sz="1600"/>
        </a:p>
      </dgm:t>
    </dgm:pt>
    <dgm:pt modelId="{5ECAA2B6-85EB-44E8-9F8B-4FD23A090869}">
      <dgm:prSet custT="1"/>
      <dgm:spPr/>
      <dgm:t>
        <a:bodyPr/>
        <a:lstStyle/>
        <a:p>
          <a:r>
            <a:rPr lang="en-US" sz="1600" dirty="0"/>
            <a:t>+ display(): void</a:t>
          </a:r>
        </a:p>
      </dgm:t>
    </dgm:pt>
    <dgm:pt modelId="{DC46F651-3CC6-4F26-B721-AB5C686A5808}" type="sibTrans" cxnId="{D3ABEF9B-2E53-4D3D-80D7-39389786C8E6}">
      <dgm:prSet/>
      <dgm:spPr/>
      <dgm:t>
        <a:bodyPr/>
        <a:lstStyle/>
        <a:p>
          <a:endParaRPr lang="en-US" sz="1600"/>
        </a:p>
      </dgm:t>
    </dgm:pt>
    <dgm:pt modelId="{CB01AC18-C231-4262-B830-7E9B8B7B6705}" type="parTrans" cxnId="{D3ABEF9B-2E53-4D3D-80D7-39389786C8E6}">
      <dgm:prSet/>
      <dgm:spPr/>
      <dgm:t>
        <a:bodyPr/>
        <a:lstStyle/>
        <a:p>
          <a:endParaRPr lang="en-US" sz="1600"/>
        </a:p>
      </dgm:t>
    </dgm:pt>
    <dgm:pt modelId="{176D9687-5DD8-4612-A3E6-DC58ABEB1546}">
      <dgm:prSet custT="1"/>
      <dgm:spPr/>
      <dgm:t>
        <a:bodyPr/>
        <a:lstStyle/>
        <a:p>
          <a:r>
            <a:rPr lang="en-US" sz="1600" dirty="0"/>
            <a:t>+ read(): </a:t>
          </a:r>
          <a:r>
            <a:rPr lang="en-US" sz="1600" dirty="0" err="1"/>
            <a:t>boolean</a:t>
          </a:r>
          <a:endParaRPr lang="en-US" sz="1600" dirty="0"/>
        </a:p>
      </dgm:t>
    </dgm:pt>
    <dgm:pt modelId="{0EE97269-07F0-49BA-AEDB-06195482483C}" type="sibTrans" cxnId="{1EEC823C-3BB2-4495-BB37-94A680BB7EE3}">
      <dgm:prSet/>
      <dgm:spPr/>
      <dgm:t>
        <a:bodyPr/>
        <a:lstStyle/>
        <a:p>
          <a:endParaRPr lang="en-US" sz="1600"/>
        </a:p>
      </dgm:t>
    </dgm:pt>
    <dgm:pt modelId="{4185EDC8-3380-427A-B0F1-FA09DDFC66D5}" type="parTrans" cxnId="{1EEC823C-3BB2-4495-BB37-94A680BB7EE3}">
      <dgm:prSet/>
      <dgm:spPr/>
      <dgm:t>
        <a:bodyPr/>
        <a:lstStyle/>
        <a:p>
          <a:endParaRPr lang="en-US" sz="1600"/>
        </a:p>
      </dgm:t>
    </dgm:pt>
    <dgm:pt modelId="{5AD910BE-B32F-4645-B11A-C5F501CC87D1}" type="pres">
      <dgm:prSet presAssocID="{3E1143FF-EC90-45CF-95C9-1EFDAEA0E2B8}" presName="Name0" presStyleCnt="0">
        <dgm:presLayoutVars>
          <dgm:dir/>
          <dgm:animLvl val="lvl"/>
          <dgm:resizeHandles val="exact"/>
        </dgm:presLayoutVars>
      </dgm:prSet>
      <dgm:spPr/>
    </dgm:pt>
    <dgm:pt modelId="{239681F9-654F-4BB3-9887-2DC800EE57FF}" type="pres">
      <dgm:prSet presAssocID="{7F8162F5-8C0A-4C34-B9D3-58E0E87A87CD}" presName="composite" presStyleCnt="0"/>
      <dgm:spPr/>
    </dgm:pt>
    <dgm:pt modelId="{A621C5DD-08FF-49CE-9C4E-4CBD820C66DA}" type="pres">
      <dgm:prSet presAssocID="{7F8162F5-8C0A-4C34-B9D3-58E0E87A87CD}" presName="parTx" presStyleLbl="alignNode1" presStyleIdx="0" presStyleCnt="3" custScaleX="101137" custScaleY="95854">
        <dgm:presLayoutVars>
          <dgm:chMax val="0"/>
          <dgm:chPref val="0"/>
          <dgm:bulletEnabled val="1"/>
        </dgm:presLayoutVars>
      </dgm:prSet>
      <dgm:spPr/>
    </dgm:pt>
    <dgm:pt modelId="{0C575F85-FDC9-4521-9C61-194D4C4D06C6}" type="pres">
      <dgm:prSet presAssocID="{7F8162F5-8C0A-4C34-B9D3-58E0E87A87CD}" presName="desTx" presStyleLbl="alignAccFollowNode1" presStyleIdx="0" presStyleCnt="3">
        <dgm:presLayoutVars>
          <dgm:bulletEnabled val="1"/>
        </dgm:presLayoutVars>
      </dgm:prSet>
      <dgm:spPr/>
    </dgm:pt>
    <dgm:pt modelId="{6EF610E8-66A5-465D-A9B9-BFA6A965609B}" type="pres">
      <dgm:prSet presAssocID="{4ADCA237-6157-49A7-AD5E-D6AD6E965AA8}" presName="space" presStyleCnt="0"/>
      <dgm:spPr/>
    </dgm:pt>
    <dgm:pt modelId="{24DD3D5E-AFB6-45E3-ADBC-E83C4FA9165D}" type="pres">
      <dgm:prSet presAssocID="{836E1A7D-F73A-444B-A73C-EFDD1AE33580}" presName="composite" presStyleCnt="0"/>
      <dgm:spPr/>
    </dgm:pt>
    <dgm:pt modelId="{C5D18FAA-0822-42B0-9B6E-619DCAA0B073}" type="pres">
      <dgm:prSet presAssocID="{836E1A7D-F73A-444B-A73C-EFDD1AE33580}" presName="parTx" presStyleLbl="alignNode1" presStyleIdx="1" presStyleCnt="3">
        <dgm:presLayoutVars>
          <dgm:chMax val="0"/>
          <dgm:chPref val="0"/>
          <dgm:bulletEnabled val="1"/>
        </dgm:presLayoutVars>
      </dgm:prSet>
      <dgm:spPr/>
    </dgm:pt>
    <dgm:pt modelId="{C0B9F112-D54B-44CD-8570-36CA29DD3894}" type="pres">
      <dgm:prSet presAssocID="{836E1A7D-F73A-444B-A73C-EFDD1AE33580}" presName="desTx" presStyleLbl="alignAccFollowNode1" presStyleIdx="1" presStyleCnt="3">
        <dgm:presLayoutVars>
          <dgm:bulletEnabled val="1"/>
        </dgm:presLayoutVars>
      </dgm:prSet>
      <dgm:spPr/>
    </dgm:pt>
    <dgm:pt modelId="{C982F998-F59D-48C0-8130-5B155C00C66E}" type="pres">
      <dgm:prSet presAssocID="{9986EB58-97F1-4930-B03D-0A97F9A67E5A}" presName="space" presStyleCnt="0"/>
      <dgm:spPr/>
    </dgm:pt>
    <dgm:pt modelId="{40F850FC-036B-4390-8DBB-D350ED538B36}" type="pres">
      <dgm:prSet presAssocID="{F95AA821-4E3B-4290-928A-FCE57FF1DCD4}" presName="composite" presStyleCnt="0"/>
      <dgm:spPr/>
    </dgm:pt>
    <dgm:pt modelId="{7FC1E728-80FB-4B2B-8D0A-202FD1123700}" type="pres">
      <dgm:prSet presAssocID="{F95AA821-4E3B-4290-928A-FCE57FF1DCD4}" presName="parTx" presStyleLbl="alignNode1" presStyleIdx="2" presStyleCnt="3" custScaleX="110784" custScaleY="101256">
        <dgm:presLayoutVars>
          <dgm:chMax val="0"/>
          <dgm:chPref val="0"/>
          <dgm:bulletEnabled val="1"/>
        </dgm:presLayoutVars>
      </dgm:prSet>
      <dgm:spPr/>
    </dgm:pt>
    <dgm:pt modelId="{10B12F5B-4D26-48DC-920A-87B89F7602FC}" type="pres">
      <dgm:prSet presAssocID="{F95AA821-4E3B-4290-928A-FCE57FF1DCD4}" presName="desTx" presStyleLbl="alignAccFollowNode1" presStyleIdx="2" presStyleCnt="3" custScaleX="110784" custScaleY="101256">
        <dgm:presLayoutVars>
          <dgm:bulletEnabled val="1"/>
        </dgm:presLayoutVars>
      </dgm:prSet>
      <dgm:spPr/>
    </dgm:pt>
  </dgm:ptLst>
  <dgm:cxnLst>
    <dgm:cxn modelId="{E561D903-5B3B-412A-B766-26BE53F146CE}" srcId="{F95AA821-4E3B-4290-928A-FCE57FF1DCD4}" destId="{0E6812C5-1D01-4FC9-9F38-B29A186A8493}" srcOrd="1" destOrd="0" parTransId="{097DD00D-3958-47A5-B773-7460860CB9B0}" sibTransId="{650026B0-48F6-4E9A-AD3A-A4052F7217DB}"/>
    <dgm:cxn modelId="{17C20F0E-E078-4880-B2ED-EAF5F1C6B1D9}" srcId="{836E1A7D-F73A-444B-A73C-EFDD1AE33580}" destId="{20D8E9FE-5B82-4C1E-81D3-A4683EDAFEEF}" srcOrd="2" destOrd="0" parTransId="{32B4B727-5E32-4645-AE5C-3D5E9FC1D0E7}" sibTransId="{164FF4ED-5CDE-4738-85AC-8C66E97F7671}"/>
    <dgm:cxn modelId="{B36C3921-9834-4A16-84DE-31A32C71979C}" type="presOf" srcId="{9B47E9DE-C3C0-4B93-88F7-55FF8BDBE0A8}" destId="{0C575F85-FDC9-4521-9C61-194D4C4D06C6}" srcOrd="0" destOrd="1" presId="urn:microsoft.com/office/officeart/2005/8/layout/hList1"/>
    <dgm:cxn modelId="{6E936322-2925-4AA1-84CF-3AB07ED11653}" srcId="{F95AA821-4E3B-4290-928A-FCE57FF1DCD4}" destId="{D54128A9-1674-48DA-A72C-003146A148C9}" srcOrd="0" destOrd="0" parTransId="{9A340889-1A7C-4573-B2AC-1AF3B4C55D8B}" sibTransId="{4DFB2EB1-A75C-48EB-93C1-89F64B6BB155}"/>
    <dgm:cxn modelId="{695FB522-4382-41ED-BA26-604F964283B4}" type="presOf" srcId="{D54128A9-1674-48DA-A72C-003146A148C9}" destId="{10B12F5B-4D26-48DC-920A-87B89F7602FC}" srcOrd="0" destOrd="0" presId="urn:microsoft.com/office/officeart/2005/8/layout/hList1"/>
    <dgm:cxn modelId="{1EEC823C-3BB2-4495-BB37-94A680BB7EE3}" srcId="{7F8162F5-8C0A-4C34-B9D3-58E0E87A87CD}" destId="{176D9687-5DD8-4612-A3E6-DC58ABEB1546}" srcOrd="4" destOrd="0" parTransId="{4185EDC8-3380-427A-B0F1-FA09DDFC66D5}" sibTransId="{0EE97269-07F0-49BA-AEDB-06195482483C}"/>
    <dgm:cxn modelId="{5E5C873F-480A-482F-9115-17540EA2B8FE}" type="presOf" srcId="{A40BDF9D-1DFB-4E14-A79A-6CA8130005B8}" destId="{C0B9F112-D54B-44CD-8570-36CA29DD3894}" srcOrd="0" destOrd="0" presId="urn:microsoft.com/office/officeart/2005/8/layout/hList1"/>
    <dgm:cxn modelId="{EA91A941-D570-4A68-BF6D-C1616E0BD55D}" srcId="{3E1143FF-EC90-45CF-95C9-1EFDAEA0E2B8}" destId="{F95AA821-4E3B-4290-928A-FCE57FF1DCD4}" srcOrd="2" destOrd="0" parTransId="{421D7E74-6CC2-4B85-B110-EC76C3D92518}" sibTransId="{9A85983E-5CEE-41BD-A4D1-D98777B870E6}"/>
    <dgm:cxn modelId="{A14DBB41-B1C4-4786-A73B-E1C7A5A46C8A}" srcId="{7F8162F5-8C0A-4C34-B9D3-58E0E87A87CD}" destId="{450CF1EE-D952-4EF4-8209-68C0688AFDDE}" srcOrd="2" destOrd="0" parTransId="{4282090B-5275-4D1F-8009-26DBDB3D8898}" sibTransId="{4448F221-9ADF-4DCD-8998-DD5919987CF7}"/>
    <dgm:cxn modelId="{CFE80844-CCC6-4D1A-95BD-3F09B333F1C9}" srcId="{F95AA821-4E3B-4290-928A-FCE57FF1DCD4}" destId="{CE4EF735-A123-43CD-9D69-38C18F81C44E}" srcOrd="3" destOrd="0" parTransId="{52BD086A-4D6A-40DB-A33E-19B9D36225DE}" sibTransId="{BEA7FA29-E2BC-457E-8D07-5434E69CED7C}"/>
    <dgm:cxn modelId="{2DE05A45-2F50-40F1-A398-2254CE2C4D99}" type="presOf" srcId="{20D8E9FE-5B82-4C1E-81D3-A4683EDAFEEF}" destId="{C0B9F112-D54B-44CD-8570-36CA29DD3894}" srcOrd="0" destOrd="2" presId="urn:microsoft.com/office/officeart/2005/8/layout/hList1"/>
    <dgm:cxn modelId="{A6EBCD6E-0BA4-4304-A551-B02766BA1134}" srcId="{7F8162F5-8C0A-4C34-B9D3-58E0E87A87CD}" destId="{9B47E9DE-C3C0-4B93-88F7-55FF8BDBE0A8}" srcOrd="1" destOrd="0" parTransId="{FC91E7ED-C0DF-4A68-A77C-4778AC65A5FF}" sibTransId="{75DE2710-B2C3-400A-8866-85C2172A6677}"/>
    <dgm:cxn modelId="{73C65F70-2B7E-4A20-866B-DD37835BEFF7}" srcId="{3E1143FF-EC90-45CF-95C9-1EFDAEA0E2B8}" destId="{836E1A7D-F73A-444B-A73C-EFDD1AE33580}" srcOrd="1" destOrd="0" parTransId="{209D2F5F-EB80-4CED-AB1D-501D1B3F0168}" sibTransId="{9986EB58-97F1-4930-B03D-0A97F9A67E5A}"/>
    <dgm:cxn modelId="{4C897D72-84D5-4004-B37E-66370FA7661F}" type="presOf" srcId="{CE4EF735-A123-43CD-9D69-38C18F81C44E}" destId="{10B12F5B-4D26-48DC-920A-87B89F7602FC}" srcOrd="0" destOrd="3" presId="urn:microsoft.com/office/officeart/2005/8/layout/hList1"/>
    <dgm:cxn modelId="{5CF80073-0705-4CB1-AAF7-35E5CD449D93}" type="presOf" srcId="{FDC7CB2E-1C33-4490-96C3-FBA9E5725CE1}" destId="{10B12F5B-4D26-48DC-920A-87B89F7602FC}" srcOrd="0" destOrd="4" presId="urn:microsoft.com/office/officeart/2005/8/layout/hList1"/>
    <dgm:cxn modelId="{151F0973-6873-4910-8DFE-58B5BBFFFBCD}" type="presOf" srcId="{F5F5E19E-CC33-4D5B-B074-461CD85A3E67}" destId="{C0B9F112-D54B-44CD-8570-36CA29DD3894}" srcOrd="0" destOrd="1" presId="urn:microsoft.com/office/officeart/2005/8/layout/hList1"/>
    <dgm:cxn modelId="{C8B0267E-8311-46BC-B643-1FF6DE930CAE}" srcId="{F95AA821-4E3B-4290-928A-FCE57FF1DCD4}" destId="{BCFF30F1-3D57-41DF-AD57-281CB743675A}" srcOrd="2" destOrd="0" parTransId="{72ED0C71-039C-4D19-BA68-7B976CF7B6E2}" sibTransId="{A7743014-D348-4DB3-9AA6-31ED77C1E9C7}"/>
    <dgm:cxn modelId="{5E28E385-1515-436D-97A3-1AA6D4F0AD45}" srcId="{3E1143FF-EC90-45CF-95C9-1EFDAEA0E2B8}" destId="{7F8162F5-8C0A-4C34-B9D3-58E0E87A87CD}" srcOrd="0" destOrd="0" parTransId="{EB8DCFC1-4AFE-47C3-9439-FF82B45F1385}" sibTransId="{4ADCA237-6157-49A7-AD5E-D6AD6E965AA8}"/>
    <dgm:cxn modelId="{D9C4B786-57D0-44A7-9C74-1AE141F1036D}" type="presOf" srcId="{3E1143FF-EC90-45CF-95C9-1EFDAEA0E2B8}" destId="{5AD910BE-B32F-4645-B11A-C5F501CC87D1}" srcOrd="0" destOrd="0" presId="urn:microsoft.com/office/officeart/2005/8/layout/hList1"/>
    <dgm:cxn modelId="{64234C8B-EA14-436E-A340-CDE0B354EECD}" type="presOf" srcId="{450CF1EE-D952-4EF4-8209-68C0688AFDDE}" destId="{0C575F85-FDC9-4521-9C61-194D4C4D06C6}" srcOrd="0" destOrd="2" presId="urn:microsoft.com/office/officeart/2005/8/layout/hList1"/>
    <dgm:cxn modelId="{D3ABEF9B-2E53-4D3D-80D7-39389786C8E6}" srcId="{7F8162F5-8C0A-4C34-B9D3-58E0E87A87CD}" destId="{5ECAA2B6-85EB-44E8-9F8B-4FD23A090869}" srcOrd="3" destOrd="0" parTransId="{CB01AC18-C231-4262-B830-7E9B8B7B6705}" sibTransId="{DC46F651-3CC6-4F26-B721-AB5C686A5808}"/>
    <dgm:cxn modelId="{9D2A8E9C-6ECF-4F04-9607-5EFD92FD99A9}" type="presOf" srcId="{BCFF30F1-3D57-41DF-AD57-281CB743675A}" destId="{10B12F5B-4D26-48DC-920A-87B89F7602FC}" srcOrd="0" destOrd="2" presId="urn:microsoft.com/office/officeart/2005/8/layout/hList1"/>
    <dgm:cxn modelId="{9CDFB99D-9B88-47ED-B611-5DB0C2294A8A}" srcId="{7F8162F5-8C0A-4C34-B9D3-58E0E87A87CD}" destId="{C083C276-3542-4ABD-B4C0-9DFB246AB0CD}" srcOrd="0" destOrd="0" parTransId="{D2BCC6D0-78B1-4B0B-B50A-4407BEF61792}" sibTransId="{BB1B0CD7-3AF9-4F5C-B881-16299FFD170B}"/>
    <dgm:cxn modelId="{8FA248A1-DC49-4C2B-90F9-BD69D3DA2F30}" type="presOf" srcId="{0E6812C5-1D01-4FC9-9F38-B29A186A8493}" destId="{10B12F5B-4D26-48DC-920A-87B89F7602FC}" srcOrd="0" destOrd="1" presId="urn:microsoft.com/office/officeart/2005/8/layout/hList1"/>
    <dgm:cxn modelId="{A30453A4-A9C3-42E3-9B5C-29BC1929E756}" srcId="{836E1A7D-F73A-444B-A73C-EFDD1AE33580}" destId="{F5F5E19E-CC33-4D5B-B074-461CD85A3E67}" srcOrd="1" destOrd="0" parTransId="{47D03E74-B9C4-4CE8-A3BC-F8BE2FBA1FFB}" sibTransId="{7C8445D3-054F-4FC2-8442-D5519B2F73C9}"/>
    <dgm:cxn modelId="{812C91A7-6F9D-40BB-A602-5C97FA9FB077}" srcId="{F95AA821-4E3B-4290-928A-FCE57FF1DCD4}" destId="{FDC7CB2E-1C33-4490-96C3-FBA9E5725CE1}" srcOrd="4" destOrd="0" parTransId="{7275C5BB-0727-4C4E-B7F2-EB04FB3CB6E2}" sibTransId="{38A6A27F-DC1B-4CAB-B721-8637FB2E9756}"/>
    <dgm:cxn modelId="{0DFDD1B8-DC9B-4B02-BFB3-00FC9A448497}" type="presOf" srcId="{836E1A7D-F73A-444B-A73C-EFDD1AE33580}" destId="{C5D18FAA-0822-42B0-9B6E-619DCAA0B073}" srcOrd="0" destOrd="0" presId="urn:microsoft.com/office/officeart/2005/8/layout/hList1"/>
    <dgm:cxn modelId="{FEB8A3C3-1314-440C-B2FD-C3FCEA06E57A}" type="presOf" srcId="{F95AA821-4E3B-4290-928A-FCE57FF1DCD4}" destId="{7FC1E728-80FB-4B2B-8D0A-202FD1123700}" srcOrd="0" destOrd="0" presId="urn:microsoft.com/office/officeart/2005/8/layout/hList1"/>
    <dgm:cxn modelId="{55EF64D7-D489-4350-815B-B9604439E0C8}" type="presOf" srcId="{7F8162F5-8C0A-4C34-B9D3-58E0E87A87CD}" destId="{A621C5DD-08FF-49CE-9C4E-4CBD820C66DA}" srcOrd="0" destOrd="0" presId="urn:microsoft.com/office/officeart/2005/8/layout/hList1"/>
    <dgm:cxn modelId="{EFE8CAD8-0394-43D6-832A-B4A981B35010}" srcId="{836E1A7D-F73A-444B-A73C-EFDD1AE33580}" destId="{184C10C6-8179-43EC-B0B4-9122AAA40174}" srcOrd="3" destOrd="0" parTransId="{571189C4-1EC4-4C34-9CFF-986716BF0A77}" sibTransId="{32C4B131-832E-4EB0-87B9-AD3EE9BE99A1}"/>
    <dgm:cxn modelId="{4C4154DD-159D-4C7A-89D3-7E8A33DD2A57}" srcId="{836E1A7D-F73A-444B-A73C-EFDD1AE33580}" destId="{A40BDF9D-1DFB-4E14-A79A-6CA8130005B8}" srcOrd="0" destOrd="0" parTransId="{655B8872-E5D8-4359-8677-3DE74B5C90B9}" sibTransId="{B0EC6330-1958-43F5-86AE-235BA7518787}"/>
    <dgm:cxn modelId="{3A36E3EF-0ABD-49C7-88ED-8FF6C1BA0204}" type="presOf" srcId="{C083C276-3542-4ABD-B4C0-9DFB246AB0CD}" destId="{0C575F85-FDC9-4521-9C61-194D4C4D06C6}" srcOrd="0" destOrd="0" presId="urn:microsoft.com/office/officeart/2005/8/layout/hList1"/>
    <dgm:cxn modelId="{D25F9BF6-945D-4988-8EE8-70C402B8938D}" type="presOf" srcId="{184C10C6-8179-43EC-B0B4-9122AAA40174}" destId="{C0B9F112-D54B-44CD-8570-36CA29DD3894}" srcOrd="0" destOrd="3" presId="urn:microsoft.com/office/officeart/2005/8/layout/hList1"/>
    <dgm:cxn modelId="{32D04EFB-B4D1-42B5-B782-1BA81D8BB50F}" type="presOf" srcId="{176D9687-5DD8-4612-A3E6-DC58ABEB1546}" destId="{0C575F85-FDC9-4521-9C61-194D4C4D06C6}" srcOrd="0" destOrd="4" presId="urn:microsoft.com/office/officeart/2005/8/layout/hList1"/>
    <dgm:cxn modelId="{FA2324FD-73B9-486C-BF76-830C3183D29B}" type="presOf" srcId="{5ECAA2B6-85EB-44E8-9F8B-4FD23A090869}" destId="{0C575F85-FDC9-4521-9C61-194D4C4D06C6}" srcOrd="0" destOrd="3" presId="urn:microsoft.com/office/officeart/2005/8/layout/hList1"/>
    <dgm:cxn modelId="{4D7F524A-DB43-4AE5-A889-2E6E1D3BFD5F}" type="presParOf" srcId="{5AD910BE-B32F-4645-B11A-C5F501CC87D1}" destId="{239681F9-654F-4BB3-9887-2DC800EE57FF}" srcOrd="0" destOrd="0" presId="urn:microsoft.com/office/officeart/2005/8/layout/hList1"/>
    <dgm:cxn modelId="{732A2360-1B98-452D-B9EA-E504B93EDE7E}" type="presParOf" srcId="{239681F9-654F-4BB3-9887-2DC800EE57FF}" destId="{A621C5DD-08FF-49CE-9C4E-4CBD820C66DA}" srcOrd="0" destOrd="0" presId="urn:microsoft.com/office/officeart/2005/8/layout/hList1"/>
    <dgm:cxn modelId="{EDE41EB7-7501-4907-A24C-C1ABDA82A30A}" type="presParOf" srcId="{239681F9-654F-4BB3-9887-2DC800EE57FF}" destId="{0C575F85-FDC9-4521-9C61-194D4C4D06C6}" srcOrd="1" destOrd="0" presId="urn:microsoft.com/office/officeart/2005/8/layout/hList1"/>
    <dgm:cxn modelId="{BBD10FEB-17AC-4AFE-9285-25F70C6FA16C}" type="presParOf" srcId="{5AD910BE-B32F-4645-B11A-C5F501CC87D1}" destId="{6EF610E8-66A5-465D-A9B9-BFA6A965609B}" srcOrd="1" destOrd="0" presId="urn:microsoft.com/office/officeart/2005/8/layout/hList1"/>
    <dgm:cxn modelId="{00694348-57CC-4462-96B9-2B53E290E0FC}" type="presParOf" srcId="{5AD910BE-B32F-4645-B11A-C5F501CC87D1}" destId="{24DD3D5E-AFB6-45E3-ADBC-E83C4FA9165D}" srcOrd="2" destOrd="0" presId="urn:microsoft.com/office/officeart/2005/8/layout/hList1"/>
    <dgm:cxn modelId="{3E3590E8-1E18-4406-AFF5-39D20A1EDB8C}" type="presParOf" srcId="{24DD3D5E-AFB6-45E3-ADBC-E83C4FA9165D}" destId="{C5D18FAA-0822-42B0-9B6E-619DCAA0B073}" srcOrd="0" destOrd="0" presId="urn:microsoft.com/office/officeart/2005/8/layout/hList1"/>
    <dgm:cxn modelId="{DE68673C-78F9-427F-BE20-C49D82EAA592}" type="presParOf" srcId="{24DD3D5E-AFB6-45E3-ADBC-E83C4FA9165D}" destId="{C0B9F112-D54B-44CD-8570-36CA29DD3894}" srcOrd="1" destOrd="0" presId="urn:microsoft.com/office/officeart/2005/8/layout/hList1"/>
    <dgm:cxn modelId="{358BA5A3-844A-4F96-9058-669AE1620CF7}" type="presParOf" srcId="{5AD910BE-B32F-4645-B11A-C5F501CC87D1}" destId="{C982F998-F59D-48C0-8130-5B155C00C66E}" srcOrd="3" destOrd="0" presId="urn:microsoft.com/office/officeart/2005/8/layout/hList1"/>
    <dgm:cxn modelId="{58DF6B64-C115-48EA-9FAA-D2D86EEFDF5C}" type="presParOf" srcId="{5AD910BE-B32F-4645-B11A-C5F501CC87D1}" destId="{40F850FC-036B-4390-8DBB-D350ED538B36}" srcOrd="4" destOrd="0" presId="urn:microsoft.com/office/officeart/2005/8/layout/hList1"/>
    <dgm:cxn modelId="{473FD9CF-6C16-4AE2-9B94-0EFE4C18C033}" type="presParOf" srcId="{40F850FC-036B-4390-8DBB-D350ED538B36}" destId="{7FC1E728-80FB-4B2B-8D0A-202FD1123700}" srcOrd="0" destOrd="0" presId="urn:microsoft.com/office/officeart/2005/8/layout/hList1"/>
    <dgm:cxn modelId="{9FE3AABE-DBF2-480E-8D9E-5EC0B9E1F900}" type="presParOf" srcId="{40F850FC-036B-4390-8DBB-D350ED538B36}" destId="{10B12F5B-4D26-48DC-920A-87B89F7602F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1C5DD-08FF-49CE-9C4E-4CBD820C66DA}">
      <dsp:nvSpPr>
        <dsp:cNvPr id="0" name=""/>
        <dsp:cNvSpPr/>
      </dsp:nvSpPr>
      <dsp:spPr>
        <a:xfrm>
          <a:off x="2794" y="66551"/>
          <a:ext cx="2030868" cy="728838"/>
        </a:xfrm>
        <a:prstGeom prst="rect">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Student</a:t>
          </a:r>
        </a:p>
      </dsp:txBody>
      <dsp:txXfrm>
        <a:off x="2794" y="66551"/>
        <a:ext cx="2030868" cy="728838"/>
      </dsp:txXfrm>
    </dsp:sp>
    <dsp:sp modelId="{0C575F85-FDC9-4521-9C61-194D4C4D06C6}">
      <dsp:nvSpPr>
        <dsp:cNvPr id="0" name=""/>
        <dsp:cNvSpPr/>
      </dsp:nvSpPr>
      <dsp:spPr>
        <a:xfrm>
          <a:off x="14210" y="779628"/>
          <a:ext cx="2008037" cy="223992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-roll: long</a:t>
          </a:r>
        </a:p>
        <a:p>
          <a:pPr marL="171450" lvl="1" indent="-171450" algn="l" defTabSz="711200">
            <a:lnSpc>
              <a:spcPct val="90000"/>
            </a:lnSpc>
            <a:spcBef>
              <a:spcPct val="0"/>
            </a:spcBef>
            <a:spcAft>
              <a:spcPct val="15000"/>
            </a:spcAft>
            <a:buChar char="•"/>
          </a:pPr>
          <a:r>
            <a:rPr lang="en-US" sz="1600" kern="1200" dirty="0"/>
            <a:t>-name: String</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 display(): void</a:t>
          </a:r>
        </a:p>
        <a:p>
          <a:pPr marL="171450" lvl="1" indent="-171450" algn="l" defTabSz="711200">
            <a:lnSpc>
              <a:spcPct val="90000"/>
            </a:lnSpc>
            <a:spcBef>
              <a:spcPct val="0"/>
            </a:spcBef>
            <a:spcAft>
              <a:spcPct val="15000"/>
            </a:spcAft>
            <a:buChar char="•"/>
          </a:pPr>
          <a:r>
            <a:rPr lang="en-US" sz="1600" kern="1200" dirty="0"/>
            <a:t>+ read(): </a:t>
          </a:r>
          <a:r>
            <a:rPr lang="en-US" sz="1600" kern="1200" dirty="0" err="1"/>
            <a:t>boolean</a:t>
          </a:r>
          <a:endParaRPr lang="en-US" sz="1600" kern="1200" dirty="0"/>
        </a:p>
      </dsp:txBody>
      <dsp:txXfrm>
        <a:off x="14210" y="779628"/>
        <a:ext cx="2008037" cy="2239920"/>
      </dsp:txXfrm>
    </dsp:sp>
    <dsp:sp modelId="{C5D18FAA-0822-42B0-9B6E-619DCAA0B073}">
      <dsp:nvSpPr>
        <dsp:cNvPr id="0" name=""/>
        <dsp:cNvSpPr/>
      </dsp:nvSpPr>
      <dsp:spPr>
        <a:xfrm>
          <a:off x="2314788" y="26464"/>
          <a:ext cx="2008037" cy="793251"/>
        </a:xfrm>
        <a:prstGeom prst="rect">
          <a:avLst/>
        </a:prstGeom>
        <a:solidFill>
          <a:schemeClr val="accent2">
            <a:shade val="80000"/>
            <a:hueOff val="0"/>
            <a:satOff val="-44970"/>
            <a:lumOff val="22103"/>
            <a:alphaOff val="0"/>
          </a:schemeClr>
        </a:solidFill>
        <a:ln w="25400" cap="flat" cmpd="sng" algn="ctr">
          <a:solidFill>
            <a:schemeClr val="accent2">
              <a:shade val="80000"/>
              <a:hueOff val="0"/>
              <a:satOff val="-44970"/>
              <a:lumOff val="2210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Rectangle</a:t>
          </a:r>
        </a:p>
      </dsp:txBody>
      <dsp:txXfrm>
        <a:off x="2314788" y="26464"/>
        <a:ext cx="2008037" cy="793251"/>
      </dsp:txXfrm>
    </dsp:sp>
    <dsp:sp modelId="{C0B9F112-D54B-44CD-8570-36CA29DD3894}">
      <dsp:nvSpPr>
        <dsp:cNvPr id="0" name=""/>
        <dsp:cNvSpPr/>
      </dsp:nvSpPr>
      <dsp:spPr>
        <a:xfrm>
          <a:off x="2314788" y="819715"/>
          <a:ext cx="2008037" cy="223992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-length: </a:t>
          </a:r>
          <a:r>
            <a:rPr lang="en-US" sz="1600" kern="1200" dirty="0" err="1"/>
            <a:t>int</a:t>
          </a:r>
          <a:endParaRPr lang="en-US" sz="1600" kern="1200" dirty="0"/>
        </a:p>
        <a:p>
          <a:pPr marL="171450" lvl="1" indent="-171450" algn="l" defTabSz="711200">
            <a:lnSpc>
              <a:spcPct val="90000"/>
            </a:lnSpc>
            <a:spcBef>
              <a:spcPct val="0"/>
            </a:spcBef>
            <a:spcAft>
              <a:spcPct val="15000"/>
            </a:spcAft>
            <a:buChar char="•"/>
          </a:pPr>
          <a:r>
            <a:rPr lang="en-US" sz="1600" kern="1200" dirty="0"/>
            <a:t>-</a:t>
          </a:r>
          <a:r>
            <a:rPr lang="en-US" sz="1600" kern="1200" dirty="0" err="1"/>
            <a:t>width:int</a:t>
          </a: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+area(): </a:t>
          </a:r>
          <a:r>
            <a:rPr lang="en-US" sz="1600" kern="1200" dirty="0" err="1"/>
            <a:t>int</a:t>
          </a:r>
          <a:endParaRPr lang="en-US" sz="1600" kern="1200" dirty="0"/>
        </a:p>
      </dsp:txBody>
      <dsp:txXfrm>
        <a:off x="2314788" y="819715"/>
        <a:ext cx="2008037" cy="2239920"/>
      </dsp:txXfrm>
    </dsp:sp>
    <dsp:sp modelId="{7FC1E728-80FB-4B2B-8D0A-202FD1123700}">
      <dsp:nvSpPr>
        <dsp:cNvPr id="0" name=""/>
        <dsp:cNvSpPr/>
      </dsp:nvSpPr>
      <dsp:spPr>
        <a:xfrm>
          <a:off x="4603951" y="11927"/>
          <a:ext cx="2224584" cy="813303"/>
        </a:xfrm>
        <a:prstGeom prst="rect">
          <a:avLst/>
        </a:prstGeom>
        <a:solidFill>
          <a:schemeClr val="accent2">
            <a:shade val="80000"/>
            <a:hueOff val="0"/>
            <a:satOff val="-89940"/>
            <a:lumOff val="44206"/>
            <a:alphaOff val="0"/>
          </a:schemeClr>
        </a:solidFill>
        <a:ln w="25400" cap="flat" cmpd="sng" algn="ctr">
          <a:solidFill>
            <a:schemeClr val="accent2">
              <a:shade val="80000"/>
              <a:hueOff val="0"/>
              <a:satOff val="-89940"/>
              <a:lumOff val="44206"/>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err="1"/>
            <a:t>LinkedList</a:t>
          </a:r>
          <a:endParaRPr lang="en-US" sz="1600" kern="1200" dirty="0"/>
        </a:p>
      </dsp:txBody>
      <dsp:txXfrm>
        <a:off x="4603951" y="11927"/>
        <a:ext cx="2224584" cy="813303"/>
      </dsp:txXfrm>
    </dsp:sp>
    <dsp:sp modelId="{10B12F5B-4D26-48DC-920A-87B89F7602FC}">
      <dsp:nvSpPr>
        <dsp:cNvPr id="0" name=""/>
        <dsp:cNvSpPr/>
      </dsp:nvSpPr>
      <dsp:spPr>
        <a:xfrm>
          <a:off x="4603951" y="806119"/>
          <a:ext cx="2224584" cy="226805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-Node</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 </a:t>
          </a:r>
          <a:r>
            <a:rPr lang="en-US" sz="1600" kern="1200" dirty="0" err="1"/>
            <a:t>addFirst</a:t>
          </a:r>
          <a:r>
            <a:rPr lang="en-US" sz="1600" kern="1200" dirty="0"/>
            <a:t>(Node n)</a:t>
          </a:r>
        </a:p>
        <a:p>
          <a:pPr marL="171450" lvl="1" indent="-171450" algn="l" defTabSz="711200">
            <a:lnSpc>
              <a:spcPct val="90000"/>
            </a:lnSpc>
            <a:spcBef>
              <a:spcPct val="0"/>
            </a:spcBef>
            <a:spcAft>
              <a:spcPct val="15000"/>
            </a:spcAft>
            <a:buChar char="•"/>
          </a:pPr>
          <a:r>
            <a:rPr lang="en-US" sz="1600" kern="1200" dirty="0"/>
            <a:t>+ remove(Node n)</a:t>
          </a:r>
        </a:p>
        <a:p>
          <a:pPr marL="171450" lvl="1" indent="-171450" algn="l" defTabSz="711200">
            <a:lnSpc>
              <a:spcPct val="90000"/>
            </a:lnSpc>
            <a:spcBef>
              <a:spcPct val="0"/>
            </a:spcBef>
            <a:spcAft>
              <a:spcPct val="15000"/>
            </a:spcAft>
            <a:buChar char="•"/>
          </a:pPr>
          <a:r>
            <a:rPr lang="en-US" sz="1600" kern="1200" dirty="0"/>
            <a:t>+ add(Node n, </a:t>
          </a:r>
          <a:r>
            <a:rPr lang="en-US" sz="1600" kern="1200" dirty="0" err="1"/>
            <a:t>int</a:t>
          </a:r>
          <a:r>
            <a:rPr lang="en-US" sz="1600" kern="1200" dirty="0"/>
            <a:t> </a:t>
          </a:r>
          <a:r>
            <a:rPr lang="en-US" sz="1600" kern="1200" dirty="0" err="1"/>
            <a:t>pos</a:t>
          </a:r>
          <a:r>
            <a:rPr lang="en-US" sz="1600" kern="1200" dirty="0"/>
            <a:t>)</a:t>
          </a:r>
        </a:p>
      </dsp:txBody>
      <dsp:txXfrm>
        <a:off x="4603951" y="806119"/>
        <a:ext cx="2224584" cy="226805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4" name="Rectangle 6"/>
          <p:cNvSpPr>
            <a:spLocks noGrp="1" noChangeArrowheads="1"/>
          </p:cNvSpPr>
          <p:nvPr>
            <p:ph type="ftr" sz="quarter" idx="2"/>
          </p:nvPr>
        </p:nvSpPr>
        <p:spPr bwMode="auto">
          <a:xfrm>
            <a:off x="122237" y="9124950"/>
            <a:ext cx="6754551" cy="482600"/>
          </a:xfrm>
          <a:prstGeom prst="rect">
            <a:avLst/>
          </a:prstGeom>
          <a:noFill/>
          <a:ln w="9525">
            <a:noFill/>
            <a:miter lim="800000"/>
            <a:headEnd/>
            <a:tailEnd/>
          </a:ln>
        </p:spPr>
        <p:txBody>
          <a:bodyPr vert="horz" wrap="square" lIns="97639" tIns="48820" rIns="97639" bIns="48820" numCol="1" anchor="b" anchorCtr="0" compatLnSpc="1">
            <a:prstTxWarp prst="textNoShape">
              <a:avLst/>
            </a:prstTxWarp>
          </a:bodyPr>
          <a:lstStyle>
            <a:lvl1pPr defTabSz="976313" eaLnBrk="1" hangingPunct="1">
              <a:defRPr sz="1200">
                <a:solidFill>
                  <a:schemeClr val="tx1"/>
                </a:solidFill>
              </a:defRPr>
            </a:lvl1pPr>
          </a:lstStyle>
          <a:p>
            <a:pPr>
              <a:defRPr/>
            </a:pPr>
            <a:r>
              <a:rPr lang="en-US" dirty="0"/>
              <a:t>Programming with Java</a:t>
            </a:r>
          </a:p>
        </p:txBody>
      </p:sp>
      <p:sp>
        <p:nvSpPr>
          <p:cNvPr id="109575" name="Rectangle 7"/>
          <p:cNvSpPr>
            <a:spLocks noGrp="1" noChangeArrowheads="1"/>
          </p:cNvSpPr>
          <p:nvPr>
            <p:ph type="sldNum" sz="quarter" idx="3"/>
          </p:nvPr>
        </p:nvSpPr>
        <p:spPr bwMode="auto">
          <a:xfrm>
            <a:off x="5235575" y="9124950"/>
            <a:ext cx="2025650" cy="482600"/>
          </a:xfrm>
          <a:prstGeom prst="rect">
            <a:avLst/>
          </a:prstGeom>
          <a:noFill/>
          <a:ln w="9525">
            <a:noFill/>
            <a:miter lim="800000"/>
            <a:headEnd/>
            <a:tailEnd/>
          </a:ln>
        </p:spPr>
        <p:txBody>
          <a:bodyPr vert="horz" wrap="square" lIns="97639" tIns="48820" rIns="97639" bIns="48820" numCol="1" anchor="b" anchorCtr="0" compatLnSpc="1">
            <a:prstTxWarp prst="textNoShape">
              <a:avLst/>
            </a:prstTxWarp>
          </a:bodyPr>
          <a:lstStyle>
            <a:lvl1pPr algn="r" defTabSz="976313" eaLnBrk="1" hangingPunct="1">
              <a:defRPr sz="1200">
                <a:solidFill>
                  <a:schemeClr val="tx1"/>
                </a:solidFill>
              </a:defRPr>
            </a:lvl1pPr>
          </a:lstStyle>
          <a:p>
            <a:pPr>
              <a:defRPr/>
            </a:pPr>
            <a:r>
              <a:rPr lang="en-US" dirty="0"/>
              <a:t>Chapter 1</a:t>
            </a:r>
          </a:p>
        </p:txBody>
      </p:sp>
      <p:sp>
        <p:nvSpPr>
          <p:cNvPr id="109576" name="Rectangle 8"/>
          <p:cNvSpPr>
            <a:spLocks noChangeArrowheads="1"/>
          </p:cNvSpPr>
          <p:nvPr/>
        </p:nvSpPr>
        <p:spPr bwMode="auto">
          <a:xfrm>
            <a:off x="5164138" y="120650"/>
            <a:ext cx="2095500" cy="484188"/>
          </a:xfrm>
          <a:prstGeom prst="rect">
            <a:avLst/>
          </a:prstGeom>
          <a:noFill/>
          <a:ln w="9525">
            <a:noFill/>
            <a:miter lim="800000"/>
            <a:headEnd/>
            <a:tailEnd/>
          </a:ln>
        </p:spPr>
        <p:txBody>
          <a:bodyPr lIns="96657" tIns="48330" rIns="96657" bIns="48330"/>
          <a:lstStyle/>
          <a:p>
            <a:pPr algn="r">
              <a:defRPr/>
            </a:pPr>
            <a:r>
              <a:rPr lang="en-US" sz="1200" dirty="0">
                <a:solidFill>
                  <a:schemeClr val="tx1"/>
                </a:solidFill>
              </a:rPr>
              <a:t>STUDENT GUIDE</a:t>
            </a:r>
          </a:p>
        </p:txBody>
      </p:sp>
      <p:sp>
        <p:nvSpPr>
          <p:cNvPr id="109577" name="Line 9"/>
          <p:cNvSpPr>
            <a:spLocks noChangeShapeType="1"/>
          </p:cNvSpPr>
          <p:nvPr/>
        </p:nvSpPr>
        <p:spPr bwMode="auto">
          <a:xfrm>
            <a:off x="233363" y="9359900"/>
            <a:ext cx="6935787" cy="0"/>
          </a:xfrm>
          <a:prstGeom prst="line">
            <a:avLst/>
          </a:prstGeom>
          <a:noFill/>
          <a:ln w="19050">
            <a:solidFill>
              <a:schemeClr val="tx2"/>
            </a:solidFill>
            <a:round/>
            <a:headEnd/>
            <a:tailEnd/>
          </a:ln>
          <a:effectLst/>
        </p:spPr>
        <p:txBody>
          <a:bodyPr wrap="none" lIns="96661" tIns="48331" rIns="96661" bIns="48331">
            <a:spAutoFit/>
          </a:bodyPr>
          <a:lstStyle/>
          <a:p>
            <a:pPr>
              <a:defRPr/>
            </a:pPr>
            <a:endParaRPr lang="en-US" dirty="0">
              <a:ea typeface="+mn-ea"/>
              <a:cs typeface="+mn-cs"/>
            </a:endParaRPr>
          </a:p>
        </p:txBody>
      </p:sp>
      <p:sp>
        <p:nvSpPr>
          <p:cNvPr id="109578" name="Line 10"/>
          <p:cNvSpPr>
            <a:spLocks noChangeShapeType="1"/>
          </p:cNvSpPr>
          <p:nvPr/>
        </p:nvSpPr>
        <p:spPr bwMode="auto">
          <a:xfrm>
            <a:off x="230188" y="350838"/>
            <a:ext cx="6935787" cy="0"/>
          </a:xfrm>
          <a:prstGeom prst="line">
            <a:avLst/>
          </a:prstGeom>
          <a:noFill/>
          <a:ln w="19050">
            <a:solidFill>
              <a:schemeClr val="tx2"/>
            </a:solidFill>
            <a:round/>
            <a:headEnd/>
            <a:tailEnd/>
          </a:ln>
          <a:effectLst/>
        </p:spPr>
        <p:txBody>
          <a:bodyPr wrap="none" lIns="96661" tIns="48331" rIns="96661" bIns="48331">
            <a:spAutoFit/>
          </a:bodyPr>
          <a:lstStyle/>
          <a:p>
            <a:pPr>
              <a:defRPr/>
            </a:pPr>
            <a:endParaRPr lang="en-US" dirty="0">
              <a:ea typeface="+mn-ea"/>
              <a:cs typeface="+mn-cs"/>
            </a:endParaRPr>
          </a:p>
        </p:txBody>
      </p:sp>
    </p:spTree>
    <p:extLst>
      <p:ext uri="{BB962C8B-B14F-4D97-AF65-F5344CB8AC3E}">
        <p14:creationId xmlns:p14="http://schemas.microsoft.com/office/powerpoint/2010/main" val="29452848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4"/>
          <p:cNvSpPr>
            <a:spLocks noGrp="1" noRot="1" noChangeAspect="1" noChangeArrowheads="1" noTextEdit="1"/>
          </p:cNvSpPr>
          <p:nvPr>
            <p:ph type="sldImg" idx="2"/>
          </p:nvPr>
        </p:nvSpPr>
        <p:spPr bwMode="auto">
          <a:xfrm>
            <a:off x="458788"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square" lIns="96657" tIns="48330" rIns="96657" bIns="4833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5" name="Line 9"/>
          <p:cNvSpPr>
            <a:spLocks noChangeShapeType="1"/>
          </p:cNvSpPr>
          <p:nvPr/>
        </p:nvSpPr>
        <p:spPr bwMode="auto">
          <a:xfrm>
            <a:off x="325459" y="430213"/>
            <a:ext cx="6664064" cy="0"/>
          </a:xfrm>
          <a:prstGeom prst="line">
            <a:avLst/>
          </a:prstGeom>
          <a:noFill/>
          <a:ln w="19050">
            <a:solidFill>
              <a:schemeClr val="tx2"/>
            </a:solidFill>
            <a:round/>
            <a:headEnd/>
            <a:tailEnd/>
          </a:ln>
          <a:effectLst/>
        </p:spPr>
        <p:txBody>
          <a:bodyPr wrap="square" lIns="96661" tIns="48331" rIns="96661" bIns="48331">
            <a:spAutoFit/>
          </a:bodyPr>
          <a:lstStyle/>
          <a:p>
            <a:pPr>
              <a:defRPr/>
            </a:pPr>
            <a:endParaRPr lang="en-US" dirty="0">
              <a:ea typeface="+mn-ea"/>
              <a:cs typeface="+mn-cs"/>
            </a:endParaRPr>
          </a:p>
        </p:txBody>
      </p:sp>
      <p:sp>
        <p:nvSpPr>
          <p:cNvPr id="9" name="Rectangle 8"/>
          <p:cNvSpPr>
            <a:spLocks noChangeArrowheads="1"/>
          </p:cNvSpPr>
          <p:nvPr/>
        </p:nvSpPr>
        <p:spPr bwMode="auto">
          <a:xfrm>
            <a:off x="4047902" y="157337"/>
            <a:ext cx="300355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
        <p:nvSpPr>
          <p:cNvPr id="12" name="Line 10"/>
          <p:cNvSpPr>
            <a:spLocks noChangeShapeType="1"/>
          </p:cNvSpPr>
          <p:nvPr/>
        </p:nvSpPr>
        <p:spPr bwMode="auto">
          <a:xfrm>
            <a:off x="325459" y="9289412"/>
            <a:ext cx="6664064" cy="0"/>
          </a:xfrm>
          <a:prstGeom prst="line">
            <a:avLst/>
          </a:prstGeom>
          <a:noFill/>
          <a:ln w="19050">
            <a:solidFill>
              <a:schemeClr val="tx2"/>
            </a:solidFill>
            <a:round/>
            <a:headEnd/>
            <a:tailEnd/>
          </a:ln>
        </p:spPr>
        <p:txBody>
          <a:bodyPr wrap="square" lIns="95747" tIns="47873" rIns="95747" bIns="47873">
            <a:spAutoFit/>
          </a:bodyPr>
          <a:lstStyle/>
          <a:p>
            <a:pPr>
              <a:defRPr/>
            </a:pPr>
            <a:endParaRPr lang="en-US" dirty="0">
              <a:ea typeface="+mn-ea"/>
            </a:endParaRPr>
          </a:p>
        </p:txBody>
      </p:sp>
      <p:sp>
        <p:nvSpPr>
          <p:cNvPr id="13" name="Rectangle 12"/>
          <p:cNvSpPr>
            <a:spLocks noChangeArrowheads="1"/>
          </p:cNvSpPr>
          <p:nvPr/>
        </p:nvSpPr>
        <p:spPr bwMode="auto">
          <a:xfrm>
            <a:off x="4091596" y="9088039"/>
            <a:ext cx="2997200"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236530" y="9100565"/>
            <a:ext cx="5313147" cy="458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Programming with Java</a:t>
            </a:r>
          </a:p>
        </p:txBody>
      </p:sp>
    </p:spTree>
    <p:extLst>
      <p:ext uri="{BB962C8B-B14F-4D97-AF65-F5344CB8AC3E}">
        <p14:creationId xmlns:p14="http://schemas.microsoft.com/office/powerpoint/2010/main" val="126521325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4524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E05477E-40FB-440E-BC93-21F43182F1C2}" type="slidenum">
              <a:rPr lang="en-US" smtClean="0"/>
              <a:pPr eaLnBrk="1" hangingPunct="1"/>
              <a:t>11</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71500" indent="-571500" eaLnBrk="1" hangingPunct="1">
              <a:lnSpc>
                <a:spcPct val="120000"/>
              </a:lnSpc>
              <a:defRPr/>
            </a:pPr>
            <a:r>
              <a:rPr lang="en-US" sz="1400" kern="1200" dirty="0">
                <a:solidFill>
                  <a:schemeClr val="tx1"/>
                </a:solidFill>
                <a:latin typeface="Arial" pitchFamily="34" charset="0"/>
                <a:ea typeface="+mn-ea"/>
                <a:cs typeface="+mn-cs"/>
              </a:rPr>
              <a:t>The </a:t>
            </a:r>
            <a:r>
              <a:rPr lang="en-US" sz="2400" b="1" dirty="0">
                <a:solidFill>
                  <a:srgbClr val="000000"/>
                </a:solidFill>
                <a:latin typeface="Courier New" pitchFamily="49" charset="0"/>
              </a:rPr>
              <a:t>private</a:t>
            </a:r>
            <a:r>
              <a:rPr lang="en-US" sz="1400" kern="1200" dirty="0">
                <a:solidFill>
                  <a:schemeClr val="tx1"/>
                </a:solidFill>
                <a:latin typeface="Arial" pitchFamily="34" charset="0"/>
                <a:ea typeface="+mn-ea"/>
                <a:cs typeface="+mn-cs"/>
              </a:rPr>
              <a:t> fields and methods of the member classes are available to the enclosing class and </a:t>
            </a:r>
            <a:r>
              <a:rPr lang="en-US" sz="2400" dirty="0"/>
              <a:t>other member classes</a:t>
            </a:r>
            <a:endParaRPr lang="en-US" sz="1400" kern="1200" dirty="0">
              <a:solidFill>
                <a:schemeClr val="tx1"/>
              </a:solidFill>
              <a:latin typeface="Arial" pitchFamily="34" charset="0"/>
              <a:ea typeface="+mn-ea"/>
              <a:cs typeface="+mn-cs"/>
            </a:endParaRPr>
          </a:p>
          <a:p>
            <a:pPr marL="571500" indent="-571500" eaLnBrk="1" hangingPunct="1">
              <a:lnSpc>
                <a:spcPct val="120000"/>
              </a:lnSpc>
              <a:defRPr/>
            </a:pPr>
            <a:r>
              <a:rPr lang="en-US" sz="1400" kern="1200" dirty="0">
                <a:solidFill>
                  <a:schemeClr val="tx1"/>
                </a:solidFill>
                <a:latin typeface="Arial" pitchFamily="34" charset="0"/>
                <a:ea typeface="+mn-ea"/>
                <a:cs typeface="+mn-cs"/>
              </a:rPr>
              <a:t>All the </a:t>
            </a:r>
            <a:r>
              <a:rPr lang="en-US" sz="2400" b="1" dirty="0">
                <a:solidFill>
                  <a:srgbClr val="000000"/>
                </a:solidFill>
                <a:latin typeface="Courier New" pitchFamily="49" charset="0"/>
              </a:rPr>
              <a:t>private</a:t>
            </a:r>
            <a:r>
              <a:rPr lang="en-US" sz="1400" kern="1200" dirty="0">
                <a:solidFill>
                  <a:schemeClr val="tx1"/>
                </a:solidFill>
                <a:latin typeface="Arial" pitchFamily="34" charset="0"/>
                <a:ea typeface="+mn-ea"/>
                <a:cs typeface="+mn-cs"/>
              </a:rPr>
              <a:t> fields and methods of the outer classes are also available to inner class. </a:t>
            </a:r>
          </a:p>
          <a:p>
            <a:pPr eaLnBrk="1" hangingPunct="1">
              <a:spcBef>
                <a:spcPct val="20000"/>
              </a:spcBef>
              <a:buClr>
                <a:schemeClr val="accent2"/>
              </a:buClr>
              <a:buFont typeface="Wingdings" pitchFamily="2" charset="2"/>
              <a:buNone/>
            </a:pPr>
            <a:endParaRPr lang="en-US" sz="2400" dirty="0">
              <a:latin typeface="Arial" charset="0"/>
            </a:endParaRPr>
          </a:p>
        </p:txBody>
      </p:sp>
    </p:spTree>
    <p:extLst>
      <p:ext uri="{BB962C8B-B14F-4D97-AF65-F5344CB8AC3E}">
        <p14:creationId xmlns:p14="http://schemas.microsoft.com/office/powerpoint/2010/main" val="3227044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D3898DB-270E-4E27-8634-A3857819CEFE}" type="slidenum">
              <a:rPr lang="en-US" smtClean="0"/>
              <a:pPr eaLnBrk="1" hangingPunct="1"/>
              <a:t>12</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20000"/>
              </a:spcBef>
              <a:buClr>
                <a:schemeClr val="accent2"/>
              </a:buClr>
              <a:buFont typeface="Wingdings" pitchFamily="2" charset="2"/>
              <a:buNone/>
            </a:pPr>
            <a:endParaRPr lang="en-US" sz="2400">
              <a:latin typeface="Arial" charset="0"/>
            </a:endParaRPr>
          </a:p>
        </p:txBody>
      </p:sp>
    </p:spTree>
    <p:extLst>
      <p:ext uri="{BB962C8B-B14F-4D97-AF65-F5344CB8AC3E}">
        <p14:creationId xmlns:p14="http://schemas.microsoft.com/office/powerpoint/2010/main" val="909721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89A8DE-073E-43A3-9E49-CD93B6DCA113}" type="slidenum">
              <a:rPr lang="en-US" smtClean="0"/>
              <a:pPr eaLnBrk="1" hangingPunct="1"/>
              <a:t>13</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900" kern="1200" dirty="0">
                <a:solidFill>
                  <a:schemeClr val="tx1"/>
                </a:solidFill>
                <a:latin typeface="Arial" pitchFamily="34" charset="0"/>
                <a:ea typeface="+mn-ea"/>
                <a:cs typeface="+mn-cs"/>
              </a:rPr>
              <a:t>Also like other inner classes, local inner class can access all the members of the outer class including private members.</a:t>
            </a:r>
          </a:p>
          <a:p>
            <a:pPr eaLnBrk="1" hangingPunct="1"/>
            <a:endParaRPr lang="en-IN" dirty="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F0D3EB-081B-4FD7-87D7-94CAB98144E2}" type="slidenum">
              <a:rPr lang="en-US" smtClean="0"/>
              <a:pPr eaLnBrk="1" hangingPunct="1"/>
              <a:t>14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dirty="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002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70A010-7E2B-4749-8486-EECD006C2BD1}" type="slidenum">
              <a:rPr lang="en-US" smtClean="0"/>
              <a:pPr eaLnBrk="1" hangingPunct="1"/>
              <a:t>17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endParaRPr lang="en-US" sz="900">
              <a:latin typeface="Arial" charset="0"/>
            </a:endParaRPr>
          </a:p>
          <a:p>
            <a:pPr marL="228600" indent="-228600" eaLnBrk="1" hangingPunct="1"/>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E3D83B-3F9B-48D8-A374-7CC77DC4D062}" type="slidenum">
              <a:rPr lang="en-US" smtClean="0"/>
              <a:pPr eaLnBrk="1" hangingPunct="1"/>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7154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0140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40000"/>
              </a:lnSpc>
            </a:pPr>
            <a:r>
              <a:rPr lang="en-US" sz="2000" b="1" dirty="0">
                <a:solidFill>
                  <a:srgbClr val="000000"/>
                </a:solidFill>
                <a:latin typeface="Courier New" pitchFamily="49" charset="0"/>
              </a:rPr>
              <a:t>class Test{</a:t>
            </a:r>
          </a:p>
          <a:p>
            <a:pPr>
              <a:lnSpc>
                <a:spcPct val="140000"/>
              </a:lnSpc>
            </a:pPr>
            <a:r>
              <a:rPr lang="en-US" sz="2000" b="1" dirty="0">
                <a:solidFill>
                  <a:srgbClr val="000000"/>
                </a:solidFill>
                <a:latin typeface="Courier New" pitchFamily="49" charset="0"/>
              </a:rPr>
              <a:t>static {</a:t>
            </a:r>
          </a:p>
          <a:p>
            <a:pPr lvl="1">
              <a:lnSpc>
                <a:spcPct val="140000"/>
              </a:lnSpc>
            </a:pPr>
            <a:r>
              <a:rPr lang="en-US" sz="2000" b="1" dirty="0">
                <a:solidFill>
                  <a:srgbClr val="000000"/>
                </a:solidFill>
                <a:latin typeface="Courier New" pitchFamily="49" charset="0"/>
              </a:rPr>
              <a:t>HOD h=new HOD("</a:t>
            </a:r>
            <a:r>
              <a:rPr lang="en-US" sz="2000" b="1" dirty="0" err="1">
                <a:solidFill>
                  <a:srgbClr val="000000"/>
                </a:solidFill>
                <a:latin typeface="Courier New" pitchFamily="49" charset="0"/>
              </a:rPr>
              <a:t>Rana</a:t>
            </a:r>
            <a:r>
              <a:rPr lang="en-US" sz="2000" b="1" dirty="0">
                <a:solidFill>
                  <a:srgbClr val="000000"/>
                </a:solidFill>
                <a:latin typeface="Courier New" pitchFamily="49" charset="0"/>
              </a:rPr>
              <a:t>",""){</a:t>
            </a:r>
          </a:p>
          <a:p>
            <a:pPr lvl="1">
              <a:lnSpc>
                <a:spcPct val="140000"/>
              </a:lnSpc>
            </a:pPr>
            <a:r>
              <a:rPr lang="en-US" sz="2000" b="1" dirty="0">
                <a:solidFill>
                  <a:srgbClr val="000000"/>
                </a:solidFill>
                <a:latin typeface="Courier New" pitchFamily="49" charset="0"/>
              </a:rPr>
              <a:t>public void display(){</a:t>
            </a:r>
          </a:p>
          <a:p>
            <a:pPr lvl="1">
              <a:lnSpc>
                <a:spcPct val="140000"/>
              </a:lnSpc>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("Name "+</a:t>
            </a:r>
            <a:r>
              <a:rPr lang="en-US" sz="2000" b="1" dirty="0" err="1">
                <a:solidFill>
                  <a:srgbClr val="000000"/>
                </a:solidFill>
                <a:latin typeface="Courier New" pitchFamily="49" charset="0"/>
              </a:rPr>
              <a:t>getName</a:t>
            </a:r>
            <a:r>
              <a:rPr lang="en-US" sz="2000" b="1" dirty="0">
                <a:solidFill>
                  <a:srgbClr val="000000"/>
                </a:solidFill>
                <a:latin typeface="Courier New" pitchFamily="49" charset="0"/>
              </a:rPr>
              <a:t>()); }</a:t>
            </a:r>
          </a:p>
          <a:p>
            <a:pPr lvl="1">
              <a:lnSpc>
                <a:spcPct val="140000"/>
              </a:lnSpc>
            </a:pPr>
            <a:endParaRPr lang="en-US" sz="2000" b="1" dirty="0">
              <a:solidFill>
                <a:srgbClr val="000000"/>
              </a:solidFill>
              <a:latin typeface="Courier New" pitchFamily="49" charset="0"/>
            </a:endParaRPr>
          </a:p>
          <a:p>
            <a:pPr lvl="1">
              <a:lnSpc>
                <a:spcPct val="140000"/>
              </a:lnSpc>
            </a:pPr>
            <a:r>
              <a:rPr lang="en-US" sz="2000" b="1" dirty="0">
                <a:solidFill>
                  <a:srgbClr val="000000"/>
                </a:solidFill>
                <a:latin typeface="Courier New" pitchFamily="49" charset="0"/>
              </a:rPr>
              <a:t>};</a:t>
            </a:r>
          </a:p>
          <a:p>
            <a:pPr>
              <a:lnSpc>
                <a:spcPct val="140000"/>
              </a:lnSpc>
            </a:pPr>
            <a:r>
              <a:rPr lang="en-US" sz="2000" b="1" dirty="0">
                <a:solidFill>
                  <a:srgbClr val="000000"/>
                </a:solidFill>
                <a:latin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pPr>
              <a:defRPr/>
            </a:pPr>
            <a:fld id="{1AF60E8D-04EA-4EBE-995C-03ED592FDDCF}" type="slidenum">
              <a:rPr lang="en-US" smtClean="0"/>
              <a:pPr>
                <a:defRPr/>
              </a:pPr>
              <a:t>23</a:t>
            </a:fld>
            <a:endParaRPr lang="en-US"/>
          </a:p>
        </p:txBody>
      </p:sp>
    </p:spTree>
    <p:extLst>
      <p:ext uri="{BB962C8B-B14F-4D97-AF65-F5344CB8AC3E}">
        <p14:creationId xmlns:p14="http://schemas.microsoft.com/office/powerpoint/2010/main" val="354812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458788" y="720725"/>
            <a:ext cx="6400800" cy="3600450"/>
          </a:xfrm>
          <a:ln/>
        </p:spPr>
      </p:sp>
      <p:sp>
        <p:nvSpPr>
          <p:cNvPr id="200707" name="Rectangle 3"/>
          <p:cNvSpPr>
            <a:spLocks noGrp="1" noChangeArrowheads="1"/>
          </p:cNvSpPr>
          <p:nvPr>
            <p:ph type="body" idx="1"/>
          </p:nvPr>
        </p:nvSpPr>
        <p:spPr>
          <a:xfrm>
            <a:off x="973139" y="4562476"/>
            <a:ext cx="5368925" cy="4318000"/>
          </a:xfrm>
        </p:spPr>
        <p:txBody>
          <a:bodyPr/>
          <a:lstStyle/>
          <a:p>
            <a:endParaRPr lang="en-US" dirty="0"/>
          </a:p>
        </p:txBody>
      </p:sp>
    </p:spTree>
    <p:extLst>
      <p:ext uri="{BB962C8B-B14F-4D97-AF65-F5344CB8AC3E}">
        <p14:creationId xmlns:p14="http://schemas.microsoft.com/office/powerpoint/2010/main" val="207594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6390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4</a:t>
            </a:fld>
            <a:endParaRPr lang="en-US"/>
          </a:p>
        </p:txBody>
      </p:sp>
    </p:spTree>
    <p:extLst>
      <p:ext uri="{BB962C8B-B14F-4D97-AF65-F5344CB8AC3E}">
        <p14:creationId xmlns:p14="http://schemas.microsoft.com/office/powerpoint/2010/main" val="425723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358395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7898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CDA114-864C-4A9C-9B69-10827C8BABD8}" type="slidenum">
              <a:rPr lang="en-US" smtClean="0"/>
              <a:pPr eaLnBrk="1" hangingPunct="1"/>
              <a:t>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0000"/>
              </a:spcBef>
              <a:buClr>
                <a:schemeClr val="accent2"/>
              </a:buClr>
            </a:pPr>
            <a:endParaRPr lang="en-US">
              <a:solidFill>
                <a:srgbClr val="003366"/>
              </a:solidFill>
              <a:latin typeface="Courier New" pitchFamily="49" charset="0"/>
              <a:cs typeface="Courier New"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Like variables and methods, class can also be defined inside a class. Classes that were covered so far were top-level classes.</a:t>
            </a:r>
          </a:p>
          <a:p>
            <a:r>
              <a:rPr lang="en-US" dirty="0"/>
              <a:t>Inside the Outer class scope, Inner class name is same as what is declared in Outer class.</a:t>
            </a:r>
          </a:p>
          <a:p>
            <a:r>
              <a:rPr lang="en-US" dirty="0"/>
              <a:t>Outside the Outer class scope, Inner class name is combination of Outer class name and Inner class name and a dot (.) separating them. Inner class name can be same as outer class name.</a:t>
            </a:r>
          </a:p>
          <a:p>
            <a:endParaRPr lang="en-US" dirty="0"/>
          </a:p>
        </p:txBody>
      </p:sp>
      <p:sp>
        <p:nvSpPr>
          <p:cNvPr id="4" name="Slide Number Placeholder 3"/>
          <p:cNvSpPr>
            <a:spLocks noGrp="1"/>
          </p:cNvSpPr>
          <p:nvPr>
            <p:ph type="sldNum" sz="quarter" idx="10"/>
          </p:nvPr>
        </p:nvSpPr>
        <p:spPr/>
        <p:txBody>
          <a:bodyPr/>
          <a:lstStyle/>
          <a:p>
            <a:pPr>
              <a:defRPr/>
            </a:pPr>
            <a:fld id="{1AF60E8D-04EA-4EBE-995C-03ED592FDDCF}" type="slidenum">
              <a:rPr lang="en-US" smtClean="0"/>
              <a:pPr>
                <a:defRPr/>
              </a:pPr>
              <a:t>9</a:t>
            </a:fld>
            <a:endParaRPr lang="en-US"/>
          </a:p>
        </p:txBody>
      </p:sp>
    </p:spTree>
    <p:extLst>
      <p:ext uri="{BB962C8B-B14F-4D97-AF65-F5344CB8AC3E}">
        <p14:creationId xmlns:p14="http://schemas.microsoft.com/office/powerpoint/2010/main" val="2496392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2418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7502" y="1939463"/>
            <a:ext cx="8131858" cy="1102519"/>
          </a:xfrm>
        </p:spPr>
        <p:txBody>
          <a:bodyPr anchor="b"/>
          <a:lstStyle>
            <a:lvl1pPr algn="l">
              <a:defRPr sz="2400">
                <a:solidFill>
                  <a:schemeClr val="bg2"/>
                </a:solidFill>
                <a:effectLst>
                  <a:outerShdw blurRad="38100" dist="38100" dir="2700000" algn="tl">
                    <a:schemeClr val="tx1"/>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567502" y="3256294"/>
            <a:ext cx="8064434" cy="1104691"/>
          </a:xfrm>
        </p:spPr>
        <p:txBody>
          <a:bodyPr/>
          <a:lstStyle>
            <a:lvl1pPr marL="0" indent="0" algn="l">
              <a:spcBef>
                <a:spcPts val="0"/>
              </a:spcBef>
              <a:buNone/>
              <a:defRPr sz="3200" b="1">
                <a:solidFill>
                  <a:schemeClr val="accent2"/>
                </a:solidFill>
                <a:effectLst>
                  <a:outerShdw blurRad="38100" dist="38100" dir="2700000" algn="tl">
                    <a:schemeClr val="tx1"/>
                  </a:outerShdw>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grpSp>
        <p:nvGrpSpPr>
          <p:cNvPr id="8" name="Group 7"/>
          <p:cNvGrpSpPr/>
          <p:nvPr/>
        </p:nvGrpSpPr>
        <p:grpSpPr>
          <a:xfrm>
            <a:off x="274320" y="190919"/>
            <a:ext cx="8595360" cy="4391129"/>
            <a:chOff x="170822" y="190919"/>
            <a:chExt cx="8595360" cy="4391129"/>
          </a:xfrm>
        </p:grpSpPr>
        <p:sp>
          <p:nvSpPr>
            <p:cNvPr id="6" name="Rectangle 5"/>
            <p:cNvSpPr/>
            <p:nvPr userDrawn="1"/>
          </p:nvSpPr>
          <p:spPr bwMode="auto">
            <a:xfrm>
              <a:off x="170822" y="190919"/>
              <a:ext cx="8595360" cy="4391129"/>
            </a:xfrm>
            <a:prstGeom prst="rect">
              <a:avLst/>
            </a:prstGeom>
            <a:noFill/>
            <a:ln w="57150" cap="flat" cmpd="sng" algn="ctr">
              <a:solidFill>
                <a:schemeClr val="accent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Tahoma" pitchFamily="34" charset="0"/>
              </a:endParaRPr>
            </a:p>
          </p:txBody>
        </p:sp>
        <p:sp>
          <p:nvSpPr>
            <p:cNvPr id="7" name="Rectangle 6"/>
            <p:cNvSpPr/>
            <p:nvPr userDrawn="1"/>
          </p:nvSpPr>
          <p:spPr bwMode="auto">
            <a:xfrm>
              <a:off x="302405" y="322653"/>
              <a:ext cx="8321040" cy="4127661"/>
            </a:xfrm>
            <a:prstGeom prst="rect">
              <a:avLst/>
            </a:prstGeom>
            <a:noFill/>
            <a:ln w="57150"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Tahoma" pitchFamily="34" charset="0"/>
              </a:endParaRPr>
            </a:p>
          </p:txBody>
        </p:sp>
      </p:grpSp>
      <p:sp>
        <p:nvSpPr>
          <p:cNvPr id="4" name="Rectangle 3"/>
          <p:cNvSpPr/>
          <p:nvPr userDrawn="1"/>
        </p:nvSpPr>
        <p:spPr bwMode="auto">
          <a:xfrm>
            <a:off x="0" y="0"/>
            <a:ext cx="9144000" cy="9482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Tahoma" pitchFamily="34" charset="0"/>
            </a:endParaRPr>
          </a:p>
        </p:txBody>
      </p:sp>
      <p:pic>
        <p:nvPicPr>
          <p:cNvPr id="10" name="Picture 9">
            <a:extLst>
              <a:ext uri="{FF2B5EF4-FFF2-40B4-BE49-F238E27FC236}">
                <a16:creationId xmlns:a16="http://schemas.microsoft.com/office/drawing/2014/main" id="{3CE7E48D-2938-4FFC-BC67-4F4FAB5C67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7691" y="537999"/>
            <a:ext cx="3346704" cy="1115568"/>
          </a:xfrm>
          <a:prstGeom prst="rect">
            <a:avLst/>
          </a:prstGeom>
        </p:spPr>
      </p:pic>
    </p:spTree>
    <p:extLst>
      <p:ext uri="{BB962C8B-B14F-4D97-AF65-F5344CB8AC3E}">
        <p14:creationId xmlns:p14="http://schemas.microsoft.com/office/powerpoint/2010/main" val="1336081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8579"/>
            <a:ext cx="8686800" cy="377374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3" name="Picture 2"/>
          <p:cNvPicPr>
            <a:picLocks noChangeAspect="1"/>
          </p:cNvPicPr>
          <p:nvPr userDrawn="1"/>
        </p:nvPicPr>
        <p:blipFill>
          <a:blip r:embed="rId2"/>
          <a:stretch>
            <a:fillRect/>
          </a:stretch>
        </p:blipFill>
        <p:spPr>
          <a:xfrm>
            <a:off x="8394192" y="137160"/>
            <a:ext cx="602766" cy="612648"/>
          </a:xfrm>
          <a:prstGeom prst="rect">
            <a:avLst/>
          </a:prstGeom>
        </p:spPr>
      </p:pic>
    </p:spTree>
    <p:extLst>
      <p:ext uri="{BB962C8B-B14F-4D97-AF65-F5344CB8AC3E}">
        <p14:creationId xmlns:p14="http://schemas.microsoft.com/office/powerpoint/2010/main" val="3897542362"/>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560" y="430457"/>
            <a:ext cx="3157797" cy="1611630"/>
          </a:xfrm>
          <a:prstGeom prst="rect">
            <a:avLst/>
          </a:prstGeom>
        </p:spPr>
      </p:pic>
    </p:spTree>
    <p:extLst>
      <p:ext uri="{BB962C8B-B14F-4D97-AF65-F5344CB8AC3E}">
        <p14:creationId xmlns:p14="http://schemas.microsoft.com/office/powerpoint/2010/main" val="2304919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19150"/>
            <a:ext cx="4268789" cy="37338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9788" y="819150"/>
            <a:ext cx="4265612" cy="37338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83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19150"/>
            <a:ext cx="4268788"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600" y="1298970"/>
            <a:ext cx="4268788" cy="3253979"/>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819150"/>
            <a:ext cx="4270374" cy="47982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298970"/>
            <a:ext cx="4270374" cy="3253979"/>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spTree>
    <p:extLst>
      <p:ext uri="{BB962C8B-B14F-4D97-AF65-F5344CB8AC3E}">
        <p14:creationId xmlns:p14="http://schemas.microsoft.com/office/powerpoint/2010/main" val="168805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3363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778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2410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07754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3050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7638" y="173831"/>
            <a:ext cx="1922462" cy="43064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28664" y="173831"/>
            <a:ext cx="5616575" cy="43064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351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2359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55688" y="112871"/>
            <a:ext cx="7002462" cy="613172"/>
          </a:xfrm>
        </p:spPr>
        <p:txBody>
          <a:bodyPr/>
          <a:lstStyle/>
          <a:p>
            <a:r>
              <a:rPr lang="en-US"/>
              <a:t>Click to edit Master title style</a:t>
            </a:r>
          </a:p>
        </p:txBody>
      </p:sp>
      <p:sp>
        <p:nvSpPr>
          <p:cNvPr id="3" name="Content Placeholder 2"/>
          <p:cNvSpPr>
            <a:spLocks noGrp="1"/>
          </p:cNvSpPr>
          <p:nvPr>
            <p:ph sz="half" idx="1"/>
          </p:nvPr>
        </p:nvSpPr>
        <p:spPr>
          <a:xfrm>
            <a:off x="728664" y="1057276"/>
            <a:ext cx="3768725" cy="342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9788" y="1057276"/>
            <a:ext cx="3770312" cy="342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120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55688" y="112875"/>
            <a:ext cx="7002462" cy="613172"/>
          </a:xfrm>
        </p:spPr>
        <p:txBody>
          <a:bodyPr/>
          <a:lstStyle/>
          <a:p>
            <a:r>
              <a:rPr lang="en-US"/>
              <a:t>Click to edit Master title style</a:t>
            </a:r>
          </a:p>
        </p:txBody>
      </p:sp>
      <p:sp>
        <p:nvSpPr>
          <p:cNvPr id="3" name="Text Placeholder 2"/>
          <p:cNvSpPr>
            <a:spLocks noGrp="1"/>
          </p:cNvSpPr>
          <p:nvPr>
            <p:ph type="body" sz="half" idx="1"/>
          </p:nvPr>
        </p:nvSpPr>
        <p:spPr>
          <a:xfrm>
            <a:off x="728664" y="1057276"/>
            <a:ext cx="3768725" cy="342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9788" y="1057276"/>
            <a:ext cx="3770312" cy="342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2003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hapter Outlin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3200" y="1189435"/>
            <a:ext cx="5272088" cy="3386138"/>
          </a:xfrm>
        </p:spPr>
        <p:txBody>
          <a:bodyPr/>
          <a:lstStyle>
            <a:lvl1pPr marL="0" indent="0">
              <a:spcBef>
                <a:spcPts val="600"/>
              </a:spcBef>
              <a:spcAft>
                <a:spcPts val="600"/>
              </a:spcAft>
              <a:buFontTx/>
              <a:buNone/>
              <a:defRPr sz="2000" b="0"/>
            </a:lvl1pPr>
            <a:lvl2pPr marL="274320" indent="0">
              <a:buNone/>
              <a:defRPr/>
            </a:lvl2pPr>
            <a:lvl3pPr marL="502920" indent="0">
              <a:buFont typeface="Arial" pitchFamily="34" charset="0"/>
              <a:buNone/>
              <a:defRPr/>
            </a:lvl3pPr>
            <a:lvl4pPr marL="685800" indent="0">
              <a:buNone/>
              <a:defRPr/>
            </a:lvl4pPr>
            <a:lvl5pPr marL="960120" indent="0">
              <a:buFont typeface="Arial" pitchFamily="34" charset="0"/>
              <a:buNone/>
              <a:defRPr/>
            </a:lvl5pPr>
          </a:lstStyle>
          <a:p>
            <a:pPr lvl="0"/>
            <a:r>
              <a:rPr lang="en-US"/>
              <a:t>Click to edit Master text styles</a:t>
            </a:r>
          </a:p>
        </p:txBody>
      </p:sp>
    </p:spTree>
    <p:extLst>
      <p:ext uri="{BB962C8B-B14F-4D97-AF65-F5344CB8AC3E}">
        <p14:creationId xmlns:p14="http://schemas.microsoft.com/office/powerpoint/2010/main" val="13936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ructure Sli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p:nvPr>
        </p:nvSpPr>
        <p:spPr>
          <a:xfrm>
            <a:off x="2742453" y="964276"/>
            <a:ext cx="5742641" cy="3301803"/>
          </a:xfrm>
        </p:spPr>
        <p:txBody>
          <a:bodyPr/>
          <a:lstStyle>
            <a:lvl1pPr marL="0" indent="0">
              <a:lnSpc>
                <a:spcPct val="150000"/>
              </a:lnSpc>
              <a:spcBef>
                <a:spcPts val="600"/>
              </a:spcBef>
              <a:spcAft>
                <a:spcPts val="600"/>
              </a:spcAft>
              <a:buFont typeface="Arial" pitchFamily="34" charset="0"/>
              <a:buNone/>
              <a:defRPr sz="1800" b="1"/>
            </a:lvl1pPr>
            <a:lvl2pPr marL="0" indent="0">
              <a:lnSpc>
                <a:spcPct val="150000"/>
              </a:lnSpc>
              <a:spcBef>
                <a:spcPts val="600"/>
              </a:spcBef>
              <a:spcAft>
                <a:spcPts val="600"/>
              </a:spcAft>
              <a:buFont typeface="Arial" pitchFamily="34" charset="0"/>
              <a:buNone/>
              <a:tabLst/>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7152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9150"/>
            <a:ext cx="8191501" cy="3733800"/>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8394192" y="137160"/>
            <a:ext cx="602846" cy="612648"/>
          </a:xfrm>
          <a:prstGeom prst="rect">
            <a:avLst/>
          </a:prstGeom>
        </p:spPr>
      </p:pic>
    </p:spTree>
    <p:extLst>
      <p:ext uri="{BB962C8B-B14F-4D97-AF65-F5344CB8AC3E}">
        <p14:creationId xmlns:p14="http://schemas.microsoft.com/office/powerpoint/2010/main" val="184524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25103"/>
            <a:ext cx="8678636" cy="372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6" name="Picture 5"/>
          <p:cNvPicPr>
            <a:picLocks noChangeAspect="1"/>
          </p:cNvPicPr>
          <p:nvPr userDrawn="1"/>
        </p:nvPicPr>
        <p:blipFill>
          <a:blip r:embed="rId2"/>
          <a:stretch>
            <a:fillRect/>
          </a:stretch>
        </p:blipFill>
        <p:spPr>
          <a:xfrm>
            <a:off x="8390060" y="138426"/>
            <a:ext cx="595802" cy="615337"/>
          </a:xfrm>
          <a:prstGeom prst="rect">
            <a:avLst/>
          </a:prstGeom>
        </p:spPr>
      </p:pic>
    </p:spTree>
    <p:extLst>
      <p:ext uri="{BB962C8B-B14F-4D97-AF65-F5344CB8AC3E}">
        <p14:creationId xmlns:p14="http://schemas.microsoft.com/office/powerpoint/2010/main" val="276353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25103"/>
            <a:ext cx="8678636" cy="372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2" name="Picture 1"/>
          <p:cNvPicPr>
            <a:picLocks noChangeAspect="1"/>
          </p:cNvPicPr>
          <p:nvPr userDrawn="1"/>
        </p:nvPicPr>
        <p:blipFill>
          <a:blip r:embed="rId2"/>
          <a:stretch>
            <a:fillRect/>
          </a:stretch>
        </p:blipFill>
        <p:spPr>
          <a:xfrm>
            <a:off x="8394192" y="137160"/>
            <a:ext cx="593198" cy="612648"/>
          </a:xfrm>
          <a:prstGeom prst="rect">
            <a:avLst/>
          </a:prstGeom>
        </p:spPr>
      </p:pic>
    </p:spTree>
    <p:extLst>
      <p:ext uri="{BB962C8B-B14F-4D97-AF65-F5344CB8AC3E}">
        <p14:creationId xmlns:p14="http://schemas.microsoft.com/office/powerpoint/2010/main" val="203558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8579"/>
            <a:ext cx="8686800" cy="377374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3" name="Picture 2"/>
          <p:cNvPicPr>
            <a:picLocks noChangeAspect="1"/>
          </p:cNvPicPr>
          <p:nvPr userDrawn="1"/>
        </p:nvPicPr>
        <p:blipFill>
          <a:blip r:embed="rId2"/>
          <a:stretch>
            <a:fillRect/>
          </a:stretch>
        </p:blipFill>
        <p:spPr>
          <a:xfrm>
            <a:off x="8394192" y="137160"/>
            <a:ext cx="602766" cy="612648"/>
          </a:xfrm>
          <a:prstGeom prst="rect">
            <a:avLst/>
          </a:prstGeom>
        </p:spPr>
      </p:pic>
    </p:spTree>
    <p:extLst>
      <p:ext uri="{BB962C8B-B14F-4D97-AF65-F5344CB8AC3E}">
        <p14:creationId xmlns:p14="http://schemas.microsoft.com/office/powerpoint/2010/main" val="2359494223"/>
      </p:ext>
    </p:extLst>
  </p:cSld>
  <p:clrMapOvr>
    <a:masterClrMapping/>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8579"/>
            <a:ext cx="8686800" cy="377374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dirty="0"/>
              <a:t>Click to edit Master title style</a:t>
            </a:r>
          </a:p>
        </p:txBody>
      </p:sp>
      <p:pic>
        <p:nvPicPr>
          <p:cNvPr id="6" name="Picture 5"/>
          <p:cNvPicPr>
            <a:picLocks noChangeAspect="1"/>
          </p:cNvPicPr>
          <p:nvPr userDrawn="1"/>
        </p:nvPicPr>
        <p:blipFill>
          <a:blip r:embed="rId2"/>
          <a:stretch>
            <a:fillRect/>
          </a:stretch>
        </p:blipFill>
        <p:spPr>
          <a:xfrm>
            <a:off x="8394192" y="137160"/>
            <a:ext cx="593198" cy="612648"/>
          </a:xfrm>
          <a:prstGeom prst="rect">
            <a:avLst/>
          </a:prstGeom>
        </p:spPr>
      </p:pic>
    </p:spTree>
    <p:extLst>
      <p:ext uri="{BB962C8B-B14F-4D97-AF65-F5344CB8AC3E}">
        <p14:creationId xmlns:p14="http://schemas.microsoft.com/office/powerpoint/2010/main" val="512696953"/>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818579"/>
            <a:ext cx="8686800" cy="377374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753941" y="111334"/>
            <a:ext cx="7636119" cy="613172"/>
          </a:xfrm>
        </p:spPr>
        <p:txBody>
          <a:bodyPr/>
          <a:lstStyle>
            <a:lvl1pPr>
              <a:defRPr lang="en-US" dirty="0">
                <a:solidFill>
                  <a:schemeClr val="tx1"/>
                </a:solidFill>
                <a:latin typeface="+mn-lt"/>
                <a:ea typeface="Lucida Sans Unicode" pitchFamily="34" charset="0"/>
                <a:cs typeface="+mn-cs"/>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8418684" y="137160"/>
            <a:ext cx="586689" cy="612648"/>
          </a:xfrm>
          <a:prstGeom prst="rect">
            <a:avLst/>
          </a:prstGeom>
        </p:spPr>
      </p:pic>
    </p:spTree>
    <p:extLst>
      <p:ext uri="{BB962C8B-B14F-4D97-AF65-F5344CB8AC3E}">
        <p14:creationId xmlns:p14="http://schemas.microsoft.com/office/powerpoint/2010/main" val="2557742030"/>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8"/>
          <p:cNvSpPr>
            <a:spLocks noGrp="1" noChangeArrowheads="1"/>
          </p:cNvSpPr>
          <p:nvPr>
            <p:ph type="title"/>
          </p:nvPr>
        </p:nvSpPr>
        <p:spPr bwMode="auto">
          <a:xfrm>
            <a:off x="753941" y="111334"/>
            <a:ext cx="7636119" cy="613172"/>
          </a:xfrm>
          <a:prstGeom prst="rect">
            <a:avLst/>
          </a:prstGeom>
          <a:noFill/>
          <a:ln w="9525">
            <a:noFill/>
            <a:miter lim="800000"/>
            <a:headEnd/>
            <a:tailEnd/>
          </a:ln>
          <a:effectLst/>
        </p:spPr>
        <p:txBody>
          <a:bodyPr vert="horz" wrap="square" lIns="90000" tIns="46800" rIns="90000" bIns="46800" numCol="1" anchor="ctr" anchorCtr="0" compatLnSpc="1"/>
          <a:lstStyle/>
          <a:p>
            <a:pPr lvl="0"/>
            <a:r>
              <a:rPr lang="en-US"/>
              <a:t>Click to edit Master title style</a:t>
            </a:r>
            <a:endParaRPr lang="en-US" dirty="0"/>
          </a:p>
        </p:txBody>
      </p:sp>
      <p:sp>
        <p:nvSpPr>
          <p:cNvPr id="1028" name="Rectangle 9"/>
          <p:cNvSpPr>
            <a:spLocks noGrp="1" noChangeArrowheads="1"/>
          </p:cNvSpPr>
          <p:nvPr>
            <p:ph type="body" idx="1"/>
          </p:nvPr>
        </p:nvSpPr>
        <p:spPr bwMode="auto">
          <a:xfrm>
            <a:off x="237919" y="829723"/>
            <a:ext cx="8624726" cy="37994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4" name="Text Box 5"/>
          <p:cNvSpPr txBox="1">
            <a:spLocks noChangeArrowheads="1"/>
          </p:cNvSpPr>
          <p:nvPr/>
        </p:nvSpPr>
        <p:spPr bwMode="auto">
          <a:xfrm>
            <a:off x="1784832" y="4713142"/>
            <a:ext cx="5484590" cy="263791"/>
          </a:xfrm>
          <a:prstGeom prst="rect">
            <a:avLst/>
          </a:prstGeom>
          <a:noFill/>
          <a:ln>
            <a:noFill/>
          </a:ln>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ahoma" pitchFamily="34" charset="0"/>
                <a:cs typeface="Lucida Sans Unicode" pitchFamily="34" charset="0"/>
              </a:defRPr>
            </a:lvl9pPr>
          </a:lstStyle>
          <a:p>
            <a:pPr algn="ctr" eaLnBrk="1" hangingPunct="1">
              <a:buClr>
                <a:srgbClr val="4D4D4D"/>
              </a:buClr>
              <a:buSzPct val="100000"/>
              <a:buFont typeface="Tahoma" pitchFamily="34" charset="0"/>
              <a:buNone/>
              <a:tabLst>
                <a:tab pos="5767388" algn="r"/>
              </a:tabLst>
              <a:defRPr/>
            </a:pPr>
            <a:r>
              <a:rPr lang="en-US" sz="1100" b="0" dirty="0">
                <a:solidFill>
                  <a:schemeClr val="accent2">
                    <a:lumMod val="50000"/>
                  </a:schemeClr>
                </a:solidFill>
                <a:effectLst/>
                <a:ea typeface="+mn-ea"/>
              </a:rPr>
              <a:t>Programming with Java</a:t>
            </a:r>
            <a:endParaRPr lang="en-US" sz="1100" dirty="0">
              <a:solidFill>
                <a:schemeClr val="accent2">
                  <a:lumMod val="50000"/>
                </a:schemeClr>
              </a:solidFill>
              <a:effectLst/>
              <a:ea typeface="+mn-ea"/>
            </a:endParaRPr>
          </a:p>
        </p:txBody>
      </p:sp>
      <p:sp>
        <p:nvSpPr>
          <p:cNvPr id="9" name="Line 54"/>
          <p:cNvSpPr>
            <a:spLocks noChangeShapeType="1"/>
          </p:cNvSpPr>
          <p:nvPr userDrawn="1"/>
        </p:nvSpPr>
        <p:spPr bwMode="blackGray">
          <a:xfrm>
            <a:off x="7318739" y="4713142"/>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14" name="Line 54"/>
          <p:cNvSpPr>
            <a:spLocks noChangeShapeType="1"/>
          </p:cNvSpPr>
          <p:nvPr userDrawn="1"/>
        </p:nvSpPr>
        <p:spPr bwMode="blackGray">
          <a:xfrm>
            <a:off x="1830344" y="4710215"/>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15" name="Text Box 2"/>
          <p:cNvSpPr txBox="1">
            <a:spLocks noChangeArrowheads="1"/>
          </p:cNvSpPr>
          <p:nvPr userDrawn="1"/>
        </p:nvSpPr>
        <p:spPr bwMode="auto">
          <a:xfrm>
            <a:off x="2242128" y="4984506"/>
            <a:ext cx="4798250" cy="107722"/>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2021</a:t>
            </a:r>
            <a:r>
              <a:rPr lang="en-US" sz="700" b="0" baseline="0" dirty="0">
                <a:solidFill>
                  <a:srgbClr val="4D4D4D"/>
                </a:solidFill>
                <a:latin typeface="Tahoma" charset="0"/>
              </a:rPr>
              <a:t> </a:t>
            </a:r>
            <a:r>
              <a:rPr lang="en-US" sz="700" b="0" dirty="0">
                <a:solidFill>
                  <a:srgbClr val="4D4D4D"/>
                </a:solidFill>
                <a:latin typeface="Tahoma" charset="0"/>
              </a:rPr>
              <a:t>Copyright TechEd Trainings LLP. All rights reserved. Not to be reproduced without prior written consent.</a:t>
            </a:r>
          </a:p>
        </p:txBody>
      </p:sp>
      <p:sp>
        <p:nvSpPr>
          <p:cNvPr id="19" name="Rectangle 14"/>
          <p:cNvSpPr>
            <a:spLocks noChangeArrowheads="1"/>
          </p:cNvSpPr>
          <p:nvPr userDrawn="1"/>
        </p:nvSpPr>
        <p:spPr bwMode="auto">
          <a:xfrm>
            <a:off x="0" y="0"/>
            <a:ext cx="9144000" cy="94593"/>
          </a:xfrm>
          <a:prstGeom prst="rect">
            <a:avLst/>
          </a:prstGeom>
          <a:solidFill>
            <a:schemeClr val="accent2"/>
          </a:solidFill>
          <a:ln w="9525">
            <a:noFill/>
            <a:miter lim="800000"/>
            <a:headEnd/>
            <a:tailEnd/>
          </a:ln>
        </p:spPr>
        <p:txBody>
          <a:bodyPr/>
          <a:lstStyle/>
          <a:p>
            <a:endParaRPr lang="en-US" dirty="0"/>
          </a:p>
        </p:txBody>
      </p:sp>
      <p:sp>
        <p:nvSpPr>
          <p:cNvPr id="13" name="Line 51"/>
          <p:cNvSpPr>
            <a:spLocks noChangeShapeType="1"/>
          </p:cNvSpPr>
          <p:nvPr userDrawn="1"/>
        </p:nvSpPr>
        <p:spPr bwMode="blackGray">
          <a:xfrm>
            <a:off x="0" y="4710215"/>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18" name="Text Box 50"/>
          <p:cNvSpPr txBox="1">
            <a:spLocks noChangeArrowheads="1"/>
          </p:cNvSpPr>
          <p:nvPr userDrawn="1"/>
        </p:nvSpPr>
        <p:spPr bwMode="blackGray">
          <a:xfrm>
            <a:off x="8667557" y="4707289"/>
            <a:ext cx="476443" cy="436238"/>
          </a:xfrm>
          <a:prstGeom prst="rect">
            <a:avLst/>
          </a:prstGeom>
          <a:solidFill>
            <a:srgbClr val="898F8F"/>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pic>
        <p:nvPicPr>
          <p:cNvPr id="20" name="Picture 19">
            <a:extLst>
              <a:ext uri="{FF2B5EF4-FFF2-40B4-BE49-F238E27FC236}">
                <a16:creationId xmlns:a16="http://schemas.microsoft.com/office/drawing/2014/main" id="{223B8E53-3AA7-4587-9320-8D065A800CA4}"/>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453867" y="4754394"/>
            <a:ext cx="1097280" cy="36576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6" r:id="rId4"/>
    <p:sldLayoutId id="2147483685" r:id="rId5"/>
    <p:sldLayoutId id="2147483702" r:id="rId6"/>
    <p:sldLayoutId id="2147483687" r:id="rId7"/>
    <p:sldLayoutId id="2147483699" r:id="rId8"/>
    <p:sldLayoutId id="2147483700" r:id="rId9"/>
    <p:sldLayoutId id="2147483701"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703" r:id="rId22"/>
  </p:sldLayoutIdLst>
  <p:hf sldNum="0" hdr="0" ftr="0" dt="0"/>
  <p:txStyles>
    <p:titleStyle>
      <a:lvl1pPr algn="ctr" defTabSz="457200" rtl="0" eaLnBrk="1" fontAlgn="base" hangingPunct="1">
        <a:spcBef>
          <a:spcPct val="0"/>
        </a:spcBef>
        <a:spcAft>
          <a:spcPct val="0"/>
        </a:spcAft>
        <a:buClr>
          <a:srgbClr val="000000"/>
        </a:buClr>
        <a:buSzPct val="100000"/>
        <a:buFont typeface="Tahoma" pitchFamily="34" charset="0"/>
        <a:defRPr sz="2000" b="1" baseline="0">
          <a:solidFill>
            <a:schemeClr val="tx1"/>
          </a:solidFill>
          <a:effectLst/>
          <a:latin typeface="+mj-lt"/>
          <a:ea typeface="Lucida Sans Unicode" pitchFamily="34" charset="0"/>
          <a:cs typeface="+mj-cs"/>
        </a:defRPr>
      </a:lvl1pPr>
      <a:lvl2pPr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ea typeface="Lucida Sans Unicode"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ea typeface="Lucida Sans Unicode"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ea typeface="Lucida Sans Unicode"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ea typeface="Lucida Sans Unicode"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3200" b="1">
          <a:solidFill>
            <a:srgbClr val="000000"/>
          </a:solidFill>
          <a:latin typeface="Tahoma" pitchFamily="34" charset="0"/>
          <a:cs typeface="Lucida Sans Unicode" pitchFamily="34" charset="0"/>
        </a:defRPr>
      </a:lvl9pPr>
    </p:titleStyle>
    <p:bodyStyle>
      <a:lvl1pPr marL="231775" indent="-231775" algn="l" defTabSz="457200" rtl="0" eaLnBrk="1" fontAlgn="base" hangingPunct="1">
        <a:spcBef>
          <a:spcPts val="1200"/>
        </a:spcBef>
        <a:spcAft>
          <a:spcPct val="0"/>
        </a:spcAft>
        <a:buClr>
          <a:srgbClr val="000000"/>
        </a:buClr>
        <a:buSzPct val="100000"/>
        <a:buFont typeface="Tahoma" pitchFamily="34" charset="0"/>
        <a:buBlip>
          <a:blip r:embed="rId25"/>
        </a:buBlip>
        <a:defRPr sz="1600">
          <a:solidFill>
            <a:schemeClr val="tx1"/>
          </a:solidFill>
          <a:latin typeface="+mn-lt"/>
          <a:ea typeface="Lucida Sans Unicode" pitchFamily="34" charset="0"/>
          <a:cs typeface="+mn-cs"/>
        </a:defRPr>
      </a:lvl1pPr>
      <a:lvl2pPr marL="461963" indent="-236538" algn="l" defTabSz="457200" rtl="0" eaLnBrk="1" fontAlgn="base" hangingPunct="1">
        <a:spcBef>
          <a:spcPct val="0"/>
        </a:spcBef>
        <a:spcAft>
          <a:spcPct val="0"/>
        </a:spcAft>
        <a:buClr>
          <a:srgbClr val="000000"/>
        </a:buClr>
        <a:buSzPct val="100000"/>
        <a:buFont typeface="Tahoma" pitchFamily="34" charset="0"/>
        <a:buChar char="–"/>
        <a:defRPr sz="1600">
          <a:solidFill>
            <a:schemeClr val="tx1"/>
          </a:solidFill>
          <a:latin typeface="+mn-lt"/>
          <a:ea typeface="Lucida Sans Unicode" pitchFamily="34" charset="0"/>
          <a:cs typeface="+mn-cs"/>
        </a:defRPr>
      </a:lvl2pPr>
      <a:lvl3pPr marL="682625" indent="-220663" algn="l" defTabSz="457200" rtl="0" eaLnBrk="1" fontAlgn="base" hangingPunct="1">
        <a:spcBef>
          <a:spcPct val="0"/>
        </a:spcBef>
        <a:spcAft>
          <a:spcPct val="0"/>
        </a:spcAft>
        <a:buClr>
          <a:srgbClr val="000000"/>
        </a:buClr>
        <a:buFont typeface="Wingdings" pitchFamily="2" charset="2"/>
        <a:buChar char="§"/>
        <a:defRPr sz="1600">
          <a:solidFill>
            <a:schemeClr val="tx1"/>
          </a:solidFill>
          <a:latin typeface="+mn-lt"/>
          <a:ea typeface="Lucida Sans Unicode" pitchFamily="34" charset="0"/>
          <a:cs typeface="+mn-cs"/>
        </a:defRPr>
      </a:lvl3pPr>
      <a:lvl4pPr marL="915988" indent="-228600" algn="l" defTabSz="457200" rtl="0" eaLnBrk="1" fontAlgn="base" hangingPunct="1">
        <a:spcBef>
          <a:spcPct val="0"/>
        </a:spcBef>
        <a:spcAft>
          <a:spcPct val="0"/>
        </a:spcAft>
        <a:buClr>
          <a:srgbClr val="000000"/>
        </a:buClr>
        <a:buSzPct val="100000"/>
        <a:buFont typeface="Arial" charset="0"/>
        <a:buChar char="–"/>
        <a:defRPr sz="1600">
          <a:solidFill>
            <a:schemeClr val="tx1"/>
          </a:solidFill>
          <a:latin typeface="+mn-lt"/>
          <a:ea typeface="Lucida Sans Unicode" pitchFamily="34" charset="0"/>
          <a:cs typeface="+mn-cs"/>
        </a:defRPr>
      </a:lvl4pPr>
      <a:lvl5pPr marL="1143000" indent="-228600" algn="l" defTabSz="457200" rtl="0" eaLnBrk="1" fontAlgn="base" hangingPunct="1">
        <a:spcBef>
          <a:spcPct val="0"/>
        </a:spcBef>
        <a:spcAft>
          <a:spcPct val="0"/>
        </a:spcAft>
        <a:buClr>
          <a:srgbClr val="000000"/>
        </a:buClr>
        <a:buSzPct val="100000"/>
        <a:buChar char="•"/>
        <a:defRPr sz="1600">
          <a:solidFill>
            <a:schemeClr val="tx1"/>
          </a:solidFill>
          <a:latin typeface="+mn-lt"/>
          <a:ea typeface="Lucida Sans Unicode" pitchFamily="34" charset="0"/>
          <a:cs typeface="+mn-cs"/>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6"/>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6"/>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6"/>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6"/>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Programming with Advanced Java</a:t>
            </a:r>
          </a:p>
        </p:txBody>
      </p:sp>
      <p:sp>
        <p:nvSpPr>
          <p:cNvPr id="2" name="Subtitle 1"/>
          <p:cNvSpPr>
            <a:spLocks noGrp="1"/>
          </p:cNvSpPr>
          <p:nvPr>
            <p:ph type="subTitle" idx="1"/>
          </p:nvPr>
        </p:nvSpPr>
        <p:spPr/>
        <p:txBody>
          <a:bodyPr/>
          <a:lstStyle/>
          <a:p>
            <a:r>
              <a:rPr lang="en-US" dirty="0"/>
              <a:t>Chapter 1: </a:t>
            </a:r>
            <a:br>
              <a:rPr lang="en-US" dirty="0"/>
            </a:br>
            <a:r>
              <a:rPr lang="en-US" dirty="0"/>
              <a:t>Introduction to Inner Classes</a:t>
            </a:r>
          </a:p>
          <a:p>
            <a:endParaRPr lang="en-US" dirty="0"/>
          </a:p>
          <a:p>
            <a:endParaRPr lang="en-US" dirty="0"/>
          </a:p>
          <a:p>
            <a:endParaRPr lang="en-US" dirty="0"/>
          </a:p>
        </p:txBody>
      </p:sp>
      <p:sp>
        <p:nvSpPr>
          <p:cNvPr id="3" name="TextBox 2"/>
          <p:cNvSpPr txBox="1"/>
          <p:nvPr/>
        </p:nvSpPr>
        <p:spPr>
          <a:xfrm>
            <a:off x="0" y="0"/>
            <a:ext cx="9144000" cy="95534"/>
          </a:xfrm>
          <a:prstGeom prst="rect">
            <a:avLst/>
          </a:prstGeom>
          <a:solidFill>
            <a:schemeClr val="bg1"/>
          </a:solidFill>
        </p:spPr>
        <p:txBody>
          <a:bodyPr wrap="square" rtlCol="0">
            <a:noAutofit/>
          </a:bodyPr>
          <a:lstStyle/>
          <a:p>
            <a:endParaRPr lang="en-US" dirty="0"/>
          </a:p>
        </p:txBody>
      </p:sp>
    </p:spTree>
    <p:extLst>
      <p:ext uri="{BB962C8B-B14F-4D97-AF65-F5344CB8AC3E}">
        <p14:creationId xmlns:p14="http://schemas.microsoft.com/office/powerpoint/2010/main" val="326895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4193301720"/>
              </p:ext>
            </p:extLst>
          </p:nvPr>
        </p:nvGraphicFramePr>
        <p:xfrm>
          <a:off x="861060" y="836691"/>
          <a:ext cx="6446520" cy="2633472"/>
        </p:xfrm>
        <a:graphic>
          <a:graphicData uri="http://schemas.openxmlformats.org/drawingml/2006/table">
            <a:tbl>
              <a:tblPr>
                <a:tableStyleId>{00A15C55-8517-42AA-B614-E9B94910E393}</a:tableStyleId>
              </a:tblPr>
              <a:tblGrid>
                <a:gridCol w="644652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Stronger Encapsulation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Defining and Using Inner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1" dirty="0">
                          <a:solidFill>
                            <a:schemeClr val="tx1"/>
                          </a:solidFill>
                        </a:rPr>
                        <a:t>Member-Level, Method-Local, Anonymous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b="0" dirty="0">
                          <a:solidFill>
                            <a:schemeClr val="bg1">
                              <a:lumMod val="65000"/>
                            </a:schemeClr>
                          </a:solidFill>
                        </a:rPr>
                        <a:t>Static Nested Class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35759290"/>
                  </a:ext>
                </a:extLst>
              </a:tr>
              <a:tr h="438912">
                <a:tc>
                  <a:txBody>
                    <a:bodyPr/>
                    <a:lstStyle/>
                    <a:p>
                      <a:pPr>
                        <a:lnSpc>
                          <a:spcPct val="100000"/>
                        </a:lnSpc>
                        <a:spcAft>
                          <a:spcPts val="0"/>
                        </a:spcAft>
                      </a:pPr>
                      <a:r>
                        <a:rPr lang="en-US" sz="1800" b="0" dirty="0">
                          <a:solidFill>
                            <a:schemeClr val="bg1">
                              <a:lumMod val="65000"/>
                            </a:schemeClr>
                          </a:solidFill>
                        </a:rPr>
                        <a:t>Nested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24790207"/>
                  </a:ext>
                </a:extLst>
              </a:tr>
              <a:tr h="438912">
                <a:tc>
                  <a:txBody>
                    <a:bodyPr/>
                    <a:lstStyle/>
                    <a:p>
                      <a:pPr>
                        <a:lnSpc>
                          <a:spcPct val="100000"/>
                        </a:lnSpc>
                        <a:spcAft>
                          <a:spcPts val="0"/>
                        </a:spcAft>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2109631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14450" y="57151"/>
            <a:ext cx="5657850" cy="479822"/>
          </a:xfrm>
        </p:spPr>
        <p:txBody>
          <a:bodyPr/>
          <a:lstStyle/>
          <a:p>
            <a:pPr eaLnBrk="1" hangingPunct="1"/>
            <a:r>
              <a:rPr lang="en-US" kern="1200" dirty="0"/>
              <a:t>Member Inner class</a:t>
            </a:r>
          </a:p>
        </p:txBody>
      </p:sp>
      <p:sp>
        <p:nvSpPr>
          <p:cNvPr id="568323" name="Rectangle 3"/>
          <p:cNvSpPr>
            <a:spLocks noGrp="1" noChangeArrowheads="1"/>
          </p:cNvSpPr>
          <p:nvPr>
            <p:ph type="body" idx="1"/>
          </p:nvPr>
        </p:nvSpPr>
        <p:spPr>
          <a:xfrm>
            <a:off x="1314450" y="771525"/>
            <a:ext cx="6808470" cy="3600450"/>
          </a:xfrm>
        </p:spPr>
        <p:txBody>
          <a:bodyPr/>
          <a:lstStyle/>
          <a:p>
            <a:pPr marL="428625" indent="-428625">
              <a:lnSpc>
                <a:spcPct val="120000"/>
              </a:lnSpc>
              <a:defRPr/>
            </a:pPr>
            <a:r>
              <a:rPr lang="en-US" dirty="0">
                <a:latin typeface="+mj-lt"/>
              </a:rPr>
              <a:t>Structure:</a:t>
            </a:r>
          </a:p>
          <a:p>
            <a:pPr marL="728663" lvl="1" indent="-428625">
              <a:lnSpc>
                <a:spcPct val="120000"/>
              </a:lnSpc>
              <a:buNone/>
              <a:defRPr/>
            </a:pPr>
            <a:r>
              <a:rPr lang="en-US" sz="1500" b="1" dirty="0">
                <a:solidFill>
                  <a:srgbClr val="000000"/>
                </a:solidFill>
                <a:latin typeface="Courier New" pitchFamily="49" charset="0"/>
              </a:rPr>
              <a:t>public class </a:t>
            </a:r>
            <a:r>
              <a:rPr lang="en-US" sz="1500" b="1" dirty="0" err="1">
                <a:solidFill>
                  <a:srgbClr val="000000"/>
                </a:solidFill>
                <a:latin typeface="Courier New" pitchFamily="49" charset="0"/>
              </a:rPr>
              <a:t>OuterClass</a:t>
            </a:r>
            <a:r>
              <a:rPr lang="en-US" sz="1500" b="1" dirty="0">
                <a:solidFill>
                  <a:srgbClr val="000000"/>
                </a:solidFill>
                <a:latin typeface="Courier New" pitchFamily="49" charset="0"/>
              </a:rPr>
              <a:t>{</a:t>
            </a:r>
          </a:p>
          <a:p>
            <a:pPr marL="728663" lvl="1" indent="-428625">
              <a:lnSpc>
                <a:spcPct val="120000"/>
              </a:lnSpc>
              <a:buNone/>
              <a:defRPr/>
            </a:pPr>
            <a:r>
              <a:rPr lang="en-US" sz="1500" b="1" dirty="0">
                <a:solidFill>
                  <a:srgbClr val="000000"/>
                </a:solidFill>
                <a:latin typeface="Courier New" pitchFamily="49" charset="0"/>
              </a:rPr>
              <a:t>	public class </a:t>
            </a:r>
            <a:r>
              <a:rPr lang="en-US" sz="1500" b="1" dirty="0" err="1">
                <a:solidFill>
                  <a:srgbClr val="000000"/>
                </a:solidFill>
                <a:latin typeface="Courier New" pitchFamily="49" charset="0"/>
              </a:rPr>
              <a:t>InnerClass</a:t>
            </a:r>
            <a:r>
              <a:rPr lang="en-US" sz="1500" b="1" dirty="0">
                <a:solidFill>
                  <a:srgbClr val="000000"/>
                </a:solidFill>
                <a:latin typeface="Courier New" pitchFamily="49" charset="0"/>
              </a:rPr>
              <a:t>{..}</a:t>
            </a:r>
          </a:p>
          <a:p>
            <a:pPr marL="728663" lvl="1" indent="-428625">
              <a:lnSpc>
                <a:spcPct val="120000"/>
              </a:lnSpc>
              <a:buNone/>
              <a:defRPr/>
            </a:pPr>
            <a:r>
              <a:rPr lang="en-US" sz="1500" b="1" dirty="0">
                <a:solidFill>
                  <a:srgbClr val="000000"/>
                </a:solidFill>
                <a:latin typeface="Courier New" pitchFamily="49" charset="0"/>
              </a:rPr>
              <a:t>}</a:t>
            </a:r>
            <a:endParaRPr lang="en-US" sz="1500" dirty="0">
              <a:solidFill>
                <a:srgbClr val="000000"/>
              </a:solidFill>
              <a:latin typeface="Times New Roman" pitchFamily="18" charset="0"/>
            </a:endParaRPr>
          </a:p>
          <a:p>
            <a:pPr marL="428625" indent="-428625">
              <a:lnSpc>
                <a:spcPct val="120000"/>
              </a:lnSpc>
              <a:defRPr/>
            </a:pPr>
            <a:r>
              <a:rPr lang="en-US" dirty="0">
                <a:latin typeface="+mj-lt"/>
              </a:rPr>
              <a:t>Non static inner class object cannot be created without a outer class instance.</a:t>
            </a:r>
          </a:p>
          <a:p>
            <a:pPr marL="428625" indent="-428625">
              <a:lnSpc>
                <a:spcPct val="120000"/>
              </a:lnSpc>
              <a:defRPr/>
            </a:pPr>
            <a:r>
              <a:rPr lang="en-IN" dirty="0">
                <a:latin typeface="+mj-lt"/>
              </a:rPr>
              <a:t>Non-static inner class cannot have </a:t>
            </a:r>
            <a:r>
              <a:rPr lang="en-IN" b="1" dirty="0">
                <a:solidFill>
                  <a:srgbClr val="000000"/>
                </a:solidFill>
                <a:latin typeface="Courier New" pitchFamily="49" charset="0"/>
              </a:rPr>
              <a:t>static</a:t>
            </a:r>
            <a:r>
              <a:rPr lang="en-IN" dirty="0">
                <a:latin typeface="+mj-lt"/>
              </a:rPr>
              <a:t> members.</a:t>
            </a:r>
          </a:p>
          <a:p>
            <a:pPr marL="428625" indent="-428625">
              <a:lnSpc>
                <a:spcPct val="120000"/>
              </a:lnSpc>
              <a:defRPr/>
            </a:pPr>
            <a:r>
              <a:rPr lang="en-US" dirty="0"/>
              <a:t>Other modifier applicable here are</a:t>
            </a:r>
            <a:r>
              <a:rPr lang="en-US" dirty="0">
                <a:solidFill>
                  <a:srgbClr val="003366"/>
                </a:solidFill>
                <a:latin typeface="Courier New" pitchFamily="49" charset="0"/>
                <a:cs typeface="Courier New" pitchFamily="49" charset="0"/>
              </a:rPr>
              <a:t>	</a:t>
            </a:r>
            <a:r>
              <a:rPr lang="en-US" b="1" dirty="0">
                <a:solidFill>
                  <a:srgbClr val="000000"/>
                </a:solidFill>
                <a:latin typeface="Courier New" pitchFamily="49" charset="0"/>
              </a:rPr>
              <a:t>abstract, final, public, protected, private</a:t>
            </a:r>
          </a:p>
        </p:txBody>
      </p:sp>
      <p:sp>
        <p:nvSpPr>
          <p:cNvPr id="7172" name="Slide Number Placeholder 4"/>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6D2A6107-7B2F-49CE-BB7C-9727FD94A969}" type="slidenum">
              <a:rPr lang="en-US" smtClean="0"/>
              <a:pPr eaLnBrk="1" hangingPunct="1">
                <a:defRPr/>
              </a:pPr>
              <a:t>11</a:t>
            </a:fld>
            <a:endParaRPr lang="en-US">
              <a:solidFill>
                <a:schemeClr val="bg2"/>
              </a:solidFill>
            </a:endParaRPr>
          </a:p>
        </p:txBody>
      </p:sp>
    </p:spTree>
    <p:extLst>
      <p:ext uri="{BB962C8B-B14F-4D97-AF65-F5344CB8AC3E}">
        <p14:creationId xmlns:p14="http://schemas.microsoft.com/office/powerpoint/2010/main" val="109145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ChangeArrowheads="1"/>
          </p:cNvSpPr>
          <p:nvPr/>
        </p:nvSpPr>
        <p:spPr bwMode="auto">
          <a:xfrm>
            <a:off x="1485900" y="914400"/>
            <a:ext cx="5029200" cy="3886200"/>
          </a:xfrm>
          <a:prstGeom prst="rect">
            <a:avLst/>
          </a:prstGeom>
          <a:noFill/>
          <a:ln w="9525">
            <a:noFill/>
            <a:miter lim="800000"/>
            <a:headEnd/>
            <a:tailEnd/>
          </a:ln>
          <a:effectLst/>
        </p:spPr>
        <p:txBody>
          <a:bodyPr/>
          <a:lstStyle/>
          <a:p>
            <a:pPr>
              <a:defRPr/>
            </a:pPr>
            <a:r>
              <a:rPr lang="en-US" sz="1500" b="1" dirty="0">
                <a:solidFill>
                  <a:srgbClr val="000000"/>
                </a:solidFill>
                <a:latin typeface="Courier New" pitchFamily="49" charset="0"/>
                <a:cs typeface="+mn-cs"/>
              </a:rPr>
              <a:t>class C{</a:t>
            </a:r>
          </a:p>
          <a:p>
            <a:pPr lvl="1">
              <a:defRPr/>
            </a:pPr>
            <a:r>
              <a:rPr lang="en-US" sz="1500" b="1" dirty="0">
                <a:solidFill>
                  <a:srgbClr val="000000"/>
                </a:solidFill>
                <a:latin typeface="Courier New" pitchFamily="49" charset="0"/>
                <a:cs typeface="+mn-cs"/>
              </a:rPr>
              <a:t>private </a:t>
            </a:r>
            <a:r>
              <a:rPr lang="en-US" sz="1500" b="1" dirty="0" err="1">
                <a:solidFill>
                  <a:srgbClr val="000000"/>
                </a:solidFill>
                <a:latin typeface="Courier New" pitchFamily="49" charset="0"/>
                <a:cs typeface="+mn-cs"/>
              </a:rPr>
              <a:t>int</a:t>
            </a:r>
            <a:r>
              <a:rPr lang="en-US" sz="1500" b="1" dirty="0">
                <a:solidFill>
                  <a:srgbClr val="000000"/>
                </a:solidFill>
                <a:latin typeface="Courier New" pitchFamily="49" charset="0"/>
                <a:cs typeface="+mn-cs"/>
              </a:rPr>
              <a:t> </a:t>
            </a:r>
            <a:r>
              <a:rPr lang="en-US" sz="1500" b="1" dirty="0" err="1">
                <a:solidFill>
                  <a:srgbClr val="000000"/>
                </a:solidFill>
                <a:latin typeface="Courier New" pitchFamily="49" charset="0"/>
                <a:cs typeface="+mn-cs"/>
              </a:rPr>
              <a:t>i</a:t>
            </a:r>
            <a:r>
              <a:rPr lang="en-US" sz="1500" b="1" dirty="0">
                <a:solidFill>
                  <a:srgbClr val="000000"/>
                </a:solidFill>
                <a:latin typeface="Courier New" pitchFamily="49" charset="0"/>
                <a:cs typeface="+mn-cs"/>
              </a:rPr>
              <a:t>;</a:t>
            </a:r>
          </a:p>
          <a:p>
            <a:pPr lvl="1">
              <a:defRPr/>
            </a:pPr>
            <a:r>
              <a:rPr lang="en-US" sz="1500" b="1" dirty="0">
                <a:solidFill>
                  <a:srgbClr val="000000"/>
                </a:solidFill>
                <a:latin typeface="Courier New" pitchFamily="49" charset="0"/>
                <a:cs typeface="+mn-cs"/>
              </a:rPr>
              <a:t>static private </a:t>
            </a:r>
            <a:r>
              <a:rPr lang="en-US" sz="1500" b="1" dirty="0" err="1">
                <a:solidFill>
                  <a:srgbClr val="000000"/>
                </a:solidFill>
                <a:latin typeface="Courier New" pitchFamily="49" charset="0"/>
                <a:cs typeface="+mn-cs"/>
              </a:rPr>
              <a:t>int</a:t>
            </a:r>
            <a:r>
              <a:rPr lang="en-US" sz="1500" b="1" dirty="0">
                <a:solidFill>
                  <a:srgbClr val="000000"/>
                </a:solidFill>
                <a:latin typeface="Courier New" pitchFamily="49" charset="0"/>
                <a:cs typeface="+mn-cs"/>
              </a:rPr>
              <a:t> k;</a:t>
            </a:r>
          </a:p>
          <a:p>
            <a:pPr lvl="1">
              <a:defRPr/>
            </a:pPr>
            <a:r>
              <a:rPr lang="en-US" sz="1500" b="1" dirty="0">
                <a:solidFill>
                  <a:srgbClr val="000000"/>
                </a:solidFill>
                <a:latin typeface="Courier New" pitchFamily="49" charset="0"/>
                <a:cs typeface="+mn-cs"/>
              </a:rPr>
              <a:t>void m(){</a:t>
            </a:r>
          </a:p>
          <a:p>
            <a:pPr lvl="1">
              <a:defRPr/>
            </a:pPr>
            <a:r>
              <a:rPr lang="en-US" sz="1500" b="1" dirty="0">
                <a:solidFill>
                  <a:srgbClr val="000000"/>
                </a:solidFill>
                <a:latin typeface="Courier New" pitchFamily="49" charset="0"/>
                <a:cs typeface="+mn-cs"/>
              </a:rPr>
              <a:t>B </a:t>
            </a:r>
            <a:r>
              <a:rPr lang="en-US" sz="1500" b="1" dirty="0" err="1">
                <a:solidFill>
                  <a:srgbClr val="000000"/>
                </a:solidFill>
                <a:latin typeface="Courier New" pitchFamily="49" charset="0"/>
                <a:cs typeface="+mn-cs"/>
              </a:rPr>
              <a:t>b</a:t>
            </a:r>
            <a:r>
              <a:rPr lang="en-US" sz="1500" b="1" dirty="0">
                <a:solidFill>
                  <a:srgbClr val="000000"/>
                </a:solidFill>
                <a:latin typeface="Courier New" pitchFamily="49" charset="0"/>
                <a:cs typeface="+mn-cs"/>
              </a:rPr>
              <a:t>= new B();</a:t>
            </a:r>
          </a:p>
          <a:p>
            <a:pPr lvl="1">
              <a:defRPr/>
            </a:pPr>
            <a:r>
              <a:rPr lang="en-US" sz="1500" b="1" dirty="0" err="1">
                <a:solidFill>
                  <a:srgbClr val="000000"/>
                </a:solidFill>
                <a:latin typeface="Courier New" pitchFamily="49" charset="0"/>
                <a:cs typeface="+mn-cs"/>
              </a:rPr>
              <a:t>b.j</a:t>
            </a:r>
            <a:r>
              <a:rPr lang="en-US" sz="1500" b="1" dirty="0">
                <a:solidFill>
                  <a:srgbClr val="000000"/>
                </a:solidFill>
                <a:latin typeface="Courier New" pitchFamily="49" charset="0"/>
                <a:cs typeface="+mn-cs"/>
              </a:rPr>
              <a:t>=10;</a:t>
            </a:r>
          </a:p>
          <a:p>
            <a:pPr>
              <a:defRPr/>
            </a:pPr>
            <a:r>
              <a:rPr lang="en-US" sz="1500" b="1" dirty="0">
                <a:solidFill>
                  <a:srgbClr val="000000"/>
                </a:solidFill>
                <a:latin typeface="Courier New" pitchFamily="49" charset="0"/>
                <a:cs typeface="+mn-cs"/>
              </a:rPr>
              <a:t>   }</a:t>
            </a:r>
          </a:p>
          <a:p>
            <a:pPr>
              <a:defRPr/>
            </a:pPr>
            <a:r>
              <a:rPr lang="en-US" sz="1500" b="1" dirty="0">
                <a:solidFill>
                  <a:srgbClr val="7030A0"/>
                </a:solidFill>
                <a:latin typeface="Courier New" pitchFamily="49" charset="0"/>
                <a:cs typeface="+mn-cs"/>
              </a:rPr>
              <a:t>  </a:t>
            </a:r>
            <a:r>
              <a:rPr lang="en-US" sz="1500" b="1" dirty="0">
                <a:solidFill>
                  <a:srgbClr val="336600"/>
                </a:solidFill>
                <a:latin typeface="Courier New" pitchFamily="49" charset="0"/>
                <a:cs typeface="+mn-cs"/>
              </a:rPr>
              <a:t>class B{</a:t>
            </a:r>
          </a:p>
          <a:p>
            <a:pPr>
              <a:defRPr/>
            </a:pPr>
            <a:r>
              <a:rPr lang="en-US" sz="1500" b="1" dirty="0">
                <a:solidFill>
                  <a:srgbClr val="336600"/>
                </a:solidFill>
                <a:latin typeface="Courier New" pitchFamily="49" charset="0"/>
                <a:cs typeface="+mn-cs"/>
              </a:rPr>
              <a:t>	private </a:t>
            </a:r>
            <a:r>
              <a:rPr lang="en-US" sz="1500" b="1" dirty="0" err="1">
                <a:solidFill>
                  <a:srgbClr val="336600"/>
                </a:solidFill>
                <a:latin typeface="Courier New" pitchFamily="49" charset="0"/>
                <a:cs typeface="+mn-cs"/>
              </a:rPr>
              <a:t>int</a:t>
            </a:r>
            <a:r>
              <a:rPr lang="en-US" sz="1500" b="1" dirty="0">
                <a:solidFill>
                  <a:srgbClr val="336600"/>
                </a:solidFill>
                <a:latin typeface="Courier New" pitchFamily="49" charset="0"/>
                <a:cs typeface="+mn-cs"/>
              </a:rPr>
              <a:t> j;</a:t>
            </a:r>
          </a:p>
          <a:p>
            <a:pPr>
              <a:defRPr/>
            </a:pPr>
            <a:r>
              <a:rPr lang="en-US" sz="1500" b="1" dirty="0">
                <a:solidFill>
                  <a:srgbClr val="336600"/>
                </a:solidFill>
                <a:latin typeface="Courier New" pitchFamily="49" charset="0"/>
                <a:cs typeface="+mn-cs"/>
              </a:rPr>
              <a:t>	</a:t>
            </a:r>
            <a:r>
              <a:rPr lang="en-US" sz="1500" b="1" strike="sngStrike" dirty="0">
                <a:solidFill>
                  <a:srgbClr val="336600"/>
                </a:solidFill>
                <a:latin typeface="Courier New" pitchFamily="49" charset="0"/>
                <a:cs typeface="+mn-cs"/>
              </a:rPr>
              <a:t>static private </a:t>
            </a:r>
            <a:r>
              <a:rPr lang="en-US" sz="1500" b="1" strike="sngStrike" dirty="0" err="1">
                <a:solidFill>
                  <a:srgbClr val="336600"/>
                </a:solidFill>
                <a:latin typeface="Courier New" pitchFamily="49" charset="0"/>
                <a:cs typeface="+mn-cs"/>
              </a:rPr>
              <a:t>int</a:t>
            </a:r>
            <a:r>
              <a:rPr lang="en-US" sz="1500" b="1" strike="sngStrike" dirty="0">
                <a:solidFill>
                  <a:srgbClr val="336600"/>
                </a:solidFill>
                <a:latin typeface="Courier New" pitchFamily="49" charset="0"/>
                <a:cs typeface="+mn-cs"/>
              </a:rPr>
              <a:t> l;</a:t>
            </a:r>
            <a:r>
              <a:rPr lang="en-US" sz="1500" b="1" dirty="0">
                <a:solidFill>
                  <a:srgbClr val="336600"/>
                </a:solidFill>
                <a:latin typeface="Courier New" pitchFamily="49" charset="0"/>
                <a:cs typeface="+mn-cs"/>
              </a:rPr>
              <a:t> </a:t>
            </a:r>
            <a:r>
              <a:rPr lang="en-US" sz="1800" dirty="0">
                <a:solidFill>
                  <a:srgbClr val="336600"/>
                </a:solidFill>
                <a:latin typeface="Arial" pitchFamily="34" charset="0"/>
                <a:cs typeface="+mn-cs"/>
              </a:rPr>
              <a:t>Compilation Error</a:t>
            </a:r>
          </a:p>
          <a:p>
            <a:pPr>
              <a:defRPr/>
            </a:pPr>
            <a:r>
              <a:rPr lang="en-US" sz="1500" b="1" dirty="0">
                <a:solidFill>
                  <a:srgbClr val="336600"/>
                </a:solidFill>
                <a:latin typeface="Courier New" pitchFamily="49" charset="0"/>
                <a:cs typeface="+mn-cs"/>
              </a:rPr>
              <a:t>	void m(){</a:t>
            </a:r>
          </a:p>
          <a:p>
            <a:pPr lvl="3">
              <a:defRPr/>
            </a:pPr>
            <a:r>
              <a:rPr lang="en-US" sz="1500" b="1" dirty="0" err="1">
                <a:solidFill>
                  <a:srgbClr val="336600"/>
                </a:solidFill>
                <a:latin typeface="Courier New" pitchFamily="49" charset="0"/>
                <a:cs typeface="+mn-cs"/>
              </a:rPr>
              <a:t>i</a:t>
            </a:r>
            <a:r>
              <a:rPr lang="en-US" sz="1500" b="1" dirty="0">
                <a:solidFill>
                  <a:srgbClr val="336600"/>
                </a:solidFill>
                <a:latin typeface="Courier New" pitchFamily="49" charset="0"/>
                <a:cs typeface="+mn-cs"/>
              </a:rPr>
              <a:t>=10;</a:t>
            </a:r>
          </a:p>
          <a:p>
            <a:pPr lvl="3">
              <a:defRPr/>
            </a:pPr>
            <a:r>
              <a:rPr lang="en-US" sz="1500" b="1" dirty="0">
                <a:solidFill>
                  <a:srgbClr val="336600"/>
                </a:solidFill>
                <a:latin typeface="Courier New" pitchFamily="49" charset="0"/>
                <a:cs typeface="+mn-cs"/>
              </a:rPr>
              <a:t>k=15;</a:t>
            </a:r>
          </a:p>
          <a:p>
            <a:pPr>
              <a:defRPr/>
            </a:pPr>
            <a:r>
              <a:rPr lang="en-US" sz="1500" b="1" dirty="0">
                <a:solidFill>
                  <a:srgbClr val="336600"/>
                </a:solidFill>
                <a:latin typeface="Courier New" pitchFamily="49" charset="0"/>
                <a:cs typeface="+mn-cs"/>
              </a:rPr>
              <a:t>	   j=12;</a:t>
            </a:r>
          </a:p>
          <a:p>
            <a:pPr>
              <a:defRPr/>
            </a:pPr>
            <a:r>
              <a:rPr lang="en-US" sz="1500" b="1" dirty="0">
                <a:solidFill>
                  <a:srgbClr val="336600"/>
                </a:solidFill>
                <a:latin typeface="Courier New" pitchFamily="49" charset="0"/>
                <a:cs typeface="+mn-cs"/>
              </a:rPr>
              <a:t>	}</a:t>
            </a:r>
          </a:p>
          <a:p>
            <a:pPr>
              <a:defRPr/>
            </a:pPr>
            <a:r>
              <a:rPr lang="en-US" sz="1500" b="1" dirty="0">
                <a:solidFill>
                  <a:srgbClr val="000000"/>
                </a:solidFill>
                <a:latin typeface="Courier New" pitchFamily="49" charset="0"/>
                <a:cs typeface="+mn-cs"/>
              </a:rPr>
              <a:t>   }</a:t>
            </a:r>
          </a:p>
          <a:p>
            <a:pPr>
              <a:defRPr/>
            </a:pPr>
            <a:r>
              <a:rPr lang="en-US" sz="1500" dirty="0">
                <a:latin typeface="Arial" pitchFamily="34" charset="0"/>
                <a:cs typeface="+mn-cs"/>
              </a:rPr>
              <a:t>}</a:t>
            </a:r>
            <a:endParaRPr lang="en-US" sz="1500" dirty="0">
              <a:latin typeface="+mj-lt"/>
              <a:cs typeface="+mn-cs"/>
            </a:endParaRPr>
          </a:p>
        </p:txBody>
      </p:sp>
      <p:sp>
        <p:nvSpPr>
          <p:cNvPr id="9220" name="Rectangle 3"/>
          <p:cNvSpPr>
            <a:spLocks noChangeArrowheads="1"/>
          </p:cNvSpPr>
          <p:nvPr/>
        </p:nvSpPr>
        <p:spPr bwMode="auto">
          <a:xfrm>
            <a:off x="1143000" y="208866"/>
            <a:ext cx="6858000" cy="628650"/>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defRPr/>
            </a:pPr>
            <a:r>
              <a:rPr lang="en-US" b="1" dirty="0">
                <a:solidFill>
                  <a:schemeClr val="tx1"/>
                </a:solidFill>
                <a:latin typeface="+mj-lt"/>
                <a:ea typeface="+mj-ea"/>
                <a:cs typeface="+mj-cs"/>
              </a:rPr>
              <a:t>Example: </a:t>
            </a:r>
            <a:r>
              <a:rPr lang="en-US" b="1" dirty="0">
                <a:solidFill>
                  <a:schemeClr val="tx1"/>
                </a:solidFill>
                <a:latin typeface="Arial" pitchFamily="34" charset="0"/>
                <a:cs typeface="+mn-cs"/>
              </a:rPr>
              <a:t>Member Inner Class</a:t>
            </a:r>
            <a:r>
              <a:rPr lang="en-US" b="1" dirty="0">
                <a:solidFill>
                  <a:schemeClr val="tx1"/>
                </a:solidFill>
                <a:latin typeface="+mj-lt"/>
                <a:ea typeface="+mj-ea"/>
                <a:cs typeface="+mj-cs"/>
              </a:rPr>
              <a:t> </a:t>
            </a:r>
            <a:r>
              <a:rPr lang="en-US" b="1" dirty="0">
                <a:latin typeface="+mj-lt"/>
                <a:ea typeface="+mj-ea"/>
                <a:cs typeface="+mj-cs"/>
              </a:rPr>
              <a:t>instance</a:t>
            </a:r>
          </a:p>
        </p:txBody>
      </p:sp>
      <p:sp>
        <p:nvSpPr>
          <p:cNvPr id="7" name="Rectangle 6"/>
          <p:cNvSpPr/>
          <p:nvPr/>
        </p:nvSpPr>
        <p:spPr>
          <a:xfrm>
            <a:off x="2400300" y="3429000"/>
            <a:ext cx="828675"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chemeClr val="accent2"/>
              </a:solidFill>
            </a:endParaRPr>
          </a:p>
        </p:txBody>
      </p:sp>
      <p:cxnSp>
        <p:nvCxnSpPr>
          <p:cNvPr id="9" name="Straight Arrow Connector 8"/>
          <p:cNvCxnSpPr>
            <a:stCxn id="7" idx="3"/>
          </p:cNvCxnSpPr>
          <p:nvPr/>
        </p:nvCxnSpPr>
        <p:spPr>
          <a:xfrm>
            <a:off x="3228975" y="3657600"/>
            <a:ext cx="1057275"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198" name="TextBox 9"/>
          <p:cNvSpPr txBox="1">
            <a:spLocks noChangeArrowheads="1"/>
          </p:cNvSpPr>
          <p:nvPr/>
        </p:nvSpPr>
        <p:spPr bwMode="auto">
          <a:xfrm>
            <a:off x="4286250" y="3486150"/>
            <a:ext cx="3314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dirty="0">
                <a:solidFill>
                  <a:schemeClr val="accent2"/>
                </a:solidFill>
              </a:rPr>
              <a:t>Can access outer class private members</a:t>
            </a:r>
          </a:p>
        </p:txBody>
      </p:sp>
      <p:sp>
        <p:nvSpPr>
          <p:cNvPr id="8199" name="TextBox 10"/>
          <p:cNvSpPr txBox="1">
            <a:spLocks noChangeArrowheads="1"/>
          </p:cNvSpPr>
          <p:nvPr/>
        </p:nvSpPr>
        <p:spPr bwMode="auto">
          <a:xfrm>
            <a:off x="3429000" y="2057400"/>
            <a:ext cx="3314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dirty="0">
                <a:solidFill>
                  <a:srgbClr val="002060"/>
                </a:solidFill>
              </a:rPr>
              <a:t>Can access inner class private members</a:t>
            </a:r>
          </a:p>
        </p:txBody>
      </p:sp>
      <p:sp>
        <p:nvSpPr>
          <p:cNvPr id="8201" name="Slide Number Placeholder 11"/>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7888D35A-20CB-4F3F-A07B-30571B8A1280}" type="slidenum">
              <a:rPr lang="en-US" smtClean="0"/>
              <a:pPr eaLnBrk="1" hangingPunct="1">
                <a:defRPr/>
              </a:pPr>
              <a:t>12</a:t>
            </a:fld>
            <a:endParaRPr lang="en-US">
              <a:solidFill>
                <a:schemeClr val="bg2"/>
              </a:solidFill>
            </a:endParaRPr>
          </a:p>
        </p:txBody>
      </p:sp>
      <p:cxnSp>
        <p:nvCxnSpPr>
          <p:cNvPr id="3" name="Straight Arrow Connector 2"/>
          <p:cNvCxnSpPr/>
          <p:nvPr/>
        </p:nvCxnSpPr>
        <p:spPr>
          <a:xfrm>
            <a:off x="2800350" y="2196108"/>
            <a:ext cx="62865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91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t>Method-Local Inner class defined</a:t>
            </a:r>
          </a:p>
        </p:txBody>
      </p:sp>
      <p:sp>
        <p:nvSpPr>
          <p:cNvPr id="883715" name="Rectangle 3"/>
          <p:cNvSpPr>
            <a:spLocks noGrp="1" noChangeArrowheads="1"/>
          </p:cNvSpPr>
          <p:nvPr>
            <p:ph type="body" idx="1"/>
          </p:nvPr>
        </p:nvSpPr>
        <p:spPr>
          <a:xfrm>
            <a:off x="1314450" y="742950"/>
            <a:ext cx="7410450" cy="4000500"/>
          </a:xfrm>
        </p:spPr>
        <p:txBody>
          <a:bodyPr/>
          <a:lstStyle/>
          <a:p>
            <a:pPr eaLnBrk="1" hangingPunct="1">
              <a:defRPr/>
            </a:pPr>
            <a:r>
              <a:rPr lang="en-US" dirty="0">
                <a:latin typeface="+mj-lt"/>
              </a:rPr>
              <a:t>An inner class that is defined inside a method is called local inner class (or method local inner class).</a:t>
            </a:r>
          </a:p>
          <a:p>
            <a:pPr eaLnBrk="1" hangingPunct="1">
              <a:defRPr/>
            </a:pPr>
            <a:r>
              <a:rPr lang="en-US" dirty="0"/>
              <a:t>A local inner class can be </a:t>
            </a:r>
            <a:r>
              <a:rPr lang="en-US" dirty="0">
                <a:latin typeface="+mj-lt"/>
              </a:rPr>
              <a:t>instantiated only by the method that defined it. </a:t>
            </a:r>
          </a:p>
          <a:p>
            <a:pPr eaLnBrk="1" hangingPunct="1">
              <a:defRPr/>
            </a:pPr>
            <a:r>
              <a:rPr lang="en-US" dirty="0">
                <a:latin typeface="+mj-lt"/>
              </a:rPr>
              <a:t>Therefore no access </a:t>
            </a:r>
            <a:r>
              <a:rPr lang="en-US" dirty="0" err="1">
                <a:latin typeface="+mj-lt"/>
              </a:rPr>
              <a:t>specifier</a:t>
            </a:r>
            <a:r>
              <a:rPr lang="en-US" dirty="0">
                <a:latin typeface="+mj-lt"/>
              </a:rPr>
              <a:t> is applicable for the local inner class declaration. Only </a:t>
            </a:r>
            <a:r>
              <a:rPr lang="en-US" b="1" dirty="0">
                <a:latin typeface="Courier New" pitchFamily="49" charset="0"/>
                <a:cs typeface="Courier New" pitchFamily="49" charset="0"/>
              </a:rPr>
              <a:t>abstract</a:t>
            </a:r>
            <a:r>
              <a:rPr lang="en-US" dirty="0">
                <a:latin typeface="+mj-lt"/>
              </a:rPr>
              <a:t> and </a:t>
            </a:r>
            <a:r>
              <a:rPr lang="en-US" b="1" dirty="0">
                <a:latin typeface="Courier New" pitchFamily="49" charset="0"/>
                <a:cs typeface="Courier New" pitchFamily="49" charset="0"/>
              </a:rPr>
              <a:t>final</a:t>
            </a:r>
            <a:r>
              <a:rPr lang="en-US" dirty="0">
                <a:latin typeface="+mj-lt"/>
              </a:rPr>
              <a:t> modifiers are allowed.</a:t>
            </a:r>
          </a:p>
          <a:p>
            <a:pPr eaLnBrk="1" hangingPunct="1">
              <a:defRPr/>
            </a:pPr>
            <a:r>
              <a:rPr lang="en-US" dirty="0">
                <a:latin typeface="+mj-lt"/>
              </a:rPr>
              <a:t>Apart from the above, the local inner class can also access local variables which are </a:t>
            </a:r>
            <a:r>
              <a:rPr lang="en-US" b="1" dirty="0">
                <a:latin typeface="Courier New" pitchFamily="49" charset="0"/>
                <a:cs typeface="Courier New" pitchFamily="49" charset="0"/>
              </a:rPr>
              <a:t>final</a:t>
            </a:r>
            <a:r>
              <a:rPr lang="en-US" dirty="0">
                <a:latin typeface="+mj-lt"/>
              </a:rPr>
              <a:t>.</a:t>
            </a:r>
          </a:p>
          <a:p>
            <a:pPr eaLnBrk="1" hangingPunct="1">
              <a:defRPr/>
            </a:pPr>
            <a:r>
              <a:rPr lang="en-US" dirty="0">
                <a:latin typeface="+mj-lt"/>
              </a:rPr>
              <a:t>Local inner class inside static method can access only static members of outer class.</a:t>
            </a:r>
          </a:p>
          <a:p>
            <a:pPr eaLnBrk="1" hangingPunct="1">
              <a:lnSpc>
                <a:spcPct val="100000"/>
              </a:lnSpc>
              <a:defRPr/>
            </a:pPr>
            <a:r>
              <a:rPr lang="en-US" b="1" dirty="0">
                <a:solidFill>
                  <a:srgbClr val="000000"/>
                </a:solidFill>
                <a:latin typeface="Courier New" pitchFamily="49" charset="0"/>
              </a:rPr>
              <a:t>class </a:t>
            </a:r>
            <a:r>
              <a:rPr lang="en-US" b="1" dirty="0" err="1">
                <a:solidFill>
                  <a:srgbClr val="000000"/>
                </a:solidFill>
                <a:latin typeface="Courier New" pitchFamily="49" charset="0"/>
              </a:rPr>
              <a:t>OuterClass</a:t>
            </a:r>
            <a:r>
              <a:rPr lang="en-US" b="1" dirty="0">
                <a:solidFill>
                  <a:srgbClr val="000000"/>
                </a:solidFill>
                <a:latin typeface="Courier New" pitchFamily="49" charset="0"/>
              </a:rPr>
              <a:t> {</a:t>
            </a:r>
          </a:p>
          <a:p>
            <a:pPr lvl="1" eaLnBrk="1" hangingPunct="1">
              <a:lnSpc>
                <a:spcPct val="100000"/>
              </a:lnSpc>
              <a:spcBef>
                <a:spcPct val="50000"/>
              </a:spcBef>
              <a:buFontTx/>
              <a:buNone/>
              <a:defRPr/>
            </a:pPr>
            <a:r>
              <a:rPr lang="en-US" sz="1500" b="1" dirty="0">
                <a:solidFill>
                  <a:srgbClr val="000000"/>
                </a:solidFill>
                <a:latin typeface="Courier New" pitchFamily="49" charset="0"/>
              </a:rPr>
              <a:t>void </a:t>
            </a:r>
            <a:r>
              <a:rPr lang="en-US" sz="1500" b="1" dirty="0" err="1">
                <a:solidFill>
                  <a:srgbClr val="000000"/>
                </a:solidFill>
                <a:latin typeface="Courier New" pitchFamily="49" charset="0"/>
              </a:rPr>
              <a:t>someMethod</a:t>
            </a:r>
            <a:r>
              <a:rPr lang="en-US" sz="1500" b="1" dirty="0">
                <a:solidFill>
                  <a:srgbClr val="000000"/>
                </a:solidFill>
                <a:latin typeface="Courier New" pitchFamily="49" charset="0"/>
              </a:rPr>
              <a:t>(){ class </a:t>
            </a:r>
            <a:r>
              <a:rPr lang="en-US" sz="1500" b="1" dirty="0" err="1">
                <a:solidFill>
                  <a:srgbClr val="000000"/>
                </a:solidFill>
                <a:latin typeface="Courier New" pitchFamily="49" charset="0"/>
              </a:rPr>
              <a:t>InnerClass</a:t>
            </a:r>
            <a:r>
              <a:rPr lang="en-US" sz="1500" b="1" dirty="0">
                <a:solidFill>
                  <a:srgbClr val="000000"/>
                </a:solidFill>
                <a:latin typeface="Courier New" pitchFamily="49" charset="0"/>
              </a:rPr>
              <a:t>{} }</a:t>
            </a:r>
            <a:endParaRPr lang="en-US" dirty="0">
              <a:latin typeface="+mj-lt"/>
            </a:endParaRPr>
          </a:p>
        </p:txBody>
      </p:sp>
      <p:sp>
        <p:nvSpPr>
          <p:cNvPr id="25604" name="Slide Number Placeholder 4"/>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6D2A6107-7B2F-49CE-BB7C-9727FD94A969}" type="slidenum">
              <a:rPr lang="en-US" smtClean="0"/>
              <a:pPr eaLnBrk="1" hangingPunct="1">
                <a:defRPr/>
              </a:pPr>
              <a:t>13</a:t>
            </a:fld>
            <a:endParaRPr lang="en-US">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71600" y="57150"/>
            <a:ext cx="5829300" cy="571500"/>
          </a:xfrm>
        </p:spPr>
        <p:txBody>
          <a:bodyPr/>
          <a:lstStyle/>
          <a:p>
            <a:pPr eaLnBrk="1" hangingPunct="1"/>
            <a:r>
              <a:rPr lang="en-US" dirty="0"/>
              <a:t>Anonymous Inner Classes</a:t>
            </a:r>
          </a:p>
        </p:txBody>
      </p:sp>
      <p:sp>
        <p:nvSpPr>
          <p:cNvPr id="905219" name="Rectangle 3"/>
          <p:cNvSpPr>
            <a:spLocks noGrp="1" noChangeArrowheads="1"/>
          </p:cNvSpPr>
          <p:nvPr>
            <p:ph type="body" idx="1"/>
          </p:nvPr>
        </p:nvSpPr>
        <p:spPr>
          <a:xfrm>
            <a:off x="1485900" y="971550"/>
            <a:ext cx="6229350" cy="3714750"/>
          </a:xfrm>
        </p:spPr>
        <p:txBody>
          <a:bodyPr/>
          <a:lstStyle/>
          <a:p>
            <a:pPr eaLnBrk="1" hangingPunct="1">
              <a:defRPr/>
            </a:pPr>
            <a:r>
              <a:rPr lang="en-US" dirty="0">
                <a:latin typeface="+mj-lt"/>
              </a:rPr>
              <a:t>Inner class without a class name is an anonymous inner class.</a:t>
            </a:r>
          </a:p>
          <a:p>
            <a:pPr eaLnBrk="1" hangingPunct="1">
              <a:defRPr/>
            </a:pPr>
            <a:r>
              <a:rPr lang="en-US" dirty="0">
                <a:latin typeface="+mj-lt"/>
              </a:rPr>
              <a:t>Allows creation of one time use object !</a:t>
            </a:r>
          </a:p>
          <a:p>
            <a:pPr eaLnBrk="1" hangingPunct="1">
              <a:defRPr/>
            </a:pPr>
            <a:r>
              <a:rPr lang="en-US" dirty="0"/>
              <a:t>Anonymous inner class can be created either inside  a method or outside a method. It is implicitly </a:t>
            </a:r>
            <a:r>
              <a:rPr lang="en-US" b="1" dirty="0">
                <a:latin typeface="Courier New" pitchFamily="49" charset="0"/>
                <a:cs typeface="Courier New" pitchFamily="49" charset="0"/>
              </a:rPr>
              <a:t>final</a:t>
            </a:r>
            <a:r>
              <a:rPr lang="en-US" dirty="0"/>
              <a:t>. </a:t>
            </a:r>
          </a:p>
          <a:p>
            <a:pPr eaLnBrk="1" hangingPunct="1">
              <a:defRPr/>
            </a:pPr>
            <a:r>
              <a:rPr lang="en-US" dirty="0"/>
              <a:t>No modifier is allowed anywhere in the class declaration </a:t>
            </a:r>
          </a:p>
          <a:p>
            <a:pPr eaLnBrk="1" hangingPunct="1">
              <a:defRPr/>
            </a:pPr>
            <a:r>
              <a:rPr lang="en-US" dirty="0"/>
              <a:t>Also declaration cannot have an </a:t>
            </a:r>
            <a:r>
              <a:rPr lang="en-US" b="1" dirty="0">
                <a:latin typeface="Courier New" pitchFamily="49" charset="0"/>
                <a:cs typeface="Courier New" pitchFamily="49" charset="0"/>
              </a:rPr>
              <a:t>implements</a:t>
            </a:r>
            <a:r>
              <a:rPr lang="en-US" dirty="0"/>
              <a:t> or </a:t>
            </a:r>
            <a:r>
              <a:rPr lang="en-US" b="1" dirty="0">
                <a:latin typeface="Courier New" pitchFamily="49" charset="0"/>
                <a:cs typeface="Courier New" pitchFamily="49" charset="0"/>
              </a:rPr>
              <a:t>extends</a:t>
            </a:r>
            <a:r>
              <a:rPr lang="en-US" dirty="0"/>
              <a:t> clause.</a:t>
            </a:r>
          </a:p>
          <a:p>
            <a:pPr eaLnBrk="1" hangingPunct="1">
              <a:defRPr/>
            </a:pPr>
            <a:r>
              <a:rPr lang="en-US" dirty="0"/>
              <a:t>No constructors can be defined. </a:t>
            </a:r>
          </a:p>
          <a:p>
            <a:pPr eaLnBrk="1" hangingPunct="1">
              <a:defRPr/>
            </a:pPr>
            <a:r>
              <a:rPr lang="en-US" dirty="0"/>
              <a:t>An anonymous inner class is either inherited from an interface or from a class and so  polymorphism is applicable. It cannot inherit from more than one class directly.</a:t>
            </a:r>
          </a:p>
          <a:p>
            <a:pPr eaLnBrk="1" hangingPunct="1">
              <a:lnSpc>
                <a:spcPct val="90000"/>
              </a:lnSpc>
              <a:buFont typeface="Wingdings" pitchFamily="2" charset="2"/>
              <a:buNone/>
              <a:defRPr/>
            </a:pPr>
            <a:endParaRPr lang="en-US" dirty="0">
              <a:latin typeface="+mj-lt"/>
            </a:endParaRPr>
          </a:p>
        </p:txBody>
      </p:sp>
      <p:sp>
        <p:nvSpPr>
          <p:cNvPr id="28676" name="Slide Number Placeholder 4"/>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6D2A6107-7B2F-49CE-BB7C-9727FD94A969}" type="slidenum">
              <a:rPr lang="en-US" smtClean="0"/>
              <a:pPr eaLnBrk="1" hangingPunct="1">
                <a:defRPr/>
              </a:pPr>
              <a:t>14</a:t>
            </a:fld>
            <a:endParaRPr lang="en-US">
              <a:solidFill>
                <a:schemeClr val="bg2"/>
              </a:solidFill>
            </a:endParaRPr>
          </a:p>
        </p:txBody>
      </p:sp>
    </p:spTree>
    <p:extLst>
      <p:ext uri="{BB962C8B-B14F-4D97-AF65-F5344CB8AC3E}">
        <p14:creationId xmlns:p14="http://schemas.microsoft.com/office/powerpoint/2010/main" val="91693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Syntax</a:t>
            </a:r>
          </a:p>
        </p:txBody>
      </p:sp>
      <p:sp>
        <p:nvSpPr>
          <p:cNvPr id="29699" name="Content Placeholder 2"/>
          <p:cNvSpPr>
            <a:spLocks noGrp="1"/>
          </p:cNvSpPr>
          <p:nvPr>
            <p:ph idx="1"/>
          </p:nvPr>
        </p:nvSpPr>
        <p:spPr>
          <a:xfrm>
            <a:off x="1295399" y="829723"/>
            <a:ext cx="7567245" cy="3799427"/>
          </a:xfrm>
        </p:spPr>
        <p:txBody>
          <a:bodyPr/>
          <a:lstStyle/>
          <a:p>
            <a:pPr eaLnBrk="1" hangingPunct="1">
              <a:lnSpc>
                <a:spcPct val="90000"/>
              </a:lnSpc>
            </a:pPr>
            <a:r>
              <a:rPr lang="en-US" dirty="0"/>
              <a:t>General way to create an anonymous inner class:</a:t>
            </a:r>
          </a:p>
          <a:p>
            <a:pPr eaLnBrk="1" hangingPunct="1">
              <a:lnSpc>
                <a:spcPct val="90000"/>
              </a:lnSpc>
              <a:buFont typeface="Wingdings" pitchFamily="2" charset="2"/>
              <a:buNone/>
            </a:pPr>
            <a:endParaRPr lang="en-US" b="1" dirty="0">
              <a:solidFill>
                <a:srgbClr val="000000"/>
              </a:solidFill>
              <a:latin typeface="Courier New" pitchFamily="49" charset="0"/>
            </a:endParaRPr>
          </a:p>
          <a:p>
            <a:pPr eaLnBrk="1" hangingPunct="1">
              <a:lnSpc>
                <a:spcPct val="90000"/>
              </a:lnSpc>
              <a:buFont typeface="Wingdings" pitchFamily="2" charset="2"/>
              <a:buNone/>
            </a:pPr>
            <a:r>
              <a:rPr lang="en-US" b="1" dirty="0">
                <a:solidFill>
                  <a:srgbClr val="000000"/>
                </a:solidFill>
                <a:latin typeface="Courier New" pitchFamily="49" charset="0"/>
              </a:rPr>
              <a:t>class </a:t>
            </a:r>
            <a:r>
              <a:rPr lang="en-US" b="1" dirty="0" err="1">
                <a:solidFill>
                  <a:srgbClr val="000000"/>
                </a:solidFill>
                <a:latin typeface="Courier New" pitchFamily="49" charset="0"/>
              </a:rPr>
              <a:t>OuterClass</a:t>
            </a:r>
            <a:r>
              <a:rPr lang="en-US" b="1" dirty="0">
                <a:solidFill>
                  <a:srgbClr val="000000"/>
                </a:solidFill>
                <a:latin typeface="Courier New" pitchFamily="49" charset="0"/>
              </a:rPr>
              <a:t>{</a:t>
            </a:r>
          </a:p>
          <a:p>
            <a:pPr eaLnBrk="1" hangingPunct="1">
              <a:lnSpc>
                <a:spcPct val="90000"/>
              </a:lnSpc>
              <a:buFont typeface="Wingdings" pitchFamily="2" charset="2"/>
              <a:buNone/>
            </a:pPr>
            <a:r>
              <a:rPr lang="en-US" b="1" dirty="0">
                <a:solidFill>
                  <a:srgbClr val="000000"/>
                </a:solidFill>
                <a:latin typeface="Courier New" pitchFamily="49" charset="0"/>
              </a:rPr>
              <a:t>…</a:t>
            </a:r>
          </a:p>
          <a:p>
            <a:pPr eaLnBrk="1" hangingPunct="1">
              <a:lnSpc>
                <a:spcPct val="90000"/>
              </a:lnSpc>
              <a:buFont typeface="Wingdings" pitchFamily="2" charset="2"/>
              <a:buNone/>
            </a:pPr>
            <a:r>
              <a:rPr lang="en-US" b="1" dirty="0" err="1">
                <a:solidFill>
                  <a:srgbClr val="C00000"/>
                </a:solidFill>
                <a:latin typeface="Courier New" pitchFamily="49" charset="0"/>
              </a:rPr>
              <a:t>SomeClassOrInterface</a:t>
            </a:r>
            <a:r>
              <a:rPr lang="en-US" b="1" dirty="0">
                <a:solidFill>
                  <a:srgbClr val="C00000"/>
                </a:solidFill>
                <a:latin typeface="Courier New" pitchFamily="49" charset="0"/>
              </a:rPr>
              <a:t> s</a:t>
            </a:r>
          </a:p>
          <a:p>
            <a:pPr eaLnBrk="1" hangingPunct="1">
              <a:lnSpc>
                <a:spcPct val="90000"/>
              </a:lnSpc>
              <a:buFont typeface="Wingdings" pitchFamily="2" charset="2"/>
              <a:buNone/>
            </a:pPr>
            <a:r>
              <a:rPr lang="en-US" b="1" dirty="0">
                <a:solidFill>
                  <a:srgbClr val="C00000"/>
                </a:solidFill>
                <a:latin typeface="Courier New" pitchFamily="49" charset="0"/>
              </a:rPr>
              <a:t>= new </a:t>
            </a:r>
            <a:r>
              <a:rPr lang="en-US" b="1" dirty="0" err="1">
                <a:solidFill>
                  <a:srgbClr val="C00000"/>
                </a:solidFill>
                <a:latin typeface="Courier New" pitchFamily="49" charset="0"/>
              </a:rPr>
              <a:t>SomeClassOrInterface</a:t>
            </a:r>
            <a:r>
              <a:rPr lang="en-US" b="1" dirty="0">
                <a:solidFill>
                  <a:srgbClr val="C00000"/>
                </a:solidFill>
                <a:latin typeface="Courier New" pitchFamily="49" charset="0"/>
              </a:rPr>
              <a:t>(){</a:t>
            </a:r>
          </a:p>
          <a:p>
            <a:pPr eaLnBrk="1" hangingPunct="1">
              <a:lnSpc>
                <a:spcPct val="90000"/>
              </a:lnSpc>
              <a:buFont typeface="Wingdings" pitchFamily="2" charset="2"/>
              <a:buNone/>
            </a:pPr>
            <a:r>
              <a:rPr lang="en-US" b="1" dirty="0">
                <a:solidFill>
                  <a:srgbClr val="C00000"/>
                </a:solidFill>
                <a:latin typeface="Courier New" pitchFamily="49" charset="0"/>
              </a:rPr>
              <a:t>//  overridden methods</a:t>
            </a:r>
          </a:p>
          <a:p>
            <a:pPr eaLnBrk="1" hangingPunct="1">
              <a:lnSpc>
                <a:spcPct val="90000"/>
              </a:lnSpc>
              <a:buFont typeface="Wingdings" pitchFamily="2" charset="2"/>
              <a:buNone/>
            </a:pPr>
            <a:r>
              <a:rPr lang="en-US" b="1" dirty="0">
                <a:solidFill>
                  <a:srgbClr val="C00000"/>
                </a:solidFill>
                <a:latin typeface="Courier New" pitchFamily="49" charset="0"/>
              </a:rPr>
              <a:t>};</a:t>
            </a:r>
            <a:r>
              <a:rPr lang="en-US" b="1" dirty="0">
                <a:solidFill>
                  <a:srgbClr val="FF0000"/>
                </a:solidFill>
                <a:latin typeface="Courier New" pitchFamily="49" charset="0"/>
              </a:rPr>
              <a:t>	</a:t>
            </a:r>
          </a:p>
          <a:p>
            <a:pPr eaLnBrk="1" hangingPunct="1">
              <a:lnSpc>
                <a:spcPct val="90000"/>
              </a:lnSpc>
              <a:buFont typeface="Wingdings" pitchFamily="2" charset="2"/>
              <a:buNone/>
            </a:pPr>
            <a:r>
              <a:rPr lang="en-US" b="1" dirty="0">
                <a:solidFill>
                  <a:srgbClr val="000000"/>
                </a:solidFill>
                <a:latin typeface="Courier New" pitchFamily="49" charset="0"/>
              </a:rPr>
              <a:t>}</a:t>
            </a:r>
          </a:p>
          <a:p>
            <a:endParaRPr lang="en-US" dirty="0"/>
          </a:p>
        </p:txBody>
      </p:sp>
      <p:sp>
        <p:nvSpPr>
          <p:cNvPr id="5" name="Oval 4"/>
          <p:cNvSpPr/>
          <p:nvPr/>
        </p:nvSpPr>
        <p:spPr>
          <a:xfrm>
            <a:off x="1649730" y="3474482"/>
            <a:ext cx="171450" cy="285750"/>
          </a:xfrm>
          <a:prstGeom prst="ellipse">
            <a:avLst/>
          </a:prstGeom>
          <a:no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9701" name="TextBox 5"/>
          <p:cNvSpPr txBox="1">
            <a:spLocks noChangeArrowheads="1"/>
          </p:cNvSpPr>
          <p:nvPr/>
        </p:nvSpPr>
        <p:spPr bwMode="auto">
          <a:xfrm>
            <a:off x="3371850" y="3474482"/>
            <a:ext cx="27494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800" dirty="0"/>
              <a:t>Note the semicolon here!</a:t>
            </a:r>
          </a:p>
        </p:txBody>
      </p:sp>
      <p:cxnSp>
        <p:nvCxnSpPr>
          <p:cNvPr id="8" name="Straight Arrow Connector 7"/>
          <p:cNvCxnSpPr>
            <a:stCxn id="5" idx="6"/>
            <a:endCxn id="29701" idx="1"/>
          </p:cNvCxnSpPr>
          <p:nvPr/>
        </p:nvCxnSpPr>
        <p:spPr>
          <a:xfrm>
            <a:off x="1821180" y="3617357"/>
            <a:ext cx="1550670" cy="41791"/>
          </a:xfrm>
          <a:prstGeom prst="straightConnector1">
            <a:avLst/>
          </a:prstGeom>
          <a:ln>
            <a:solidFill>
              <a:srgbClr val="336600"/>
            </a:solidFill>
            <a:tailEnd type="arrow"/>
          </a:ln>
        </p:spPr>
        <p:style>
          <a:lnRef idx="1">
            <a:schemeClr val="accent1"/>
          </a:lnRef>
          <a:fillRef idx="0">
            <a:schemeClr val="accent1"/>
          </a:fillRef>
          <a:effectRef idx="0">
            <a:schemeClr val="accent1"/>
          </a:effectRef>
          <a:fontRef idx="minor">
            <a:schemeClr val="tx1"/>
          </a:fontRef>
        </p:style>
      </p:cxnSp>
      <p:sp>
        <p:nvSpPr>
          <p:cNvPr id="29703" name="Slide Number Placeholder 8"/>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6D2A6107-7B2F-49CE-BB7C-9727FD94A969}" type="slidenum">
              <a:rPr lang="en-US" smtClean="0"/>
              <a:pPr eaLnBrk="1" hangingPunct="1">
                <a:defRPr/>
              </a:pPr>
              <a:t>15</a:t>
            </a:fld>
            <a:endParaRPr lang="en-US">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2356184344"/>
              </p:ext>
            </p:extLst>
          </p:nvPr>
        </p:nvGraphicFramePr>
        <p:xfrm>
          <a:off x="853440" y="836691"/>
          <a:ext cx="6454140" cy="2633472"/>
        </p:xfrm>
        <a:graphic>
          <a:graphicData uri="http://schemas.openxmlformats.org/drawingml/2006/table">
            <a:tbl>
              <a:tblPr>
                <a:tableStyleId>{00A15C55-8517-42AA-B614-E9B94910E393}</a:tableStyleId>
              </a:tblPr>
              <a:tblGrid>
                <a:gridCol w="64541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Stronger Encapsulation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Defining and Using Inner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kern="1200" dirty="0">
                          <a:solidFill>
                            <a:schemeClr val="bg1">
                              <a:lumMod val="65000"/>
                            </a:schemeClr>
                          </a:solidFill>
                          <a:latin typeface="+mn-lt"/>
                          <a:ea typeface="+mn-ea"/>
                          <a:cs typeface="+mn-cs"/>
                        </a:rPr>
                        <a:t>Member-Level, Method-Local, Anonymous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b="1" dirty="0">
                          <a:solidFill>
                            <a:schemeClr val="tx1"/>
                          </a:solidFill>
                        </a:rPr>
                        <a:t>Static Nested Class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35759290"/>
                  </a:ext>
                </a:extLst>
              </a:tr>
              <a:tr h="438912">
                <a:tc>
                  <a:txBody>
                    <a:bodyPr/>
                    <a:lstStyle/>
                    <a:p>
                      <a:pPr>
                        <a:lnSpc>
                          <a:spcPct val="100000"/>
                        </a:lnSpc>
                        <a:spcAft>
                          <a:spcPts val="0"/>
                        </a:spcAft>
                      </a:pPr>
                      <a:r>
                        <a:rPr lang="en-US" sz="1800" b="0" dirty="0">
                          <a:solidFill>
                            <a:schemeClr val="bg1">
                              <a:lumMod val="65000"/>
                            </a:schemeClr>
                          </a:solidFill>
                        </a:rPr>
                        <a:t>Nested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24790207"/>
                  </a:ext>
                </a:extLst>
              </a:tr>
              <a:tr h="438912">
                <a:tc>
                  <a:txBody>
                    <a:bodyPr/>
                    <a:lstStyle/>
                    <a:p>
                      <a:pPr>
                        <a:lnSpc>
                          <a:spcPct val="100000"/>
                        </a:lnSpc>
                        <a:spcAft>
                          <a:spcPts val="0"/>
                        </a:spcAft>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26785492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28750" y="57150"/>
            <a:ext cx="5829300" cy="566738"/>
          </a:xfrm>
        </p:spPr>
        <p:txBody>
          <a:bodyPr/>
          <a:lstStyle/>
          <a:p>
            <a:pPr eaLnBrk="1" hangingPunct="1"/>
            <a:r>
              <a:rPr lang="en-US" dirty="0"/>
              <a:t>Static Nested Class</a:t>
            </a:r>
          </a:p>
        </p:txBody>
      </p:sp>
      <p:sp>
        <p:nvSpPr>
          <p:cNvPr id="588803" name="Rectangle 3"/>
          <p:cNvSpPr>
            <a:spLocks noGrp="1" noChangeArrowheads="1"/>
          </p:cNvSpPr>
          <p:nvPr>
            <p:ph type="body" idx="1"/>
          </p:nvPr>
        </p:nvSpPr>
        <p:spPr>
          <a:xfrm>
            <a:off x="312420" y="685800"/>
            <a:ext cx="8671560" cy="4000500"/>
          </a:xfrm>
        </p:spPr>
        <p:txBody>
          <a:bodyPr/>
          <a:lstStyle/>
          <a:p>
            <a:pPr>
              <a:lnSpc>
                <a:spcPct val="120000"/>
              </a:lnSpc>
              <a:spcBef>
                <a:spcPts val="375"/>
              </a:spcBef>
              <a:defRPr/>
            </a:pPr>
            <a:r>
              <a:rPr lang="en-US" dirty="0">
                <a:latin typeface="+mj-lt"/>
              </a:rPr>
              <a:t>A static nested class is a class that’s a </a:t>
            </a:r>
            <a:r>
              <a:rPr lang="en-US" b="1" dirty="0">
                <a:latin typeface="Courier New" pitchFamily="49" charset="0"/>
                <a:cs typeface="Courier New" pitchFamily="49" charset="0"/>
              </a:rPr>
              <a:t>static</a:t>
            </a:r>
            <a:r>
              <a:rPr lang="en-US" dirty="0">
                <a:latin typeface="+mj-lt"/>
              </a:rPr>
              <a:t> member of the outer class </a:t>
            </a:r>
          </a:p>
          <a:p>
            <a:pPr>
              <a:lnSpc>
                <a:spcPct val="120000"/>
              </a:lnSpc>
              <a:spcBef>
                <a:spcPts val="375"/>
              </a:spcBef>
              <a:defRPr/>
            </a:pPr>
            <a:r>
              <a:rPr lang="en-US" dirty="0">
                <a:latin typeface="+mj-lt"/>
              </a:rPr>
              <a:t>It can access only all </a:t>
            </a:r>
            <a:r>
              <a:rPr lang="en-US" b="1" dirty="0">
                <a:latin typeface="Courier New" pitchFamily="49" charset="0"/>
                <a:cs typeface="Courier New" pitchFamily="49" charset="0"/>
              </a:rPr>
              <a:t>static</a:t>
            </a:r>
            <a:r>
              <a:rPr lang="en-US" dirty="0">
                <a:latin typeface="+mj-lt"/>
              </a:rPr>
              <a:t> members of the outer class.</a:t>
            </a:r>
          </a:p>
          <a:p>
            <a:pPr>
              <a:lnSpc>
                <a:spcPct val="120000"/>
              </a:lnSpc>
              <a:spcBef>
                <a:spcPts val="375"/>
              </a:spcBef>
              <a:defRPr/>
            </a:pPr>
            <a:r>
              <a:rPr lang="en-US" dirty="0">
                <a:latin typeface="+mj-lt"/>
              </a:rPr>
              <a:t>Instances of outer class can be created inside </a:t>
            </a:r>
            <a:r>
              <a:rPr lang="en-US" b="1" dirty="0">
                <a:latin typeface="Courier New" pitchFamily="49" charset="0"/>
                <a:cs typeface="Courier New" pitchFamily="49" charset="0"/>
              </a:rPr>
              <a:t>static</a:t>
            </a:r>
            <a:r>
              <a:rPr lang="en-US" dirty="0">
                <a:latin typeface="+mj-lt"/>
              </a:rPr>
              <a:t> inner class and using this  </a:t>
            </a:r>
            <a:r>
              <a:rPr lang="en-US" b="1" dirty="0">
                <a:latin typeface="Courier New" pitchFamily="49" charset="0"/>
                <a:cs typeface="Courier New" pitchFamily="49" charset="0"/>
              </a:rPr>
              <a:t>private</a:t>
            </a:r>
            <a:r>
              <a:rPr lang="en-US" dirty="0">
                <a:latin typeface="+mj-lt"/>
              </a:rPr>
              <a:t> members can be accessed.</a:t>
            </a:r>
          </a:p>
          <a:p>
            <a:pPr marL="171450" indent="-171450">
              <a:lnSpc>
                <a:spcPct val="120000"/>
              </a:lnSpc>
              <a:defRPr/>
            </a:pPr>
            <a:r>
              <a:rPr lang="en-US" dirty="0">
                <a:latin typeface="+mj-lt"/>
              </a:rPr>
              <a:t>It is created without an instance of the outer class unlike the regular inner classes.</a:t>
            </a:r>
          </a:p>
          <a:p>
            <a:pPr marL="171450" indent="-171450">
              <a:lnSpc>
                <a:spcPct val="120000"/>
              </a:lnSpc>
              <a:defRPr/>
            </a:pPr>
            <a:r>
              <a:rPr lang="en-US" dirty="0">
                <a:latin typeface="+mj-lt"/>
              </a:rPr>
              <a:t>That is why the </a:t>
            </a:r>
            <a:r>
              <a:rPr lang="en-US" b="1" dirty="0">
                <a:latin typeface="Courier New" pitchFamily="49" charset="0"/>
                <a:cs typeface="Courier New" pitchFamily="49" charset="0"/>
              </a:rPr>
              <a:t>static</a:t>
            </a:r>
            <a:r>
              <a:rPr lang="en-US" dirty="0">
                <a:latin typeface="+mj-lt"/>
              </a:rPr>
              <a:t> classes are sometimes called top-level nested classes.</a:t>
            </a:r>
          </a:p>
          <a:p>
            <a:pPr marL="171450" indent="-171450">
              <a:defRPr/>
            </a:pPr>
            <a:r>
              <a:rPr lang="en-US" dirty="0">
                <a:latin typeface="+mj-lt"/>
              </a:rPr>
              <a:t>Other modifier applicable to member classes</a:t>
            </a:r>
          </a:p>
          <a:p>
            <a:pPr marL="471488" indent="-342900">
              <a:buClr>
                <a:schemeClr val="tx2"/>
              </a:buClr>
              <a:buNone/>
              <a:defRPr/>
            </a:pPr>
            <a:r>
              <a:rPr lang="en-US" dirty="0">
                <a:solidFill>
                  <a:srgbClr val="003366"/>
                </a:solidFill>
                <a:latin typeface="Courier New" pitchFamily="49" charset="0"/>
                <a:cs typeface="Courier New" pitchFamily="49" charset="0"/>
              </a:rPr>
              <a:t>	</a:t>
            </a:r>
            <a:r>
              <a:rPr lang="en-US" b="1" dirty="0">
                <a:latin typeface="Courier New" pitchFamily="49" charset="0"/>
                <a:cs typeface="Courier New" pitchFamily="49" charset="0"/>
              </a:rPr>
              <a:t>abstract, final, public, protected, private</a:t>
            </a:r>
          </a:p>
        </p:txBody>
      </p:sp>
      <p:sp>
        <p:nvSpPr>
          <p:cNvPr id="19460" name="Slide Number Placeholder 4"/>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6D2A6107-7B2F-49CE-BB7C-9727FD94A969}" type="slidenum">
              <a:rPr lang="en-US" smtClean="0"/>
              <a:pPr>
                <a:defRPr/>
              </a:pPr>
              <a:t>17</a:t>
            </a:fld>
            <a:endParaRPr lang="en-US">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485900" y="0"/>
            <a:ext cx="6172200" cy="685800"/>
          </a:xfrm>
        </p:spPr>
        <p:txBody>
          <a:bodyPr/>
          <a:lstStyle/>
          <a:p>
            <a:r>
              <a:rPr lang="en-US" dirty="0"/>
              <a:t>Syntax</a:t>
            </a:r>
            <a:endParaRPr lang="en-IN" dirty="0"/>
          </a:p>
        </p:txBody>
      </p:sp>
      <p:sp>
        <p:nvSpPr>
          <p:cNvPr id="13315" name="Content Placeholder 2"/>
          <p:cNvSpPr>
            <a:spLocks noGrp="1"/>
          </p:cNvSpPr>
          <p:nvPr>
            <p:ph idx="1"/>
          </p:nvPr>
        </p:nvSpPr>
        <p:spPr>
          <a:xfrm>
            <a:off x="1371600" y="971550"/>
            <a:ext cx="6172200" cy="3886200"/>
          </a:xfrm>
        </p:spPr>
        <p:txBody>
          <a:bodyPr/>
          <a:lstStyle/>
          <a:p>
            <a:pPr>
              <a:lnSpc>
                <a:spcPct val="90000"/>
              </a:lnSpc>
              <a:spcBef>
                <a:spcPts val="375"/>
              </a:spcBef>
              <a:buClr>
                <a:schemeClr val="accent6"/>
              </a:buClr>
              <a:defRPr/>
            </a:pPr>
            <a:r>
              <a:rPr lang="en-US" dirty="0"/>
              <a:t>Structure:</a:t>
            </a:r>
          </a:p>
          <a:p>
            <a:pPr>
              <a:spcBef>
                <a:spcPts val="375"/>
              </a:spcBef>
              <a:buClr>
                <a:schemeClr val="tx2"/>
              </a:buClr>
              <a:buNone/>
              <a:defRPr/>
            </a:pPr>
            <a:r>
              <a:rPr lang="en-US" b="1" dirty="0">
                <a:latin typeface="Courier New" pitchFamily="49" charset="0"/>
              </a:rPr>
              <a:t>	</a:t>
            </a:r>
            <a:r>
              <a:rPr lang="en-US" b="1" dirty="0">
                <a:solidFill>
                  <a:srgbClr val="000000"/>
                </a:solidFill>
                <a:latin typeface="Courier New" pitchFamily="49" charset="0"/>
              </a:rPr>
              <a:t>public class </a:t>
            </a:r>
            <a:r>
              <a:rPr lang="en-US" b="1" dirty="0" err="1">
                <a:solidFill>
                  <a:srgbClr val="000000"/>
                </a:solidFill>
                <a:latin typeface="Courier New" pitchFamily="49" charset="0"/>
              </a:rPr>
              <a:t>OuterClass</a:t>
            </a:r>
            <a:r>
              <a:rPr lang="en-US" b="1" dirty="0">
                <a:solidFill>
                  <a:srgbClr val="000000"/>
                </a:solidFill>
                <a:latin typeface="Courier New" pitchFamily="49" charset="0"/>
              </a:rPr>
              <a:t>{</a:t>
            </a:r>
          </a:p>
          <a:p>
            <a:pPr>
              <a:spcBef>
                <a:spcPts val="375"/>
              </a:spcBef>
              <a:buClr>
                <a:schemeClr val="tx2"/>
              </a:buClr>
              <a:buNone/>
              <a:defRPr/>
            </a:pPr>
            <a:r>
              <a:rPr lang="en-US" b="1" dirty="0">
                <a:solidFill>
                  <a:srgbClr val="000000"/>
                </a:solidFill>
                <a:latin typeface="Courier New" pitchFamily="49" charset="0"/>
              </a:rPr>
              <a:t>	public static class </a:t>
            </a:r>
            <a:r>
              <a:rPr lang="en-US" b="1" dirty="0" err="1">
                <a:solidFill>
                  <a:srgbClr val="000000"/>
                </a:solidFill>
                <a:latin typeface="Courier New" pitchFamily="49" charset="0"/>
              </a:rPr>
              <a:t>InnerClass</a:t>
            </a:r>
            <a:r>
              <a:rPr lang="en-US" b="1" dirty="0">
                <a:solidFill>
                  <a:srgbClr val="000000"/>
                </a:solidFill>
                <a:latin typeface="Courier New" pitchFamily="49" charset="0"/>
              </a:rPr>
              <a:t>{}	</a:t>
            </a:r>
          </a:p>
          <a:p>
            <a:pPr>
              <a:spcBef>
                <a:spcPts val="375"/>
              </a:spcBef>
              <a:buClr>
                <a:schemeClr val="tx2"/>
              </a:buClr>
              <a:buNone/>
              <a:defRPr/>
            </a:pPr>
            <a:r>
              <a:rPr lang="en-US" b="1" dirty="0">
                <a:solidFill>
                  <a:srgbClr val="000000"/>
                </a:solidFill>
                <a:latin typeface="Courier New" pitchFamily="49" charset="0"/>
              </a:rPr>
              <a:t>	}</a:t>
            </a:r>
          </a:p>
          <a:p>
            <a:pPr>
              <a:lnSpc>
                <a:spcPct val="90000"/>
              </a:lnSpc>
              <a:spcBef>
                <a:spcPts val="375"/>
              </a:spcBef>
              <a:buClr>
                <a:schemeClr val="tx2"/>
              </a:buClr>
              <a:buNone/>
              <a:defRPr/>
            </a:pPr>
            <a:endParaRPr lang="en-US" b="1" dirty="0">
              <a:solidFill>
                <a:srgbClr val="000000"/>
              </a:solidFill>
              <a:latin typeface="Courier New" pitchFamily="49" charset="0"/>
            </a:endParaRPr>
          </a:p>
          <a:p>
            <a:pPr>
              <a:lnSpc>
                <a:spcPct val="90000"/>
              </a:lnSpc>
              <a:spcBef>
                <a:spcPts val="375"/>
              </a:spcBef>
              <a:buClr>
                <a:schemeClr val="accent6"/>
              </a:buClr>
              <a:defRPr/>
            </a:pPr>
            <a:r>
              <a:rPr lang="en-US" dirty="0"/>
              <a:t>Creating instance:</a:t>
            </a:r>
          </a:p>
          <a:p>
            <a:pPr lvl="1">
              <a:lnSpc>
                <a:spcPct val="90000"/>
              </a:lnSpc>
              <a:spcBef>
                <a:spcPts val="375"/>
              </a:spcBef>
              <a:defRPr/>
            </a:pPr>
            <a:r>
              <a:rPr lang="en-US" sz="1500" dirty="0"/>
              <a:t>Outside the outer class: </a:t>
            </a:r>
          </a:p>
          <a:p>
            <a:pPr lvl="1">
              <a:lnSpc>
                <a:spcPct val="90000"/>
              </a:lnSpc>
              <a:spcBef>
                <a:spcPts val="375"/>
              </a:spcBef>
              <a:buClr>
                <a:schemeClr val="tx2"/>
              </a:buClr>
              <a:buNone/>
              <a:defRPr/>
            </a:pPr>
            <a:r>
              <a:rPr lang="en-US" b="1" dirty="0">
                <a:latin typeface="Courier New" pitchFamily="49" charset="0"/>
              </a:rPr>
              <a:t>	 </a:t>
            </a:r>
            <a:r>
              <a:rPr lang="en-US" sz="1500" b="1" dirty="0" err="1">
                <a:solidFill>
                  <a:srgbClr val="000000"/>
                </a:solidFill>
                <a:latin typeface="Courier New" pitchFamily="49" charset="0"/>
              </a:rPr>
              <a:t>OuterClass.InnerClass</a:t>
            </a:r>
            <a:r>
              <a:rPr lang="en-US" sz="1500" b="1" dirty="0">
                <a:solidFill>
                  <a:srgbClr val="000000"/>
                </a:solidFill>
                <a:latin typeface="Courier New" pitchFamily="49" charset="0"/>
              </a:rPr>
              <a:t> sinner</a:t>
            </a:r>
          </a:p>
          <a:p>
            <a:pPr lvl="1">
              <a:lnSpc>
                <a:spcPct val="90000"/>
              </a:lnSpc>
              <a:spcBef>
                <a:spcPts val="375"/>
              </a:spcBef>
              <a:buClr>
                <a:schemeClr val="tx2"/>
              </a:buClr>
              <a:buNone/>
              <a:defRPr/>
            </a:pPr>
            <a:r>
              <a:rPr lang="en-US" sz="1500" b="1" dirty="0">
                <a:solidFill>
                  <a:srgbClr val="000000"/>
                </a:solidFill>
                <a:latin typeface="Courier New" pitchFamily="49" charset="0"/>
              </a:rPr>
              <a:t>   =new </a:t>
            </a:r>
            <a:r>
              <a:rPr lang="en-US" sz="1500" b="1" dirty="0" err="1">
                <a:solidFill>
                  <a:srgbClr val="000000"/>
                </a:solidFill>
                <a:latin typeface="Courier New" pitchFamily="49" charset="0"/>
              </a:rPr>
              <a:t>OuterClass.InnerClass</a:t>
            </a:r>
            <a:r>
              <a:rPr lang="en-US" sz="1500" b="1" dirty="0">
                <a:solidFill>
                  <a:srgbClr val="000000"/>
                </a:solidFill>
                <a:latin typeface="Courier New" pitchFamily="49" charset="0"/>
              </a:rPr>
              <a:t>();</a:t>
            </a:r>
          </a:p>
          <a:p>
            <a:pPr lvl="1">
              <a:lnSpc>
                <a:spcPct val="90000"/>
              </a:lnSpc>
              <a:spcBef>
                <a:spcPts val="375"/>
              </a:spcBef>
              <a:buClr>
                <a:schemeClr val="tx2"/>
              </a:buClr>
              <a:buNone/>
              <a:defRPr/>
            </a:pPr>
            <a:endParaRPr lang="en-US" sz="1500" b="1" dirty="0">
              <a:solidFill>
                <a:srgbClr val="000000"/>
              </a:solidFill>
              <a:latin typeface="Courier New" pitchFamily="49" charset="0"/>
            </a:endParaRPr>
          </a:p>
          <a:p>
            <a:pPr lvl="1">
              <a:lnSpc>
                <a:spcPct val="90000"/>
              </a:lnSpc>
              <a:spcBef>
                <a:spcPts val="375"/>
              </a:spcBef>
              <a:defRPr/>
            </a:pPr>
            <a:r>
              <a:rPr lang="en-US" sz="1500" dirty="0"/>
              <a:t>Inside the outer class: </a:t>
            </a:r>
          </a:p>
          <a:p>
            <a:pPr>
              <a:lnSpc>
                <a:spcPct val="90000"/>
              </a:lnSpc>
              <a:spcBef>
                <a:spcPts val="375"/>
              </a:spcBef>
              <a:buClr>
                <a:schemeClr val="tx2"/>
              </a:buClr>
              <a:buNone/>
              <a:defRPr/>
            </a:pPr>
            <a:r>
              <a:rPr lang="en-US" b="1" dirty="0">
                <a:latin typeface="Courier New" pitchFamily="49" charset="0"/>
              </a:rPr>
              <a:t>		</a:t>
            </a:r>
            <a:r>
              <a:rPr lang="en-US" b="1" dirty="0" err="1">
                <a:solidFill>
                  <a:srgbClr val="000000"/>
                </a:solidFill>
                <a:latin typeface="Courier New" pitchFamily="49" charset="0"/>
              </a:rPr>
              <a:t>InnerClass</a:t>
            </a:r>
            <a:r>
              <a:rPr lang="en-US" b="1" dirty="0">
                <a:solidFill>
                  <a:srgbClr val="000000"/>
                </a:solidFill>
                <a:latin typeface="Courier New" pitchFamily="49" charset="0"/>
              </a:rPr>
              <a:t> inner=new </a:t>
            </a:r>
            <a:r>
              <a:rPr lang="en-US" b="1" dirty="0" err="1">
                <a:solidFill>
                  <a:srgbClr val="000000"/>
                </a:solidFill>
                <a:latin typeface="Courier New" pitchFamily="49" charset="0"/>
              </a:rPr>
              <a:t>InnerClass</a:t>
            </a:r>
            <a:r>
              <a:rPr lang="en-US" b="1" dirty="0">
                <a:solidFill>
                  <a:srgbClr val="000000"/>
                </a:solidFill>
                <a:latin typeface="Courier New" pitchFamily="49" charset="0"/>
              </a:rPr>
              <a:t>();</a:t>
            </a:r>
            <a:endParaRPr lang="en-US" dirty="0">
              <a:solidFill>
                <a:srgbClr val="000000"/>
              </a:solidFill>
            </a:endParaRPr>
          </a:p>
          <a:p>
            <a:pPr>
              <a:buFontTx/>
              <a:buNone/>
              <a:defRPr/>
            </a:pPr>
            <a:endParaRPr lang="en-IN" dirty="0"/>
          </a:p>
        </p:txBody>
      </p:sp>
      <p:sp>
        <p:nvSpPr>
          <p:cNvPr id="20484" name="Slide Number Placeholder 4"/>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6D2A6107-7B2F-49CE-BB7C-9727FD94A969}" type="slidenum">
              <a:rPr lang="en-US" smtClean="0"/>
              <a:pPr>
                <a:defRPr/>
              </a:pPr>
              <a:t>18</a:t>
            </a:fld>
            <a:endParaRPr lang="en-US">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2002271349"/>
              </p:ext>
            </p:extLst>
          </p:nvPr>
        </p:nvGraphicFramePr>
        <p:xfrm>
          <a:off x="853440" y="836691"/>
          <a:ext cx="6454140" cy="2633472"/>
        </p:xfrm>
        <a:graphic>
          <a:graphicData uri="http://schemas.openxmlformats.org/drawingml/2006/table">
            <a:tbl>
              <a:tblPr>
                <a:tableStyleId>{00A15C55-8517-42AA-B614-E9B94910E393}</a:tableStyleId>
              </a:tblPr>
              <a:tblGrid>
                <a:gridCol w="64541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Stronger Encapsulation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Defining and Using Inner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kern="1200" dirty="0">
                          <a:solidFill>
                            <a:schemeClr val="bg1">
                              <a:lumMod val="65000"/>
                            </a:schemeClr>
                          </a:solidFill>
                          <a:latin typeface="+mn-lt"/>
                          <a:ea typeface="+mn-ea"/>
                          <a:cs typeface="+mn-cs"/>
                        </a:rPr>
                        <a:t>Member-Level, Method-Local, Anonymous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b="0" kern="1200" dirty="0">
                          <a:solidFill>
                            <a:schemeClr val="bg1">
                              <a:lumMod val="65000"/>
                            </a:schemeClr>
                          </a:solidFill>
                          <a:latin typeface="+mn-lt"/>
                          <a:ea typeface="+mn-ea"/>
                          <a:cs typeface="+mn-cs"/>
                        </a:rPr>
                        <a:t>Static Nested Class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35759290"/>
                  </a:ext>
                </a:extLst>
              </a:tr>
              <a:tr h="438912">
                <a:tc>
                  <a:txBody>
                    <a:bodyPr/>
                    <a:lstStyle/>
                    <a:p>
                      <a:pPr>
                        <a:lnSpc>
                          <a:spcPct val="100000"/>
                        </a:lnSpc>
                        <a:spcAft>
                          <a:spcPts val="0"/>
                        </a:spcAft>
                      </a:pPr>
                      <a:r>
                        <a:rPr lang="en-US" sz="1800" b="1" dirty="0">
                          <a:solidFill>
                            <a:schemeClr val="tx1"/>
                          </a:solidFill>
                        </a:rPr>
                        <a:t>Nested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24790207"/>
                  </a:ext>
                </a:extLst>
              </a:tr>
              <a:tr h="438912">
                <a:tc>
                  <a:txBody>
                    <a:bodyPr/>
                    <a:lstStyle/>
                    <a:p>
                      <a:pPr>
                        <a:lnSpc>
                          <a:spcPct val="100000"/>
                        </a:lnSpc>
                        <a:spcAft>
                          <a:spcPts val="0"/>
                        </a:spcAft>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8867227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a:t>Chapter Objectives</a:t>
            </a:r>
          </a:p>
        </p:txBody>
      </p:sp>
      <p:sp>
        <p:nvSpPr>
          <p:cNvPr id="199683" name="Rectangle 3"/>
          <p:cNvSpPr>
            <a:spLocks noGrp="1" noChangeArrowheads="1"/>
          </p:cNvSpPr>
          <p:nvPr>
            <p:ph idx="1"/>
          </p:nvPr>
        </p:nvSpPr>
        <p:spPr/>
        <p:txBody>
          <a:bodyPr/>
          <a:lstStyle/>
          <a:p>
            <a:pPr marL="0" indent="0">
              <a:buNone/>
            </a:pPr>
            <a:r>
              <a:rPr lang="en-US" dirty="0"/>
              <a:t>In this chapter, you will be:</a:t>
            </a:r>
          </a:p>
          <a:p>
            <a:r>
              <a:rPr lang="en-US" dirty="0"/>
              <a:t>Examine different types Inner Classes and know when to use it </a:t>
            </a:r>
          </a:p>
        </p:txBody>
      </p:sp>
    </p:spTree>
    <p:extLst>
      <p:ext uri="{BB962C8B-B14F-4D97-AF65-F5344CB8AC3E}">
        <p14:creationId xmlns:p14="http://schemas.microsoft.com/office/powerpoint/2010/main" val="343112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a:xfrm>
            <a:off x="1200150" y="0"/>
            <a:ext cx="6172200" cy="628650"/>
          </a:xfrm>
        </p:spPr>
        <p:txBody>
          <a:bodyPr/>
          <a:lstStyle/>
          <a:p>
            <a:r>
              <a:rPr lang="en-US"/>
              <a:t>Inner class in interface and vice versa</a:t>
            </a:r>
          </a:p>
        </p:txBody>
      </p:sp>
      <p:sp>
        <p:nvSpPr>
          <p:cNvPr id="36867" name="Content Placeholder 3"/>
          <p:cNvSpPr>
            <a:spLocks noGrp="1"/>
          </p:cNvSpPr>
          <p:nvPr>
            <p:ph idx="1"/>
          </p:nvPr>
        </p:nvSpPr>
        <p:spPr/>
        <p:txBody>
          <a:bodyPr/>
          <a:lstStyle/>
          <a:p>
            <a:r>
              <a:rPr lang="en-US" dirty="0"/>
              <a:t>A class can be nested inside an interface. Though this is allowed in java, it is a bad practice to include implementation inside abstraction.</a:t>
            </a:r>
          </a:p>
          <a:p>
            <a:r>
              <a:rPr lang="en-US" dirty="0"/>
              <a:t>A interface can be nested inside a class (or an interface). This is a very rarely used feature. </a:t>
            </a:r>
          </a:p>
          <a:p>
            <a:endParaRPr lang="en-US" dirty="0"/>
          </a:p>
        </p:txBody>
      </p:sp>
      <p:sp>
        <p:nvSpPr>
          <p:cNvPr id="36868" name="Slide Number Placeholder 4"/>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6D2A6107-7B2F-49CE-BB7C-9727FD94A969}" type="slidenum">
              <a:rPr lang="en-US" smtClean="0"/>
              <a:pPr eaLnBrk="1" hangingPunct="1">
                <a:defRPr/>
              </a:pPr>
              <a:t>20</a:t>
            </a:fld>
            <a:endParaRPr lang="en-US">
              <a:solidFill>
                <a:schemeClr val="bg2"/>
              </a:solidFill>
            </a:endParaRPr>
          </a:p>
        </p:txBody>
      </p:sp>
      <p:sp>
        <p:nvSpPr>
          <p:cNvPr id="2" name="Rectangle 1">
            <a:extLst>
              <a:ext uri="{FF2B5EF4-FFF2-40B4-BE49-F238E27FC236}">
                <a16:creationId xmlns:a16="http://schemas.microsoft.com/office/drawing/2014/main" id="{C4D33A6A-0D20-48B7-AF22-0E4AE599FBD7}"/>
              </a:ext>
            </a:extLst>
          </p:cNvPr>
          <p:cNvSpPr>
            <a:spLocks noChangeArrowheads="1"/>
          </p:cNvSpPr>
          <p:nvPr/>
        </p:nvSpPr>
        <p:spPr bwMode="auto">
          <a:xfrm>
            <a:off x="786002" y="2050984"/>
            <a:ext cx="6696838" cy="1529219"/>
          </a:xfrm>
          <a:prstGeom prst="rect">
            <a:avLst/>
          </a:prstGeom>
          <a:solidFill>
            <a:srgbClr val="F7F7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2830" tIns="0" rIns="14283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C27B0"/>
                </a:solidFill>
                <a:effectLst/>
                <a:latin typeface="Arial Unicode MS"/>
              </a:rPr>
              <a:t>interface</a:t>
            </a:r>
            <a:r>
              <a:rPr kumimoji="0" lang="en-US" altLang="en-US" sz="18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OuterInterfaceName</a:t>
            </a:r>
            <a:r>
              <a:rPr kumimoji="0" lang="en-US" altLang="en-US" sz="1800"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9C27B0"/>
                </a:solidFill>
                <a:effectLst/>
                <a:latin typeface="Arial Unicode MS"/>
              </a:rPr>
              <a:t>interface</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InnerInterfaceName</a:t>
            </a:r>
            <a:r>
              <a:rPr kumimoji="0" lang="en-US" altLang="en-US" sz="1400" b="0" i="0" u="none" strike="noStrike" cap="none" normalizeH="0" baseline="0" dirty="0">
                <a:ln>
                  <a:noFill/>
                </a:ln>
                <a:solidFill>
                  <a:srgbClr val="000000"/>
                </a:solidFill>
                <a:effectLst/>
                <a:latin typeface="Arial Unicode MS"/>
              </a:rPr>
              <a:t> </a:t>
            </a:r>
            <a:r>
              <a:rPr kumimoji="0" lang="en-US" altLang="en-US" sz="18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008000"/>
                </a:solidFill>
                <a:effectLst/>
                <a:latin typeface="Arial Unicode MS"/>
              </a:rPr>
              <a:t>// constant declarations</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008000"/>
                </a:solidFill>
                <a:effectLst/>
                <a:latin typeface="Arial Unicode MS"/>
              </a:rPr>
              <a:t>// Method declarations</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1533832199"/>
              </p:ext>
            </p:extLst>
          </p:nvPr>
        </p:nvGraphicFramePr>
        <p:xfrm>
          <a:off x="853440" y="836691"/>
          <a:ext cx="6454140" cy="2633472"/>
        </p:xfrm>
        <a:graphic>
          <a:graphicData uri="http://schemas.openxmlformats.org/drawingml/2006/table">
            <a:tbl>
              <a:tblPr>
                <a:tableStyleId>{00A15C55-8517-42AA-B614-E9B94910E393}</a:tableStyleId>
              </a:tblPr>
              <a:tblGrid>
                <a:gridCol w="645414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Stronger Encapsulation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Defining and Using Inner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kern="1200" dirty="0">
                          <a:solidFill>
                            <a:schemeClr val="bg1">
                              <a:lumMod val="65000"/>
                            </a:schemeClr>
                          </a:solidFill>
                          <a:latin typeface="+mn-lt"/>
                          <a:ea typeface="+mn-ea"/>
                          <a:cs typeface="+mn-cs"/>
                        </a:rPr>
                        <a:t>Member-Level, Method-Local, Anonymous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b="0" kern="1200" dirty="0">
                          <a:solidFill>
                            <a:schemeClr val="bg1">
                              <a:lumMod val="65000"/>
                            </a:schemeClr>
                          </a:solidFill>
                          <a:latin typeface="+mn-lt"/>
                          <a:ea typeface="+mn-ea"/>
                          <a:cs typeface="+mn-cs"/>
                        </a:rPr>
                        <a:t>Static Nested Class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35759290"/>
                  </a:ext>
                </a:extLst>
              </a:tr>
              <a:tr h="438912">
                <a:tc>
                  <a:txBody>
                    <a:bodyPr/>
                    <a:lstStyle/>
                    <a:p>
                      <a:pPr>
                        <a:lnSpc>
                          <a:spcPct val="100000"/>
                        </a:lnSpc>
                        <a:spcAft>
                          <a:spcPts val="0"/>
                        </a:spcAft>
                      </a:pPr>
                      <a:r>
                        <a:rPr lang="en-US" sz="1800" b="0" kern="1200" dirty="0">
                          <a:solidFill>
                            <a:schemeClr val="bg1">
                              <a:lumMod val="65000"/>
                            </a:schemeClr>
                          </a:solidFill>
                          <a:latin typeface="+mn-lt"/>
                          <a:ea typeface="+mn-ea"/>
                          <a:cs typeface="+mn-cs"/>
                        </a:rPr>
                        <a:t>Nested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24790207"/>
                  </a:ext>
                </a:extLst>
              </a:tr>
              <a:tr h="438912">
                <a:tc>
                  <a:txBody>
                    <a:bodyPr/>
                    <a:lstStyle/>
                    <a:p>
                      <a:pPr>
                        <a:lnSpc>
                          <a:spcPct val="100000"/>
                        </a:lnSpc>
                        <a:spcAft>
                          <a:spcPts val="0"/>
                        </a:spcAft>
                      </a:pPr>
                      <a:r>
                        <a:rPr lang="en-US" sz="18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183051223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a:xfrm>
            <a:off x="1143000" y="724506"/>
            <a:ext cx="6858000" cy="4000500"/>
          </a:xfrm>
        </p:spPr>
        <p:txBody>
          <a:bodyPr/>
          <a:lstStyle/>
          <a:p>
            <a:pPr lvl="0"/>
            <a:r>
              <a:rPr lang="en-US" dirty="0"/>
              <a:t>An nested class is a class defined inside the scope of another class. </a:t>
            </a:r>
          </a:p>
          <a:p>
            <a:pPr lvl="0"/>
            <a:r>
              <a:rPr lang="en-US" dirty="0"/>
              <a:t>The class inside which the inner class is defined is called outer class. </a:t>
            </a:r>
          </a:p>
          <a:p>
            <a:pPr lvl="0"/>
            <a:r>
              <a:rPr lang="en-US" dirty="0"/>
              <a:t>Member class, Local Inner Class, </a:t>
            </a:r>
            <a:r>
              <a:rPr lang="en-IN" dirty="0"/>
              <a:t>Anonymous </a:t>
            </a:r>
            <a:r>
              <a:rPr lang="en-US" dirty="0"/>
              <a:t>Class are the types of Inner Class.</a:t>
            </a:r>
          </a:p>
          <a:p>
            <a:pPr lvl="0"/>
            <a:r>
              <a:rPr lang="en-US" dirty="0"/>
              <a:t>Static inner class are considered to be top-level class </a:t>
            </a:r>
          </a:p>
          <a:p>
            <a:r>
              <a:rPr lang="en-US" dirty="0"/>
              <a:t>Non-static inner class instance cannot exist without Outer class instance</a:t>
            </a:r>
          </a:p>
          <a:p>
            <a:pPr lvl="0"/>
            <a:r>
              <a:rPr lang="en-US" dirty="0"/>
              <a:t>A static nested class is a class that’s a static member of the outer class </a:t>
            </a:r>
          </a:p>
          <a:p>
            <a:r>
              <a:rPr lang="en-US" dirty="0"/>
              <a:t>An inner class that is defined inside a method is called local inner class </a:t>
            </a:r>
          </a:p>
          <a:p>
            <a:pPr lvl="0"/>
            <a:r>
              <a:rPr lang="en-US" dirty="0"/>
              <a:t>Inner class without a class name is an anonymous inner class.</a:t>
            </a:r>
          </a:p>
          <a:p>
            <a:r>
              <a:rPr lang="en-US" dirty="0"/>
              <a:t>A interface can be nested inside a class (or an interface).</a:t>
            </a:r>
          </a:p>
          <a:p>
            <a:endParaRPr lang="en-US" dirty="0"/>
          </a:p>
        </p:txBody>
      </p:sp>
      <p:sp>
        <p:nvSpPr>
          <p:cNvPr id="4" name="Slide Number Placeholder 3"/>
          <p:cNvSpPr>
            <a:spLocks noGrp="1"/>
          </p:cNvSpPr>
          <p:nvPr>
            <p:ph type="sldNum" sz="quarter" idx="10"/>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2A6107-7B2F-49CE-BB7C-9727FD94A969}"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4" name="Content Placeholder 3"/>
          <p:cNvSpPr>
            <a:spLocks noGrp="1"/>
          </p:cNvSpPr>
          <p:nvPr>
            <p:ph idx="1"/>
          </p:nvPr>
        </p:nvSpPr>
        <p:spPr>
          <a:xfrm>
            <a:off x="1239805" y="742950"/>
            <a:ext cx="6303995" cy="2350770"/>
          </a:xfrm>
        </p:spPr>
        <p:txBody>
          <a:bodyPr/>
          <a:lstStyle/>
          <a:p>
            <a:pPr marL="0" indent="0">
              <a:buNone/>
            </a:pPr>
            <a:r>
              <a:rPr lang="en-US" dirty="0"/>
              <a:t>Create a class </a:t>
            </a:r>
            <a:r>
              <a:rPr lang="en-US" dirty="0" err="1"/>
              <a:t>FootBall</a:t>
            </a:r>
            <a:r>
              <a:rPr lang="en-US" dirty="0"/>
              <a:t> that has an inner class Player and a method main in the class. Create code that accesses the inner class's members like Player name and phone number from the outer class. Create code that accesses the outer class's members like </a:t>
            </a:r>
            <a:r>
              <a:rPr lang="en-US" dirty="0" err="1"/>
              <a:t>leagueName</a:t>
            </a:r>
            <a:r>
              <a:rPr lang="en-US" dirty="0"/>
              <a:t>, </a:t>
            </a:r>
            <a:r>
              <a:rPr lang="en-US" dirty="0" err="1"/>
              <a:t>coachName</a:t>
            </a:r>
            <a:r>
              <a:rPr lang="en-US" dirty="0"/>
              <a:t> from within the inner classes.</a:t>
            </a:r>
          </a:p>
          <a:p>
            <a:pPr marL="300038" lvl="1" indent="0">
              <a:buNone/>
            </a:pPr>
            <a:endParaRPr lang="en-US" sz="1500" i="1" dirty="0">
              <a:ea typeface="+mn-ea"/>
            </a:endParaRPr>
          </a:p>
        </p:txBody>
      </p:sp>
      <p:sp>
        <p:nvSpPr>
          <p:cNvPr id="2" name="Slide Number Placeholder 1"/>
          <p:cNvSpPr>
            <a:spLocks noGrp="1"/>
          </p:cNvSpPr>
          <p:nvPr>
            <p:ph type="sldNum" sz="quarter" idx="10"/>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2A6107-7B2F-49CE-BB7C-9727FD94A969}" type="slidenum">
              <a:rPr lang="en-US" smtClean="0"/>
              <a:pPr>
                <a:defRPr/>
              </a:pPr>
              <a:t>23</a:t>
            </a:fld>
            <a:endParaRPr lang="en-US"/>
          </a:p>
        </p:txBody>
      </p:sp>
    </p:spTree>
    <p:extLst>
      <p:ext uri="{BB962C8B-B14F-4D97-AF65-F5344CB8AC3E}">
        <p14:creationId xmlns:p14="http://schemas.microsoft.com/office/powerpoint/2010/main" val="368668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3757431916"/>
              </p:ext>
            </p:extLst>
          </p:nvPr>
        </p:nvGraphicFramePr>
        <p:xfrm>
          <a:off x="876240" y="836691"/>
          <a:ext cx="5494080" cy="2633472"/>
        </p:xfrm>
        <a:graphic>
          <a:graphicData uri="http://schemas.openxmlformats.org/drawingml/2006/table">
            <a:tbl>
              <a:tblPr>
                <a:tableStyleId>{00A15C55-8517-42AA-B614-E9B94910E393}</a:tableStyleId>
              </a:tblPr>
              <a:tblGrid>
                <a:gridCol w="549408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1" kern="1200" dirty="0">
                          <a:solidFill>
                            <a:schemeClr val="tx1"/>
                          </a:solidFill>
                          <a:latin typeface="+mn-lt"/>
                          <a:ea typeface="+mn-ea"/>
                          <a:cs typeface="+mn-cs"/>
                        </a:rPr>
                        <a:t>Stronger Encapsulation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a:lnSpc>
                          <a:spcPct val="100000"/>
                        </a:lnSpc>
                        <a:spcAft>
                          <a:spcPts val="0"/>
                        </a:spcAft>
                      </a:pPr>
                      <a:r>
                        <a:rPr lang="en-US" sz="1800" b="0" dirty="0">
                          <a:solidFill>
                            <a:schemeClr val="bg1">
                              <a:lumMod val="65000"/>
                            </a:schemeClr>
                          </a:solidFill>
                        </a:rPr>
                        <a:t>Defining and Using Inner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dirty="0">
                          <a:solidFill>
                            <a:schemeClr val="bg1">
                              <a:lumMod val="65000"/>
                            </a:schemeClr>
                          </a:solidFill>
                        </a:rPr>
                        <a:t>Member-Level, Method-Local, Anonymous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b="0" dirty="0">
                          <a:solidFill>
                            <a:schemeClr val="bg1">
                              <a:lumMod val="65000"/>
                            </a:schemeClr>
                          </a:solidFill>
                        </a:rPr>
                        <a:t>Static Nested Class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35759290"/>
                  </a:ext>
                </a:extLst>
              </a:tr>
              <a:tr h="438912">
                <a:tc>
                  <a:txBody>
                    <a:bodyPr/>
                    <a:lstStyle/>
                    <a:p>
                      <a:pPr>
                        <a:lnSpc>
                          <a:spcPct val="100000"/>
                        </a:lnSpc>
                        <a:spcAft>
                          <a:spcPts val="0"/>
                        </a:spcAft>
                      </a:pPr>
                      <a:r>
                        <a:rPr lang="en-US" sz="1800" b="0" dirty="0">
                          <a:solidFill>
                            <a:schemeClr val="bg1">
                              <a:lumMod val="65000"/>
                            </a:schemeClr>
                          </a:solidFill>
                        </a:rPr>
                        <a:t>Nested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24790207"/>
                  </a:ext>
                </a:extLst>
              </a:tr>
              <a:tr h="438912">
                <a:tc>
                  <a:txBody>
                    <a:bodyPr/>
                    <a:lstStyle/>
                    <a:p>
                      <a:pPr>
                        <a:lnSpc>
                          <a:spcPct val="100000"/>
                        </a:lnSpc>
                        <a:spcAft>
                          <a:spcPts val="0"/>
                        </a:spcAft>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7469136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81259" y="0"/>
            <a:ext cx="6172200" cy="628650"/>
          </a:xfrm>
        </p:spPr>
        <p:txBody>
          <a:bodyPr/>
          <a:lstStyle/>
          <a:p>
            <a:r>
              <a:rPr lang="en-US" dirty="0"/>
              <a:t>STRONGER ENCAPSLATION</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9273" y="222885"/>
            <a:ext cx="2177654"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7"/>
          <p:cNvSpPr txBox="1">
            <a:spLocks noChangeArrowheads="1"/>
          </p:cNvSpPr>
          <p:nvPr/>
        </p:nvSpPr>
        <p:spPr bwMode="auto">
          <a:xfrm>
            <a:off x="190500" y="857251"/>
            <a:ext cx="46101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i="1" dirty="0">
                <a:sym typeface="Wingdings" pitchFamily="2" charset="2"/>
              </a:rPr>
              <a:t>Would you like it if your CPU is given to you like this?</a:t>
            </a:r>
          </a:p>
          <a:p>
            <a:pPr eaLnBrk="1" hangingPunct="1"/>
            <a:endParaRPr lang="en-US" sz="1500" i="1" dirty="0">
              <a:sym typeface="Wingdings" pitchFamily="2" charset="2"/>
            </a:endParaRPr>
          </a:p>
          <a:p>
            <a:pPr eaLnBrk="1" hangingPunct="1"/>
            <a:r>
              <a:rPr lang="en-US" sz="1500" i="1" dirty="0">
                <a:sym typeface="Wingdings" pitchFamily="2" charset="2"/>
              </a:rPr>
              <a:t>What are the problems if it were given to you like this?</a:t>
            </a:r>
          </a:p>
        </p:txBody>
      </p:sp>
      <p:sp>
        <p:nvSpPr>
          <p:cNvPr id="17413" name="Content Placeholder 2"/>
          <p:cNvSpPr>
            <a:spLocks noGrp="1"/>
          </p:cNvSpPr>
          <p:nvPr>
            <p:ph idx="1"/>
          </p:nvPr>
        </p:nvSpPr>
        <p:spPr>
          <a:xfrm>
            <a:off x="1257300" y="3714750"/>
            <a:ext cx="6286500" cy="1314450"/>
          </a:xfrm>
        </p:spPr>
        <p:txBody>
          <a:bodyPr/>
          <a:lstStyle/>
          <a:p>
            <a:r>
              <a:rPr lang="en-US"/>
              <a:t>Encapsulation is binding data and operations that work on data together in a construct.</a:t>
            </a:r>
          </a:p>
          <a:p>
            <a:r>
              <a:rPr lang="en-US"/>
              <a:t>Encapsulation involves Data and Implementation Hiding.</a:t>
            </a:r>
          </a:p>
          <a:p>
            <a:endParaRPr lang="en-US"/>
          </a:p>
        </p:txBody>
      </p:sp>
      <p:sp>
        <p:nvSpPr>
          <p:cNvPr id="11" name="Rectangle 10"/>
          <p:cNvSpPr/>
          <p:nvPr/>
        </p:nvSpPr>
        <p:spPr>
          <a:xfrm>
            <a:off x="1257300" y="2456193"/>
            <a:ext cx="6400800" cy="1246495"/>
          </a:xfrm>
          <a:prstGeom prst="rect">
            <a:avLst/>
          </a:prstGeom>
          <a:ln>
            <a:solidFill>
              <a:schemeClr val="accent2"/>
            </a:solidFill>
          </a:ln>
        </p:spPr>
        <p:txBody>
          <a:bodyPr>
            <a:spAutoFit/>
          </a:bodyPr>
          <a:lstStyle/>
          <a:p>
            <a:pPr>
              <a:defRPr/>
            </a:pPr>
            <a:r>
              <a:rPr lang="en-US" sz="1500" b="1" i="1" dirty="0">
                <a:solidFill>
                  <a:srgbClr val="5F5F5F"/>
                </a:solidFill>
                <a:latin typeface="+mj-lt"/>
                <a:cs typeface="+mn-cs"/>
                <a:sym typeface="Wingdings" pitchFamily="2" charset="2"/>
              </a:rPr>
              <a:t>Encapsulation is the process of compartmentalizing the elements of abstraction that constitute its structure and behavior; encapsulation serves to separate the contractual interface of an abstraction and its implementation.</a:t>
            </a:r>
            <a:endParaRPr lang="en-US" sz="1500" b="1" i="1" dirty="0">
              <a:solidFill>
                <a:srgbClr val="C00000"/>
              </a:solidFill>
              <a:latin typeface="+mj-lt"/>
              <a:cs typeface="+mn-cs"/>
              <a:sym typeface="Wingdings" pitchFamily="2" charset="2"/>
            </a:endParaRPr>
          </a:p>
          <a:p>
            <a:pPr>
              <a:defRPr/>
            </a:pPr>
            <a:r>
              <a:rPr lang="en-US" sz="1500" b="1" dirty="0">
                <a:solidFill>
                  <a:srgbClr val="5F5F5F"/>
                </a:solidFill>
                <a:latin typeface="+mj-lt"/>
                <a:cs typeface="+mn-cs"/>
                <a:sym typeface="Wingdings" pitchFamily="2" charset="2"/>
              </a:rPr>
              <a:t>- Grady </a:t>
            </a:r>
            <a:r>
              <a:rPr lang="en-US" sz="1500" b="1" dirty="0" err="1">
                <a:solidFill>
                  <a:srgbClr val="5F5F5F"/>
                </a:solidFill>
                <a:latin typeface="+mj-lt"/>
                <a:cs typeface="+mn-cs"/>
                <a:sym typeface="Wingdings" pitchFamily="2" charset="2"/>
              </a:rPr>
              <a:t>Booch</a:t>
            </a:r>
            <a:r>
              <a:rPr lang="en-US" sz="1500" b="1" dirty="0">
                <a:solidFill>
                  <a:srgbClr val="5F5F5F"/>
                </a:solidFill>
                <a:latin typeface="+mj-lt"/>
                <a:cs typeface="+mn-cs"/>
                <a:sym typeface="Wingdings" pitchFamily="2" charset="2"/>
              </a:rPr>
              <a:t> </a:t>
            </a:r>
          </a:p>
        </p:txBody>
      </p:sp>
      <p:sp>
        <p:nvSpPr>
          <p:cNvPr id="17415" name="Slide Number Placeholder 8"/>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18CC025E-D8DE-43E5-B6D2-407F9B5E6ED4}" type="slidenum">
              <a:rPr lang="en-US" smtClean="0"/>
              <a:pPr eaLnBrk="1" hangingPunct="1">
                <a:defRPr/>
              </a:pPr>
              <a:t>4</a:t>
            </a:fld>
            <a:endParaRPr lang="en-US">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Encapsulation </a:t>
            </a:r>
          </a:p>
        </p:txBody>
      </p:sp>
      <p:sp>
        <p:nvSpPr>
          <p:cNvPr id="4" name="Slide Number Placeholder 3"/>
          <p:cNvSpPr>
            <a:spLocks noGrp="1"/>
          </p:cNvSpPr>
          <p:nvPr>
            <p:ph type="sldNum" sz="quarter" idx="10"/>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18CC025E-D8DE-43E5-B6D2-407F9B5E6ED4}" type="slidenum">
              <a:rPr lang="en-US" smtClean="0"/>
              <a:pPr>
                <a:defRPr/>
              </a:pPr>
              <a:t>5</a:t>
            </a:fld>
            <a:endParaRPr lang="en-US"/>
          </a:p>
        </p:txBody>
      </p:sp>
      <p:graphicFrame>
        <p:nvGraphicFramePr>
          <p:cNvPr id="10" name="Diagram 9"/>
          <p:cNvGraphicFramePr/>
          <p:nvPr>
            <p:extLst>
              <p:ext uri="{D42A27DB-BD31-4B8C-83A1-F6EECF244321}">
                <p14:modId xmlns:p14="http://schemas.microsoft.com/office/powerpoint/2010/main" val="3185682971"/>
              </p:ext>
            </p:extLst>
          </p:nvPr>
        </p:nvGraphicFramePr>
        <p:xfrm>
          <a:off x="1314450" y="857250"/>
          <a:ext cx="6831330" cy="308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Straight Connector 13"/>
          <p:cNvCxnSpPr/>
          <p:nvPr/>
        </p:nvCxnSpPr>
        <p:spPr>
          <a:xfrm>
            <a:off x="1413510" y="2305050"/>
            <a:ext cx="188595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a:xfrm>
            <a:off x="3629025" y="2846070"/>
            <a:ext cx="188595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a:xfrm>
            <a:off x="5966460" y="2129790"/>
            <a:ext cx="2114550"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2499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3126-2C4E-4FC4-9C6B-741A6F0C9C2F}"/>
              </a:ext>
            </a:extLst>
          </p:cNvPr>
          <p:cNvSpPr>
            <a:spLocks noGrp="1"/>
          </p:cNvSpPr>
          <p:nvPr>
            <p:ph type="title"/>
          </p:nvPr>
        </p:nvSpPr>
        <p:spPr/>
        <p:txBody>
          <a:bodyPr/>
          <a:lstStyle/>
          <a:p>
            <a:r>
              <a:rPr lang="en-IN" dirty="0"/>
              <a:t>DEMPONSTRATION</a:t>
            </a:r>
          </a:p>
        </p:txBody>
      </p:sp>
      <p:sp>
        <p:nvSpPr>
          <p:cNvPr id="3" name="Content Placeholder 2">
            <a:extLst>
              <a:ext uri="{FF2B5EF4-FFF2-40B4-BE49-F238E27FC236}">
                <a16:creationId xmlns:a16="http://schemas.microsoft.com/office/drawing/2014/main" id="{1601CC34-8AC9-4CBC-9F1B-85C7669FB0FA}"/>
              </a:ext>
            </a:extLst>
          </p:cNvPr>
          <p:cNvSpPr>
            <a:spLocks noGrp="1"/>
          </p:cNvSpPr>
          <p:nvPr>
            <p:ph idx="1"/>
          </p:nvPr>
        </p:nvSpPr>
        <p:spPr/>
        <p:txBody>
          <a:bodyPr/>
          <a:lstStyle/>
          <a:p>
            <a:r>
              <a:rPr lang="en-IN" dirty="0"/>
              <a:t>Create a Student class to demonstrate Encapsulation</a:t>
            </a:r>
          </a:p>
        </p:txBody>
      </p:sp>
    </p:spTree>
    <p:extLst>
      <p:ext uri="{BB962C8B-B14F-4D97-AF65-F5344CB8AC3E}">
        <p14:creationId xmlns:p14="http://schemas.microsoft.com/office/powerpoint/2010/main" val="253725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a:t>Chapter Concepts</a:t>
            </a:r>
          </a:p>
        </p:txBody>
      </p:sp>
      <p:graphicFrame>
        <p:nvGraphicFramePr>
          <p:cNvPr id="12" name="Table 11">
            <a:extLst>
              <a:ext uri="{FF2B5EF4-FFF2-40B4-BE49-F238E27FC236}">
                <a16:creationId xmlns:a16="http://schemas.microsoft.com/office/drawing/2014/main" id="{0BD7BEAB-2E39-4C39-94F9-E0793FD17A64}"/>
              </a:ext>
            </a:extLst>
          </p:cNvPr>
          <p:cNvGraphicFramePr>
            <a:graphicFrameLocks noGrp="1"/>
          </p:cNvGraphicFramePr>
          <p:nvPr>
            <p:extLst>
              <p:ext uri="{D42A27DB-BD31-4B8C-83A1-F6EECF244321}">
                <p14:modId xmlns:p14="http://schemas.microsoft.com/office/powerpoint/2010/main" val="4192247819"/>
              </p:ext>
            </p:extLst>
          </p:nvPr>
        </p:nvGraphicFramePr>
        <p:xfrm>
          <a:off x="876240" y="836691"/>
          <a:ext cx="5494080" cy="2633472"/>
        </p:xfrm>
        <a:graphic>
          <a:graphicData uri="http://schemas.openxmlformats.org/drawingml/2006/table">
            <a:tbl>
              <a:tblPr>
                <a:tableStyleId>{00A15C55-8517-42AA-B614-E9B94910E393}</a:tableStyleId>
              </a:tblPr>
              <a:tblGrid>
                <a:gridCol w="5494080">
                  <a:extLst>
                    <a:ext uri="{9D8B030D-6E8A-4147-A177-3AD203B41FA5}">
                      <a16:colId xmlns:a16="http://schemas.microsoft.com/office/drawing/2014/main" val="1695728431"/>
                    </a:ext>
                  </a:extLst>
                </a:gridCol>
              </a:tblGrid>
              <a:tr h="438912">
                <a:tc>
                  <a:txBody>
                    <a:bodyPr/>
                    <a:lstStyle/>
                    <a:p>
                      <a:pPr marL="0" algn="l" defTabSz="914400" rtl="0" eaLnBrk="1" latinLnBrk="0" hangingPunct="1">
                        <a:lnSpc>
                          <a:spcPct val="100000"/>
                        </a:lnSpc>
                        <a:spcAft>
                          <a:spcPts val="0"/>
                        </a:spcAft>
                      </a:pPr>
                      <a:r>
                        <a:rPr lang="en-US" sz="1800" b="0" kern="1200" dirty="0">
                          <a:solidFill>
                            <a:schemeClr val="bg1">
                              <a:lumMod val="65000"/>
                            </a:schemeClr>
                          </a:solidFill>
                          <a:latin typeface="+mn-lt"/>
                          <a:ea typeface="+mn-ea"/>
                          <a:cs typeface="+mn-cs"/>
                        </a:rPr>
                        <a:t>Stronger Encapsulation</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438912">
                <a:tc>
                  <a:txBody>
                    <a:bodyPr/>
                    <a:lstStyle/>
                    <a:p>
                      <a:pPr>
                        <a:lnSpc>
                          <a:spcPct val="100000"/>
                        </a:lnSpc>
                        <a:spcAft>
                          <a:spcPts val="0"/>
                        </a:spcAft>
                      </a:pPr>
                      <a:r>
                        <a:rPr lang="en-US" sz="1800" b="1" dirty="0">
                          <a:solidFill>
                            <a:schemeClr val="tx1"/>
                          </a:solidFill>
                        </a:rPr>
                        <a:t>Defining and Using Inner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438912">
                <a:tc>
                  <a:txBody>
                    <a:bodyPr/>
                    <a:lstStyle/>
                    <a:p>
                      <a:pPr>
                        <a:lnSpc>
                          <a:spcPct val="100000"/>
                        </a:lnSpc>
                        <a:spcAft>
                          <a:spcPts val="0"/>
                        </a:spcAft>
                      </a:pPr>
                      <a:r>
                        <a:rPr lang="en-US" sz="1800" b="0" dirty="0">
                          <a:solidFill>
                            <a:schemeClr val="bg1">
                              <a:lumMod val="65000"/>
                            </a:schemeClr>
                          </a:solidFill>
                        </a:rPr>
                        <a:t>Member-Level, Method-Local, Anonymous Classes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438912">
                <a:tc>
                  <a:txBody>
                    <a:bodyPr/>
                    <a:lstStyle/>
                    <a:p>
                      <a:pPr>
                        <a:lnSpc>
                          <a:spcPct val="100000"/>
                        </a:lnSpc>
                        <a:spcAft>
                          <a:spcPts val="0"/>
                        </a:spcAft>
                      </a:pPr>
                      <a:r>
                        <a:rPr lang="en-US" sz="1800" b="0" dirty="0">
                          <a:solidFill>
                            <a:schemeClr val="bg1">
                              <a:lumMod val="65000"/>
                            </a:schemeClr>
                          </a:solidFill>
                        </a:rPr>
                        <a:t>Static Nested Class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35759290"/>
                  </a:ext>
                </a:extLst>
              </a:tr>
              <a:tr h="438912">
                <a:tc>
                  <a:txBody>
                    <a:bodyPr/>
                    <a:lstStyle/>
                    <a:p>
                      <a:pPr>
                        <a:lnSpc>
                          <a:spcPct val="100000"/>
                        </a:lnSpc>
                        <a:spcAft>
                          <a:spcPts val="0"/>
                        </a:spcAft>
                      </a:pPr>
                      <a:r>
                        <a:rPr lang="en-US" sz="1800" b="0" dirty="0">
                          <a:solidFill>
                            <a:schemeClr val="bg1">
                              <a:lumMod val="65000"/>
                            </a:schemeClr>
                          </a:solidFill>
                        </a:rPr>
                        <a:t>Nested Interface</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24790207"/>
                  </a:ext>
                </a:extLst>
              </a:tr>
              <a:tr h="438912">
                <a:tc>
                  <a:txBody>
                    <a:bodyPr/>
                    <a:lstStyle/>
                    <a:p>
                      <a:pPr>
                        <a:lnSpc>
                          <a:spcPct val="100000"/>
                        </a:lnSpc>
                        <a:spcAft>
                          <a:spcPts val="0"/>
                        </a:spcAft>
                      </a:pPr>
                      <a:r>
                        <a:rPr lang="en-US" sz="18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1746062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ChangeArrowheads="1"/>
          </p:cNvSpPr>
          <p:nvPr/>
        </p:nvSpPr>
        <p:spPr bwMode="auto">
          <a:xfrm>
            <a:off x="1464183" y="792480"/>
            <a:ext cx="6215634" cy="3714750"/>
          </a:xfrm>
          <a:prstGeom prst="rect">
            <a:avLst/>
          </a:prstGeom>
          <a:noFill/>
          <a:ln w="9525">
            <a:noFill/>
            <a:miter lim="800000"/>
            <a:headEnd/>
            <a:tailEnd/>
          </a:ln>
          <a:effectLst/>
        </p:spPr>
        <p:txBody>
          <a:bodyPr/>
          <a:lstStyle/>
          <a:p>
            <a:pPr marL="342900" indent="-342900">
              <a:lnSpc>
                <a:spcPct val="140000"/>
              </a:lnSpc>
              <a:spcBef>
                <a:spcPct val="20000"/>
              </a:spcBef>
              <a:buClr>
                <a:schemeClr val="accent2"/>
              </a:buClr>
              <a:buFont typeface="Wingdings" pitchFamily="2" charset="2"/>
              <a:buChar char="§"/>
              <a:defRPr/>
            </a:pPr>
            <a:r>
              <a:rPr lang="en-US" sz="1500" dirty="0">
                <a:solidFill>
                  <a:schemeClr val="tx1"/>
                </a:solidFill>
                <a:latin typeface="+mj-lt"/>
                <a:cs typeface="+mn-cs"/>
              </a:rPr>
              <a:t>Member class</a:t>
            </a:r>
          </a:p>
          <a:p>
            <a:pPr marL="814388" lvl="1" indent="-342900">
              <a:lnSpc>
                <a:spcPct val="140000"/>
              </a:lnSpc>
              <a:spcBef>
                <a:spcPct val="20000"/>
              </a:spcBef>
              <a:buClr>
                <a:schemeClr val="accent2"/>
              </a:buClr>
              <a:buFont typeface="Wingdings" pitchFamily="2" charset="2"/>
              <a:buChar char="§"/>
              <a:defRPr/>
            </a:pPr>
            <a:r>
              <a:rPr lang="en-US" sz="1500" dirty="0">
                <a:solidFill>
                  <a:schemeClr val="tx1"/>
                </a:solidFill>
                <a:latin typeface="Arial" pitchFamily="34" charset="0"/>
                <a:cs typeface="+mn-cs"/>
              </a:rPr>
              <a:t>Static Nested Class/ Top-Level nested classes</a:t>
            </a:r>
          </a:p>
          <a:p>
            <a:pPr marL="814388" lvl="1" indent="-342900">
              <a:lnSpc>
                <a:spcPct val="140000"/>
              </a:lnSpc>
              <a:spcBef>
                <a:spcPct val="20000"/>
              </a:spcBef>
              <a:buClr>
                <a:schemeClr val="accent2"/>
              </a:buClr>
              <a:buFont typeface="Wingdings" pitchFamily="2" charset="2"/>
              <a:buChar char="§"/>
              <a:defRPr/>
            </a:pPr>
            <a:r>
              <a:rPr lang="en-US" sz="1500" dirty="0">
                <a:solidFill>
                  <a:schemeClr val="tx1"/>
                </a:solidFill>
                <a:latin typeface="+mj-lt"/>
                <a:cs typeface="+mn-cs"/>
              </a:rPr>
              <a:t>Non Static Nested Class</a:t>
            </a:r>
          </a:p>
          <a:p>
            <a:pPr marL="471488" lvl="1">
              <a:lnSpc>
                <a:spcPct val="140000"/>
              </a:lnSpc>
              <a:spcBef>
                <a:spcPct val="20000"/>
              </a:spcBef>
              <a:buClr>
                <a:schemeClr val="accent2"/>
              </a:buClr>
              <a:defRPr/>
            </a:pPr>
            <a:endParaRPr lang="en-US" sz="1500" dirty="0">
              <a:solidFill>
                <a:schemeClr val="tx1"/>
              </a:solidFill>
              <a:latin typeface="+mj-lt"/>
              <a:cs typeface="+mn-cs"/>
            </a:endParaRPr>
          </a:p>
          <a:p>
            <a:pPr marL="342900" indent="-342900">
              <a:lnSpc>
                <a:spcPct val="140000"/>
              </a:lnSpc>
              <a:spcBef>
                <a:spcPct val="20000"/>
              </a:spcBef>
              <a:buClr>
                <a:schemeClr val="accent2"/>
              </a:buClr>
              <a:buFont typeface="Wingdings" pitchFamily="2" charset="2"/>
              <a:buChar char="§"/>
              <a:defRPr/>
            </a:pPr>
            <a:r>
              <a:rPr lang="en-US" sz="1500" dirty="0">
                <a:solidFill>
                  <a:schemeClr val="tx1"/>
                </a:solidFill>
                <a:latin typeface="+mj-lt"/>
                <a:cs typeface="+mn-cs"/>
              </a:rPr>
              <a:t>Local Inner Class</a:t>
            </a:r>
          </a:p>
          <a:p>
            <a:pPr marL="342900" indent="-342900">
              <a:lnSpc>
                <a:spcPct val="140000"/>
              </a:lnSpc>
              <a:spcBef>
                <a:spcPct val="20000"/>
              </a:spcBef>
              <a:buClr>
                <a:schemeClr val="accent2"/>
              </a:buClr>
              <a:buFont typeface="Wingdings" pitchFamily="2" charset="2"/>
              <a:buChar char="§"/>
              <a:defRPr/>
            </a:pPr>
            <a:r>
              <a:rPr lang="en-IN" sz="1500" dirty="0">
                <a:solidFill>
                  <a:schemeClr val="tx1"/>
                </a:solidFill>
                <a:latin typeface="+mj-lt"/>
                <a:cs typeface="+mn-cs"/>
              </a:rPr>
              <a:t>Anonymous </a:t>
            </a:r>
            <a:r>
              <a:rPr lang="en-US" sz="1500" dirty="0">
                <a:solidFill>
                  <a:schemeClr val="tx1"/>
                </a:solidFill>
                <a:latin typeface="+mj-lt"/>
                <a:cs typeface="+mn-cs"/>
              </a:rPr>
              <a:t>Class</a:t>
            </a:r>
          </a:p>
          <a:p>
            <a:pPr marL="342900" indent="-342900">
              <a:lnSpc>
                <a:spcPct val="140000"/>
              </a:lnSpc>
              <a:spcBef>
                <a:spcPct val="20000"/>
              </a:spcBef>
              <a:buClr>
                <a:schemeClr val="accent2"/>
              </a:buClr>
              <a:buFont typeface="Wingdings" pitchFamily="2" charset="2"/>
              <a:buChar char="§"/>
              <a:defRPr/>
            </a:pPr>
            <a:endParaRPr lang="en-US" sz="1500" dirty="0">
              <a:solidFill>
                <a:schemeClr val="tx1"/>
              </a:solidFill>
              <a:latin typeface="+mj-lt"/>
              <a:cs typeface="+mn-cs"/>
            </a:endParaRPr>
          </a:p>
          <a:p>
            <a:pPr marL="342900" indent="-342900">
              <a:lnSpc>
                <a:spcPct val="140000"/>
              </a:lnSpc>
              <a:spcBef>
                <a:spcPct val="20000"/>
              </a:spcBef>
              <a:buClr>
                <a:schemeClr val="accent2"/>
              </a:buClr>
              <a:buFont typeface="Wingdings" pitchFamily="2" charset="2"/>
              <a:buChar char="§"/>
              <a:defRPr/>
            </a:pPr>
            <a:r>
              <a:rPr lang="en-US" sz="1500" dirty="0">
                <a:solidFill>
                  <a:schemeClr val="tx1"/>
                </a:solidFill>
                <a:latin typeface="Arial" pitchFamily="34" charset="0"/>
                <a:cs typeface="+mn-cs"/>
              </a:rPr>
              <a:t>Non Static Inner Class, Local Inner Class,  </a:t>
            </a:r>
            <a:r>
              <a:rPr lang="en-IN" sz="1500" dirty="0">
                <a:solidFill>
                  <a:schemeClr val="tx1"/>
                </a:solidFill>
                <a:latin typeface="Arial" pitchFamily="34" charset="0"/>
                <a:cs typeface="+mn-cs"/>
              </a:rPr>
              <a:t>Anonymous </a:t>
            </a:r>
            <a:r>
              <a:rPr lang="en-US" sz="1500" dirty="0">
                <a:solidFill>
                  <a:schemeClr val="tx1"/>
                </a:solidFill>
                <a:latin typeface="Arial" pitchFamily="34" charset="0"/>
                <a:cs typeface="+mn-cs"/>
              </a:rPr>
              <a:t>Class are generally called Inner class.</a:t>
            </a:r>
          </a:p>
          <a:p>
            <a:pPr marL="342900" indent="-342900">
              <a:lnSpc>
                <a:spcPct val="140000"/>
              </a:lnSpc>
              <a:spcBef>
                <a:spcPct val="20000"/>
              </a:spcBef>
              <a:buClr>
                <a:schemeClr val="accent2"/>
              </a:buClr>
              <a:buFont typeface="Wingdings" pitchFamily="2" charset="2"/>
              <a:buChar char="§"/>
              <a:defRPr/>
            </a:pPr>
            <a:r>
              <a:rPr lang="en-US" sz="1500" dirty="0">
                <a:solidFill>
                  <a:schemeClr val="tx1"/>
                </a:solidFill>
                <a:latin typeface="Arial" pitchFamily="34" charset="0"/>
                <a:cs typeface="+mn-cs"/>
              </a:rPr>
              <a:t>Static inner class are considered to be top-level class </a:t>
            </a:r>
          </a:p>
          <a:p>
            <a:pPr lvl="1" indent="-342900">
              <a:spcBef>
                <a:spcPct val="20000"/>
              </a:spcBef>
              <a:buClr>
                <a:schemeClr val="tx2"/>
              </a:buClr>
              <a:buFontTx/>
              <a:buChar char="•"/>
              <a:defRPr/>
            </a:pPr>
            <a:endParaRPr lang="en-US" sz="1500" i="1" dirty="0">
              <a:solidFill>
                <a:schemeClr val="tx1"/>
              </a:solidFill>
              <a:latin typeface="Arial" pitchFamily="34" charset="0"/>
              <a:cs typeface="+mn-cs"/>
            </a:endParaRPr>
          </a:p>
          <a:p>
            <a:pPr marL="342900" indent="-342900">
              <a:spcBef>
                <a:spcPct val="20000"/>
              </a:spcBef>
              <a:buClr>
                <a:schemeClr val="tx2"/>
              </a:buClr>
              <a:buFontTx/>
              <a:buChar char="•"/>
              <a:defRPr/>
            </a:pPr>
            <a:endParaRPr lang="en-US" sz="1500" dirty="0">
              <a:solidFill>
                <a:schemeClr val="tx1"/>
              </a:solidFill>
              <a:latin typeface="+mj-lt"/>
              <a:cs typeface="+mn-cs"/>
            </a:endParaRPr>
          </a:p>
        </p:txBody>
      </p:sp>
      <p:sp>
        <p:nvSpPr>
          <p:cNvPr id="7172" name="Rectangle 3"/>
          <p:cNvSpPr>
            <a:spLocks noChangeArrowheads="1"/>
          </p:cNvSpPr>
          <p:nvPr/>
        </p:nvSpPr>
        <p:spPr bwMode="auto">
          <a:xfrm>
            <a:off x="1428750" y="0"/>
            <a:ext cx="5829300" cy="571500"/>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defRPr/>
            </a:pPr>
            <a:r>
              <a:rPr lang="en-US" b="1" dirty="0">
                <a:solidFill>
                  <a:schemeClr val="tx1"/>
                </a:solidFill>
                <a:latin typeface="+mj-lt"/>
                <a:ea typeface="+mj-ea"/>
                <a:cs typeface="+mj-cs"/>
              </a:rPr>
              <a:t>Types of Inner Classes</a:t>
            </a:r>
            <a:r>
              <a:rPr lang="en-US" b="1" dirty="0">
                <a:latin typeface="+mj-lt"/>
                <a:ea typeface="+mj-ea"/>
                <a:cs typeface="+mj-cs"/>
              </a:rPr>
              <a:t> Inner Class</a:t>
            </a:r>
          </a:p>
        </p:txBody>
      </p:sp>
      <p:sp>
        <p:nvSpPr>
          <p:cNvPr id="6148" name="Slide Number Placeholder 4"/>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7888D35A-20CB-4F3F-A07B-30571B8A1280}" type="slidenum">
              <a:rPr lang="en-US" smtClean="0"/>
              <a:pPr eaLnBrk="1" hangingPunct="1">
                <a:defRPr/>
              </a:pPr>
              <a:t>8</a:t>
            </a:fld>
            <a:endParaRPr lang="en-US">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Nested Class</a:t>
            </a:r>
          </a:p>
        </p:txBody>
      </p:sp>
      <p:sp>
        <p:nvSpPr>
          <p:cNvPr id="4099" name="Content Placeholder 2"/>
          <p:cNvSpPr>
            <a:spLocks noGrp="1"/>
          </p:cNvSpPr>
          <p:nvPr>
            <p:ph idx="1"/>
          </p:nvPr>
        </p:nvSpPr>
        <p:spPr>
          <a:xfrm>
            <a:off x="1257300" y="800100"/>
            <a:ext cx="7132760" cy="1828800"/>
          </a:xfrm>
        </p:spPr>
        <p:txBody>
          <a:bodyPr/>
          <a:lstStyle/>
          <a:p>
            <a:pPr eaLnBrk="1" hangingPunct="1"/>
            <a:r>
              <a:rPr lang="en-US" dirty="0"/>
              <a:t>An nested class is a class defined inside the scope of another class. </a:t>
            </a:r>
          </a:p>
          <a:p>
            <a:pPr eaLnBrk="1" hangingPunct="1"/>
            <a:r>
              <a:rPr lang="en-US" dirty="0"/>
              <a:t>The class inside which the inner class is defined is called outer class.</a:t>
            </a:r>
          </a:p>
          <a:p>
            <a:pPr eaLnBrk="1" hangingPunct="1"/>
            <a:r>
              <a:rPr lang="en-US" dirty="0"/>
              <a:t>Nested class can access  even the private members of the outer class. Similarly  outer class can also access the private members of inner class.</a:t>
            </a:r>
          </a:p>
          <a:p>
            <a:pPr eaLnBrk="1" hangingPunct="1"/>
            <a:r>
              <a:rPr lang="en-US" dirty="0"/>
              <a:t>Similar to nested class, inner interface can also be created.</a:t>
            </a:r>
          </a:p>
        </p:txBody>
      </p:sp>
      <p:sp>
        <p:nvSpPr>
          <p:cNvPr id="4100" name="Slide Number Placeholder 4"/>
          <p:cNvSpPr>
            <a:spLocks noGrp="1"/>
          </p:cNvSpPr>
          <p:nvPr>
            <p:ph type="sldNum" sz="quarter" idx="10"/>
          </p:nvPr>
        </p:nvSpPr>
        <p:spPr bwMode="auto">
          <a:xfrm>
            <a:off x="3505200" y="6553200"/>
            <a:ext cx="2133600" cy="23812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900" i="1" kern="1200">
                <a:solidFill>
                  <a:schemeClr val="bg2"/>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defRPr/>
            </a:pPr>
            <a:fld id="{6D2A6107-7B2F-49CE-BB7C-9727FD94A969}" type="slidenum">
              <a:rPr lang="en-US" smtClean="0"/>
              <a:pPr eaLnBrk="1" hangingPunct="1">
                <a:defRPr/>
              </a:pPr>
              <a:t>9</a:t>
            </a:fld>
            <a:endParaRPr lang="en-US">
              <a:solidFill>
                <a:schemeClr val="bg2"/>
              </a:solidFill>
            </a:endParaRPr>
          </a:p>
        </p:txBody>
      </p:sp>
      <p:sp>
        <p:nvSpPr>
          <p:cNvPr id="5" name="TextBox 6"/>
          <p:cNvSpPr txBox="1">
            <a:spLocks noChangeArrowheads="1"/>
          </p:cNvSpPr>
          <p:nvPr/>
        </p:nvSpPr>
        <p:spPr bwMode="auto">
          <a:xfrm>
            <a:off x="1371600" y="2686050"/>
            <a:ext cx="6027420"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500" b="1" dirty="0">
                <a:latin typeface="Courier New" pitchFamily="49" charset="0"/>
                <a:cs typeface="Courier New" pitchFamily="49" charset="0"/>
              </a:rPr>
              <a:t>class </a:t>
            </a:r>
            <a:r>
              <a:rPr lang="en-US" sz="1500" b="1" dirty="0" err="1">
                <a:latin typeface="Courier New" pitchFamily="49" charset="0"/>
                <a:cs typeface="Courier New" pitchFamily="49" charset="0"/>
              </a:rPr>
              <a:t>OuterClass</a:t>
            </a:r>
            <a:r>
              <a:rPr lang="en-US" sz="1500" b="1" dirty="0">
                <a:latin typeface="Courier New" pitchFamily="49" charset="0"/>
                <a:cs typeface="Courier New" pitchFamily="49" charset="0"/>
              </a:rPr>
              <a:t>{</a:t>
            </a:r>
          </a:p>
          <a:p>
            <a:pPr eaLnBrk="1" hangingPunct="1"/>
            <a:r>
              <a:rPr lang="en-US" sz="1500" b="1" dirty="0">
                <a:latin typeface="Courier New" pitchFamily="49" charset="0"/>
                <a:cs typeface="Courier New" pitchFamily="49" charset="0"/>
              </a:rPr>
              <a:t>private static  </a:t>
            </a:r>
            <a:r>
              <a:rPr lang="en-US" sz="1500" b="1" dirty="0" err="1">
                <a:latin typeface="Courier New" pitchFamily="49" charset="0"/>
                <a:cs typeface="Courier New" pitchFamily="49" charset="0"/>
              </a:rPr>
              <a:t>int</a:t>
            </a:r>
            <a:r>
              <a:rPr lang="en-US" sz="1500" b="1" dirty="0">
                <a:latin typeface="Courier New" pitchFamily="49" charset="0"/>
                <a:cs typeface="Courier New" pitchFamily="49" charset="0"/>
              </a:rPr>
              <a:t> k;</a:t>
            </a:r>
          </a:p>
          <a:p>
            <a:pPr eaLnBrk="1" hangingPunct="1"/>
            <a:r>
              <a:rPr lang="en-US" sz="1500" b="1" dirty="0" err="1">
                <a:solidFill>
                  <a:srgbClr val="336600"/>
                </a:solidFill>
                <a:latin typeface="Courier New" pitchFamily="49" charset="0"/>
                <a:cs typeface="Courier New" pitchFamily="49" charset="0"/>
              </a:rPr>
              <a:t>InnerClass</a:t>
            </a:r>
            <a:r>
              <a:rPr lang="en-US" sz="1500" b="1" dirty="0">
                <a:solidFill>
                  <a:srgbClr val="336600"/>
                </a:solidFill>
                <a:latin typeface="Courier New" pitchFamily="49" charset="0"/>
                <a:cs typeface="Courier New" pitchFamily="49" charset="0"/>
              </a:rPr>
              <a:t> </a:t>
            </a:r>
            <a:r>
              <a:rPr lang="en-US" sz="1500" b="1" dirty="0">
                <a:latin typeface="Courier New" pitchFamily="49" charset="0"/>
                <a:cs typeface="Courier New" pitchFamily="49" charset="0"/>
              </a:rPr>
              <a:t>I;</a:t>
            </a:r>
          </a:p>
          <a:p>
            <a:pPr eaLnBrk="1" hangingPunct="1"/>
            <a:endParaRPr lang="en-US" sz="1500" b="1" dirty="0">
              <a:latin typeface="Courier New" pitchFamily="49" charset="0"/>
              <a:cs typeface="Courier New" pitchFamily="49" charset="0"/>
            </a:endParaRPr>
          </a:p>
          <a:p>
            <a:pPr eaLnBrk="1" hangingPunct="1"/>
            <a:r>
              <a:rPr lang="en-US" sz="1500" b="1" dirty="0">
                <a:latin typeface="Courier New" pitchFamily="49" charset="0"/>
                <a:cs typeface="Courier New" pitchFamily="49" charset="0"/>
              </a:rPr>
              <a:t>private </a:t>
            </a:r>
            <a:r>
              <a:rPr lang="en-US" sz="1500" b="1" dirty="0" err="1">
                <a:latin typeface="Courier New" pitchFamily="49" charset="0"/>
                <a:cs typeface="Courier New" pitchFamily="49" charset="0"/>
              </a:rPr>
              <a:t>InnerClass</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int</a:t>
            </a:r>
            <a:r>
              <a:rPr lang="en-US" sz="1500" b="1" dirty="0">
                <a:latin typeface="Courier New" pitchFamily="49" charset="0"/>
                <a:cs typeface="Courier New" pitchFamily="49" charset="0"/>
              </a:rPr>
              <a:t> j;}</a:t>
            </a:r>
          </a:p>
          <a:p>
            <a:pPr eaLnBrk="1" hangingPunct="1"/>
            <a:r>
              <a:rPr lang="en-US" sz="1500" b="1" dirty="0">
                <a:latin typeface="Courier New" pitchFamily="49" charset="0"/>
                <a:cs typeface="Courier New" pitchFamily="49" charset="0"/>
              </a:rPr>
              <a:t>…</a:t>
            </a:r>
          </a:p>
          <a:p>
            <a:pPr eaLnBrk="1" hangingPunct="1"/>
            <a:r>
              <a:rPr lang="en-US" sz="1500" b="1" dirty="0">
                <a:latin typeface="Courier New" pitchFamily="49" charset="0"/>
                <a:cs typeface="Courier New" pitchFamily="49" charset="0"/>
              </a:rPr>
              <a:t>}</a:t>
            </a:r>
          </a:p>
        </p:txBody>
      </p:sp>
      <p:sp>
        <p:nvSpPr>
          <p:cNvPr id="6" name="Rectangle 16"/>
          <p:cNvSpPr>
            <a:spLocks noChangeArrowheads="1"/>
          </p:cNvSpPr>
          <p:nvPr/>
        </p:nvSpPr>
        <p:spPr bwMode="auto">
          <a:xfrm>
            <a:off x="4800600" y="2860072"/>
            <a:ext cx="30289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500" b="1" dirty="0">
                <a:latin typeface="Courier New" pitchFamily="49" charset="0"/>
                <a:cs typeface="Courier New" pitchFamily="49" charset="0"/>
              </a:rPr>
              <a:t>class </a:t>
            </a:r>
            <a:r>
              <a:rPr lang="en-US" sz="1500" b="1" dirty="0" err="1">
                <a:latin typeface="Courier New" pitchFamily="49" charset="0"/>
                <a:cs typeface="Courier New" pitchFamily="49" charset="0"/>
              </a:rPr>
              <a:t>SomeClass</a:t>
            </a:r>
            <a:r>
              <a:rPr lang="en-US" sz="1500" b="1" dirty="0">
                <a:latin typeface="Courier New" pitchFamily="49" charset="0"/>
                <a:cs typeface="Courier New" pitchFamily="49" charset="0"/>
              </a:rPr>
              <a:t>{</a:t>
            </a:r>
          </a:p>
          <a:p>
            <a:r>
              <a:rPr lang="en-US" sz="1500" b="1" dirty="0" err="1">
                <a:solidFill>
                  <a:srgbClr val="336600"/>
                </a:solidFill>
                <a:latin typeface="Courier New" pitchFamily="49" charset="0"/>
                <a:cs typeface="Courier New" pitchFamily="49" charset="0"/>
              </a:rPr>
              <a:t>OuterClass.InnerClass</a:t>
            </a:r>
            <a:r>
              <a:rPr lang="en-US" sz="1500" b="1" dirty="0">
                <a:solidFill>
                  <a:srgbClr val="C00000"/>
                </a:solidFill>
                <a:latin typeface="Courier New" pitchFamily="49" charset="0"/>
                <a:cs typeface="Courier New" pitchFamily="49" charset="0"/>
              </a:rPr>
              <a:t> </a:t>
            </a:r>
            <a:r>
              <a:rPr lang="en-US" sz="1500" b="1" dirty="0">
                <a:latin typeface="Courier New" pitchFamily="49" charset="0"/>
                <a:cs typeface="Courier New" pitchFamily="49" charset="0"/>
              </a:rPr>
              <a:t>c;</a:t>
            </a:r>
          </a:p>
          <a:p>
            <a:r>
              <a:rPr lang="en-US" sz="1500" b="1" dirty="0">
                <a:latin typeface="Courier New" pitchFamily="49" charset="0"/>
                <a:cs typeface="Courier New" pitchFamily="49" charset="0"/>
              </a:rPr>
              <a:t>…</a:t>
            </a:r>
          </a:p>
          <a:p>
            <a:r>
              <a:rPr lang="en-US" sz="1500" b="1" dirty="0">
                <a:latin typeface="Courier New" pitchFamily="49" charset="0"/>
                <a:cs typeface="Courier New" pitchFamily="49" charset="0"/>
              </a:rPr>
              <a:t>}</a:t>
            </a:r>
            <a:endParaRPr lang="en-IN" sz="1500" b="1" dirty="0">
              <a:latin typeface="Courier New" pitchFamily="49" charset="0"/>
              <a:cs typeface="Courier New" pitchFamily="49" charset="0"/>
            </a:endParaRPr>
          </a:p>
        </p:txBody>
      </p:sp>
      <p:sp>
        <p:nvSpPr>
          <p:cNvPr id="2" name="Rectangle 1"/>
          <p:cNvSpPr/>
          <p:nvPr/>
        </p:nvSpPr>
        <p:spPr>
          <a:xfrm>
            <a:off x="2171700" y="4174361"/>
            <a:ext cx="4336542" cy="553998"/>
          </a:xfrm>
          <a:prstGeom prst="rect">
            <a:avLst/>
          </a:prstGeom>
        </p:spPr>
        <p:txBody>
          <a:bodyPr wrap="square">
            <a:spAutoFit/>
          </a:bodyPr>
          <a:lstStyle/>
          <a:p>
            <a:r>
              <a:rPr lang="en-US" sz="1500" dirty="0">
                <a:solidFill>
                  <a:srgbClr val="5F5F5F"/>
                </a:solidFill>
                <a:latin typeface="+mn-lt"/>
                <a:cs typeface="+mn-cs"/>
              </a:rPr>
              <a:t>The name of the inner class’s .class file name: </a:t>
            </a:r>
            <a:r>
              <a:rPr lang="en-US" sz="1500" b="1" dirty="0" err="1">
                <a:solidFill>
                  <a:srgbClr val="003366"/>
                </a:solidFill>
                <a:latin typeface="Courier New" pitchFamily="49" charset="0"/>
                <a:cs typeface="Courier New" pitchFamily="49" charset="0"/>
              </a:rPr>
              <a:t>OuterClass$InnerClass.class</a:t>
            </a:r>
            <a:endParaRPr lang="en-IN" sz="1500" b="1" dirty="0">
              <a:solidFill>
                <a:srgbClr val="003366"/>
              </a:solidFill>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Fidelity_LEAP_KINDLE">
  <a:themeElements>
    <a:clrScheme name="ROI Fidelity LEAP">
      <a:dk1>
        <a:srgbClr val="000000"/>
      </a:dk1>
      <a:lt1>
        <a:srgbClr val="FFFFFF"/>
      </a:lt1>
      <a:dk2>
        <a:srgbClr val="000000"/>
      </a:dk2>
      <a:lt2>
        <a:srgbClr val="898F8F"/>
      </a:lt2>
      <a:accent1>
        <a:srgbClr val="92D050"/>
      </a:accent1>
      <a:accent2>
        <a:srgbClr val="006600"/>
      </a:accent2>
      <a:accent3>
        <a:srgbClr val="003A70"/>
      </a:accent3>
      <a:accent4>
        <a:srgbClr val="000000"/>
      </a:accent4>
      <a:accent5>
        <a:srgbClr val="FFD47D"/>
      </a:accent5>
      <a:accent6>
        <a:srgbClr val="750101"/>
      </a:accent6>
      <a:hlink>
        <a:srgbClr val="0000E5"/>
      </a:hlink>
      <a:folHlink>
        <a:srgbClr val="750101"/>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F17D283648E1459E0E50BB1D2FA912" ma:contentTypeVersion="" ma:contentTypeDescription="Create a new document." ma:contentTypeScope="" ma:versionID="e2d10478ed9f2d7533da946ba4dbe8f0">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F108B5-C378-48F6-9BDA-0C55784546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23C464-46EF-450B-914E-28A42A0E0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A481318-E8C8-42E4-897E-7CC8E2691B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Fidelity_LEAP_KINDLE</Template>
  <TotalTime>31623</TotalTime>
  <Words>1434</Words>
  <Application>Microsoft Office PowerPoint</Application>
  <PresentationFormat>On-screen Show (16:9)</PresentationFormat>
  <Paragraphs>235</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Unicode MS</vt:lpstr>
      <vt:lpstr>Calibri</vt:lpstr>
      <vt:lpstr>Courier New</vt:lpstr>
      <vt:lpstr>Tahoma</vt:lpstr>
      <vt:lpstr>Times New Roman</vt:lpstr>
      <vt:lpstr>Wingdings</vt:lpstr>
      <vt:lpstr>Fidelity_LEAP_KINDLE</vt:lpstr>
      <vt:lpstr>Programming with Advanced Java</vt:lpstr>
      <vt:lpstr>Chapter Objectives</vt:lpstr>
      <vt:lpstr>Chapter Concepts</vt:lpstr>
      <vt:lpstr>STRONGER ENCAPSLATION</vt:lpstr>
      <vt:lpstr>Class and Encapsulation </vt:lpstr>
      <vt:lpstr>DEMPONSTRATION</vt:lpstr>
      <vt:lpstr>Chapter Concepts</vt:lpstr>
      <vt:lpstr>PowerPoint Presentation</vt:lpstr>
      <vt:lpstr>Nested Class</vt:lpstr>
      <vt:lpstr>Chapter Concepts</vt:lpstr>
      <vt:lpstr>Member Inner class</vt:lpstr>
      <vt:lpstr>PowerPoint Presentation</vt:lpstr>
      <vt:lpstr>Method-Local Inner class defined</vt:lpstr>
      <vt:lpstr>Anonymous Inner Classes</vt:lpstr>
      <vt:lpstr>Syntax</vt:lpstr>
      <vt:lpstr>Chapter Concepts</vt:lpstr>
      <vt:lpstr>Static Nested Class</vt:lpstr>
      <vt:lpstr>Syntax</vt:lpstr>
      <vt:lpstr>Chapter Concepts</vt:lpstr>
      <vt:lpstr>Inner class in interface and vice versa</vt:lpstr>
      <vt:lpstr>Chapter Concepts</vt:lpstr>
      <vt:lpstr>Chapter Summary</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Java</dc:title>
  <dc:creator>Mark Nolan</dc:creator>
  <cp:lastModifiedBy>NIDHI GUPTA GUSCSE201927349</cp:lastModifiedBy>
  <cp:revision>877</cp:revision>
  <cp:lastPrinted>2017-12-01T22:06:52Z</cp:lastPrinted>
  <dcterms:created xsi:type="dcterms:W3CDTF">2004-02-10T21:34:22Z</dcterms:created>
  <dcterms:modified xsi:type="dcterms:W3CDTF">2022-03-27T04:30:51Z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0x0101005CF17D283648E1459E0E50BB1D2FA912</vt:lpwstr>
  </property>
  <property fmtid="{D5CDD505-2E9C-101B-9397-08002B2CF9AE}" pid="3" name="_dlc_DocIdItemGuid">
    <vt:lpwstr>9847344a-aa69-42ea-918e-5e8cf50bab01</vt:lpwstr>
  </property>
</Properties>
</file>