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41"/>
  </p:notesMasterIdLst>
  <p:handoutMasterIdLst>
    <p:handoutMasterId r:id="rId42"/>
  </p:handoutMasterIdLst>
  <p:sldIdLst>
    <p:sldId id="466" r:id="rId5"/>
    <p:sldId id="529" r:id="rId6"/>
    <p:sldId id="379" r:id="rId7"/>
    <p:sldId id="547" r:id="rId8"/>
    <p:sldId id="608" r:id="rId9"/>
    <p:sldId id="449" r:id="rId10"/>
    <p:sldId id="584" r:id="rId11"/>
    <p:sldId id="609" r:id="rId12"/>
    <p:sldId id="604" r:id="rId13"/>
    <p:sldId id="587" r:id="rId14"/>
    <p:sldId id="585" r:id="rId15"/>
    <p:sldId id="588" r:id="rId16"/>
    <p:sldId id="590" r:id="rId17"/>
    <p:sldId id="591" r:id="rId18"/>
    <p:sldId id="592" r:id="rId19"/>
    <p:sldId id="593" r:id="rId20"/>
    <p:sldId id="597" r:id="rId21"/>
    <p:sldId id="594" r:id="rId22"/>
    <p:sldId id="589" r:id="rId23"/>
    <p:sldId id="595" r:id="rId24"/>
    <p:sldId id="596" r:id="rId25"/>
    <p:sldId id="610" r:id="rId26"/>
    <p:sldId id="605" r:id="rId27"/>
    <p:sldId id="598" r:id="rId28"/>
    <p:sldId id="611" r:id="rId29"/>
    <p:sldId id="607" r:id="rId30"/>
    <p:sldId id="600" r:id="rId31"/>
    <p:sldId id="601" r:id="rId32"/>
    <p:sldId id="599" r:id="rId33"/>
    <p:sldId id="602" r:id="rId34"/>
    <p:sldId id="612" r:id="rId35"/>
    <p:sldId id="606" r:id="rId36"/>
    <p:sldId id="603" r:id="rId37"/>
    <p:sldId id="613" r:id="rId38"/>
    <p:sldId id="545" r:id="rId39"/>
    <p:sldId id="582" r:id="rId40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ahoma" pitchFamily="34" charset="0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260">
          <p15:clr>
            <a:srgbClr val="A4A3A4"/>
          </p15:clr>
        </p15:guide>
        <p15:guide id="3" orient="horz" pos="2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F8F"/>
    <a:srgbClr val="FF9999"/>
    <a:srgbClr val="33CCCC"/>
    <a:srgbClr val="66FF33"/>
    <a:srgbClr val="FF9933"/>
    <a:srgbClr val="FFFF66"/>
    <a:srgbClr val="C3CF21"/>
    <a:srgbClr val="99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7FB3C-8BEE-4780-8117-5CC5EE43D7D5}" v="3" dt="2019-04-24T14:24:36.310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5606" autoAdjust="0"/>
  </p:normalViewPr>
  <p:slideViewPr>
    <p:cSldViewPr snapToGrid="0">
      <p:cViewPr varScale="1">
        <p:scale>
          <a:sx n="84" d="100"/>
          <a:sy n="84" d="100"/>
        </p:scale>
        <p:origin x="1060" y="52"/>
      </p:cViewPr>
      <p:guideLst>
        <p:guide orient="horz" pos="636"/>
        <p:guide pos="260"/>
        <p:guide orient="horz" pos="2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014" y="10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5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rich Ziegler" userId="1b0f70a747d4546d" providerId="LiveId" clId="{2777FB3C-8BEE-4780-8117-5CC5EE43D7D5}"/>
    <pc:docChg chg="custSel addSld modSld">
      <pc:chgData name="Heinrich Ziegler" userId="1b0f70a747d4546d" providerId="LiveId" clId="{2777FB3C-8BEE-4780-8117-5CC5EE43D7D5}" dt="2019-04-24T14:27:56.429" v="555" actId="5793"/>
      <pc:docMkLst>
        <pc:docMk/>
      </pc:docMkLst>
      <pc:sldChg chg="modSp add">
        <pc:chgData name="Heinrich Ziegler" userId="1b0f70a747d4546d" providerId="LiveId" clId="{2777FB3C-8BEE-4780-8117-5CC5EE43D7D5}" dt="2019-04-24T14:27:56.429" v="555" actId="5793"/>
        <pc:sldMkLst>
          <pc:docMk/>
          <pc:sldMk cId="1550812110" sldId="636"/>
        </pc:sldMkLst>
        <pc:spChg chg="mod">
          <ac:chgData name="Heinrich Ziegler" userId="1b0f70a747d4546d" providerId="LiveId" clId="{2777FB3C-8BEE-4780-8117-5CC5EE43D7D5}" dt="2019-04-24T14:17:51.392" v="28" actId="20577"/>
          <ac:spMkLst>
            <pc:docMk/>
            <pc:sldMk cId="1550812110" sldId="636"/>
            <ac:spMk id="2" creationId="{3F08789A-20F9-419F-9D7B-BB18BD8156E5}"/>
          </ac:spMkLst>
        </pc:spChg>
        <pc:spChg chg="mod">
          <ac:chgData name="Heinrich Ziegler" userId="1b0f70a747d4546d" providerId="LiveId" clId="{2777FB3C-8BEE-4780-8117-5CC5EE43D7D5}" dt="2019-04-24T14:27:56.429" v="555" actId="5793"/>
          <ac:spMkLst>
            <pc:docMk/>
            <pc:sldMk cId="1550812110" sldId="636"/>
            <ac:spMk id="3" creationId="{62BC20C7-5E07-448C-A8BE-7CEC2A8E75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4" name="Rectangle 6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22237" y="9124950"/>
            <a:ext cx="6754551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639" tIns="48820" rIns="97639" bIns="48820" numCol="1" anchor="b" anchorCtr="0" compatLnSpc="1">
            <a:prstTxWarp prst="textNoShape">
              <a:avLst/>
            </a:prstTxWarp>
          </a:bodyPr>
          <a:lstStyle>
            <a:lvl1pPr defTabSz="9763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Programming with Java</a:t>
            </a:r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9124950"/>
            <a:ext cx="20256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7639" tIns="48820" rIns="97639" bIns="48820" numCol="1" anchor="b" anchorCtr="0" compatLnSpc="1">
            <a:prstTxWarp prst="textNoShape">
              <a:avLst/>
            </a:prstTxWarp>
          </a:bodyPr>
          <a:lstStyle>
            <a:lvl1pPr algn="r" defTabSz="976313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/>
              <a:t>Chapter 1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164138" y="120650"/>
            <a:ext cx="20955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7" tIns="48330" rIns="96657" bIns="48330"/>
          <a:lstStyle/>
          <a:p>
            <a:pPr algn="r">
              <a:defRPr/>
            </a:pPr>
            <a:r>
              <a:rPr lang="en-US" sz="1200" dirty="0">
                <a:solidFill>
                  <a:schemeClr val="tx1"/>
                </a:solidFill>
              </a:rPr>
              <a:t>STUDENT GUIDE</a:t>
            </a:r>
          </a:p>
        </p:txBody>
      </p:sp>
      <p:sp>
        <p:nvSpPr>
          <p:cNvPr id="109577" name="Line 9"/>
          <p:cNvSpPr>
            <a:spLocks noChangeShapeType="1"/>
          </p:cNvSpPr>
          <p:nvPr/>
        </p:nvSpPr>
        <p:spPr bwMode="auto">
          <a:xfrm>
            <a:off x="233363" y="9359900"/>
            <a:ext cx="69357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09578" name="Line 10"/>
          <p:cNvSpPr>
            <a:spLocks noChangeShapeType="1"/>
          </p:cNvSpPr>
          <p:nvPr/>
        </p:nvSpPr>
        <p:spPr bwMode="auto">
          <a:xfrm>
            <a:off x="230188" y="350838"/>
            <a:ext cx="6935787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52848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57" tIns="48330" rIns="96657" bIns="483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325459" y="430213"/>
            <a:ext cx="66640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lIns="96661" tIns="48331" rIns="96661" bIns="48331">
            <a:spAutoFit/>
          </a:bodyPr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047902" y="157337"/>
            <a:ext cx="3003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6" tIns="45583" rIns="91166" bIns="45583"/>
          <a:lstStyle>
            <a:lvl1pPr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1225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sz="1200" dirty="0">
                <a:latin typeface="Tahoma" panose="020B0604030504040204" pitchFamily="34" charset="0"/>
              </a:rPr>
              <a:t>INSTRUCTOR</a:t>
            </a:r>
            <a:r>
              <a:rPr lang="en-US" sz="1200" baseline="0" dirty="0">
                <a:latin typeface="Tahoma" panose="020B0604030504040204" pitchFamily="34" charset="0"/>
              </a:rPr>
              <a:t> </a:t>
            </a:r>
            <a:r>
              <a:rPr lang="en-US" sz="1200" dirty="0">
                <a:latin typeface="Tahoma" panose="020B0604030504040204" pitchFamily="34" charset="0"/>
              </a:rPr>
              <a:t>GUIDE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25459" y="9289412"/>
            <a:ext cx="666406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square" lIns="95747" tIns="47873" rIns="95747" bIns="47873">
            <a:spAutoFit/>
          </a:bodyPr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91596" y="9088039"/>
            <a:ext cx="29972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algn="r"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Chapter 1-</a:t>
            </a:r>
            <a:fld id="{9C58707A-6F60-4D20-8A8B-4F90B88EA4F7}" type="slidenum">
              <a:rPr lang="en-US" sz="1200" smtClean="0">
                <a:solidFill>
                  <a:schemeClr val="tx1"/>
                </a:solidFill>
                <a:latin typeface="Tahoma" pitchFamily="34" charset="0"/>
              </a:rPr>
              <a:pPr algn="r" defTabSz="920750"/>
              <a:t>‹#›</a:t>
            </a:fld>
            <a:endParaRPr lang="en-US" sz="12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36530" y="9100565"/>
            <a:ext cx="5313147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92" tIns="46046" rIns="92092" bIns="46046" anchor="b"/>
          <a:lstStyle/>
          <a:p>
            <a:pPr defTabSz="920750"/>
            <a:r>
              <a:rPr lang="en-US" sz="1200" dirty="0">
                <a:solidFill>
                  <a:schemeClr val="tx1"/>
                </a:solidFill>
                <a:latin typeface="Tahoma" pitchFamily="34" charset="0"/>
              </a:rPr>
              <a:t>Programming with Java</a:t>
            </a:r>
          </a:p>
        </p:txBody>
      </p:sp>
    </p:spTree>
    <p:extLst>
      <p:ext uri="{BB962C8B-B14F-4D97-AF65-F5344CB8AC3E}">
        <p14:creationId xmlns:p14="http://schemas.microsoft.com/office/powerpoint/2010/main" val="126521325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524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363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36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4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400800" cy="3600450"/>
          </a:xfrm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9" y="4562476"/>
            <a:ext cx="5368925" cy="431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7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390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8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9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13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86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17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502" y="1939463"/>
            <a:ext cx="8131858" cy="1102519"/>
          </a:xfrm>
        </p:spPr>
        <p:txBody>
          <a:bodyPr anchor="b"/>
          <a:lstStyle>
            <a:lvl1pPr algn="l">
              <a:defRPr sz="2400">
                <a:solidFill>
                  <a:schemeClr val="bg2"/>
                </a:solidFill>
                <a:effectLst>
                  <a:outerShdw blurRad="38100" dist="38100" dir="2700000" algn="tl">
                    <a:schemeClr val="tx1"/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7502" y="3256294"/>
            <a:ext cx="8064434" cy="110469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3200" b="1">
                <a:solidFill>
                  <a:schemeClr val="accent2"/>
                </a:solidFill>
                <a:effectLst>
                  <a:outerShdw blurRad="38100" dist="38100" dir="2700000" algn="tl">
                    <a:schemeClr val="tx1"/>
                  </a:outerShd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20" y="190919"/>
            <a:ext cx="8595360" cy="4391129"/>
            <a:chOff x="170822" y="190919"/>
            <a:chExt cx="8595360" cy="4391129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170822" y="190919"/>
              <a:ext cx="8595360" cy="4391129"/>
            </a:xfrm>
            <a:prstGeom prst="rect">
              <a:avLst/>
            </a:prstGeom>
            <a:noFill/>
            <a:ln w="571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" name="Rectangle 6"/>
            <p:cNvSpPr/>
            <p:nvPr userDrawn="1"/>
          </p:nvSpPr>
          <p:spPr bwMode="auto">
            <a:xfrm>
              <a:off x="302405" y="322653"/>
              <a:ext cx="8321040" cy="4127661"/>
            </a:xfrm>
            <a:prstGeom prst="rect">
              <a:avLst/>
            </a:prstGeom>
            <a:noFill/>
            <a:ln w="571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4" name="Rectangle 3"/>
          <p:cNvSpPr/>
          <p:nvPr userDrawn="1"/>
        </p:nvSpPr>
        <p:spPr bwMode="auto">
          <a:xfrm>
            <a:off x="0" y="0"/>
            <a:ext cx="9144000" cy="948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ahoma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E7E48D-2938-4FFC-BC67-4F4FAB5C6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1" y="537999"/>
            <a:ext cx="3346704" cy="111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76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423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sm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60" y="430457"/>
            <a:ext cx="3157797" cy="161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1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19150"/>
            <a:ext cx="4268789" cy="3733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819150"/>
            <a:ext cx="4265612" cy="3733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783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819150"/>
            <a:ext cx="42687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298970"/>
            <a:ext cx="4268788" cy="32539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19150"/>
            <a:ext cx="4270374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98970"/>
            <a:ext cx="4270374" cy="3253979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051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336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778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410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7754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05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7638" y="173831"/>
            <a:ext cx="1922462" cy="43064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8664" y="173831"/>
            <a:ext cx="5616575" cy="43064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51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59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112871"/>
            <a:ext cx="7002462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8664" y="1057276"/>
            <a:ext cx="3768725" cy="342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9788" y="1057276"/>
            <a:ext cx="3770312" cy="342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9120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88" y="112875"/>
            <a:ext cx="7002462" cy="613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28664" y="1057276"/>
            <a:ext cx="3768725" cy="342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788" y="1057276"/>
            <a:ext cx="3770312" cy="34230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2003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ut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3200" y="1189435"/>
            <a:ext cx="5272088" cy="3386138"/>
          </a:xfr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000" b="0"/>
            </a:lvl1pPr>
            <a:lvl2pPr marL="274320" indent="0">
              <a:buNone/>
              <a:defRPr/>
            </a:lvl2pPr>
            <a:lvl3pPr marL="502920" indent="0">
              <a:buFont typeface="Arial" pitchFamily="34" charset="0"/>
              <a:buNone/>
              <a:defRPr/>
            </a:lvl3pPr>
            <a:lvl4pPr marL="685800" indent="0">
              <a:buNone/>
              <a:defRPr/>
            </a:lvl4pPr>
            <a:lvl5pPr marL="960120" indent="0">
              <a:buFont typeface="Arial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ructur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742453" y="964276"/>
            <a:ext cx="5742641" cy="330180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defRPr sz="1800" b="1"/>
            </a:lvl1pPr>
            <a:lvl2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152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9150"/>
            <a:ext cx="8191501" cy="37338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84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24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ritte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25103"/>
            <a:ext cx="8678636" cy="372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0060" y="138426"/>
            <a:ext cx="595802" cy="6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3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s-On Exercis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25103"/>
            <a:ext cx="8678636" cy="3727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59319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Discuss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602766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9422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Now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4192" y="137160"/>
            <a:ext cx="593198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969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818579"/>
            <a:ext cx="8686800" cy="377374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3941" y="111334"/>
            <a:ext cx="7636119" cy="613172"/>
          </a:xfrm>
        </p:spPr>
        <p:txBody>
          <a:bodyPr/>
          <a:lstStyle>
            <a:lvl1pPr>
              <a:defRPr lang="en-US" dirty="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18684" y="137160"/>
            <a:ext cx="586689" cy="6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420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753941" y="111334"/>
            <a:ext cx="7636119" cy="61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919" y="829723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4" name="Text Box 5"/>
          <p:cNvSpPr txBox="1">
            <a:spLocks noChangeArrowheads="1"/>
          </p:cNvSpPr>
          <p:nvPr/>
        </p:nvSpPr>
        <p:spPr bwMode="auto">
          <a:xfrm>
            <a:off x="1784832" y="4713142"/>
            <a:ext cx="5484590" cy="263791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ahoma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buClr>
                <a:srgbClr val="4D4D4D"/>
              </a:buClr>
              <a:buSzPct val="100000"/>
              <a:buFont typeface="Tahoma" pitchFamily="34" charset="0"/>
              <a:buNone/>
              <a:tabLst>
                <a:tab pos="5767388" algn="r"/>
              </a:tabLst>
              <a:defRPr/>
            </a:pPr>
            <a:r>
              <a:rPr lang="en-US" sz="1100" b="0" dirty="0">
                <a:solidFill>
                  <a:schemeClr val="accent2">
                    <a:lumMod val="50000"/>
                  </a:schemeClr>
                </a:solidFill>
                <a:effectLst/>
                <a:ea typeface="+mn-ea"/>
              </a:rPr>
              <a:t>Programming with Java</a:t>
            </a:r>
            <a:endParaRPr lang="en-US" sz="1100" dirty="0">
              <a:solidFill>
                <a:schemeClr val="accent2">
                  <a:lumMod val="50000"/>
                </a:schemeClr>
              </a:solidFill>
              <a:effectLst/>
              <a:ea typeface="+mn-ea"/>
            </a:endParaRPr>
          </a:p>
        </p:txBody>
      </p:sp>
      <p:sp>
        <p:nvSpPr>
          <p:cNvPr id="9" name="Line 54"/>
          <p:cNvSpPr>
            <a:spLocks noChangeShapeType="1"/>
          </p:cNvSpPr>
          <p:nvPr userDrawn="1"/>
        </p:nvSpPr>
        <p:spPr bwMode="blackGray">
          <a:xfrm>
            <a:off x="7318739" y="4713142"/>
            <a:ext cx="0" cy="432765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Line 54"/>
          <p:cNvSpPr>
            <a:spLocks noChangeShapeType="1"/>
          </p:cNvSpPr>
          <p:nvPr userDrawn="1"/>
        </p:nvSpPr>
        <p:spPr bwMode="blackGray">
          <a:xfrm>
            <a:off x="1830344" y="4710215"/>
            <a:ext cx="0" cy="436051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0083" tIns="40083" rIns="40083" bIns="40083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 userDrawn="1"/>
        </p:nvSpPr>
        <p:spPr bwMode="auto">
          <a:xfrm>
            <a:off x="2242128" y="4984506"/>
            <a:ext cx="479825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0" rIns="90000" bIns="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1pPr>
            <a:lvl2pPr marL="742950" indent="-28575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2pPr>
            <a:lvl3pPr marL="11430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3pPr>
            <a:lvl4pPr marL="16002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4pPr>
            <a:lvl5pPr marL="2057400" indent="-2286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itchFamily="34" charset="0"/>
                <a:cs typeface="Lucida Sans Unicode" pitchFamily="34" charset="0"/>
              </a:defRPr>
            </a:lvl9pPr>
          </a:lstStyle>
          <a:p>
            <a:pPr algn="ctr" eaLnBrk="1" hangingPunct="1">
              <a:spcBef>
                <a:spcPts val="0"/>
              </a:spcBef>
              <a:buClr>
                <a:srgbClr val="4D4D4D"/>
              </a:buClr>
              <a:buSzPct val="100000"/>
              <a:buFont typeface="Tahoma" charset="0"/>
              <a:buNone/>
              <a:defRPr/>
            </a:pP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© 2021</a:t>
            </a:r>
            <a:r>
              <a:rPr lang="en-US" sz="700" b="0" baseline="0" dirty="0">
                <a:solidFill>
                  <a:srgbClr val="4D4D4D"/>
                </a:solidFill>
                <a:latin typeface="Tahoma" charset="0"/>
              </a:rPr>
              <a:t> </a:t>
            </a:r>
            <a:r>
              <a:rPr lang="en-US" sz="700" b="0" dirty="0">
                <a:solidFill>
                  <a:srgbClr val="4D4D4D"/>
                </a:solidFill>
                <a:latin typeface="Tahoma" charset="0"/>
              </a:rPr>
              <a:t>Copyright TechEd Trainings LLP. All rights reserved. Not to be reproduced without prior written consent.</a:t>
            </a:r>
          </a:p>
        </p:txBody>
      </p:sp>
      <p:sp>
        <p:nvSpPr>
          <p:cNvPr id="19" name="Rectangle 14"/>
          <p:cNvSpPr>
            <a:spLocks noChangeArrowheads="1"/>
          </p:cNvSpPr>
          <p:nvPr userDrawn="1"/>
        </p:nvSpPr>
        <p:spPr bwMode="auto">
          <a:xfrm>
            <a:off x="0" y="0"/>
            <a:ext cx="9144000" cy="9459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Line 51"/>
          <p:cNvSpPr>
            <a:spLocks noChangeShapeType="1"/>
          </p:cNvSpPr>
          <p:nvPr userDrawn="1"/>
        </p:nvSpPr>
        <p:spPr bwMode="blackGray">
          <a:xfrm>
            <a:off x="0" y="4710215"/>
            <a:ext cx="9144000" cy="0"/>
          </a:xfrm>
          <a:prstGeom prst="line">
            <a:avLst/>
          </a:pr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45720" rIns="45720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Text Box 50"/>
          <p:cNvSpPr txBox="1">
            <a:spLocks noChangeArrowheads="1"/>
          </p:cNvSpPr>
          <p:nvPr userDrawn="1"/>
        </p:nvSpPr>
        <p:spPr bwMode="blackGray">
          <a:xfrm>
            <a:off x="8667557" y="4707289"/>
            <a:ext cx="476443" cy="436238"/>
          </a:xfrm>
          <a:prstGeom prst="rect">
            <a:avLst/>
          </a:prstGeom>
          <a:solidFill>
            <a:srgbClr val="898F8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36816" tIns="36816" rIns="36816" bIns="36816" anchor="ctr" anchorCtr="1">
            <a:noAutofit/>
          </a:bodyPr>
          <a:lstStyle/>
          <a:p>
            <a:pPr algn="ctr" defTabSz="736242">
              <a:spcBef>
                <a:spcPct val="50000"/>
              </a:spcBef>
            </a:pPr>
            <a:r>
              <a:rPr lang="en-US" sz="1100" b="0" dirty="0">
                <a:solidFill>
                  <a:schemeClr val="bg1"/>
                </a:solidFill>
                <a:latin typeface="Calibri" pitchFamily="34" charset="0"/>
              </a:rPr>
              <a:t>1-</a:t>
            </a:r>
            <a:fld id="{B722F7F8-9603-472A-A081-A1C5DB32BB89}" type="slidenum">
              <a:rPr lang="en-US" sz="1100" b="0" smtClean="0">
                <a:solidFill>
                  <a:schemeClr val="bg1"/>
                </a:solidFill>
                <a:latin typeface="Calibri" pitchFamily="34" charset="0"/>
              </a:rPr>
              <a:pPr algn="ctr" defTabSz="736242">
                <a:spcBef>
                  <a:spcPct val="50000"/>
                </a:spcBef>
              </a:pPr>
              <a:t>‹#›</a:t>
            </a:fld>
            <a:endParaRPr lang="en-US" sz="1100" b="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3B8E53-3AA7-4587-9320-8D065A800CA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867" y="4754394"/>
            <a:ext cx="1097280" cy="365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6" r:id="rId4"/>
    <p:sldLayoutId id="2147483685" r:id="rId5"/>
    <p:sldLayoutId id="2147483702" r:id="rId6"/>
    <p:sldLayoutId id="2147483687" r:id="rId7"/>
    <p:sldLayoutId id="2147483699" r:id="rId8"/>
    <p:sldLayoutId id="2147483700" r:id="rId9"/>
    <p:sldLayoutId id="2147483701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703" r:id="rId22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2000" b="1" baseline="0">
          <a:solidFill>
            <a:schemeClr val="tx1"/>
          </a:solidFill>
          <a:effectLst/>
          <a:latin typeface="+mj-lt"/>
          <a:ea typeface="Lucida Sans Unicode" pitchFamily="34" charset="0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ea typeface="Lucida Sans Unicode" pitchFamily="34" charset="0"/>
          <a:cs typeface="Lucida Sans Unicode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defRPr sz="3200" b="1">
          <a:solidFill>
            <a:srgbClr val="000000"/>
          </a:solidFill>
          <a:latin typeface="Tahoma" pitchFamily="34" charset="0"/>
          <a:cs typeface="Lucida Sans Unicode" pitchFamily="34" charset="0"/>
        </a:defRPr>
      </a:lvl9pPr>
    </p:titleStyle>
    <p:bodyStyle>
      <a:lvl1pPr marL="231775" indent="-231775" algn="l" defTabSz="457200" rtl="0" eaLnBrk="1" fontAlgn="base" hangingPunct="1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5"/>
        </a:buBlip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1pPr>
      <a:lvl2pPr marL="461963" indent="-236538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Char char="–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2pPr>
      <a:lvl3pPr marL="682625" indent="-220663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3pPr>
      <a:lvl4pPr marL="915988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4pPr>
      <a:lvl5pPr marL="1143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Char char="•"/>
        <a:defRPr sz="1600">
          <a:solidFill>
            <a:schemeClr val="tx1"/>
          </a:solidFill>
          <a:latin typeface="+mn-lt"/>
          <a:ea typeface="Lucida Sans Unicode" pitchFamily="34" charset="0"/>
          <a:cs typeface="+mn-cs"/>
        </a:defRPr>
      </a:lvl5pPr>
      <a:lvl6pPr marL="25146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6"/>
        </a:buBlip>
        <a:defRPr sz="1400">
          <a:solidFill>
            <a:schemeClr val="tx1"/>
          </a:solidFill>
          <a:latin typeface="+mn-lt"/>
          <a:cs typeface="+mn-cs"/>
        </a:defRPr>
      </a:lvl6pPr>
      <a:lvl7pPr marL="29718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6"/>
        </a:buBlip>
        <a:defRPr sz="1400">
          <a:solidFill>
            <a:schemeClr val="tx1"/>
          </a:solidFill>
          <a:latin typeface="+mn-lt"/>
          <a:cs typeface="+mn-cs"/>
        </a:defRPr>
      </a:lvl7pPr>
      <a:lvl8pPr marL="34290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6"/>
        </a:buBlip>
        <a:defRPr sz="1400">
          <a:solidFill>
            <a:schemeClr val="tx1"/>
          </a:solidFill>
          <a:latin typeface="+mn-lt"/>
          <a:cs typeface="+mn-cs"/>
        </a:defRPr>
      </a:lvl8pPr>
      <a:lvl9pPr marL="3886200" indent="-228600" algn="l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ahoma" pitchFamily="34" charset="0"/>
        <a:buBlip>
          <a:blip r:embed="rId26"/>
        </a:buBlip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with Java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3: </a:t>
            </a:r>
            <a:br>
              <a:rPr lang="en-US" dirty="0"/>
            </a:br>
            <a:r>
              <a:rPr lang="en-US" dirty="0"/>
              <a:t>Introduction to Streams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9553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F3F9-AA89-4966-9149-94B4611D3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25F0-6676-461A-AD9F-3FA82057A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A Stream is processed through a pipeline of operations</a:t>
            </a:r>
          </a:p>
          <a:p>
            <a:r>
              <a:rPr lang="en-US" sz="1600" dirty="0"/>
              <a:t>A Stream starts with a source data structure</a:t>
            </a:r>
          </a:p>
          <a:p>
            <a:r>
              <a:rPr lang="en-US" sz="1600" dirty="0"/>
              <a:t>Intermediate methods are performed on the Stream elements. These methods produce Streams and are not processed until the terminal method is called.</a:t>
            </a:r>
          </a:p>
          <a:p>
            <a:r>
              <a:rPr lang="en-US" sz="1600" dirty="0"/>
              <a:t>The Stream is considered consumed when a terminal operation is invoked. No other operation can be performed on the Stream elements afterwards</a:t>
            </a:r>
          </a:p>
          <a:p>
            <a:r>
              <a:rPr lang="en-US" sz="1600" dirty="0"/>
              <a:t>A Stream pipeline contains some short-circuit methods (which could be intermediate or terminal methods) that cause the earlier intermediate methods to be processed only until the short-circuit method can be evaluated</a:t>
            </a:r>
            <a:r>
              <a:rPr lang="en-US" sz="8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409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09D2-0C0F-4AE4-959C-AED6B6D7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2AEE-6B88-493E-9EE0-22969B4E4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Intermediate Methods</a:t>
            </a:r>
          </a:p>
          <a:p>
            <a:pPr lvl="1"/>
            <a:r>
              <a:rPr lang="en-IN" dirty="0"/>
              <a:t>map, filter, distinct, sorted, peek, limit, parallel</a:t>
            </a:r>
          </a:p>
          <a:p>
            <a:r>
              <a:rPr lang="en-IN" dirty="0"/>
              <a:t>Terminal Methods</a:t>
            </a:r>
          </a:p>
          <a:p>
            <a:pPr lvl="1"/>
            <a:r>
              <a:rPr lang="en-IN" dirty="0" err="1"/>
              <a:t>forEach</a:t>
            </a:r>
            <a:r>
              <a:rPr lang="en-IN" dirty="0"/>
              <a:t>, </a:t>
            </a:r>
            <a:r>
              <a:rPr lang="en-IN" dirty="0" err="1"/>
              <a:t>toArray</a:t>
            </a:r>
            <a:r>
              <a:rPr lang="en-IN" dirty="0"/>
              <a:t>, reduce, collect, </a:t>
            </a:r>
            <a:r>
              <a:rPr lang="en-IN" dirty="0" err="1"/>
              <a:t>min,max</a:t>
            </a:r>
            <a:r>
              <a:rPr lang="en-IN" dirty="0"/>
              <a:t>, count, </a:t>
            </a:r>
            <a:r>
              <a:rPr lang="en-IN" dirty="0" err="1"/>
              <a:t>anyMatch</a:t>
            </a:r>
            <a:r>
              <a:rPr lang="en-IN" dirty="0"/>
              <a:t>, </a:t>
            </a:r>
            <a:r>
              <a:rPr lang="en-IN" dirty="0" err="1"/>
              <a:t>allMatch</a:t>
            </a:r>
            <a:r>
              <a:rPr lang="en-IN" dirty="0"/>
              <a:t>, </a:t>
            </a:r>
            <a:r>
              <a:rPr lang="en-IN" dirty="0" err="1"/>
              <a:t>noneMatch</a:t>
            </a:r>
            <a:r>
              <a:rPr lang="en-IN" dirty="0"/>
              <a:t>, </a:t>
            </a:r>
            <a:r>
              <a:rPr lang="en-IN" dirty="0" err="1"/>
              <a:t>findFirst</a:t>
            </a:r>
            <a:r>
              <a:rPr lang="en-IN" dirty="0"/>
              <a:t>, 	</a:t>
            </a:r>
            <a:r>
              <a:rPr lang="en-IN" dirty="0" err="1"/>
              <a:t>findAny</a:t>
            </a:r>
            <a:r>
              <a:rPr lang="en-IN" dirty="0"/>
              <a:t>, iterator</a:t>
            </a:r>
          </a:p>
          <a:p>
            <a:r>
              <a:rPr lang="en-IN" dirty="0"/>
              <a:t>Short-circuit Methods</a:t>
            </a:r>
          </a:p>
          <a:p>
            <a:pPr lvl="1"/>
            <a:r>
              <a:rPr lang="en-IN" dirty="0" err="1"/>
              <a:t>anyMatch</a:t>
            </a:r>
            <a:r>
              <a:rPr lang="en-IN" dirty="0"/>
              <a:t>, </a:t>
            </a:r>
            <a:r>
              <a:rPr lang="en-IN" dirty="0" err="1"/>
              <a:t>allMatch</a:t>
            </a:r>
            <a:r>
              <a:rPr lang="en-IN" dirty="0"/>
              <a:t>, </a:t>
            </a:r>
            <a:r>
              <a:rPr lang="en-IN" dirty="0" err="1"/>
              <a:t>noneMatch</a:t>
            </a:r>
            <a:r>
              <a:rPr lang="en-IN" dirty="0"/>
              <a:t>, </a:t>
            </a:r>
            <a:r>
              <a:rPr lang="en-IN" dirty="0" err="1"/>
              <a:t>findFirst</a:t>
            </a:r>
            <a:r>
              <a:rPr lang="en-IN" dirty="0"/>
              <a:t>, </a:t>
            </a:r>
            <a:r>
              <a:rPr lang="en-IN" dirty="0" err="1"/>
              <a:t>findAny,limit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63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forEach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b="1" i="0" dirty="0">
                <a:solidFill>
                  <a:srgbClr val="000000"/>
                </a:solidFill>
                <a:effectLst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: This method is used to traverse each element of the stream. It is used mainly to display the elements in a Stream.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59" y="1633407"/>
            <a:ext cx="7671341" cy="1815882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List&lt;String&gt;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&lt;String&gt;();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("Chicago");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("Venice");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("Tokyo");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("San Francisco");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("Kyoto");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("Abu Dhabi");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("Trip to " + place));</a:t>
            </a:r>
          </a:p>
        </p:txBody>
      </p:sp>
    </p:spTree>
    <p:extLst>
      <p:ext uri="{BB962C8B-B14F-4D97-AF65-F5344CB8AC3E}">
        <p14:creationId xmlns:p14="http://schemas.microsoft.com/office/powerpoint/2010/main" val="99149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map()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:  This method is used to return a new stream based on operations done on an existing stream.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59" y="1633407"/>
            <a:ext cx="7671341" cy="2031325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List&lt;String&gt;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&lt;String&gt;();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("Chicago");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("Venice");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("Tokyo");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("San Francisco");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("Kyoto");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("Abu Dhabi");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().map(place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place.toUpperCase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(place));</a:t>
            </a:r>
          </a:p>
        </p:txBody>
      </p:sp>
    </p:spTree>
    <p:extLst>
      <p:ext uri="{BB962C8B-B14F-4D97-AF65-F5344CB8AC3E}">
        <p14:creationId xmlns:p14="http://schemas.microsoft.com/office/powerpoint/2010/main" val="2514510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filter()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: This method is used to return a new filtered stream based on conditions given for filtering.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459" y="1633407"/>
            <a:ext cx="7671341" cy="1815882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List&lt;String&gt;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&lt;String&gt;();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("Chicago");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("Venice");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("Tokyo");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("San Francisco");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("Kyoto");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("Abu Dhabi");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().filter(place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place.length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 == 5).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69589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Sorted()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sorted()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: This method is used to sort the elements in a Stream. Argument for this method is optional.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19" y="1663809"/>
            <a:ext cx="7671341" cy="2031325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//No Argument passed in sorted()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List&lt;String&gt;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&lt;String&gt;();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("Chicago");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("Venice");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("Tokyo");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("San Francisco");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("Kyoto");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("Abu Dhabi");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().sorted().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073854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collect()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: This method stores the modified stream as a new collection type (it can be list, map etc.), after the stream operation terminates, under a new identifier.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59" y="1713773"/>
            <a:ext cx="7671341" cy="2246769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number 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(3);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(4);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(5);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//The Modified Stream is stored in "doubled" using collect()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doubled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().map(x-&gt;2*x).collect(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Collectors.toList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(doubled);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595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64D0-34EE-48B7-97D8-BE243A6F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collect()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: This method stores the modified stream as a new collection type (it can be list, map etc.), after the stream operation terminates, under a new identifier.</a:t>
            </a:r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59" y="1713773"/>
            <a:ext cx="7671341" cy="2246769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number 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(2);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(3);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(4);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(5);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//The Modified Stream is stored in "doubled" using collect()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doubled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number.stream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().map(x-&gt;2*x).collect(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Collectors.toList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(doubled);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5204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Pipeline Example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59" y="1713773"/>
            <a:ext cx="7671341" cy="1815882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Stream&lt;Integer&gt;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Stream.of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(10,2,7,5,6,5,8,11);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intStream.filter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(n -&gt; {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("Filtering Current Element: "+n); return n % 2 == 0; })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		 .map(n -&gt; {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("Mapping Current Element: "+n); return n * n * n; })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		 .sorted()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		 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(n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(n));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818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FCF-3A3B-4A35-9CCE-72220B21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flow of execution of Pipeline Methods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C5E080-2338-42F4-97D5-0A5F547E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600462"/>
            <a:ext cx="5246687" cy="414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71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chapter, you will be:</a:t>
            </a:r>
          </a:p>
          <a:p>
            <a:r>
              <a:rPr lang="en-US" dirty="0"/>
              <a:t>Using Stream to</a:t>
            </a:r>
          </a:p>
          <a:p>
            <a:pPr lvl="1"/>
            <a:r>
              <a:rPr lang="en-US" dirty="0"/>
              <a:t>Function pipeline</a:t>
            </a:r>
          </a:p>
          <a:p>
            <a:pPr lvl="1"/>
            <a:r>
              <a:rPr lang="en-US" dirty="0"/>
              <a:t>Convert different Data type to Stream</a:t>
            </a:r>
          </a:p>
          <a:p>
            <a:pPr lvl="1"/>
            <a:r>
              <a:rPr lang="en-US" dirty="0"/>
              <a:t>Benefits of Stream</a:t>
            </a:r>
          </a:p>
        </p:txBody>
      </p:sp>
    </p:spTree>
    <p:extLst>
      <p:ext uri="{BB962C8B-B14F-4D97-AF65-F5344CB8AC3E}">
        <p14:creationId xmlns:p14="http://schemas.microsoft.com/office/powerpoint/2010/main" val="3431120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5A-2068-4F4C-9025-41638E9BE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Pipeline Example2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E4F0C51-DF42-4C73-9A32-090C4C36D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1" y="1125200"/>
            <a:ext cx="7671341" cy="2893100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List&lt;String&gt;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= new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&lt;String&gt;();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("Chicago");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("Venice");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("Tokyo");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("San Francisco");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("Kyoto");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placesToVisit.add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("Abu Dhabi");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//Chaining Multiple Operations of Streams Together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 err="1">
                <a:solidFill>
                  <a:srgbClr val="000000"/>
                </a:solidFill>
                <a:effectLst/>
              </a:rPr>
              <a:t>placesToVisit.stream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                                             //stream()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       .filter(place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place.length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 &lt;= 8)                 //filter()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       .map(place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place.toUpperCase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                    //map()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       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System.out.println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(x));                 //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34465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044B-0B4B-4184-95D7-1CCA578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Lazy Evaluation</a:t>
            </a:r>
            <a:b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93131-CCA2-4105-9CDA-11593AF7F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on the source data is only performed when the terminal operation is initiated, and source elements are consumed only as needed.</a:t>
            </a:r>
          </a:p>
          <a:p>
            <a:endParaRPr lang="en-US" dirty="0"/>
          </a:p>
          <a:p>
            <a:r>
              <a:rPr lang="en-US" dirty="0"/>
              <a:t>All intermediate operations are lazy, so they’re not executed until a result of a processing is actually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470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0A84-CFDC-4D64-B4D1-A1CD6228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Demonstartion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2FC1-7FC9-4F28-B680-76F91AFD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programs to show Stream methods and pipeline</a:t>
            </a:r>
          </a:p>
        </p:txBody>
      </p:sp>
    </p:spTree>
    <p:extLst>
      <p:ext uri="{BB962C8B-B14F-4D97-AF65-F5344CB8AC3E}">
        <p14:creationId xmlns:p14="http://schemas.microsoft.com/office/powerpoint/2010/main" val="1139548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978693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Collectors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78947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Comparison Based Stream Operations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sorted() operation</a:t>
            </a:r>
          </a:p>
          <a:p>
            <a:endParaRPr lang="en-IN" dirty="0"/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allMatch</a:t>
            </a: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N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anyMatch</a:t>
            </a:r>
            <a:r>
              <a:rPr lang="en-IN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and </a:t>
            </a:r>
            <a:r>
              <a:rPr lang="en-IN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noneMatch</a:t>
            </a:r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87374E-2538-41A2-BAED-B63883CE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11" y="1376365"/>
            <a:ext cx="7671341" cy="738664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List&lt;Employee&gt; employees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.sorted((e1, e2) -&gt; e1.getName().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compareTo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(e2.getName()))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.collect(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Collectors.toList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BF33A4C-D0EE-4D4D-95B8-E9A7C664C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11" y="2794725"/>
            <a:ext cx="7671341" cy="1169551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Arrays.asList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(2, 4, 5, 6, 8);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boolean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allEven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allMatch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% 2 == 0);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boolean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oneEven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anyMatch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% 2 == 0);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boolean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noneMultipleOfThree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noneMatch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% 3 == 0);</a:t>
            </a:r>
          </a:p>
        </p:txBody>
      </p:sp>
    </p:spTree>
    <p:extLst>
      <p:ext uri="{BB962C8B-B14F-4D97-AF65-F5344CB8AC3E}">
        <p14:creationId xmlns:p14="http://schemas.microsoft.com/office/powerpoint/2010/main" val="43693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F4FC-CED6-47D1-B481-17E58F9A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F3C4-06EE-4D09-A7A0-D462C45F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 example to show all methods</a:t>
            </a:r>
          </a:p>
        </p:txBody>
      </p:sp>
    </p:spTree>
    <p:extLst>
      <p:ext uri="{BB962C8B-B14F-4D97-AF65-F5344CB8AC3E}">
        <p14:creationId xmlns:p14="http://schemas.microsoft.com/office/powerpoint/2010/main" val="619779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42182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Collectors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59015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Collectors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Collectors.joining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()-It internally uses a 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ForoSans-Light"/>
              </a:rPr>
              <a:t>java.util.StringJoiner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 to perform the joining operation.</a:t>
            </a: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r>
              <a:rPr lang="en-IN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partitioningBy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We can partition a stream into two – based on whether the elements satisfy certain criteria or not.</a:t>
            </a:r>
            <a:endParaRPr lang="en-IN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87374E-2538-41A2-BAED-B63883CE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41" y="1544005"/>
            <a:ext cx="7671341" cy="954107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String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empNames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.map(Employee::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getName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.collect(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Collectors.joining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(", "))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toString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F66629C-0DB6-4363-AE35-052184459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41" y="3359670"/>
            <a:ext cx="7671341" cy="738664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List&lt;Integer&gt;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Arrays.asList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(2, 4, 5, 6, 8);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Map&lt;Boolean, List&lt;Integer&gt;&gt;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isEven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intList.stream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().collect(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Collectors.partitioningBy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% 2 == 0));</a:t>
            </a:r>
          </a:p>
        </p:txBody>
      </p:sp>
    </p:spTree>
    <p:extLst>
      <p:ext uri="{BB962C8B-B14F-4D97-AF65-F5344CB8AC3E}">
        <p14:creationId xmlns:p14="http://schemas.microsoft.com/office/powerpoint/2010/main" val="915786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Collectors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groupingBy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() - partition the stream into more than just two groups.</a:t>
            </a:r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r>
              <a:rPr lang="en-IN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Mapping()</a:t>
            </a:r>
            <a:r>
              <a:rPr lang="en-IN" dirty="0">
                <a:solidFill>
                  <a:srgbClr val="000000"/>
                </a:solidFill>
                <a:latin typeface="Arial" panose="020B0604020202020204" pitchFamily="34" charset="0"/>
              </a:rPr>
              <a:t>-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 sometimes we might need to group data into a type other than the element type.</a:t>
            </a:r>
            <a:endParaRPr lang="en-IN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87374E-2538-41A2-BAED-B63883CE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19" y="1306776"/>
            <a:ext cx="7671341" cy="954107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//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grouped the employees based on the initial character of their first name.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chemeClr val="accent1"/>
              </a:solidFill>
              <a:effectLst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Map&lt;Character, List&lt;Employee&gt;&gt;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groupByAlphabet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().collect(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Collectors.groupingBy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(e -&gt; new Character(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e.getName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charAt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(0))));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F66629C-0DB6-4363-AE35-052184459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81" y="2818650"/>
            <a:ext cx="7671341" cy="1600438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Map&lt;Character, List&lt;Integer&gt;&gt;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idGroupedByAlphabet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().collect(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Collectors.groupingBy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(e -&gt; new Character(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e.getName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charAt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(0)),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Collectors.mapping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(Employee::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getId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Collectors.toList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())));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//</a:t>
            </a:r>
            <a:r>
              <a:rPr lang="en-US" sz="1400" dirty="0">
                <a:solidFill>
                  <a:schemeClr val="accent1"/>
                </a:solidFill>
              </a:rPr>
              <a:t>mapping() maps the stream element Employee into just the employee id – which is an Integer – using the </a:t>
            </a:r>
            <a:r>
              <a:rPr lang="en-US" sz="1400" dirty="0" err="1">
                <a:solidFill>
                  <a:schemeClr val="accent1"/>
                </a:solidFill>
              </a:rPr>
              <a:t>getId</a:t>
            </a:r>
            <a:r>
              <a:rPr lang="en-US" sz="1400" dirty="0">
                <a:solidFill>
                  <a:schemeClr val="accent1"/>
                </a:solidFill>
              </a:rPr>
              <a:t>() mapping function. These ids are still grouped based on the initial character of employee first name.</a:t>
            </a:r>
            <a:endParaRPr lang="en-US" sz="1400" b="0" i="0" dirty="0">
              <a:solidFill>
                <a:schemeClr val="accent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5246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Reduction Operations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ForoSans-Light"/>
              </a:rPr>
              <a:t>A reduction operation (also called as fold) takes a sequence of input elements and combines them into a single summary result by repeated application of a combining operation</a:t>
            </a:r>
            <a:endParaRPr lang="en-IN" dirty="0"/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87374E-2538-41A2-BAED-B63883CE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29" y="1528765"/>
            <a:ext cx="7671341" cy="1169551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Double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sumSal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.map(Employee::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getSalary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.reduce(0.0, Double::sum);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</a:rPr>
              <a:t>//we start with the initial value of 0 and repeated apply Double::sum() on elements of the stream. </a:t>
            </a: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77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849598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Collectors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91362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Parallel Stream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perform stream operations in parallel without having to write any boilerplate code</a:t>
            </a:r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B87374E-2538-41A2-BAED-B63883CE7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19" y="1306776"/>
            <a:ext cx="7671341" cy="2677656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chemeClr val="accent1"/>
                </a:solidFill>
                <a:effectLst/>
              </a:rPr>
              <a:t>//Here </a:t>
            </a:r>
            <a:r>
              <a:rPr lang="en-US" sz="1400" b="0" i="0" dirty="0" err="1">
                <a:solidFill>
                  <a:schemeClr val="accent1"/>
                </a:solidFill>
                <a:effectLst/>
              </a:rPr>
              <a:t>salaryIncrement</a:t>
            </a:r>
            <a:r>
              <a:rPr lang="en-US" sz="1400" b="0" i="0" dirty="0">
                <a:solidFill>
                  <a:schemeClr val="accent1"/>
                </a:solidFill>
                <a:effectLst/>
              </a:rPr>
              <a:t>() would get executed in parallel on multiple elements of the stream, by simply adding the parallel() syntax.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chemeClr val="accent1"/>
              </a:solidFill>
              <a:effectLst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Employee[]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arrayOfEmps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{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new Employee(1, "Jeff Bezos", 100000.0),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new Employee(2, "Bill Gates", 200000.0),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  new Employee(3, "Mark Zuckerberg", 300000.0)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};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List&lt;Employee&gt;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Arrays.asList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arrayOfEmps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   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empList.stream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().parallel().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forEach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(e -&gt;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e.salaryIncrement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(10.0));</a:t>
            </a:r>
          </a:p>
        </p:txBody>
      </p:sp>
    </p:spTree>
    <p:extLst>
      <p:ext uri="{BB962C8B-B14F-4D97-AF65-F5344CB8AC3E}">
        <p14:creationId xmlns:p14="http://schemas.microsoft.com/office/powerpoint/2010/main" val="1980789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CF5D-A038-417D-8864-B5BA33A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85E0C-F35E-4FAC-A6C7-37725C006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program to show how to reduce stream</a:t>
            </a:r>
          </a:p>
          <a:p>
            <a:r>
              <a:rPr lang="en-IN" dirty="0"/>
              <a:t>Create a program to demonstrate parallel stream</a:t>
            </a:r>
          </a:p>
        </p:txBody>
      </p:sp>
    </p:spTree>
    <p:extLst>
      <p:ext uri="{BB962C8B-B14F-4D97-AF65-F5344CB8AC3E}">
        <p14:creationId xmlns:p14="http://schemas.microsoft.com/office/powerpoint/2010/main" val="442641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045067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Collectors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042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17416-D25C-4C8B-9F17-A4E74DBE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Optional Class</a:t>
            </a:r>
            <a:b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AFA0C-5855-4192-A576-793A6A9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public final class and used to deal with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NullPointerException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in Java application.</a:t>
            </a:r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ForoSans-Light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Common methods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isPresent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() – returns true if value is present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Get() – returns value if present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orElse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(T other) – returns value if present, or other</a:t>
            </a:r>
          </a:p>
          <a:p>
            <a:pPr lvl="1"/>
            <a:r>
              <a:rPr lang="en-US" b="0" i="0" dirty="0" err="1">
                <a:solidFill>
                  <a:srgbClr val="000000"/>
                </a:solidFill>
                <a:effectLst/>
                <a:latin typeface="ForoSans-Light"/>
              </a:rPr>
              <a:t>ifPresent</a:t>
            </a:r>
            <a:r>
              <a:rPr lang="en-US" b="0" i="0" dirty="0">
                <a:solidFill>
                  <a:srgbClr val="000000"/>
                </a:solidFill>
                <a:effectLst/>
                <a:latin typeface="ForoSans-Light"/>
              </a:rPr>
              <a:t>(Consumer) – runs the lambda if value is present</a:t>
            </a: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US" dirty="0">
              <a:solidFill>
                <a:srgbClr val="000000"/>
              </a:solidFill>
              <a:latin typeface="ForoSans-Light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  <a:p>
            <a:endParaRPr lang="en-IN" b="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73324C1-FA46-4D0A-B459-37B6C193D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99" y="1360116"/>
            <a:ext cx="7671341" cy="738664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chemeClr val="accent1"/>
                </a:solidFill>
                <a:effectLst/>
              </a:rPr>
              <a:t>//Create Empty Option Object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Optional&lt;String&gt; empty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Optional.empty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();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B5C5EE5-61B1-4A7C-9BB8-35CB2DF6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98" y="2098780"/>
            <a:ext cx="7671341" cy="523220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chemeClr val="accent1"/>
                </a:solidFill>
                <a:effectLst/>
              </a:rPr>
              <a:t>//Create Empty Option Object using of()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0" i="0" dirty="0">
                <a:solidFill>
                  <a:srgbClr val="000000"/>
                </a:solidFill>
                <a:effectLst/>
              </a:rPr>
              <a:t>Optional&lt;String&gt; opt = </a:t>
            </a:r>
            <a:r>
              <a:rPr lang="en-US" sz="1400" b="0" i="0" dirty="0" err="1">
                <a:solidFill>
                  <a:srgbClr val="000000"/>
                </a:solidFill>
                <a:effectLst/>
              </a:rPr>
              <a:t>Optional.of</a:t>
            </a:r>
            <a:r>
              <a:rPr lang="en-US" sz="1400" b="0" i="0" dirty="0">
                <a:solidFill>
                  <a:srgbClr val="000000"/>
                </a:solidFill>
                <a:effectLst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1747211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18770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Collectors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5609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6BD2D1-EC6E-4DF1-992F-020F77252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9" y="898303"/>
            <a:ext cx="8624726" cy="3799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31775" indent="-23177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3"/>
              </a:buBlip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1pPr>
            <a:lvl2pPr marL="461963" indent="-236538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2pPr>
            <a:lvl3pPr marL="682625" indent="-220663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3pPr>
            <a:lvl4pPr marL="915988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4pPr>
            <a:lvl5pPr marL="1143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+mn-lt"/>
                <a:ea typeface="Lucida Sans Unicode" pitchFamily="34" charset="0"/>
                <a:cs typeface="+mn-cs"/>
              </a:defRPr>
            </a:lvl5pPr>
            <a:lvl6pPr marL="25146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defTabSz="457200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ahoma" pitchFamily="34" charset="0"/>
              <a:buBlip>
                <a:blip r:embed="rId4"/>
              </a:buBlip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Streams are not related to </a:t>
            </a:r>
            <a:r>
              <a:rPr lang="en-US" kern="0" dirty="0" err="1"/>
              <a:t>InputStreams</a:t>
            </a:r>
            <a:r>
              <a:rPr lang="en-US" kern="0" dirty="0"/>
              <a:t>, </a:t>
            </a:r>
            <a:r>
              <a:rPr lang="en-US" kern="0" dirty="0" err="1"/>
              <a:t>OutputStreams</a:t>
            </a:r>
            <a:r>
              <a:rPr lang="en-US" kern="0" dirty="0"/>
              <a:t>, etc. </a:t>
            </a:r>
          </a:p>
          <a:p>
            <a:r>
              <a:rPr lang="en-US" kern="0" dirty="0"/>
              <a:t>Streams are NOT data structures but are wrappers around Collection that carry values from a source through a pipeline of operations.</a:t>
            </a:r>
          </a:p>
          <a:p>
            <a:r>
              <a:rPr lang="en-US" kern="0" dirty="0"/>
              <a:t>Streams are more powerful, faster and more memory efficient than Lists</a:t>
            </a:r>
          </a:p>
          <a:p>
            <a:r>
              <a:rPr lang="en-US" kern="0" dirty="0"/>
              <a:t>Streams are designed for lambdas</a:t>
            </a:r>
          </a:p>
          <a:p>
            <a:r>
              <a:rPr lang="en-US" kern="0" dirty="0"/>
              <a:t>Streams can easily be output as arrays or lists</a:t>
            </a:r>
          </a:p>
          <a:p>
            <a:r>
              <a:rPr lang="en-US" kern="0" dirty="0"/>
              <a:t>Streams employ lazy evaluation</a:t>
            </a:r>
          </a:p>
          <a:p>
            <a:r>
              <a:rPr lang="en-US" kern="0" dirty="0"/>
              <a:t>Streams are parallelizable Interfaces with only one abstract method.</a:t>
            </a:r>
          </a:p>
          <a:p>
            <a:r>
              <a:rPr lang="en-US" kern="0" dirty="0"/>
              <a:t>With only one abstract method, these interfaces can be easily represented with lambda expressions</a:t>
            </a:r>
          </a:p>
          <a:p>
            <a:endParaRPr lang="en-US" kern="0" dirty="0"/>
          </a:p>
          <a:p>
            <a:pPr lvl="1"/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928580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0B5-7E59-4BD0-9BDD-39F6B3D3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386A-57CF-48EA-A778-91F31383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a lottery contest the company decided to give prize to those participants whose name started with “J” and has exactly 4 letters in it. Write a chained stream operations based code to find the name of winners.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Input : [“Jack”, “John”, “Garry”, “Jill”, “Jim”, “Frank”]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Output: [Jack, John, Jill]</a:t>
            </a:r>
          </a:p>
        </p:txBody>
      </p:sp>
    </p:spTree>
    <p:extLst>
      <p:ext uri="{BB962C8B-B14F-4D97-AF65-F5344CB8AC3E}">
        <p14:creationId xmlns:p14="http://schemas.microsoft.com/office/powerpoint/2010/main" val="206041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2491F-EFC5-44F6-87C6-74D03D14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Assumed Knowledge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0C392-EE4B-4659-90B7-0F3F6BAD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course focuses mainly on applied use of Java and important concepts</a:t>
            </a:r>
          </a:p>
          <a:p>
            <a:pPr lvl="1"/>
            <a:r>
              <a:rPr lang="en-GB" dirty="0"/>
              <a:t>We assume knowledge of basic Java syntax</a:t>
            </a:r>
          </a:p>
          <a:p>
            <a:pPr lvl="1"/>
            <a:r>
              <a:rPr lang="en-GB" dirty="0"/>
              <a:t>Appendix A covers the basics and includes suggestions for additional reading</a:t>
            </a:r>
          </a:p>
          <a:p>
            <a:r>
              <a:rPr lang="en-GB" dirty="0"/>
              <a:t>In particular, we assume you are familiar with these topics:</a:t>
            </a:r>
          </a:p>
          <a:p>
            <a:pPr lvl="1"/>
            <a:r>
              <a:rPr lang="en-GB" dirty="0"/>
              <a:t>Program structure (e.g., all code in methods, </a:t>
            </a:r>
            <a:r>
              <a:rPr lang="en-GB" dirty="0">
                <a:latin typeface="Courier"/>
              </a:rPr>
              <a:t>{…}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Data types (primitives vs. objects)</a:t>
            </a:r>
          </a:p>
          <a:p>
            <a:pPr lvl="1"/>
            <a:r>
              <a:rPr lang="en-GB" dirty="0"/>
              <a:t>Operators (e.g., </a:t>
            </a:r>
            <a:r>
              <a:rPr lang="en-GB" dirty="0">
                <a:latin typeface="Courier"/>
              </a:rPr>
              <a:t>=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+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-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==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&gt;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?…: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&amp;&amp;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Control structures (e.g., </a:t>
            </a:r>
            <a:r>
              <a:rPr lang="en-GB" dirty="0">
                <a:latin typeface="Courier"/>
              </a:rPr>
              <a:t>if…else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switch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while</a:t>
            </a:r>
            <a:r>
              <a:rPr lang="en-GB" dirty="0"/>
              <a:t>, </a:t>
            </a:r>
            <a:r>
              <a:rPr lang="en-GB" dirty="0">
                <a:latin typeface="Courier"/>
              </a:rPr>
              <a:t>for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Arrays (</a:t>
            </a:r>
            <a:r>
              <a:rPr lang="en-GB" dirty="0">
                <a:latin typeface="Courier"/>
              </a:rPr>
              <a:t>[]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Managed memory model (garbage collection)</a:t>
            </a:r>
          </a:p>
          <a:p>
            <a:r>
              <a:rPr lang="en-GB" dirty="0"/>
              <a:t>Java is from the C family of languages</a:t>
            </a:r>
          </a:p>
          <a:p>
            <a:pPr lvl="1"/>
            <a:r>
              <a:rPr lang="en-GB" dirty="0"/>
              <a:t>Knowledge of any other language in that family will help</a:t>
            </a:r>
          </a:p>
        </p:txBody>
      </p:sp>
    </p:spTree>
    <p:extLst>
      <p:ext uri="{BB962C8B-B14F-4D97-AF65-F5344CB8AC3E}">
        <p14:creationId xmlns:p14="http://schemas.microsoft.com/office/powerpoint/2010/main" val="87108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87667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Collectors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4488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in Java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Streams are not related to </a:t>
            </a:r>
            <a:r>
              <a:rPr lang="en-US" sz="1600" dirty="0" err="1"/>
              <a:t>InputStreams</a:t>
            </a:r>
            <a:r>
              <a:rPr lang="en-US" sz="1600" dirty="0"/>
              <a:t>, </a:t>
            </a:r>
            <a:r>
              <a:rPr lang="en-US" sz="1600" dirty="0" err="1"/>
              <a:t>OutputStreams</a:t>
            </a:r>
            <a:r>
              <a:rPr lang="en-US" sz="1600" dirty="0"/>
              <a:t>, etc. </a:t>
            </a:r>
          </a:p>
          <a:p>
            <a:r>
              <a:rPr lang="en-US" sz="1600" dirty="0"/>
              <a:t>Streams are NOT data structures but are wrappers around Collection that carry values from a source through a pipeline of operations.</a:t>
            </a:r>
          </a:p>
          <a:p>
            <a:r>
              <a:rPr lang="en-US" sz="1600" dirty="0"/>
              <a:t>Streams are more powerful, faster and more memory efficient than Lists</a:t>
            </a:r>
          </a:p>
          <a:p>
            <a:r>
              <a:rPr lang="en-US" sz="1600" dirty="0"/>
              <a:t>Streams are designed for lambdas</a:t>
            </a:r>
          </a:p>
          <a:p>
            <a:r>
              <a:rPr lang="en-US" sz="1600" dirty="0"/>
              <a:t>Streams can easily be output as arrays or lists</a:t>
            </a:r>
          </a:p>
          <a:p>
            <a:r>
              <a:rPr lang="en-US" sz="1600" dirty="0"/>
              <a:t>Streams employ lazy evaluation</a:t>
            </a:r>
          </a:p>
          <a:p>
            <a:r>
              <a:rPr lang="en-US" sz="1600" dirty="0"/>
              <a:t>Streams are parallelizable </a:t>
            </a:r>
            <a:r>
              <a:rPr lang="en-US" dirty="0"/>
              <a:t>Interfaces with only one abstract method.</a:t>
            </a:r>
          </a:p>
          <a:p>
            <a:r>
              <a:rPr lang="en-US" dirty="0"/>
              <a:t>With only one abstract method, these interfaces can be easily represented with lambda expressions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Java Stream Creation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Empty Stream</a:t>
            </a:r>
          </a:p>
          <a:p>
            <a:pPr marL="0" indent="0">
              <a:buNone/>
            </a:pPr>
            <a:endParaRPr lang="en-IN" b="1" dirty="0">
              <a:solidFill>
                <a:srgbClr val="000000"/>
              </a:solidFill>
              <a:latin typeface="Raleway" pitchFamily="2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Stream of </a:t>
            </a:r>
            <a:r>
              <a:rPr lang="en-IN" b="1" i="1" dirty="0">
                <a:solidFill>
                  <a:srgbClr val="000000"/>
                </a:solidFill>
                <a:effectLst/>
                <a:latin typeface="Raleway" pitchFamily="2" charset="0"/>
              </a:rPr>
              <a:t>Collection: 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create a stream of any type of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Collection 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(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Collection, List, Set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)</a:t>
            </a:r>
            <a:endParaRPr lang="en-IN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endParaRPr lang="en-US" alt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Raleway" pitchFamily="2" charset="0"/>
              </a:rPr>
              <a:t>Stream of Array</a:t>
            </a:r>
          </a:p>
          <a:p>
            <a:pPr algn="l"/>
            <a:endParaRPr lang="en-IN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Roboto" panose="02000000000000000000" pitchFamily="2" charset="0"/>
              </a:rPr>
              <a:t> </a:t>
            </a:r>
            <a:r>
              <a:rPr lang="en-IN" b="1" i="1" dirty="0" err="1">
                <a:solidFill>
                  <a:srgbClr val="000000"/>
                </a:solidFill>
                <a:effectLst/>
                <a:latin typeface="Raleway" pitchFamily="2" charset="0"/>
              </a:rPr>
              <a:t>Stream.builder</a:t>
            </a:r>
            <a:r>
              <a:rPr lang="en-IN" b="1" i="1" dirty="0">
                <a:solidFill>
                  <a:srgbClr val="000000"/>
                </a:solidFill>
                <a:effectLst/>
                <a:latin typeface="Raleway" pitchFamily="2" charset="0"/>
              </a:rPr>
              <a:t>() :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build()</a:t>
            </a: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 method will create an instance of the </a:t>
            </a:r>
            <a:r>
              <a:rPr lang="en-US" b="0" i="1" dirty="0">
                <a:solidFill>
                  <a:srgbClr val="000000"/>
                </a:solidFill>
                <a:effectLst/>
                <a:latin typeface="Raleway" pitchFamily="2" charset="0"/>
              </a:rPr>
              <a:t>Stream&lt;Object&gt;:</a:t>
            </a:r>
            <a:endParaRPr lang="en-IN" b="1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78299" y="1282887"/>
            <a:ext cx="6368321" cy="261610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Stream&lt;String&gt;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streamEmpty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Stream.empty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F51F797-AFD0-4287-8246-038CC1A5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259" y="2005222"/>
            <a:ext cx="6368321" cy="461665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Collection&lt;String&gt; collection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Arrays.asList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"b"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"c"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 Stream&lt;String&gt;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streamOfCollection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collection.stream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CED31D9E-779B-4D86-8AAD-CD3B42E11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98" y="2825213"/>
            <a:ext cx="6368321" cy="276999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Stream&lt;String&gt;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streamOfArray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Stream.of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"b"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n-US" sz="120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"c"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D4096A09-2026-4893-B866-7928B6CE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338" y="3747603"/>
            <a:ext cx="6368321" cy="415498"/>
          </a:xfrm>
          <a:prstGeom prst="rect">
            <a:avLst/>
          </a:prstGeom>
          <a:noFill/>
          <a:ln>
            <a:solidFill>
              <a:schemeClr val="accent1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Stream&lt;String&gt; </a:t>
            </a:r>
            <a:r>
              <a:rPr lang="en-US" sz="1050" b="0" i="0" dirty="0" err="1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streamBuilder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= Stream.&lt;String&gt;builder().add(</a:t>
            </a:r>
            <a:r>
              <a:rPr lang="en-US" sz="105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"a"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).add(</a:t>
            </a:r>
            <a:r>
              <a:rPr lang="en-US" sz="105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"b"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).add(</a:t>
            </a:r>
            <a:r>
              <a:rPr lang="en-US" sz="1050" b="0" i="0" dirty="0">
                <a:solidFill>
                  <a:srgbClr val="4E9359"/>
                </a:solidFill>
                <a:effectLst/>
                <a:latin typeface="Source Code Pro" panose="020B0509030403020204" pitchFamily="49" charset="0"/>
              </a:rPr>
              <a:t>"c"</a:t>
            </a:r>
            <a:r>
              <a:rPr lang="en-US" sz="105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).build();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9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C899-386D-4F01-845B-6FE271BA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CCBE-A0CB-4583-811D-37007814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program to show how to use stream object</a:t>
            </a:r>
          </a:p>
        </p:txBody>
      </p:sp>
    </p:spTree>
    <p:extLst>
      <p:ext uri="{BB962C8B-B14F-4D97-AF65-F5344CB8AC3E}">
        <p14:creationId xmlns:p14="http://schemas.microsoft.com/office/powerpoint/2010/main" val="2044249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Concepts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BD7BEAB-2E39-4C39-94F9-E0793FD17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33701"/>
              </p:ext>
            </p:extLst>
          </p:nvPr>
        </p:nvGraphicFramePr>
        <p:xfrm>
          <a:off x="2263140" y="596646"/>
          <a:ext cx="5555420" cy="351129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5555420">
                  <a:extLst>
                    <a:ext uri="{9D8B030D-6E8A-4147-A177-3AD203B41FA5}">
                      <a16:colId xmlns:a16="http://schemas.microsoft.com/office/drawing/2014/main" val="169572843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Assumed Knowledge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09877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Stream in Java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71186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Stream pipeline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349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Comparison Based Stream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17614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Collectors</a:t>
                      </a:r>
                      <a:endParaRPr lang="en-US" sz="18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44391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Optional Class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144903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Chapter Summary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158549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Exercise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73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389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Fidelity_LEAP_KINDLE">
  <a:themeElements>
    <a:clrScheme name="ROI Fidelity LEAP">
      <a:dk1>
        <a:srgbClr val="000000"/>
      </a:dk1>
      <a:lt1>
        <a:srgbClr val="FFFFFF"/>
      </a:lt1>
      <a:dk2>
        <a:srgbClr val="000000"/>
      </a:dk2>
      <a:lt2>
        <a:srgbClr val="898F8F"/>
      </a:lt2>
      <a:accent1>
        <a:srgbClr val="92D050"/>
      </a:accent1>
      <a:accent2>
        <a:srgbClr val="006600"/>
      </a:accent2>
      <a:accent3>
        <a:srgbClr val="003A70"/>
      </a:accent3>
      <a:accent4>
        <a:srgbClr val="000000"/>
      </a:accent4>
      <a:accent5>
        <a:srgbClr val="FFD47D"/>
      </a:accent5>
      <a:accent6>
        <a:srgbClr val="750101"/>
      </a:accent6>
      <a:hlink>
        <a:srgbClr val="0000E5"/>
      </a:hlink>
      <a:folHlink>
        <a:srgbClr val="750101"/>
      </a:folHlink>
    </a:clrScheme>
    <a:fontScheme name="ROI Tahoma">
      <a:majorFont>
        <a:latin typeface="Tahoma"/>
        <a:ea typeface=""/>
        <a:cs typeface="Lucida Sans Unicode"/>
      </a:majorFont>
      <a:minorFont>
        <a:latin typeface="Tahoma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17D283648E1459E0E50BB1D2FA912" ma:contentTypeVersion="" ma:contentTypeDescription="Create a new document." ma:contentTypeScope="" ma:versionID="e2d10478ed9f2d7533da946ba4dbe8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3e687d5f98ee29b9cfcc2ff24550dc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A481318-E8C8-42E4-897E-7CC8E2691B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3C464-46EF-450B-914E-28A42A0E02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F108B5-C378-48F6-9BDA-0C55784546F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Fidelity_LEAP_KINDLE</Template>
  <TotalTime>32037</TotalTime>
  <Words>2460</Words>
  <Application>Microsoft Office PowerPoint</Application>
  <PresentationFormat>On-screen Show (16:9)</PresentationFormat>
  <Paragraphs>323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Arial</vt:lpstr>
      <vt:lpstr>Calibri</vt:lpstr>
      <vt:lpstr>Consolas</vt:lpstr>
      <vt:lpstr>Courier</vt:lpstr>
      <vt:lpstr>ForoSans-Light</vt:lpstr>
      <vt:lpstr>inter-regular</vt:lpstr>
      <vt:lpstr>Open Sans</vt:lpstr>
      <vt:lpstr>Raleway</vt:lpstr>
      <vt:lpstr>Roboto</vt:lpstr>
      <vt:lpstr>Source Code Pro</vt:lpstr>
      <vt:lpstr>Tahoma</vt:lpstr>
      <vt:lpstr>Wingdings</vt:lpstr>
      <vt:lpstr>Fidelity_LEAP_KINDLE</vt:lpstr>
      <vt:lpstr>Programming with Java</vt:lpstr>
      <vt:lpstr>Chapter Objectives</vt:lpstr>
      <vt:lpstr>Chapter Concepts</vt:lpstr>
      <vt:lpstr>Assumed Knowledge</vt:lpstr>
      <vt:lpstr>Chapter Concepts</vt:lpstr>
      <vt:lpstr>Streams in Java</vt:lpstr>
      <vt:lpstr>Java Stream Creation</vt:lpstr>
      <vt:lpstr>Demonstration</vt:lpstr>
      <vt:lpstr>Chapter Concepts</vt:lpstr>
      <vt:lpstr>Stream Pipeline</vt:lpstr>
      <vt:lpstr>Stream Methods</vt:lpstr>
      <vt:lpstr>forEach()</vt:lpstr>
      <vt:lpstr>Map()</vt:lpstr>
      <vt:lpstr>Filter()</vt:lpstr>
      <vt:lpstr>Sorted()</vt:lpstr>
      <vt:lpstr>Collect()</vt:lpstr>
      <vt:lpstr>Collect()</vt:lpstr>
      <vt:lpstr>Stream Pipeline Example</vt:lpstr>
      <vt:lpstr>flow of execution of Pipeline Methods</vt:lpstr>
      <vt:lpstr>Stream Pipeline Example2</vt:lpstr>
      <vt:lpstr>Lazy Evaluation </vt:lpstr>
      <vt:lpstr>Demonstartion</vt:lpstr>
      <vt:lpstr>Chapter Concepts</vt:lpstr>
      <vt:lpstr>Comparison Based Stream Operations </vt:lpstr>
      <vt:lpstr>Demonstration</vt:lpstr>
      <vt:lpstr>Chapter Concepts</vt:lpstr>
      <vt:lpstr>Collectors </vt:lpstr>
      <vt:lpstr>Collectors </vt:lpstr>
      <vt:lpstr>Reduction Operations </vt:lpstr>
      <vt:lpstr>Parallel Stream </vt:lpstr>
      <vt:lpstr>Demonstration</vt:lpstr>
      <vt:lpstr>Chapter Concepts</vt:lpstr>
      <vt:lpstr>Optional Class </vt:lpstr>
      <vt:lpstr>Chapter Concepts</vt:lpstr>
      <vt:lpstr>Chapter Summary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Java</dc:title>
  <dc:creator>Mark Nolan</dc:creator>
  <cp:lastModifiedBy>NIDHI GUPTA GUSCSE201927349</cp:lastModifiedBy>
  <cp:revision>879</cp:revision>
  <cp:lastPrinted>2017-12-01T22:06:52Z</cp:lastPrinted>
  <dcterms:created xsi:type="dcterms:W3CDTF">2004-02-10T21:34:22Z</dcterms:created>
  <dcterms:modified xsi:type="dcterms:W3CDTF">2022-03-28T14:38:17Z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0x0101005CF17D283648E1459E0E50BB1D2FA912</vt:lpwstr>
  </property>
  <property fmtid="{D5CDD505-2E9C-101B-9397-08002B2CF9AE}" pid="3" name="_dlc_DocIdItemGuid">
    <vt:lpwstr>9847344a-aa69-42ea-918e-5e8cf50bab01</vt:lpwstr>
  </property>
</Properties>
</file>