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9" r:id="rId3"/>
    <p:sldId id="290" r:id="rId4"/>
    <p:sldId id="288" r:id="rId5"/>
    <p:sldId id="291" r:id="rId6"/>
    <p:sldId id="28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77"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82" d="100"/>
          <a:sy n="82" d="100"/>
        </p:scale>
        <p:origin x="5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19/07/2021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6110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19/07/2021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86185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19/07/2021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147703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D59F94-72D8-4FD2-A826-428365A09B4C}" type="datetimeFigureOut">
              <a:rPr lang="en-GB" smtClean="0"/>
              <a:t>19/07/2021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409509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59F94-72D8-4FD2-A826-428365A09B4C}" type="datetimeFigureOut">
              <a:rPr lang="en-GB" smtClean="0"/>
              <a:t>19/07/2021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247277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1D59F94-72D8-4FD2-A826-428365A09B4C}" type="datetimeFigureOut">
              <a:rPr lang="en-GB" smtClean="0"/>
              <a:t>19/07/2021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0985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1D59F94-72D8-4FD2-A826-428365A09B4C}" type="datetimeFigureOut">
              <a:rPr lang="en-GB" smtClean="0"/>
              <a:t>19/07/2021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103059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1D59F94-72D8-4FD2-A826-428365A09B4C}" type="datetimeFigureOut">
              <a:rPr lang="en-GB" smtClean="0"/>
              <a:t>19/07/2021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85370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59F94-72D8-4FD2-A826-428365A09B4C}" type="datetimeFigureOut">
              <a:rPr lang="en-GB" smtClean="0"/>
              <a:t>19/07/2021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161856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D59F94-72D8-4FD2-A826-428365A09B4C}" type="datetimeFigureOut">
              <a:rPr lang="en-GB" smtClean="0"/>
              <a:t>19/07/2021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60965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D59F94-72D8-4FD2-A826-428365A09B4C}" type="datetimeFigureOut">
              <a:rPr lang="en-GB" smtClean="0"/>
              <a:t>19/07/2021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460AC-0846-4811-93CD-B9A53D51EE87}" type="slidenum">
              <a:rPr lang="en-GB" smtClean="0"/>
              <a:t>‹#›</a:t>
            </a:fld>
            <a:endParaRPr lang="en-GB"/>
          </a:p>
        </p:txBody>
      </p:sp>
    </p:spTree>
    <p:extLst>
      <p:ext uri="{BB962C8B-B14F-4D97-AF65-F5344CB8AC3E}">
        <p14:creationId xmlns:p14="http://schemas.microsoft.com/office/powerpoint/2010/main" val="336308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59F94-72D8-4FD2-A826-428365A09B4C}" type="datetimeFigureOut">
              <a:rPr lang="en-GB" smtClean="0"/>
              <a:t>19/07/2021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460AC-0846-4811-93CD-B9A53D51EE87}" type="slidenum">
              <a:rPr lang="en-GB" smtClean="0"/>
              <a:t>‹#›</a:t>
            </a:fld>
            <a:endParaRPr lang="en-GB"/>
          </a:p>
        </p:txBody>
      </p:sp>
    </p:spTree>
    <p:extLst>
      <p:ext uri="{BB962C8B-B14F-4D97-AF65-F5344CB8AC3E}">
        <p14:creationId xmlns:p14="http://schemas.microsoft.com/office/powerpoint/2010/main" val="389086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lang="en-GB" sz="2400" b="1" spc="-15" dirty="0">
                <a:solidFill>
                  <a:srgbClr val="FFFFFF"/>
                </a:solidFill>
                <a:cs typeface="Carlito"/>
              </a:rPr>
              <a:t>Triggers</a:t>
            </a:r>
            <a:endParaRPr sz="2400" dirty="0">
              <a:cs typeface="Carlito"/>
            </a:endParaRPr>
          </a:p>
        </p:txBody>
      </p:sp>
      <p:sp>
        <p:nvSpPr>
          <p:cNvPr id="3" name="object 3"/>
          <p:cNvSpPr txBox="1">
            <a:spLocks noGrp="1"/>
          </p:cNvSpPr>
          <p:nvPr>
            <p:ph type="title"/>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11" name="Rectangle 10"/>
          <p:cNvSpPr/>
          <p:nvPr/>
        </p:nvSpPr>
        <p:spPr>
          <a:xfrm>
            <a:off x="2367191" y="4613239"/>
            <a:ext cx="7586923" cy="705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 Trigger is automatically fired when you try to run insert/update/delete command on a table depending on its nature</a:t>
            </a:r>
          </a:p>
        </p:txBody>
      </p:sp>
      <p:sp>
        <p:nvSpPr>
          <p:cNvPr id="12" name="Rectangle 11"/>
          <p:cNvSpPr/>
          <p:nvPr/>
        </p:nvSpPr>
        <p:spPr>
          <a:xfrm>
            <a:off x="2177269" y="2690336"/>
            <a:ext cx="7745787" cy="830997"/>
          </a:xfrm>
          <a:prstGeom prst="rect">
            <a:avLst/>
          </a:prstGeom>
        </p:spPr>
        <p:txBody>
          <a:bodyPr wrap="square">
            <a:spAutoFit/>
          </a:bodyPr>
          <a:lstStyle/>
          <a:p>
            <a:pPr algn="just"/>
            <a:r>
              <a:rPr lang="en-GB" sz="1600" b="1" dirty="0"/>
              <a:t>A SQL trigger is a database object which fires when an event occurs in a database. We can execute a SQL query that will "do something" in a database when a change occurs on a database table such as a record is inserted or updated or deleted.</a:t>
            </a:r>
          </a:p>
        </p:txBody>
      </p:sp>
    </p:spTree>
    <p:extLst>
      <p:ext uri="{BB962C8B-B14F-4D97-AF65-F5344CB8AC3E}">
        <p14:creationId xmlns:p14="http://schemas.microsoft.com/office/powerpoint/2010/main" val="394680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2207563" y="2661657"/>
            <a:ext cx="7742106" cy="2118143"/>
          </a:xfrm>
          <a:prstGeom prst="rect">
            <a:avLst/>
          </a:prstGeom>
        </p:spPr>
        <p:txBody>
          <a:bodyPr vert="horz" wrap="square" lIns="0" tIns="61594" rIns="0" bIns="0" rtlCol="0">
            <a:spAutoFit/>
          </a:bodyPr>
          <a:lstStyle/>
          <a:p>
            <a:pPr marL="12700">
              <a:spcBef>
                <a:spcPts val="484"/>
              </a:spcBef>
            </a:pPr>
            <a:r>
              <a:rPr sz="1600" b="1" spc="-5" dirty="0">
                <a:cs typeface="Carlito"/>
              </a:rPr>
              <a:t>An </a:t>
            </a:r>
            <a:r>
              <a:rPr sz="1600" b="1" spc="-10" dirty="0">
                <a:cs typeface="Carlito"/>
              </a:rPr>
              <a:t>explicit</a:t>
            </a:r>
            <a:r>
              <a:rPr sz="1600" b="1" spc="-25" dirty="0">
                <a:cs typeface="Carlito"/>
              </a:rPr>
              <a:t> </a:t>
            </a:r>
            <a:r>
              <a:rPr sz="1600" b="1" spc="-5" dirty="0">
                <a:cs typeface="Carlito"/>
              </a:rPr>
              <a:t>transaction:</a:t>
            </a:r>
            <a:endParaRPr sz="1600" dirty="0">
              <a:cs typeface="Carlito"/>
            </a:endParaRPr>
          </a:p>
          <a:p>
            <a:pPr marL="413384" marR="5080">
              <a:lnSpc>
                <a:spcPct val="120000"/>
              </a:lnSpc>
            </a:pPr>
            <a:r>
              <a:rPr sz="1600" b="1" spc="-5" dirty="0">
                <a:cs typeface="Carlito"/>
              </a:rPr>
              <a:t>Has </a:t>
            </a:r>
            <a:r>
              <a:rPr sz="1600" b="1" spc="-10" dirty="0">
                <a:cs typeface="Carlito"/>
              </a:rPr>
              <a:t>the start </a:t>
            </a:r>
            <a:r>
              <a:rPr sz="1600" b="1" spc="-5" dirty="0">
                <a:cs typeface="Carlito"/>
              </a:rPr>
              <a:t>and </a:t>
            </a:r>
            <a:r>
              <a:rPr sz="1600" b="1" spc="-10" dirty="0">
                <a:cs typeface="Carlito"/>
              </a:rPr>
              <a:t>the end defined </a:t>
            </a:r>
            <a:r>
              <a:rPr sz="1600" b="1" spc="-15" dirty="0">
                <a:cs typeface="Carlito"/>
              </a:rPr>
              <a:t>explicitly.  </a:t>
            </a:r>
            <a:r>
              <a:rPr sz="1600" b="1" spc="-10" dirty="0">
                <a:cs typeface="Carlito"/>
              </a:rPr>
              <a:t>Is </a:t>
            </a:r>
            <a:r>
              <a:rPr sz="1600" b="1" spc="-5" dirty="0">
                <a:cs typeface="Carlito"/>
              </a:rPr>
              <a:t>also called a </a:t>
            </a:r>
            <a:r>
              <a:rPr sz="1600" b="1" spc="-10" dirty="0">
                <a:cs typeface="Carlito"/>
              </a:rPr>
              <a:t>user-defined</a:t>
            </a:r>
            <a:r>
              <a:rPr sz="1600" b="1" spc="25" dirty="0">
                <a:cs typeface="Carlito"/>
              </a:rPr>
              <a:t> </a:t>
            </a:r>
            <a:r>
              <a:rPr sz="1600" b="1" spc="-5" dirty="0">
                <a:cs typeface="Carlito"/>
              </a:rPr>
              <a:t>transaction.</a:t>
            </a:r>
            <a:endParaRPr sz="1600" dirty="0">
              <a:cs typeface="Carlito"/>
            </a:endParaRPr>
          </a:p>
          <a:p>
            <a:pPr marL="812800" marR="40005" indent="-400050">
              <a:lnSpc>
                <a:spcPct val="120000"/>
              </a:lnSpc>
            </a:pPr>
            <a:r>
              <a:rPr lang="en-GB" sz="1600" b="1" spc="-10" dirty="0">
                <a:cs typeface="Carlito"/>
              </a:rPr>
              <a:t>It </a:t>
            </a:r>
            <a:r>
              <a:rPr sz="1600" b="1" spc="-10" dirty="0">
                <a:cs typeface="Carlito"/>
              </a:rPr>
              <a:t>Is </a:t>
            </a:r>
            <a:r>
              <a:rPr lang="en-GB" sz="1600" b="1" spc="-5" dirty="0">
                <a:cs typeface="Carlito"/>
              </a:rPr>
              <a:t>implemented</a:t>
            </a:r>
            <a:r>
              <a:rPr sz="1600" b="1" spc="-5" dirty="0">
                <a:cs typeface="Carlito"/>
              </a:rPr>
              <a:t> using </a:t>
            </a:r>
            <a:r>
              <a:rPr sz="1600" b="1" spc="-10" dirty="0">
                <a:cs typeface="Carlito"/>
              </a:rPr>
              <a:t>the following </a:t>
            </a:r>
            <a:r>
              <a:rPr sz="1600" b="1" spc="-15" dirty="0">
                <a:cs typeface="Carlito"/>
              </a:rPr>
              <a:t>statements:  </a:t>
            </a:r>
            <a:endParaRPr lang="en-GB" sz="1600" b="1" spc="-15" dirty="0">
              <a:cs typeface="Carlito"/>
            </a:endParaRPr>
          </a:p>
          <a:p>
            <a:pPr marL="812800" marR="40005" indent="-400050">
              <a:lnSpc>
                <a:spcPct val="120000"/>
              </a:lnSpc>
            </a:pPr>
            <a:r>
              <a:rPr sz="1600" b="1" spc="-10" dirty="0">
                <a:cs typeface="Carlito"/>
              </a:rPr>
              <a:t>BEGIN</a:t>
            </a:r>
            <a:r>
              <a:rPr sz="1600" b="1" spc="-20" dirty="0">
                <a:cs typeface="Carlito"/>
              </a:rPr>
              <a:t> </a:t>
            </a:r>
            <a:r>
              <a:rPr sz="1600" b="1" spc="-10" dirty="0">
                <a:cs typeface="Carlito"/>
              </a:rPr>
              <a:t>TRANSACTION</a:t>
            </a:r>
            <a:endParaRPr sz="1600" dirty="0">
              <a:cs typeface="Carlito"/>
            </a:endParaRPr>
          </a:p>
          <a:p>
            <a:pPr marL="812800" marR="1127125">
              <a:lnSpc>
                <a:spcPts val="2310"/>
              </a:lnSpc>
              <a:spcBef>
                <a:spcPts val="135"/>
              </a:spcBef>
            </a:pPr>
            <a:r>
              <a:rPr sz="1600" b="1" spc="-15" dirty="0">
                <a:cs typeface="Carlito"/>
              </a:rPr>
              <a:t>COMMIT </a:t>
            </a:r>
            <a:r>
              <a:rPr sz="1600" b="1" spc="-10" dirty="0">
                <a:cs typeface="Carlito"/>
              </a:rPr>
              <a:t>TRANSACTION  </a:t>
            </a:r>
            <a:endParaRPr lang="en-GB" sz="1600" b="1" spc="-10" dirty="0">
              <a:cs typeface="Carlito"/>
            </a:endParaRPr>
          </a:p>
          <a:p>
            <a:pPr marL="812800" marR="1127125">
              <a:lnSpc>
                <a:spcPts val="2310"/>
              </a:lnSpc>
              <a:spcBef>
                <a:spcPts val="135"/>
              </a:spcBef>
            </a:pPr>
            <a:r>
              <a:rPr sz="1600" b="1" spc="-15" dirty="0">
                <a:cs typeface="Carlito"/>
              </a:rPr>
              <a:t>ROLLBACK </a:t>
            </a:r>
            <a:r>
              <a:rPr sz="1600" b="1" spc="-10" dirty="0">
                <a:cs typeface="Carlito"/>
              </a:rPr>
              <a:t>TRANSACTION  </a:t>
            </a:r>
            <a:endParaRPr lang="en-GB" sz="1600" b="1" spc="-10" dirty="0">
              <a:cs typeface="Carlito"/>
            </a:endParaRPr>
          </a:p>
          <a:p>
            <a:pPr marL="812800" marR="1127125">
              <a:lnSpc>
                <a:spcPts val="2310"/>
              </a:lnSpc>
              <a:spcBef>
                <a:spcPts val="135"/>
              </a:spcBef>
            </a:pPr>
            <a:r>
              <a:rPr sz="1600" b="1" spc="-30" dirty="0">
                <a:cs typeface="Carlito"/>
              </a:rPr>
              <a:t>SAVE</a:t>
            </a:r>
            <a:r>
              <a:rPr sz="1600" b="1" spc="-15" dirty="0">
                <a:cs typeface="Carlito"/>
              </a:rPr>
              <a:t> </a:t>
            </a:r>
            <a:r>
              <a:rPr sz="1600" b="1" spc="-10" dirty="0">
                <a:cs typeface="Carlito"/>
              </a:rPr>
              <a:t>TRANSACTION</a:t>
            </a:r>
            <a:endParaRPr sz="1600" dirty="0">
              <a:cs typeface="Carlito"/>
            </a:endParaRPr>
          </a:p>
        </p:txBody>
      </p:sp>
      <p:sp>
        <p:nvSpPr>
          <p:cNvPr id="11" name="object 11"/>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12" name="object 12"/>
          <p:cNvSpPr txBox="1">
            <a:spLocks noGrp="1"/>
          </p:cNvSpPr>
          <p:nvPr>
            <p:ph type="title"/>
          </p:nvPr>
        </p:nvSpPr>
        <p:spPr>
          <a:xfrm>
            <a:off x="2177269" y="109247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4" name="object 4"/>
          <p:cNvSpPr/>
          <p:nvPr/>
        </p:nvSpPr>
        <p:spPr>
          <a:xfrm>
            <a:off x="8149972" y="6270688"/>
            <a:ext cx="1829992"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5710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50623" y="2277745"/>
            <a:ext cx="7705039" cy="513080"/>
          </a:xfrm>
          <a:prstGeom prst="rect">
            <a:avLst/>
          </a:prstGeom>
        </p:spPr>
        <p:txBody>
          <a:bodyPr vert="horz" wrap="square" lIns="0" tIns="12065" rIns="0" bIns="0" rtlCol="0">
            <a:spAutoFit/>
          </a:bodyPr>
          <a:lstStyle/>
          <a:p>
            <a:pPr marL="12700" marR="5080">
              <a:spcBef>
                <a:spcPts val="95"/>
              </a:spcBef>
            </a:pPr>
            <a:r>
              <a:rPr sz="1600" b="1" spc="-50" dirty="0">
                <a:cs typeface="Carlito"/>
              </a:rPr>
              <a:t>You </a:t>
            </a:r>
            <a:r>
              <a:rPr sz="1600" b="1" spc="-10" dirty="0">
                <a:cs typeface="Carlito"/>
              </a:rPr>
              <a:t>can define the beginning </a:t>
            </a:r>
            <a:r>
              <a:rPr sz="1600" b="1" spc="-5" dirty="0">
                <a:cs typeface="Carlito"/>
              </a:rPr>
              <a:t>and </a:t>
            </a:r>
            <a:r>
              <a:rPr sz="1600" b="1" spc="-10" dirty="0">
                <a:cs typeface="Carlito"/>
              </a:rPr>
              <a:t>end </a:t>
            </a:r>
            <a:r>
              <a:rPr sz="1600" b="1" spc="-5" dirty="0">
                <a:cs typeface="Carlito"/>
              </a:rPr>
              <a:t>of a transaction, as shown in </a:t>
            </a:r>
            <a:r>
              <a:rPr sz="1600" b="1" spc="-10" dirty="0">
                <a:cs typeface="Carlito"/>
              </a:rPr>
              <a:t>the  following</a:t>
            </a:r>
            <a:r>
              <a:rPr sz="1600" b="1" spc="-25" dirty="0">
                <a:cs typeface="Carlito"/>
              </a:rPr>
              <a:t> </a:t>
            </a:r>
            <a:r>
              <a:rPr sz="1600" b="1" spc="-15" dirty="0">
                <a:cs typeface="Carlito"/>
              </a:rPr>
              <a:t>statements:</a:t>
            </a:r>
            <a:endParaRPr sz="1600" dirty="0">
              <a:cs typeface="Carlito"/>
            </a:endParaRPr>
          </a:p>
        </p:txBody>
      </p:sp>
      <p:sp>
        <p:nvSpPr>
          <p:cNvPr id="4" name="object 4"/>
          <p:cNvSpPr txBox="1"/>
          <p:nvPr/>
        </p:nvSpPr>
        <p:spPr>
          <a:xfrm>
            <a:off x="2207565" y="2929534"/>
            <a:ext cx="3641293" cy="1211614"/>
          </a:xfrm>
          <a:prstGeom prst="rect">
            <a:avLst/>
          </a:prstGeom>
        </p:spPr>
        <p:txBody>
          <a:bodyPr vert="horz" wrap="square" lIns="0" tIns="12700" rIns="0" bIns="0" rtlCol="0">
            <a:spAutoFit/>
          </a:bodyPr>
          <a:lstStyle/>
          <a:p>
            <a:pPr marL="12700" marR="368300">
              <a:lnSpc>
                <a:spcPct val="120000"/>
              </a:lnSpc>
              <a:spcBef>
                <a:spcPts val="100"/>
              </a:spcBef>
            </a:pPr>
            <a:r>
              <a:rPr sz="1600" b="1" spc="-10" dirty="0">
                <a:cs typeface="Carlito"/>
              </a:rPr>
              <a:t>BEGIN </a:t>
            </a:r>
            <a:r>
              <a:rPr sz="1600" b="1" spc="-5" dirty="0">
                <a:cs typeface="Carlito"/>
              </a:rPr>
              <a:t>TRAN</a:t>
            </a:r>
            <a:r>
              <a:rPr sz="1600" b="1" spc="-65" dirty="0">
                <a:cs typeface="Carlito"/>
              </a:rPr>
              <a:t> </a:t>
            </a:r>
            <a:r>
              <a:rPr sz="1600" b="1" spc="-30" dirty="0" err="1">
                <a:cs typeface="Carlito"/>
              </a:rPr>
              <a:t>myTran</a:t>
            </a:r>
            <a:r>
              <a:rPr sz="1600" b="1" spc="-30" dirty="0">
                <a:cs typeface="Carlito"/>
              </a:rPr>
              <a:t>  </a:t>
            </a:r>
            <a:endParaRPr lang="en-GB" sz="1600" b="1" spc="-30" dirty="0">
              <a:cs typeface="Carlito"/>
            </a:endParaRPr>
          </a:p>
          <a:p>
            <a:pPr marL="12700" marR="368300">
              <a:lnSpc>
                <a:spcPct val="120000"/>
              </a:lnSpc>
              <a:spcBef>
                <a:spcPts val="100"/>
              </a:spcBef>
            </a:pPr>
            <a:r>
              <a:rPr sz="1600" b="1" spc="-30" dirty="0">
                <a:cs typeface="Carlito"/>
              </a:rPr>
              <a:t>UPDATE</a:t>
            </a:r>
            <a:r>
              <a:rPr sz="1600" b="1" spc="-20" dirty="0">
                <a:cs typeface="Carlito"/>
              </a:rPr>
              <a:t> </a:t>
            </a:r>
            <a:r>
              <a:rPr sz="1600" b="1" spc="-5" dirty="0">
                <a:cs typeface="Carlito"/>
              </a:rPr>
              <a:t>Books</a:t>
            </a:r>
            <a:endParaRPr sz="1600" dirty="0">
              <a:cs typeface="Carlito"/>
            </a:endParaRPr>
          </a:p>
          <a:p>
            <a:pPr marL="12700">
              <a:spcBef>
                <a:spcPts val="385"/>
              </a:spcBef>
            </a:pPr>
            <a:r>
              <a:rPr sz="1600" b="1" spc="-5" dirty="0">
                <a:cs typeface="Carlito"/>
              </a:rPr>
              <a:t>SET Price = Price +</a:t>
            </a:r>
            <a:r>
              <a:rPr sz="1600" b="1" spc="-20" dirty="0">
                <a:cs typeface="Carlito"/>
              </a:rPr>
              <a:t> </a:t>
            </a:r>
            <a:r>
              <a:rPr sz="1600" b="1" spc="-10" dirty="0">
                <a:cs typeface="Carlito"/>
              </a:rPr>
              <a:t>25</a:t>
            </a:r>
            <a:endParaRPr sz="1600" dirty="0">
              <a:cs typeface="Carlito"/>
            </a:endParaRPr>
          </a:p>
          <a:p>
            <a:pPr marL="12700">
              <a:spcBef>
                <a:spcPts val="385"/>
              </a:spcBef>
            </a:pPr>
            <a:r>
              <a:rPr sz="1600" b="1" spc="-5" dirty="0">
                <a:cs typeface="Carlito"/>
              </a:rPr>
              <a:t>WHERE BookId </a:t>
            </a:r>
            <a:r>
              <a:rPr sz="1600" b="1" spc="-140" dirty="0">
                <a:cs typeface="Arial"/>
              </a:rPr>
              <a:t>=</a:t>
            </a:r>
            <a:r>
              <a:rPr sz="1600" b="1" spc="-130" dirty="0">
                <a:cs typeface="Arial"/>
              </a:rPr>
              <a:t> </a:t>
            </a:r>
            <a:r>
              <a:rPr sz="1600" b="1" spc="-95" dirty="0">
                <a:cs typeface="Arial"/>
              </a:rPr>
              <a:t>‘B1365'</a:t>
            </a:r>
            <a:endParaRPr sz="1600" dirty="0">
              <a:cs typeface="Arial"/>
            </a:endParaRPr>
          </a:p>
        </p:txBody>
      </p:sp>
      <p:sp>
        <p:nvSpPr>
          <p:cNvPr id="5" name="object 5"/>
          <p:cNvSpPr txBox="1"/>
          <p:nvPr/>
        </p:nvSpPr>
        <p:spPr>
          <a:xfrm>
            <a:off x="2207565" y="4392827"/>
            <a:ext cx="3646373" cy="1200969"/>
          </a:xfrm>
          <a:prstGeom prst="rect">
            <a:avLst/>
          </a:prstGeom>
        </p:spPr>
        <p:txBody>
          <a:bodyPr vert="horz" wrap="square" lIns="0" tIns="61594" rIns="0" bIns="0" rtlCol="0">
            <a:spAutoFit/>
          </a:bodyPr>
          <a:lstStyle/>
          <a:p>
            <a:pPr marL="12700">
              <a:spcBef>
                <a:spcPts val="484"/>
              </a:spcBef>
            </a:pPr>
            <a:r>
              <a:rPr sz="1600" b="1" spc="-30" dirty="0">
                <a:cs typeface="Carlito"/>
              </a:rPr>
              <a:t>UPDATE</a:t>
            </a:r>
            <a:r>
              <a:rPr sz="1600" b="1" spc="-15" dirty="0">
                <a:cs typeface="Carlito"/>
              </a:rPr>
              <a:t> </a:t>
            </a:r>
            <a:r>
              <a:rPr sz="1600" b="1" spc="-5" dirty="0">
                <a:cs typeface="Carlito"/>
              </a:rPr>
              <a:t>Books</a:t>
            </a:r>
            <a:endParaRPr sz="1600" dirty="0">
              <a:cs typeface="Carlito"/>
            </a:endParaRPr>
          </a:p>
          <a:p>
            <a:pPr marL="12700">
              <a:spcBef>
                <a:spcPts val="385"/>
              </a:spcBef>
            </a:pPr>
            <a:r>
              <a:rPr sz="1600" b="1" spc="-5" dirty="0">
                <a:cs typeface="Carlito"/>
              </a:rPr>
              <a:t>SET Price = Price</a:t>
            </a:r>
            <a:r>
              <a:rPr sz="1600" b="1" spc="-30" dirty="0">
                <a:cs typeface="Carlito"/>
              </a:rPr>
              <a:t> </a:t>
            </a:r>
            <a:r>
              <a:rPr sz="1600" b="1" spc="-10" dirty="0">
                <a:cs typeface="Carlito"/>
              </a:rPr>
              <a:t>+50</a:t>
            </a:r>
            <a:endParaRPr sz="1600" dirty="0">
              <a:cs typeface="Carlito"/>
            </a:endParaRPr>
          </a:p>
          <a:p>
            <a:pPr marL="12700">
              <a:spcBef>
                <a:spcPts val="385"/>
              </a:spcBef>
            </a:pPr>
            <a:r>
              <a:rPr sz="1600" b="1" spc="-5" dirty="0">
                <a:cs typeface="Carlito"/>
              </a:rPr>
              <a:t>WHERE BookId =</a:t>
            </a:r>
            <a:r>
              <a:rPr sz="1600" b="1" spc="-35" dirty="0">
                <a:cs typeface="Carlito"/>
              </a:rPr>
              <a:t> </a:t>
            </a:r>
            <a:r>
              <a:rPr sz="1600" b="1" spc="-100" dirty="0">
                <a:cs typeface="Arial"/>
              </a:rPr>
              <a:t>‘B1190’</a:t>
            </a:r>
            <a:endParaRPr sz="1600" dirty="0">
              <a:cs typeface="Arial"/>
            </a:endParaRPr>
          </a:p>
          <a:p>
            <a:pPr marL="12700">
              <a:spcBef>
                <a:spcPts val="384"/>
              </a:spcBef>
            </a:pPr>
            <a:r>
              <a:rPr sz="1600" b="1" spc="-15" dirty="0">
                <a:cs typeface="Carlito"/>
              </a:rPr>
              <a:t>COMMIT </a:t>
            </a:r>
            <a:r>
              <a:rPr sz="1600" b="1" spc="-5" dirty="0">
                <a:cs typeface="Carlito"/>
              </a:rPr>
              <a:t>TRAN</a:t>
            </a:r>
            <a:r>
              <a:rPr sz="1600" b="1" spc="20" dirty="0">
                <a:cs typeface="Carlito"/>
              </a:rPr>
              <a:t> </a:t>
            </a:r>
            <a:r>
              <a:rPr sz="1600" b="1" spc="-30" dirty="0">
                <a:cs typeface="Carlito"/>
              </a:rPr>
              <a:t>myTran</a:t>
            </a:r>
            <a:endParaRPr sz="1600" dirty="0">
              <a:cs typeface="Carlito"/>
            </a:endParaRPr>
          </a:p>
        </p:txBody>
      </p:sp>
      <p:sp>
        <p:nvSpPr>
          <p:cNvPr id="6" name="object 6"/>
          <p:cNvSpPr txBox="1"/>
          <p:nvPr/>
        </p:nvSpPr>
        <p:spPr>
          <a:xfrm>
            <a:off x="2207565" y="1700771"/>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b="1" spc="-5" dirty="0">
                <a:solidFill>
                  <a:srgbClr val="FFFFFF"/>
                </a:solidFill>
                <a:latin typeface="Carlito"/>
                <a:cs typeface="Carlito"/>
              </a:rPr>
              <a:t>Implementing</a:t>
            </a:r>
            <a:r>
              <a:rPr b="1" spc="-20" dirty="0">
                <a:solidFill>
                  <a:srgbClr val="FFFFFF"/>
                </a:solidFill>
                <a:latin typeface="Carlito"/>
                <a:cs typeface="Carlito"/>
              </a:rPr>
              <a:t> </a:t>
            </a:r>
            <a:r>
              <a:rPr b="1" spc="-15" dirty="0">
                <a:solidFill>
                  <a:srgbClr val="FFFFFF"/>
                </a:solidFill>
                <a:latin typeface="Carlito"/>
                <a:cs typeface="Carlito"/>
              </a:rPr>
              <a:t>Transaction</a:t>
            </a:r>
            <a:endParaRPr>
              <a:latin typeface="Carlito"/>
              <a:cs typeface="Carlito"/>
            </a:endParaRPr>
          </a:p>
        </p:txBody>
      </p:sp>
      <p:sp>
        <p:nvSpPr>
          <p:cNvPr id="7" name="object 7"/>
          <p:cNvSpPr txBox="1">
            <a:spLocks noGrp="1"/>
          </p:cNvSpPr>
          <p:nvPr>
            <p:ph type="title"/>
          </p:nvPr>
        </p:nvSpPr>
        <p:spPr>
          <a:xfrm>
            <a:off x="2140202" y="1041900"/>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grpSp>
        <p:nvGrpSpPr>
          <p:cNvPr id="8" name="object 8"/>
          <p:cNvGrpSpPr/>
          <p:nvPr/>
        </p:nvGrpSpPr>
        <p:grpSpPr>
          <a:xfrm>
            <a:off x="6106667" y="2955035"/>
            <a:ext cx="3868420" cy="431800"/>
            <a:chOff x="4582667" y="2955035"/>
            <a:chExt cx="3868420" cy="431800"/>
          </a:xfrm>
        </p:grpSpPr>
        <p:sp>
          <p:nvSpPr>
            <p:cNvPr id="9" name="object 9"/>
            <p:cNvSpPr/>
            <p:nvPr/>
          </p:nvSpPr>
          <p:spPr>
            <a:xfrm>
              <a:off x="4582667" y="2955035"/>
              <a:ext cx="3867912" cy="43129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85715" y="2967227"/>
              <a:ext cx="3112008" cy="3520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644008" y="2996907"/>
              <a:ext cx="3744595" cy="307975"/>
            </a:xfrm>
            <a:custGeom>
              <a:avLst/>
              <a:gdLst/>
              <a:ahLst/>
              <a:cxnLst/>
              <a:rect l="l" t="t" r="r" b="b"/>
              <a:pathLst>
                <a:path w="3744595" h="307975">
                  <a:moveTo>
                    <a:pt x="3744467" y="0"/>
                  </a:moveTo>
                  <a:lnTo>
                    <a:pt x="0" y="0"/>
                  </a:lnTo>
                  <a:lnTo>
                    <a:pt x="0" y="307759"/>
                  </a:lnTo>
                  <a:lnTo>
                    <a:pt x="3744467" y="307759"/>
                  </a:lnTo>
                  <a:lnTo>
                    <a:pt x="3744467" y="0"/>
                  </a:lnTo>
                  <a:close/>
                </a:path>
              </a:pathLst>
            </a:custGeom>
            <a:solidFill>
              <a:srgbClr val="4F81BC"/>
            </a:solidFill>
          </p:spPr>
          <p:txBody>
            <a:bodyPr wrap="square" lIns="0" tIns="0" rIns="0" bIns="0" rtlCol="0"/>
            <a:lstStyle/>
            <a:p>
              <a:endParaRPr/>
            </a:p>
          </p:txBody>
        </p:sp>
        <p:sp>
          <p:nvSpPr>
            <p:cNvPr id="12" name="object 12"/>
            <p:cNvSpPr/>
            <p:nvPr/>
          </p:nvSpPr>
          <p:spPr>
            <a:xfrm>
              <a:off x="4644008" y="2996907"/>
              <a:ext cx="3744595" cy="307975"/>
            </a:xfrm>
            <a:custGeom>
              <a:avLst/>
              <a:gdLst/>
              <a:ahLst/>
              <a:cxnLst/>
              <a:rect l="l" t="t" r="r" b="b"/>
              <a:pathLst>
                <a:path w="3744595" h="307975">
                  <a:moveTo>
                    <a:pt x="0" y="307759"/>
                  </a:moveTo>
                  <a:lnTo>
                    <a:pt x="3744467" y="307759"/>
                  </a:lnTo>
                  <a:lnTo>
                    <a:pt x="3744467" y="0"/>
                  </a:lnTo>
                  <a:lnTo>
                    <a:pt x="0" y="0"/>
                  </a:lnTo>
                  <a:lnTo>
                    <a:pt x="0" y="307759"/>
                  </a:lnTo>
                  <a:close/>
                </a:path>
              </a:pathLst>
            </a:custGeom>
            <a:ln w="38099">
              <a:solidFill>
                <a:srgbClr val="FFFFFF"/>
              </a:solidFill>
            </a:ln>
          </p:spPr>
          <p:txBody>
            <a:bodyPr wrap="square" lIns="0" tIns="0" rIns="0" bIns="0" rtlCol="0"/>
            <a:lstStyle/>
            <a:p>
              <a:endParaRPr/>
            </a:p>
          </p:txBody>
        </p:sp>
      </p:grpSp>
      <p:sp>
        <p:nvSpPr>
          <p:cNvPr id="13" name="object 13"/>
          <p:cNvSpPr txBox="1"/>
          <p:nvPr/>
        </p:nvSpPr>
        <p:spPr>
          <a:xfrm>
            <a:off x="6168010" y="2996907"/>
            <a:ext cx="3744595" cy="250710"/>
          </a:xfrm>
          <a:prstGeom prst="rect">
            <a:avLst/>
          </a:prstGeom>
        </p:spPr>
        <p:txBody>
          <a:bodyPr vert="horz" wrap="square" lIns="0" tIns="34925" rIns="0" bIns="0" rtlCol="0">
            <a:spAutoFit/>
          </a:bodyPr>
          <a:lstStyle/>
          <a:p>
            <a:pPr marL="92075">
              <a:spcBef>
                <a:spcPts val="275"/>
              </a:spcBef>
            </a:pPr>
            <a:r>
              <a:rPr sz="1400" b="1" spc="-5" dirty="0">
                <a:solidFill>
                  <a:srgbClr val="FFFFFF"/>
                </a:solidFill>
                <a:latin typeface="Carlito"/>
                <a:cs typeface="Carlito"/>
              </a:rPr>
              <a:t>Starts </a:t>
            </a:r>
            <a:r>
              <a:rPr sz="1400" b="1" dirty="0">
                <a:solidFill>
                  <a:srgbClr val="FFFFFF"/>
                </a:solidFill>
                <a:latin typeface="Carlito"/>
                <a:cs typeface="Carlito"/>
              </a:rPr>
              <a:t>the </a:t>
            </a:r>
            <a:r>
              <a:rPr sz="1400" b="1" spc="-5" dirty="0">
                <a:solidFill>
                  <a:srgbClr val="FFFFFF"/>
                </a:solidFill>
                <a:latin typeface="Carlito"/>
                <a:cs typeface="Carlito"/>
              </a:rPr>
              <a:t>transaction </a:t>
            </a:r>
            <a:r>
              <a:rPr sz="1400" b="1" dirty="0">
                <a:solidFill>
                  <a:srgbClr val="FFFFFF"/>
                </a:solidFill>
                <a:latin typeface="Carlito"/>
                <a:cs typeface="Carlito"/>
              </a:rPr>
              <a:t>named</a:t>
            </a:r>
            <a:r>
              <a:rPr sz="1400" b="1" spc="-110" dirty="0">
                <a:solidFill>
                  <a:srgbClr val="FFFFFF"/>
                </a:solidFill>
                <a:latin typeface="Carlito"/>
                <a:cs typeface="Carlito"/>
              </a:rPr>
              <a:t> </a:t>
            </a:r>
            <a:r>
              <a:rPr sz="1400" b="1" spc="-20" dirty="0">
                <a:solidFill>
                  <a:srgbClr val="FFFFFF"/>
                </a:solidFill>
                <a:latin typeface="Carlito"/>
                <a:cs typeface="Carlito"/>
              </a:rPr>
              <a:t>myTran.</a:t>
            </a:r>
            <a:endParaRPr sz="1400">
              <a:latin typeface="Carlito"/>
              <a:cs typeface="Carlito"/>
            </a:endParaRPr>
          </a:p>
        </p:txBody>
      </p:sp>
      <p:sp>
        <p:nvSpPr>
          <p:cNvPr id="14" name="object 14"/>
          <p:cNvSpPr txBox="1"/>
          <p:nvPr/>
        </p:nvSpPr>
        <p:spPr>
          <a:xfrm>
            <a:off x="6240017" y="5373217"/>
            <a:ext cx="3384550" cy="250710"/>
          </a:xfrm>
          <a:prstGeom prst="rect">
            <a:avLst/>
          </a:prstGeom>
          <a:solidFill>
            <a:srgbClr val="4F81BC"/>
          </a:solidFill>
          <a:ln w="25400">
            <a:solidFill>
              <a:srgbClr val="385D89"/>
            </a:solidFill>
          </a:ln>
        </p:spPr>
        <p:txBody>
          <a:bodyPr vert="horz" wrap="square" lIns="0" tIns="34925" rIns="0" bIns="0" rtlCol="0">
            <a:spAutoFit/>
          </a:bodyPr>
          <a:lstStyle/>
          <a:p>
            <a:pPr marL="92075">
              <a:spcBef>
                <a:spcPts val="275"/>
              </a:spcBef>
            </a:pPr>
            <a:r>
              <a:rPr sz="1400" b="1" spc="-5" dirty="0">
                <a:solidFill>
                  <a:srgbClr val="FFFFFF"/>
                </a:solidFill>
                <a:latin typeface="Carlito"/>
                <a:cs typeface="Carlito"/>
              </a:rPr>
              <a:t>Commits </a:t>
            </a:r>
            <a:r>
              <a:rPr sz="1400" b="1" dirty="0">
                <a:solidFill>
                  <a:srgbClr val="FFFFFF"/>
                </a:solidFill>
                <a:latin typeface="Carlito"/>
                <a:cs typeface="Carlito"/>
              </a:rPr>
              <a:t>the </a:t>
            </a:r>
            <a:r>
              <a:rPr sz="1400" b="1" spc="-5" dirty="0">
                <a:solidFill>
                  <a:srgbClr val="FFFFFF"/>
                </a:solidFill>
                <a:latin typeface="Carlito"/>
                <a:cs typeface="Carlito"/>
              </a:rPr>
              <a:t>transaction,</a:t>
            </a:r>
            <a:r>
              <a:rPr sz="1400" b="1" spc="-95" dirty="0">
                <a:solidFill>
                  <a:srgbClr val="FFFFFF"/>
                </a:solidFill>
                <a:latin typeface="Carlito"/>
                <a:cs typeface="Carlito"/>
              </a:rPr>
              <a:t> </a:t>
            </a:r>
            <a:r>
              <a:rPr sz="1400" b="1" spc="-20" dirty="0">
                <a:solidFill>
                  <a:srgbClr val="FFFFFF"/>
                </a:solidFill>
                <a:latin typeface="Carlito"/>
                <a:cs typeface="Carlito"/>
              </a:rPr>
              <a:t>myTran.</a:t>
            </a:r>
            <a:endParaRPr sz="1400">
              <a:latin typeface="Carlito"/>
              <a:cs typeface="Carlito"/>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58933" y="6232052"/>
            <a:ext cx="1868630" cy="43204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779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177269" y="2660904"/>
            <a:ext cx="7772400" cy="1493742"/>
          </a:xfrm>
          <a:prstGeom prst="rect">
            <a:avLst/>
          </a:prstGeom>
        </p:spPr>
        <p:txBody>
          <a:bodyPr vert="horz" wrap="square" lIns="0" tIns="60960" rIns="0" bIns="0" rtlCol="0">
            <a:spAutoFit/>
          </a:bodyPr>
          <a:lstStyle/>
          <a:p>
            <a:pPr marL="12700">
              <a:spcBef>
                <a:spcPts val="480"/>
              </a:spcBef>
            </a:pPr>
            <a:r>
              <a:rPr sz="1600" b="1" spc="-10" dirty="0">
                <a:cs typeface="Carlito"/>
              </a:rPr>
              <a:t>The @@TRANCOUNT</a:t>
            </a:r>
            <a:r>
              <a:rPr sz="1600" b="1" spc="10" dirty="0">
                <a:cs typeface="Carlito"/>
              </a:rPr>
              <a:t> </a:t>
            </a:r>
            <a:r>
              <a:rPr sz="1600" b="1" spc="-5" dirty="0">
                <a:cs typeface="Carlito"/>
              </a:rPr>
              <a:t>function:</a:t>
            </a:r>
            <a:endParaRPr sz="1600" dirty="0">
              <a:cs typeface="Carlito"/>
            </a:endParaRPr>
          </a:p>
          <a:p>
            <a:pPr marL="413384">
              <a:spcBef>
                <a:spcPts val="390"/>
              </a:spcBef>
            </a:pPr>
            <a:r>
              <a:rPr sz="1600" b="1" spc="-10" dirty="0">
                <a:cs typeface="Carlito"/>
              </a:rPr>
              <a:t>Is </a:t>
            </a:r>
            <a:r>
              <a:rPr sz="1600" b="1" spc="-5" dirty="0">
                <a:cs typeface="Carlito"/>
              </a:rPr>
              <a:t>used </a:t>
            </a:r>
            <a:r>
              <a:rPr sz="1600" b="1" spc="-10" dirty="0">
                <a:cs typeface="Carlito"/>
              </a:rPr>
              <a:t>to count </a:t>
            </a:r>
            <a:r>
              <a:rPr sz="1600" b="1" spc="-5" dirty="0">
                <a:cs typeface="Carlito"/>
              </a:rPr>
              <a:t>the </a:t>
            </a:r>
            <a:r>
              <a:rPr sz="1600" b="1" spc="-10" dirty="0">
                <a:cs typeface="Carlito"/>
              </a:rPr>
              <a:t>number </a:t>
            </a:r>
            <a:r>
              <a:rPr sz="1600" b="1" spc="-5" dirty="0">
                <a:cs typeface="Carlito"/>
              </a:rPr>
              <a:t>of local transactions on a</a:t>
            </a:r>
            <a:r>
              <a:rPr sz="1600" b="1" spc="100" dirty="0">
                <a:cs typeface="Carlito"/>
              </a:rPr>
              <a:t> </a:t>
            </a:r>
            <a:r>
              <a:rPr sz="1600" b="1" spc="-5" dirty="0">
                <a:cs typeface="Carlito"/>
              </a:rPr>
              <a:t>connection.</a:t>
            </a:r>
            <a:endParaRPr sz="1600" dirty="0">
              <a:cs typeface="Carlito"/>
            </a:endParaRPr>
          </a:p>
          <a:p>
            <a:pPr marL="413384" marR="297180">
              <a:lnSpc>
                <a:spcPct val="120000"/>
              </a:lnSpc>
            </a:pPr>
            <a:r>
              <a:rPr sz="1600" b="1" spc="-15" dirty="0">
                <a:cs typeface="Carlito"/>
              </a:rPr>
              <a:t>Returns </a:t>
            </a:r>
            <a:r>
              <a:rPr sz="1600" b="1" spc="-10" dirty="0">
                <a:cs typeface="Carlito"/>
              </a:rPr>
              <a:t>the current nesting level </a:t>
            </a:r>
            <a:r>
              <a:rPr sz="1600" b="1" spc="-5" dirty="0">
                <a:cs typeface="Carlito"/>
              </a:rPr>
              <a:t>of </a:t>
            </a:r>
            <a:r>
              <a:rPr sz="1600" b="1" spc="-10" dirty="0">
                <a:cs typeface="Carlito"/>
              </a:rPr>
              <a:t>the </a:t>
            </a:r>
            <a:r>
              <a:rPr sz="1600" b="1" spc="-5" dirty="0">
                <a:cs typeface="Carlito"/>
              </a:rPr>
              <a:t>transactions.  </a:t>
            </a:r>
            <a:r>
              <a:rPr sz="1600" b="1" spc="-10" dirty="0">
                <a:cs typeface="Carlito"/>
              </a:rPr>
              <a:t>Increaments </a:t>
            </a:r>
            <a:r>
              <a:rPr sz="1600" b="1" spc="-15" dirty="0">
                <a:cs typeface="Carlito"/>
              </a:rPr>
              <a:t>by </a:t>
            </a:r>
            <a:r>
              <a:rPr sz="1600" b="1" spc="-5" dirty="0">
                <a:cs typeface="Carlito"/>
              </a:rPr>
              <a:t>one </a:t>
            </a:r>
            <a:r>
              <a:rPr sz="1600" b="1" spc="-10" dirty="0">
                <a:cs typeface="Carlito"/>
              </a:rPr>
              <a:t>for every BEGIN TRANSACTION</a:t>
            </a:r>
            <a:r>
              <a:rPr sz="1600" b="1" spc="170" dirty="0">
                <a:cs typeface="Carlito"/>
              </a:rPr>
              <a:t> </a:t>
            </a:r>
            <a:r>
              <a:rPr sz="1600" b="1" spc="-15" dirty="0">
                <a:cs typeface="Carlito"/>
              </a:rPr>
              <a:t>statement.</a:t>
            </a:r>
            <a:endParaRPr sz="1600" dirty="0">
              <a:cs typeface="Carlito"/>
            </a:endParaRPr>
          </a:p>
          <a:p>
            <a:pPr marL="413384">
              <a:spcBef>
                <a:spcPts val="380"/>
              </a:spcBef>
            </a:pPr>
            <a:r>
              <a:rPr sz="1600" b="1" spc="-10" dirty="0">
                <a:cs typeface="Carlito"/>
              </a:rPr>
              <a:t>Decreaments </a:t>
            </a:r>
            <a:r>
              <a:rPr sz="1600" b="1" spc="-15" dirty="0">
                <a:cs typeface="Carlito"/>
              </a:rPr>
              <a:t>by </a:t>
            </a:r>
            <a:r>
              <a:rPr sz="1600" b="1" spc="-5" dirty="0">
                <a:cs typeface="Carlito"/>
              </a:rPr>
              <a:t>one </a:t>
            </a:r>
            <a:r>
              <a:rPr sz="1600" b="1" spc="-10" dirty="0">
                <a:cs typeface="Carlito"/>
              </a:rPr>
              <a:t>for every </a:t>
            </a:r>
            <a:r>
              <a:rPr sz="1600" b="1" spc="-15" dirty="0">
                <a:cs typeface="Carlito"/>
              </a:rPr>
              <a:t>COMMIT </a:t>
            </a:r>
            <a:r>
              <a:rPr sz="1600" b="1" spc="-10" dirty="0">
                <a:cs typeface="Carlito"/>
              </a:rPr>
              <a:t>TRANSACTION</a:t>
            </a:r>
            <a:r>
              <a:rPr sz="1600" b="1" spc="215" dirty="0">
                <a:cs typeface="Carlito"/>
              </a:rPr>
              <a:t> </a:t>
            </a:r>
            <a:r>
              <a:rPr sz="1600" b="1" spc="-15" dirty="0">
                <a:cs typeface="Carlito"/>
              </a:rPr>
              <a:t>statement.</a:t>
            </a:r>
            <a:endParaRPr sz="1600" dirty="0">
              <a:cs typeface="Carlito"/>
            </a:endParaRPr>
          </a:p>
        </p:txBody>
      </p:sp>
      <p:sp>
        <p:nvSpPr>
          <p:cNvPr id="8" name="object 8"/>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b="1" spc="-20" dirty="0">
                <a:solidFill>
                  <a:srgbClr val="FFFFFF"/>
                </a:solidFill>
                <a:latin typeface="Carlito"/>
                <a:cs typeface="Carlito"/>
              </a:rPr>
              <a:t> </a:t>
            </a:r>
            <a:r>
              <a:rPr b="1" spc="-15" dirty="0">
                <a:solidFill>
                  <a:srgbClr val="FFFFFF"/>
                </a:solidFill>
                <a:latin typeface="Carlito"/>
                <a:cs typeface="Carlito"/>
              </a:rPr>
              <a:t>Transaction</a:t>
            </a:r>
            <a:endParaRPr dirty="0">
              <a:latin typeface="Carlito"/>
              <a:cs typeface="Carlito"/>
            </a:endParaRPr>
          </a:p>
        </p:txBody>
      </p:sp>
      <p:sp>
        <p:nvSpPr>
          <p:cNvPr id="9" name="object 9"/>
          <p:cNvSpPr txBox="1">
            <a:spLocks noGrp="1"/>
          </p:cNvSpPr>
          <p:nvPr>
            <p:ph type="title"/>
          </p:nvPr>
        </p:nvSpPr>
        <p:spPr>
          <a:xfrm>
            <a:off x="2177269" y="1106082"/>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1" name="object 4"/>
          <p:cNvSpPr/>
          <p:nvPr/>
        </p:nvSpPr>
        <p:spPr>
          <a:xfrm>
            <a:off x="7918152" y="6232052"/>
            <a:ext cx="2061812"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459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177270" y="2633703"/>
            <a:ext cx="8056084" cy="2082107"/>
          </a:xfrm>
          <a:prstGeom prst="rect">
            <a:avLst/>
          </a:prstGeom>
        </p:spPr>
        <p:txBody>
          <a:bodyPr vert="horz" wrap="square" lIns="0" tIns="61594" rIns="0" bIns="0" rtlCol="0">
            <a:spAutoFit/>
          </a:bodyPr>
          <a:lstStyle/>
          <a:p>
            <a:pPr marL="12700">
              <a:spcBef>
                <a:spcPts val="484"/>
              </a:spcBef>
            </a:pPr>
            <a:r>
              <a:rPr sz="1600" b="1" spc="-15" dirty="0">
                <a:cs typeface="Carlito"/>
              </a:rPr>
              <a:t>Transactions </a:t>
            </a:r>
            <a:r>
              <a:rPr sz="1600" b="1" spc="-10" dirty="0">
                <a:cs typeface="Carlito"/>
              </a:rPr>
              <a:t>are</a:t>
            </a:r>
            <a:r>
              <a:rPr sz="1600" b="1" dirty="0">
                <a:cs typeface="Carlito"/>
              </a:rPr>
              <a:t> </a:t>
            </a:r>
            <a:r>
              <a:rPr sz="1600" b="1" spc="-15" dirty="0">
                <a:cs typeface="Carlito"/>
              </a:rPr>
              <a:t>reverted:</a:t>
            </a:r>
            <a:endParaRPr sz="1600" dirty="0">
              <a:cs typeface="Carlito"/>
            </a:endParaRPr>
          </a:p>
          <a:p>
            <a:pPr marL="413384" marR="1879600">
              <a:lnSpc>
                <a:spcPct val="120000"/>
              </a:lnSpc>
            </a:pPr>
            <a:r>
              <a:rPr sz="1600" b="1" spc="-10" dirty="0">
                <a:cs typeface="Carlito"/>
              </a:rPr>
              <a:t>If they are </a:t>
            </a:r>
            <a:r>
              <a:rPr sz="1600" b="1" spc="-5" dirty="0">
                <a:cs typeface="Carlito"/>
              </a:rPr>
              <a:t>in an </a:t>
            </a:r>
            <a:r>
              <a:rPr sz="1600" b="1" spc="-10" dirty="0">
                <a:cs typeface="Carlito"/>
              </a:rPr>
              <a:t>invalid </a:t>
            </a:r>
            <a:r>
              <a:rPr sz="1600" b="1" spc="-15" dirty="0">
                <a:cs typeface="Carlito"/>
              </a:rPr>
              <a:t>state.  </a:t>
            </a:r>
            <a:r>
              <a:rPr sz="1600" b="1" spc="-5" dirty="0">
                <a:cs typeface="Carlito"/>
              </a:rPr>
              <a:t>Using </a:t>
            </a:r>
            <a:r>
              <a:rPr sz="1600" b="1" spc="-10" dirty="0">
                <a:cs typeface="Carlito"/>
              </a:rPr>
              <a:t>the </a:t>
            </a:r>
            <a:r>
              <a:rPr sz="1600" b="1" spc="-15" dirty="0">
                <a:cs typeface="Carlito"/>
              </a:rPr>
              <a:t>ROLLBACK</a:t>
            </a:r>
            <a:r>
              <a:rPr sz="1600" b="1" spc="35" dirty="0">
                <a:cs typeface="Carlito"/>
              </a:rPr>
              <a:t> </a:t>
            </a:r>
            <a:r>
              <a:rPr sz="1600" b="1" spc="-15" dirty="0">
                <a:cs typeface="Carlito"/>
              </a:rPr>
              <a:t>statement.</a:t>
            </a:r>
            <a:endParaRPr sz="1600" dirty="0">
              <a:cs typeface="Carlito"/>
            </a:endParaRPr>
          </a:p>
          <a:p>
            <a:pPr marL="413384">
              <a:spcBef>
                <a:spcPts val="385"/>
              </a:spcBef>
            </a:pPr>
            <a:r>
              <a:rPr sz="1600" b="1" spc="-75" dirty="0">
                <a:cs typeface="Carlito"/>
              </a:rPr>
              <a:t>To </a:t>
            </a:r>
            <a:r>
              <a:rPr sz="1600" b="1" spc="-10" dirty="0">
                <a:cs typeface="Carlito"/>
              </a:rPr>
              <a:t>the beginning </a:t>
            </a:r>
            <a:r>
              <a:rPr sz="1600" b="1" spc="-5" dirty="0">
                <a:cs typeface="Carlito"/>
              </a:rPr>
              <a:t>of </a:t>
            </a:r>
            <a:r>
              <a:rPr sz="1600" b="1" spc="-10" dirty="0">
                <a:cs typeface="Carlito"/>
              </a:rPr>
              <a:t>the </a:t>
            </a:r>
            <a:r>
              <a:rPr sz="1600" b="1" spc="-5" dirty="0">
                <a:cs typeface="Carlito"/>
              </a:rPr>
              <a:t>transaction or </a:t>
            </a:r>
            <a:r>
              <a:rPr sz="1600" b="1" spc="-10" dirty="0">
                <a:cs typeface="Carlito"/>
              </a:rPr>
              <a:t>to </a:t>
            </a:r>
            <a:r>
              <a:rPr sz="1600" b="1" spc="-5" dirty="0">
                <a:cs typeface="Carlito"/>
              </a:rPr>
              <a:t>a</a:t>
            </a:r>
            <a:r>
              <a:rPr sz="1600" b="1" spc="185" dirty="0">
                <a:cs typeface="Carlito"/>
              </a:rPr>
              <a:t> </a:t>
            </a:r>
            <a:r>
              <a:rPr sz="1600" b="1" spc="-10" dirty="0">
                <a:cs typeface="Carlito"/>
              </a:rPr>
              <a:t>savepoint.</a:t>
            </a:r>
            <a:endParaRPr sz="1600" dirty="0">
              <a:cs typeface="Carlito"/>
            </a:endParaRPr>
          </a:p>
          <a:p>
            <a:pPr marL="413384">
              <a:spcBef>
                <a:spcPts val="385"/>
              </a:spcBef>
            </a:pPr>
            <a:r>
              <a:rPr sz="1600" b="1" spc="-15" dirty="0">
                <a:cs typeface="Carlito"/>
              </a:rPr>
              <a:t>Syntax:</a:t>
            </a:r>
            <a:endParaRPr sz="1600" dirty="0">
              <a:cs typeface="Carlito"/>
            </a:endParaRPr>
          </a:p>
          <a:p>
            <a:pPr marL="984885">
              <a:spcBef>
                <a:spcPts val="385"/>
              </a:spcBef>
            </a:pPr>
            <a:r>
              <a:rPr sz="1600" b="1" spc="-15" dirty="0">
                <a:cs typeface="Carlito"/>
              </a:rPr>
              <a:t>ROLLBACK </a:t>
            </a:r>
            <a:r>
              <a:rPr sz="1600" b="1" spc="-10" dirty="0">
                <a:cs typeface="Carlito"/>
              </a:rPr>
              <a:t>[TRAN[SACTION]</a:t>
            </a:r>
            <a:r>
              <a:rPr sz="1600" b="1" spc="55" dirty="0">
                <a:cs typeface="Carlito"/>
              </a:rPr>
              <a:t> </a:t>
            </a:r>
            <a:r>
              <a:rPr sz="1600" b="1" spc="-5" dirty="0">
                <a:cs typeface="Carlito"/>
              </a:rPr>
              <a:t>[transaction_name</a:t>
            </a:r>
            <a:endParaRPr sz="1600" dirty="0">
              <a:cs typeface="Carlito"/>
            </a:endParaRPr>
          </a:p>
          <a:p>
            <a:pPr marL="984885">
              <a:spcBef>
                <a:spcPts val="385"/>
              </a:spcBef>
            </a:pPr>
            <a:r>
              <a:rPr sz="1600" b="1" spc="-10" dirty="0">
                <a:cs typeface="Carlito"/>
              </a:rPr>
              <a:t>|@tran_name_variable</a:t>
            </a:r>
            <a:endParaRPr sz="1600" dirty="0">
              <a:cs typeface="Carlito"/>
            </a:endParaRPr>
          </a:p>
          <a:p>
            <a:pPr marL="984885" marR="2072639">
              <a:lnSpc>
                <a:spcPts val="2310"/>
              </a:lnSpc>
              <a:spcBef>
                <a:spcPts val="135"/>
              </a:spcBef>
            </a:pPr>
            <a:r>
              <a:rPr sz="1600" b="1" spc="-10" dirty="0">
                <a:cs typeface="Carlito"/>
              </a:rPr>
              <a:t>|savepoint_name </a:t>
            </a:r>
            <a:r>
              <a:rPr sz="1600" b="1" spc="-5" dirty="0">
                <a:cs typeface="Carlito"/>
              </a:rPr>
              <a:t>|  </a:t>
            </a:r>
            <a:r>
              <a:rPr sz="1600" b="1" spc="-10" dirty="0">
                <a:cs typeface="Carlito"/>
              </a:rPr>
              <a:t>@savepoint_variable]]</a:t>
            </a:r>
            <a:endParaRPr sz="1600" dirty="0">
              <a:cs typeface="Carlito"/>
            </a:endParaRPr>
          </a:p>
        </p:txBody>
      </p:sp>
      <p:sp>
        <p:nvSpPr>
          <p:cNvPr id="8" name="object 8"/>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9" name="object 9"/>
          <p:cNvSpPr txBox="1">
            <a:spLocks noGrp="1"/>
          </p:cNvSpPr>
          <p:nvPr>
            <p:ph type="title"/>
          </p:nvPr>
        </p:nvSpPr>
        <p:spPr>
          <a:xfrm>
            <a:off x="2170215" y="1083570"/>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1" name="object 4"/>
          <p:cNvSpPr/>
          <p:nvPr/>
        </p:nvSpPr>
        <p:spPr>
          <a:xfrm>
            <a:off x="7880802" y="6244931"/>
            <a:ext cx="2061813"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807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77269" y="2393087"/>
            <a:ext cx="7361448" cy="3924791"/>
          </a:xfrm>
          <a:prstGeom prst="rect">
            <a:avLst/>
          </a:prstGeom>
        </p:spPr>
        <p:txBody>
          <a:bodyPr vert="horz" wrap="square" lIns="0" tIns="61594" rIns="0" bIns="0" rtlCol="0">
            <a:spAutoFit/>
          </a:bodyPr>
          <a:lstStyle/>
          <a:p>
            <a:pPr marL="12700">
              <a:spcBef>
                <a:spcPts val="484"/>
              </a:spcBef>
            </a:pPr>
            <a:r>
              <a:rPr sz="1600" b="1" spc="-15" dirty="0">
                <a:cs typeface="Carlito"/>
              </a:rPr>
              <a:t>For</a:t>
            </a:r>
            <a:r>
              <a:rPr sz="1600" b="1" spc="-5" dirty="0">
                <a:cs typeface="Carlito"/>
              </a:rPr>
              <a:t> </a:t>
            </a:r>
            <a:r>
              <a:rPr sz="1600" b="1" spc="-10" dirty="0">
                <a:cs typeface="Carlito"/>
              </a:rPr>
              <a:t>example:</a:t>
            </a:r>
            <a:endParaRPr lang="en-GB" sz="1600" b="1" spc="-10" dirty="0">
              <a:cs typeface="Carlito"/>
            </a:endParaRPr>
          </a:p>
          <a:p>
            <a:pPr marL="12700">
              <a:spcBef>
                <a:spcPts val="484"/>
              </a:spcBef>
            </a:pPr>
            <a:r>
              <a:rPr sz="1600" b="1" spc="-10" dirty="0">
                <a:cs typeface="Carlito"/>
              </a:rPr>
              <a:t>BEGIN TRANSACTION </a:t>
            </a:r>
            <a:r>
              <a:rPr lang="en-GB" sz="1600" b="1" spc="-10" dirty="0">
                <a:cs typeface="Carlito"/>
              </a:rPr>
              <a:t>T</a:t>
            </a:r>
            <a:r>
              <a:rPr sz="1600" b="1" spc="-10" dirty="0">
                <a:cs typeface="Carlito"/>
              </a:rPr>
              <a:t>R1  </a:t>
            </a:r>
            <a:endParaRPr lang="en-GB" sz="1600" b="1" spc="-10" dirty="0">
              <a:cs typeface="Carlito"/>
            </a:endParaRPr>
          </a:p>
          <a:p>
            <a:pPr marL="12700">
              <a:spcBef>
                <a:spcPts val="484"/>
              </a:spcBef>
            </a:pPr>
            <a:r>
              <a:rPr sz="1600" b="1" spc="-10" dirty="0">
                <a:cs typeface="Carlito"/>
              </a:rPr>
              <a:t>BEGIN</a:t>
            </a:r>
            <a:r>
              <a:rPr sz="1600" b="1" spc="-20" dirty="0">
                <a:cs typeface="Carlito"/>
              </a:rPr>
              <a:t> </a:t>
            </a:r>
            <a:r>
              <a:rPr sz="1600" b="1" spc="-15" dirty="0">
                <a:cs typeface="Carlito"/>
              </a:rPr>
              <a:t>TRY</a:t>
            </a:r>
            <a:endParaRPr sz="1600" dirty="0">
              <a:cs typeface="Carlito"/>
            </a:endParaRPr>
          </a:p>
          <a:p>
            <a:pPr marL="875030">
              <a:spcBef>
                <a:spcPts val="380"/>
              </a:spcBef>
            </a:pPr>
            <a:r>
              <a:rPr sz="1600" b="1" spc="-30" dirty="0">
                <a:cs typeface="Carlito"/>
              </a:rPr>
              <a:t>UPDATE</a:t>
            </a:r>
            <a:r>
              <a:rPr sz="1600" b="1" spc="-20" dirty="0">
                <a:cs typeface="Carlito"/>
              </a:rPr>
              <a:t> </a:t>
            </a:r>
            <a:r>
              <a:rPr sz="1600" b="1" spc="-15" dirty="0">
                <a:cs typeface="Carlito"/>
              </a:rPr>
              <a:t>Person.Contact</a:t>
            </a:r>
            <a:endParaRPr sz="1600" dirty="0">
              <a:cs typeface="Carlito"/>
            </a:endParaRPr>
          </a:p>
          <a:p>
            <a:pPr marL="875030">
              <a:spcBef>
                <a:spcPts val="390"/>
              </a:spcBef>
            </a:pPr>
            <a:r>
              <a:rPr sz="1600" b="1" spc="-5" dirty="0">
                <a:cs typeface="Carlito"/>
              </a:rPr>
              <a:t>SET</a:t>
            </a:r>
            <a:r>
              <a:rPr sz="1600" b="1" spc="-20" dirty="0">
                <a:cs typeface="Carlito"/>
              </a:rPr>
              <a:t> </a:t>
            </a:r>
            <a:r>
              <a:rPr sz="1600" b="1" spc="-5" dirty="0">
                <a:cs typeface="Carlito"/>
              </a:rPr>
              <a:t>EmailAddress='jolyn@yahoo.com'</a:t>
            </a:r>
            <a:endParaRPr sz="1600" dirty="0">
              <a:cs typeface="Carlito"/>
            </a:endParaRPr>
          </a:p>
          <a:p>
            <a:pPr marL="875030">
              <a:spcBef>
                <a:spcPts val="380"/>
              </a:spcBef>
            </a:pPr>
            <a:r>
              <a:rPr sz="1600" b="1" spc="-5" dirty="0">
                <a:cs typeface="Carlito"/>
              </a:rPr>
              <a:t>WHERE </a:t>
            </a:r>
            <a:r>
              <a:rPr sz="1600" b="1" spc="-10" dirty="0">
                <a:cs typeface="Carlito"/>
              </a:rPr>
              <a:t>ContactID </a:t>
            </a:r>
            <a:r>
              <a:rPr sz="1600" b="1" spc="-5" dirty="0">
                <a:cs typeface="Carlito"/>
              </a:rPr>
              <a:t>=</a:t>
            </a:r>
            <a:r>
              <a:rPr sz="1600" b="1" spc="20" dirty="0">
                <a:cs typeface="Carlito"/>
              </a:rPr>
              <a:t> </a:t>
            </a:r>
            <a:r>
              <a:rPr sz="1600" b="1" spc="-10" dirty="0">
                <a:cs typeface="Carlito"/>
              </a:rPr>
              <a:t>1070</a:t>
            </a:r>
            <a:endParaRPr sz="1600" dirty="0">
              <a:cs typeface="Carlito"/>
            </a:endParaRPr>
          </a:p>
          <a:p>
            <a:pPr marL="875030">
              <a:spcBef>
                <a:spcPts val="385"/>
              </a:spcBef>
            </a:pPr>
            <a:r>
              <a:rPr sz="1600" b="1" spc="-10" dirty="0">
                <a:cs typeface="Carlito"/>
              </a:rPr>
              <a:t>--Statement</a:t>
            </a:r>
            <a:r>
              <a:rPr sz="1600" b="1" spc="-35" dirty="0">
                <a:cs typeface="Carlito"/>
              </a:rPr>
              <a:t> </a:t>
            </a:r>
            <a:r>
              <a:rPr sz="1600" b="1" spc="-5" dirty="0">
                <a:cs typeface="Carlito"/>
              </a:rPr>
              <a:t>1</a:t>
            </a:r>
            <a:endParaRPr sz="1600" dirty="0">
              <a:cs typeface="Carlito"/>
            </a:endParaRPr>
          </a:p>
          <a:p>
            <a:pPr marL="875030">
              <a:spcBef>
                <a:spcPts val="385"/>
              </a:spcBef>
            </a:pPr>
            <a:r>
              <a:rPr sz="1600" b="1" spc="-30" dirty="0">
                <a:cs typeface="Carlito"/>
              </a:rPr>
              <a:t>UPDATE </a:t>
            </a:r>
            <a:r>
              <a:rPr sz="1600" b="1" spc="-10" dirty="0">
                <a:cs typeface="Carlito"/>
              </a:rPr>
              <a:t>HumanResources.EmployeeAddress </a:t>
            </a:r>
            <a:r>
              <a:rPr sz="1600" b="1" spc="-5" dirty="0">
                <a:cs typeface="Carlito"/>
              </a:rPr>
              <a:t>SET </a:t>
            </a:r>
            <a:r>
              <a:rPr sz="1600" b="1" spc="-10" dirty="0">
                <a:cs typeface="Carlito"/>
              </a:rPr>
              <a:t>AddressID </a:t>
            </a:r>
            <a:r>
              <a:rPr sz="1600" b="1" spc="-5" dirty="0">
                <a:cs typeface="Carlito"/>
              </a:rPr>
              <a:t>=</a:t>
            </a:r>
            <a:r>
              <a:rPr sz="1600" b="1" spc="185" dirty="0">
                <a:cs typeface="Carlito"/>
              </a:rPr>
              <a:t> </a:t>
            </a:r>
            <a:r>
              <a:rPr sz="1600" b="1" spc="-10" dirty="0">
                <a:cs typeface="Carlito"/>
              </a:rPr>
              <a:t>32533</a:t>
            </a:r>
            <a:endParaRPr sz="1600" dirty="0">
              <a:cs typeface="Carlito"/>
            </a:endParaRPr>
          </a:p>
          <a:p>
            <a:pPr marL="875030">
              <a:spcBef>
                <a:spcPts val="385"/>
              </a:spcBef>
            </a:pPr>
            <a:r>
              <a:rPr sz="1600" b="1" spc="-5" dirty="0">
                <a:cs typeface="Carlito"/>
              </a:rPr>
              <a:t>WHERE </a:t>
            </a:r>
            <a:r>
              <a:rPr sz="1600" b="1" spc="-10" dirty="0">
                <a:cs typeface="Carlito"/>
              </a:rPr>
              <a:t>EmployeeID </a:t>
            </a:r>
            <a:r>
              <a:rPr sz="1600" b="1" spc="-5" dirty="0">
                <a:cs typeface="Carlito"/>
              </a:rPr>
              <a:t>=</a:t>
            </a:r>
            <a:r>
              <a:rPr sz="1600" b="1" dirty="0">
                <a:cs typeface="Carlito"/>
              </a:rPr>
              <a:t> </a:t>
            </a:r>
            <a:r>
              <a:rPr sz="1600" b="1" spc="-5" dirty="0">
                <a:cs typeface="Carlito"/>
              </a:rPr>
              <a:t>1</a:t>
            </a:r>
            <a:endParaRPr sz="1600" dirty="0">
              <a:cs typeface="Carlito"/>
            </a:endParaRPr>
          </a:p>
          <a:p>
            <a:pPr marL="875030">
              <a:spcBef>
                <a:spcPts val="385"/>
              </a:spcBef>
            </a:pPr>
            <a:r>
              <a:rPr sz="1600" b="1" spc="-15" dirty="0">
                <a:cs typeface="Carlito"/>
              </a:rPr>
              <a:t>COMMIT </a:t>
            </a:r>
            <a:r>
              <a:rPr sz="1600" b="1" spc="-10" dirty="0">
                <a:cs typeface="Carlito"/>
              </a:rPr>
              <a:t>TRANSACTION</a:t>
            </a:r>
            <a:r>
              <a:rPr sz="1600" b="1" spc="50" dirty="0">
                <a:cs typeface="Carlito"/>
              </a:rPr>
              <a:t> </a:t>
            </a:r>
            <a:r>
              <a:rPr sz="1600" b="1" spc="-10" dirty="0">
                <a:cs typeface="Carlito"/>
              </a:rPr>
              <a:t>TR1</a:t>
            </a:r>
            <a:endParaRPr sz="1600" dirty="0">
              <a:cs typeface="Carlito"/>
            </a:endParaRPr>
          </a:p>
          <a:p>
            <a:pPr marL="875030">
              <a:spcBef>
                <a:spcPts val="385"/>
              </a:spcBef>
            </a:pPr>
            <a:r>
              <a:rPr sz="1600" b="1" spc="-10" dirty="0">
                <a:cs typeface="Carlito"/>
              </a:rPr>
              <a:t>--Statement</a:t>
            </a:r>
            <a:r>
              <a:rPr sz="1600" b="1" spc="-35" dirty="0">
                <a:cs typeface="Carlito"/>
              </a:rPr>
              <a:t> </a:t>
            </a:r>
            <a:r>
              <a:rPr sz="1600" b="1" spc="-5" dirty="0">
                <a:cs typeface="Carlito"/>
              </a:rPr>
              <a:t>2</a:t>
            </a:r>
            <a:endParaRPr sz="1600" dirty="0">
              <a:cs typeface="Carlito"/>
            </a:endParaRPr>
          </a:p>
          <a:p>
            <a:pPr marL="584200" marR="3192780" indent="290830">
              <a:lnSpc>
                <a:spcPts val="2310"/>
              </a:lnSpc>
              <a:spcBef>
                <a:spcPts val="135"/>
              </a:spcBef>
            </a:pPr>
            <a:r>
              <a:rPr sz="1600" b="1" spc="-10" dirty="0">
                <a:cs typeface="Carlito"/>
              </a:rPr>
              <a:t>SELECT </a:t>
            </a:r>
            <a:r>
              <a:rPr sz="1600" b="1" spc="-15" dirty="0">
                <a:cs typeface="Carlito"/>
              </a:rPr>
              <a:t>'</a:t>
            </a:r>
            <a:r>
              <a:rPr sz="1600" b="1" spc="-15" dirty="0" err="1">
                <a:cs typeface="Carlito"/>
              </a:rPr>
              <a:t>TransactionExecuted</a:t>
            </a:r>
            <a:r>
              <a:rPr sz="1600" b="1" spc="-15" dirty="0">
                <a:cs typeface="Carlito"/>
              </a:rPr>
              <a:t>'  </a:t>
            </a:r>
            <a:endParaRPr lang="en-GB" sz="1600" b="1" spc="-15" dirty="0">
              <a:cs typeface="Carlito"/>
            </a:endParaRPr>
          </a:p>
          <a:p>
            <a:pPr marL="584200" marR="3192780" indent="290830">
              <a:lnSpc>
                <a:spcPts val="2310"/>
              </a:lnSpc>
              <a:spcBef>
                <a:spcPts val="135"/>
              </a:spcBef>
            </a:pPr>
            <a:r>
              <a:rPr sz="1600" b="1" spc="-5" dirty="0">
                <a:cs typeface="Carlito"/>
              </a:rPr>
              <a:t>END</a:t>
            </a:r>
            <a:r>
              <a:rPr sz="1600" b="1" spc="-20" dirty="0">
                <a:cs typeface="Carlito"/>
              </a:rPr>
              <a:t> </a:t>
            </a:r>
            <a:r>
              <a:rPr sz="1600" b="1" spc="-15" dirty="0">
                <a:cs typeface="Carlito"/>
              </a:rPr>
              <a:t>TRY</a:t>
            </a:r>
            <a:endParaRPr sz="1600" dirty="0">
              <a:cs typeface="Carlito"/>
            </a:endParaRPr>
          </a:p>
        </p:txBody>
      </p:sp>
      <p:sp>
        <p:nvSpPr>
          <p:cNvPr id="4" name="object 4"/>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5" name="object 5"/>
          <p:cNvSpPr txBox="1">
            <a:spLocks noGrp="1"/>
          </p:cNvSpPr>
          <p:nvPr>
            <p:ph type="title"/>
          </p:nvPr>
        </p:nvSpPr>
        <p:spPr>
          <a:xfrm>
            <a:off x="2177269" y="108278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rPr>
              <a:t>SQL </a:t>
            </a:r>
            <a:r>
              <a:rPr sz="2400" b="1" spc="-5" dirty="0">
                <a:solidFill>
                  <a:schemeClr val="bg1"/>
                </a:solidFill>
              </a:rPr>
              <a:t>Server</a:t>
            </a:r>
            <a:r>
              <a:rPr sz="2400" b="1" spc="-40" dirty="0">
                <a:solidFill>
                  <a:schemeClr val="bg1"/>
                </a:solidFill>
              </a:rPr>
              <a:t> </a:t>
            </a:r>
            <a:r>
              <a:rPr sz="2400" b="1" spc="-10" dirty="0">
                <a:solidFill>
                  <a:schemeClr val="bg1"/>
                </a:solidFill>
              </a:rPr>
              <a:t>Introduction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7840878" y="6317878"/>
            <a:ext cx="1958782"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6519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8197" y="2689757"/>
            <a:ext cx="3706373" cy="1196865"/>
          </a:xfrm>
          <a:prstGeom prst="rect">
            <a:avLst/>
          </a:prstGeom>
        </p:spPr>
        <p:txBody>
          <a:bodyPr vert="horz" wrap="square" lIns="0" tIns="61594" rIns="0" bIns="0" rtlCol="0">
            <a:spAutoFit/>
          </a:bodyPr>
          <a:lstStyle/>
          <a:p>
            <a:pPr marL="12700">
              <a:spcBef>
                <a:spcPts val="484"/>
              </a:spcBef>
            </a:pPr>
            <a:r>
              <a:rPr sz="1600" b="1" spc="-10" dirty="0">
                <a:cs typeface="Carlito"/>
              </a:rPr>
              <a:t>BEGIN</a:t>
            </a:r>
            <a:r>
              <a:rPr sz="1600" b="1" spc="-20" dirty="0">
                <a:cs typeface="Carlito"/>
              </a:rPr>
              <a:t> </a:t>
            </a:r>
            <a:r>
              <a:rPr sz="1600" b="1" spc="-40" dirty="0">
                <a:cs typeface="Carlito"/>
              </a:rPr>
              <a:t>CATCH</a:t>
            </a:r>
            <a:endParaRPr sz="1600" dirty="0">
              <a:cs typeface="Carlito"/>
            </a:endParaRPr>
          </a:p>
          <a:p>
            <a:pPr marL="102235">
              <a:spcBef>
                <a:spcPts val="380"/>
              </a:spcBef>
            </a:pPr>
            <a:r>
              <a:rPr sz="1600" b="1" spc="-15" dirty="0">
                <a:cs typeface="Carlito"/>
              </a:rPr>
              <a:t>ROLLBACK </a:t>
            </a:r>
            <a:r>
              <a:rPr sz="1600" b="1" spc="-10" dirty="0">
                <a:cs typeface="Carlito"/>
              </a:rPr>
              <a:t>TRANSACTION</a:t>
            </a:r>
            <a:r>
              <a:rPr sz="1600" b="1" spc="35" dirty="0">
                <a:cs typeface="Carlito"/>
              </a:rPr>
              <a:t> </a:t>
            </a:r>
            <a:r>
              <a:rPr sz="1600" b="1" spc="-10" dirty="0">
                <a:cs typeface="Carlito"/>
              </a:rPr>
              <a:t>TR1</a:t>
            </a:r>
            <a:endParaRPr sz="1600" dirty="0">
              <a:cs typeface="Carlito"/>
            </a:endParaRPr>
          </a:p>
          <a:p>
            <a:pPr marL="12700" marR="5080" indent="89535">
              <a:lnSpc>
                <a:spcPct val="120000"/>
              </a:lnSpc>
              <a:spcBef>
                <a:spcPts val="5"/>
              </a:spcBef>
            </a:pPr>
            <a:r>
              <a:rPr sz="1600" b="1" spc="-10" dirty="0">
                <a:cs typeface="Carlito"/>
              </a:rPr>
              <a:t>SELECT </a:t>
            </a:r>
            <a:r>
              <a:rPr sz="1600" b="1" spc="-15" dirty="0">
                <a:cs typeface="Carlito"/>
              </a:rPr>
              <a:t>'Transaction Rollbacked</a:t>
            </a:r>
            <a:r>
              <a:rPr sz="1600" b="1" spc="-15" dirty="0">
                <a:cs typeface="Arial"/>
              </a:rPr>
              <a:t>‘  </a:t>
            </a:r>
            <a:r>
              <a:rPr sz="1600" b="1" spc="-5" dirty="0">
                <a:cs typeface="Carlito"/>
              </a:rPr>
              <a:t>END</a:t>
            </a:r>
            <a:r>
              <a:rPr sz="1600" b="1" spc="-20" dirty="0">
                <a:cs typeface="Carlito"/>
              </a:rPr>
              <a:t> </a:t>
            </a:r>
            <a:r>
              <a:rPr sz="1600" b="1" spc="-40" dirty="0">
                <a:cs typeface="Carlito"/>
              </a:rPr>
              <a:t>CATCH</a:t>
            </a:r>
            <a:endParaRPr sz="1600" dirty="0">
              <a:cs typeface="Carlito"/>
            </a:endParaRPr>
          </a:p>
        </p:txBody>
      </p:sp>
      <p:sp>
        <p:nvSpPr>
          <p:cNvPr id="3" name="object 3"/>
          <p:cNvSpPr txBox="1"/>
          <p:nvPr/>
        </p:nvSpPr>
        <p:spPr>
          <a:xfrm>
            <a:off x="2318197" y="5157191"/>
            <a:ext cx="7661767" cy="527067"/>
          </a:xfrm>
          <a:prstGeom prst="rect">
            <a:avLst/>
          </a:prstGeom>
          <a:solidFill>
            <a:srgbClr val="4F81BC"/>
          </a:solidFill>
          <a:ln w="25400">
            <a:solidFill>
              <a:srgbClr val="385D89"/>
            </a:solidFill>
          </a:ln>
        </p:spPr>
        <p:txBody>
          <a:bodyPr vert="horz" wrap="square" lIns="0" tIns="34290" rIns="0" bIns="0" rtlCol="0">
            <a:spAutoFit/>
          </a:bodyPr>
          <a:lstStyle/>
          <a:p>
            <a:pPr marL="91440" marR="673735">
              <a:spcBef>
                <a:spcPts val="270"/>
              </a:spcBef>
            </a:pPr>
            <a:r>
              <a:rPr sz="1600" b="1" spc="-10" dirty="0">
                <a:solidFill>
                  <a:srgbClr val="FFFFFF"/>
                </a:solidFill>
                <a:latin typeface="Carlito"/>
                <a:cs typeface="Carlito"/>
              </a:rPr>
              <a:t>Rolls </a:t>
            </a:r>
            <a:r>
              <a:rPr sz="1600" b="1" spc="-5" dirty="0">
                <a:solidFill>
                  <a:srgbClr val="FFFFFF"/>
                </a:solidFill>
                <a:latin typeface="Carlito"/>
                <a:cs typeface="Carlito"/>
              </a:rPr>
              <a:t>back </a:t>
            </a:r>
            <a:r>
              <a:rPr sz="1600" b="1" spc="-10" dirty="0">
                <a:solidFill>
                  <a:srgbClr val="FFFFFF"/>
                </a:solidFill>
                <a:latin typeface="Carlito"/>
                <a:cs typeface="Carlito"/>
              </a:rPr>
              <a:t>the entire </a:t>
            </a:r>
            <a:r>
              <a:rPr sz="1600" b="1" spc="-5" dirty="0">
                <a:solidFill>
                  <a:srgbClr val="FFFFFF"/>
                </a:solidFill>
                <a:latin typeface="Carlito"/>
                <a:cs typeface="Carlito"/>
              </a:rPr>
              <a:t>transaction if </a:t>
            </a:r>
            <a:r>
              <a:rPr sz="1600" b="1" spc="-15" dirty="0">
                <a:solidFill>
                  <a:srgbClr val="FFFFFF"/>
                </a:solidFill>
                <a:latin typeface="Carlito"/>
                <a:cs typeface="Carlito"/>
              </a:rPr>
              <a:t>any statement </a:t>
            </a:r>
            <a:r>
              <a:rPr sz="1600" b="1" spc="-10" dirty="0">
                <a:solidFill>
                  <a:srgbClr val="FFFFFF"/>
                </a:solidFill>
                <a:latin typeface="Carlito"/>
                <a:cs typeface="Carlito"/>
              </a:rPr>
              <a:t>fails </a:t>
            </a:r>
            <a:r>
              <a:rPr sz="1600" b="1" spc="-5" dirty="0">
                <a:solidFill>
                  <a:srgbClr val="FFFFFF"/>
                </a:solidFill>
                <a:latin typeface="Carlito"/>
                <a:cs typeface="Carlito"/>
              </a:rPr>
              <a:t>while updating </a:t>
            </a:r>
            <a:r>
              <a:rPr sz="1600" b="1" spc="-10" dirty="0">
                <a:solidFill>
                  <a:srgbClr val="FFFFFF"/>
                </a:solidFill>
                <a:latin typeface="Carlito"/>
                <a:cs typeface="Carlito"/>
              </a:rPr>
              <a:t>the  contact</a:t>
            </a:r>
            <a:r>
              <a:rPr sz="1600" b="1" spc="-5" dirty="0">
                <a:solidFill>
                  <a:srgbClr val="FFFFFF"/>
                </a:solidFill>
                <a:latin typeface="Carlito"/>
                <a:cs typeface="Carlito"/>
              </a:rPr>
              <a:t> </a:t>
            </a:r>
            <a:r>
              <a:rPr sz="1600" b="1" spc="-10" dirty="0">
                <a:solidFill>
                  <a:srgbClr val="FFFFFF"/>
                </a:solidFill>
                <a:latin typeface="Carlito"/>
                <a:cs typeface="Carlito"/>
              </a:rPr>
              <a:t>details.</a:t>
            </a:r>
            <a:endParaRPr sz="1600">
              <a:latin typeface="Carlito"/>
              <a:cs typeface="Carlito"/>
            </a:endParaRPr>
          </a:p>
        </p:txBody>
      </p:sp>
      <p:sp>
        <p:nvSpPr>
          <p:cNvPr id="4" name="object 4"/>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10" dirty="0">
                <a:solidFill>
                  <a:srgbClr val="FFFFFF"/>
                </a:solidFill>
                <a:cs typeface="Carlito"/>
              </a:rPr>
              <a:t>Reversing</a:t>
            </a:r>
            <a:r>
              <a:rPr sz="2400" b="1" spc="-55"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5" name="object 5"/>
          <p:cNvSpPr txBox="1">
            <a:spLocks noGrp="1"/>
          </p:cNvSpPr>
          <p:nvPr>
            <p:ph type="title"/>
          </p:nvPr>
        </p:nvSpPr>
        <p:spPr>
          <a:xfrm>
            <a:off x="2207565" y="1034272"/>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dirty="0">
                <a:solidFill>
                  <a:schemeClr val="bg1"/>
                </a:solidFill>
                <a:latin typeface="+mn-lt"/>
              </a:rPr>
              <a:t>SQL </a:t>
            </a:r>
            <a:r>
              <a:rPr sz="2400" spc="-5" dirty="0">
                <a:solidFill>
                  <a:schemeClr val="bg1"/>
                </a:solidFill>
                <a:latin typeface="+mn-lt"/>
              </a:rPr>
              <a:t>Server</a:t>
            </a:r>
            <a:r>
              <a:rPr sz="2400" spc="-40" dirty="0">
                <a:solidFill>
                  <a:schemeClr val="bg1"/>
                </a:solidFill>
                <a:latin typeface="+mn-lt"/>
              </a:rPr>
              <a:t> </a:t>
            </a:r>
            <a:r>
              <a:rPr sz="2400" spc="-10" dirty="0">
                <a:solidFill>
                  <a:schemeClr val="bg1"/>
                </a:solidFill>
                <a:latin typeface="+mn-lt"/>
              </a:rPr>
              <a:t>Introduction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8059819" y="6213318"/>
            <a:ext cx="1920145"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3148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26995" y="2444876"/>
            <a:ext cx="140208" cy="1417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684196" y="2737485"/>
            <a:ext cx="126491" cy="1417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684196" y="3273933"/>
            <a:ext cx="126491" cy="1417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84196" y="3566540"/>
            <a:ext cx="126491" cy="14173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557374" y="2320821"/>
            <a:ext cx="6875145" cy="1693411"/>
          </a:xfrm>
          <a:prstGeom prst="rect">
            <a:avLst/>
          </a:prstGeom>
        </p:spPr>
        <p:txBody>
          <a:bodyPr vert="horz" wrap="square" lIns="0" tIns="61594" rIns="0" bIns="0" rtlCol="0">
            <a:spAutoFit/>
          </a:bodyPr>
          <a:lstStyle/>
          <a:p>
            <a:pPr marL="12700">
              <a:spcBef>
                <a:spcPts val="484"/>
              </a:spcBef>
            </a:pPr>
            <a:r>
              <a:rPr sz="1600" b="1" spc="-10" dirty="0">
                <a:cs typeface="Carlito"/>
              </a:rPr>
              <a:t>The </a:t>
            </a:r>
            <a:r>
              <a:rPr sz="1600" b="1" spc="-5" dirty="0">
                <a:cs typeface="Carlito"/>
              </a:rPr>
              <a:t>SET </a:t>
            </a:r>
            <a:r>
              <a:rPr sz="1600" b="1" spc="-10" dirty="0">
                <a:cs typeface="Carlito"/>
              </a:rPr>
              <a:t>XACT_ABORT</a:t>
            </a:r>
            <a:r>
              <a:rPr sz="1600" b="1" spc="20" dirty="0">
                <a:cs typeface="Carlito"/>
              </a:rPr>
              <a:t> </a:t>
            </a:r>
            <a:r>
              <a:rPr sz="1600" b="1" spc="-15" dirty="0">
                <a:cs typeface="Carlito"/>
              </a:rPr>
              <a:t>statement:</a:t>
            </a:r>
            <a:endParaRPr sz="1600" dirty="0">
              <a:cs typeface="Carlito"/>
            </a:endParaRPr>
          </a:p>
          <a:p>
            <a:pPr marL="413384">
              <a:spcBef>
                <a:spcPts val="385"/>
              </a:spcBef>
            </a:pPr>
            <a:r>
              <a:rPr sz="1600" b="1" spc="-5" dirty="0">
                <a:cs typeface="Carlito"/>
              </a:rPr>
              <a:t>Automatically </a:t>
            </a:r>
            <a:r>
              <a:rPr sz="1600" b="1" spc="-10" dirty="0">
                <a:cs typeface="Carlito"/>
              </a:rPr>
              <a:t>rolls </a:t>
            </a:r>
            <a:r>
              <a:rPr sz="1600" b="1" spc="-5" dirty="0">
                <a:cs typeface="Carlito"/>
              </a:rPr>
              <a:t>back the </a:t>
            </a:r>
            <a:r>
              <a:rPr sz="1600" b="1" spc="-10" dirty="0">
                <a:cs typeface="Carlito"/>
              </a:rPr>
              <a:t>current transaction </a:t>
            </a:r>
            <a:r>
              <a:rPr sz="1600" b="1" spc="-5" dirty="0">
                <a:cs typeface="Carlito"/>
              </a:rPr>
              <a:t>if a T-SQL </a:t>
            </a:r>
            <a:r>
              <a:rPr sz="1600" b="1" spc="-15" dirty="0">
                <a:cs typeface="Carlito"/>
              </a:rPr>
              <a:t>statement </a:t>
            </a:r>
            <a:r>
              <a:rPr sz="1600" b="1" spc="-10" dirty="0">
                <a:cs typeface="Carlito"/>
              </a:rPr>
              <a:t>raises</a:t>
            </a:r>
            <a:r>
              <a:rPr sz="1600" b="1" spc="130" dirty="0">
                <a:cs typeface="Carlito"/>
              </a:rPr>
              <a:t> </a:t>
            </a:r>
            <a:r>
              <a:rPr sz="1600" b="1" spc="-5" dirty="0">
                <a:cs typeface="Carlito"/>
              </a:rPr>
              <a:t>a</a:t>
            </a:r>
            <a:endParaRPr sz="1600" dirty="0">
              <a:cs typeface="Carlito"/>
            </a:endParaRPr>
          </a:p>
          <a:p>
            <a:pPr marL="413384"/>
            <a:r>
              <a:rPr sz="1600" b="1" spc="-10" dirty="0">
                <a:cs typeface="Carlito"/>
              </a:rPr>
              <a:t>runtime</a:t>
            </a:r>
            <a:r>
              <a:rPr sz="1600" b="1" spc="5" dirty="0">
                <a:cs typeface="Carlito"/>
              </a:rPr>
              <a:t> </a:t>
            </a:r>
            <a:r>
              <a:rPr sz="1600" b="1" spc="-35" dirty="0">
                <a:cs typeface="Carlito"/>
              </a:rPr>
              <a:t>error.</a:t>
            </a:r>
            <a:endParaRPr sz="1600" dirty="0">
              <a:cs typeface="Carlito"/>
            </a:endParaRPr>
          </a:p>
          <a:p>
            <a:pPr marL="413384">
              <a:spcBef>
                <a:spcPts val="385"/>
              </a:spcBef>
            </a:pPr>
            <a:r>
              <a:rPr sz="1600" b="1" spc="-10" dirty="0">
                <a:cs typeface="Carlito"/>
              </a:rPr>
              <a:t>Rolls </a:t>
            </a:r>
            <a:r>
              <a:rPr sz="1600" b="1" spc="-5" dirty="0">
                <a:cs typeface="Carlito"/>
              </a:rPr>
              <a:t>back </a:t>
            </a:r>
            <a:r>
              <a:rPr sz="1600" b="1" spc="-10" dirty="0">
                <a:cs typeface="Carlito"/>
              </a:rPr>
              <a:t>the entire </a:t>
            </a:r>
            <a:r>
              <a:rPr sz="1600" b="1" spc="-5" dirty="0">
                <a:cs typeface="Carlito"/>
              </a:rPr>
              <a:t>transaction in </a:t>
            </a:r>
            <a:r>
              <a:rPr sz="1600" b="1" spc="-10" dirty="0">
                <a:cs typeface="Carlito"/>
              </a:rPr>
              <a:t>case </a:t>
            </a:r>
            <a:r>
              <a:rPr sz="1600" b="1" dirty="0">
                <a:cs typeface="Carlito"/>
              </a:rPr>
              <a:t>of </a:t>
            </a:r>
            <a:r>
              <a:rPr sz="1600" b="1" spc="-5" dirty="0">
                <a:cs typeface="Carlito"/>
              </a:rPr>
              <a:t>a </a:t>
            </a:r>
            <a:r>
              <a:rPr sz="1600" b="1" spc="-10" dirty="0">
                <a:cs typeface="Carlito"/>
              </a:rPr>
              <a:t>runtime </a:t>
            </a:r>
            <a:r>
              <a:rPr sz="1600" b="1" spc="-30" dirty="0">
                <a:cs typeface="Carlito"/>
              </a:rPr>
              <a:t>error, </a:t>
            </a:r>
            <a:r>
              <a:rPr sz="1600" b="1" spc="-5" dirty="0">
                <a:cs typeface="Carlito"/>
              </a:rPr>
              <a:t>if set </a:t>
            </a:r>
            <a:r>
              <a:rPr sz="1600" b="1" spc="-15" dirty="0">
                <a:cs typeface="Carlito"/>
              </a:rPr>
              <a:t>to</a:t>
            </a:r>
            <a:r>
              <a:rPr sz="1600" b="1" spc="175" dirty="0">
                <a:cs typeface="Carlito"/>
              </a:rPr>
              <a:t> </a:t>
            </a:r>
            <a:r>
              <a:rPr sz="1600" b="1" spc="-10" dirty="0">
                <a:cs typeface="Carlito"/>
              </a:rPr>
              <a:t>ON.</a:t>
            </a:r>
            <a:endParaRPr sz="1600" dirty="0">
              <a:cs typeface="Carlito"/>
            </a:endParaRPr>
          </a:p>
          <a:p>
            <a:pPr marL="413384" marR="5080">
              <a:spcBef>
                <a:spcPts val="384"/>
              </a:spcBef>
            </a:pPr>
            <a:r>
              <a:rPr sz="1600" b="1" spc="-10" dirty="0">
                <a:cs typeface="Carlito"/>
              </a:rPr>
              <a:t>Rolls </a:t>
            </a:r>
            <a:r>
              <a:rPr sz="1600" b="1" spc="-5" dirty="0">
                <a:cs typeface="Carlito"/>
              </a:rPr>
              <a:t>back only </a:t>
            </a:r>
            <a:r>
              <a:rPr sz="1600" b="1" spc="-10" dirty="0">
                <a:cs typeface="Carlito"/>
              </a:rPr>
              <a:t>the current </a:t>
            </a:r>
            <a:r>
              <a:rPr sz="1600" b="1" spc="-15" dirty="0">
                <a:cs typeface="Carlito"/>
              </a:rPr>
              <a:t>statement </a:t>
            </a:r>
            <a:r>
              <a:rPr sz="1600" b="1" spc="-5" dirty="0">
                <a:cs typeface="Carlito"/>
              </a:rPr>
              <a:t>and not </a:t>
            </a:r>
            <a:r>
              <a:rPr sz="1600" b="1" spc="-10" dirty="0">
                <a:cs typeface="Carlito"/>
              </a:rPr>
              <a:t>the entire </a:t>
            </a:r>
            <a:r>
              <a:rPr sz="1600" b="1" spc="-5" dirty="0">
                <a:cs typeface="Carlito"/>
              </a:rPr>
              <a:t>transaction, if set </a:t>
            </a:r>
            <a:r>
              <a:rPr sz="1600" b="1" spc="-15" dirty="0">
                <a:cs typeface="Carlito"/>
              </a:rPr>
              <a:t>to  </a:t>
            </a:r>
            <a:r>
              <a:rPr sz="1600" b="1" spc="-40" dirty="0">
                <a:cs typeface="Carlito"/>
              </a:rPr>
              <a:t>OFF.</a:t>
            </a:r>
            <a:endParaRPr sz="1600" dirty="0">
              <a:cs typeface="Carlito"/>
            </a:endParaRPr>
          </a:p>
        </p:txBody>
      </p:sp>
      <p:sp>
        <p:nvSpPr>
          <p:cNvPr id="7" name="object 7"/>
          <p:cNvSpPr txBox="1"/>
          <p:nvPr/>
        </p:nvSpPr>
        <p:spPr>
          <a:xfrm>
            <a:off x="2207565" y="1700771"/>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b="1" spc="-10" dirty="0">
                <a:solidFill>
                  <a:srgbClr val="FFFFFF"/>
                </a:solidFill>
                <a:latin typeface="Carlito"/>
                <a:cs typeface="Carlito"/>
              </a:rPr>
              <a:t>Reversing</a:t>
            </a:r>
            <a:r>
              <a:rPr b="1" spc="-55" dirty="0">
                <a:solidFill>
                  <a:srgbClr val="FFFFFF"/>
                </a:solidFill>
                <a:latin typeface="Carlito"/>
                <a:cs typeface="Carlito"/>
              </a:rPr>
              <a:t> </a:t>
            </a:r>
            <a:r>
              <a:rPr b="1" spc="-15" dirty="0">
                <a:solidFill>
                  <a:srgbClr val="FFFFFF"/>
                </a:solidFill>
                <a:latin typeface="Carlito"/>
                <a:cs typeface="Carlito"/>
              </a:rPr>
              <a:t>Transaction</a:t>
            </a:r>
            <a:endParaRPr>
              <a:latin typeface="Carlito"/>
              <a:cs typeface="Carlito"/>
            </a:endParaRPr>
          </a:p>
        </p:txBody>
      </p:sp>
      <p:sp>
        <p:nvSpPr>
          <p:cNvPr id="8" name="object 8"/>
          <p:cNvSpPr txBox="1">
            <a:spLocks noGrp="1"/>
          </p:cNvSpPr>
          <p:nvPr>
            <p:ph type="title"/>
          </p:nvPr>
        </p:nvSpPr>
        <p:spPr>
          <a:xfrm>
            <a:off x="2177269" y="1050100"/>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8049295" y="6180536"/>
            <a:ext cx="2087571" cy="43204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1858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99005" y="2732913"/>
            <a:ext cx="140207" cy="1417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56204" y="3025520"/>
            <a:ext cx="126492" cy="1417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756204" y="3318128"/>
            <a:ext cx="126492" cy="14173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629305" y="2608923"/>
            <a:ext cx="7346213" cy="903451"/>
          </a:xfrm>
          <a:prstGeom prst="rect">
            <a:avLst/>
          </a:prstGeom>
        </p:spPr>
        <p:txBody>
          <a:bodyPr vert="horz" wrap="square" lIns="0" tIns="61594" rIns="0" bIns="0" rtlCol="0">
            <a:spAutoFit/>
          </a:bodyPr>
          <a:lstStyle/>
          <a:p>
            <a:pPr marL="12700">
              <a:spcBef>
                <a:spcPts val="484"/>
              </a:spcBef>
            </a:pPr>
            <a:r>
              <a:rPr sz="1600" b="1" spc="-5" dirty="0">
                <a:cs typeface="Carlito"/>
              </a:rPr>
              <a:t>SQL Server uses the concept of locking</a:t>
            </a:r>
            <a:r>
              <a:rPr sz="1600" b="1" spc="70" dirty="0">
                <a:cs typeface="Carlito"/>
              </a:rPr>
              <a:t> </a:t>
            </a:r>
            <a:r>
              <a:rPr sz="1600" b="1" spc="-10" dirty="0">
                <a:cs typeface="Carlito"/>
              </a:rPr>
              <a:t>to:</a:t>
            </a:r>
            <a:endParaRPr sz="1600" dirty="0">
              <a:cs typeface="Carlito"/>
            </a:endParaRPr>
          </a:p>
          <a:p>
            <a:pPr marL="413384">
              <a:spcBef>
                <a:spcPts val="385"/>
              </a:spcBef>
            </a:pPr>
            <a:r>
              <a:rPr sz="1600" b="1" spc="-10" dirty="0">
                <a:cs typeface="Carlito"/>
              </a:rPr>
              <a:t>Ensure </a:t>
            </a:r>
            <a:r>
              <a:rPr sz="1600" b="1" spc="-5" dirty="0">
                <a:cs typeface="Carlito"/>
              </a:rPr>
              <a:t>transactional</a:t>
            </a:r>
            <a:r>
              <a:rPr sz="1600" b="1" spc="10" dirty="0">
                <a:cs typeface="Carlito"/>
              </a:rPr>
              <a:t> </a:t>
            </a:r>
            <a:r>
              <a:rPr sz="1600" b="1" spc="-20" dirty="0">
                <a:cs typeface="Carlito"/>
              </a:rPr>
              <a:t>integrity.</a:t>
            </a:r>
            <a:endParaRPr sz="1600" dirty="0">
              <a:cs typeface="Carlito"/>
            </a:endParaRPr>
          </a:p>
          <a:p>
            <a:pPr marL="413384">
              <a:spcBef>
                <a:spcPts val="385"/>
              </a:spcBef>
            </a:pPr>
            <a:r>
              <a:rPr sz="1600" b="1" spc="-15" dirty="0">
                <a:cs typeface="Carlito"/>
              </a:rPr>
              <a:t>Prevent different </a:t>
            </a:r>
            <a:r>
              <a:rPr sz="1600" b="1" spc="-10" dirty="0">
                <a:cs typeface="Carlito"/>
              </a:rPr>
              <a:t>users </a:t>
            </a:r>
            <a:r>
              <a:rPr sz="1600" b="1" spc="-15" dirty="0">
                <a:cs typeface="Carlito"/>
              </a:rPr>
              <a:t>from </a:t>
            </a:r>
            <a:r>
              <a:rPr sz="1600" b="1" spc="-5" dirty="0">
                <a:cs typeface="Carlito"/>
              </a:rPr>
              <a:t>changing </a:t>
            </a:r>
            <a:r>
              <a:rPr sz="1600" b="1" spc="-10" dirty="0">
                <a:cs typeface="Carlito"/>
              </a:rPr>
              <a:t>the </a:t>
            </a:r>
            <a:r>
              <a:rPr sz="1600" b="1" spc="-5" dirty="0">
                <a:cs typeface="Carlito"/>
              </a:rPr>
              <a:t>same </a:t>
            </a:r>
            <a:r>
              <a:rPr sz="1600" b="1" spc="-10" dirty="0">
                <a:cs typeface="Carlito"/>
              </a:rPr>
              <a:t>data </a:t>
            </a:r>
            <a:r>
              <a:rPr sz="1600" b="1" spc="-5" dirty="0">
                <a:cs typeface="Carlito"/>
              </a:rPr>
              <a:t>at </a:t>
            </a:r>
            <a:r>
              <a:rPr sz="1600" b="1" spc="-10" dirty="0">
                <a:cs typeface="Carlito"/>
              </a:rPr>
              <a:t>the </a:t>
            </a:r>
            <a:r>
              <a:rPr sz="1600" b="1" spc="-5" dirty="0">
                <a:cs typeface="Carlito"/>
              </a:rPr>
              <a:t>same</a:t>
            </a:r>
            <a:r>
              <a:rPr sz="1600" b="1" spc="220" dirty="0">
                <a:cs typeface="Carlito"/>
              </a:rPr>
              <a:t> </a:t>
            </a:r>
            <a:r>
              <a:rPr sz="1600" b="1" spc="-5" dirty="0">
                <a:cs typeface="Carlito"/>
              </a:rPr>
              <a:t>time.</a:t>
            </a:r>
            <a:endParaRPr sz="1600" dirty="0">
              <a:cs typeface="Carlito"/>
            </a:endParaRPr>
          </a:p>
        </p:txBody>
      </p:sp>
      <p:sp>
        <p:nvSpPr>
          <p:cNvPr id="6" name="object 6"/>
          <p:cNvSpPr txBox="1"/>
          <p:nvPr/>
        </p:nvSpPr>
        <p:spPr>
          <a:xfrm>
            <a:off x="2203119" y="2061988"/>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b="1" spc="-5" dirty="0">
                <a:solidFill>
                  <a:srgbClr val="FFFFFF"/>
                </a:solidFill>
                <a:latin typeface="Carlito"/>
                <a:cs typeface="Carlito"/>
              </a:rPr>
              <a:t>Implementing</a:t>
            </a:r>
            <a:r>
              <a:rPr b="1" spc="-20" dirty="0">
                <a:solidFill>
                  <a:srgbClr val="FFFFFF"/>
                </a:solidFill>
                <a:latin typeface="Carlito"/>
                <a:cs typeface="Carlito"/>
              </a:rPr>
              <a:t> </a:t>
            </a:r>
            <a:r>
              <a:rPr b="1" spc="-15" dirty="0">
                <a:solidFill>
                  <a:srgbClr val="FFFFFF"/>
                </a:solidFill>
                <a:latin typeface="Carlito"/>
                <a:cs typeface="Carlito"/>
              </a:rPr>
              <a:t>Transaction</a:t>
            </a:r>
            <a:endParaRPr>
              <a:latin typeface="Carlito"/>
              <a:cs typeface="Carlito"/>
            </a:endParaRPr>
          </a:p>
        </p:txBody>
      </p:sp>
      <p:sp>
        <p:nvSpPr>
          <p:cNvPr id="7" name="object 7"/>
          <p:cNvSpPr txBox="1">
            <a:spLocks noGrp="1"/>
          </p:cNvSpPr>
          <p:nvPr>
            <p:ph type="title"/>
          </p:nvPr>
        </p:nvSpPr>
        <p:spPr>
          <a:xfrm>
            <a:off x="2203119" y="1173368"/>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rPr>
              <a:t>SQL </a:t>
            </a:r>
            <a:r>
              <a:rPr sz="2400" b="1" spc="-5" dirty="0">
                <a:solidFill>
                  <a:schemeClr val="bg1"/>
                </a:solidFill>
              </a:rPr>
              <a:t>Server</a:t>
            </a:r>
            <a:r>
              <a:rPr sz="2400" b="1" spc="-40" dirty="0">
                <a:solidFill>
                  <a:schemeClr val="bg1"/>
                </a:solidFill>
              </a:rPr>
              <a:t> </a:t>
            </a:r>
            <a:r>
              <a:rPr sz="2400" b="1" spc="-10" dirty="0">
                <a:solidFill>
                  <a:schemeClr val="bg1"/>
                </a:solidFill>
              </a:rPr>
              <a:t>Introduction</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7827999" y="6257810"/>
            <a:ext cx="2151965" cy="43204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3235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26995" y="2588895"/>
            <a:ext cx="140208" cy="1417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684196" y="2881502"/>
            <a:ext cx="126491" cy="1417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141344" y="3174110"/>
            <a:ext cx="126492" cy="1417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141344" y="3466719"/>
            <a:ext cx="126492" cy="1417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141344" y="3759328"/>
            <a:ext cx="126492" cy="14173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141344" y="4051935"/>
            <a:ext cx="126492" cy="14173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557373" y="2464968"/>
            <a:ext cx="5533390" cy="1781810"/>
          </a:xfrm>
          <a:prstGeom prst="rect">
            <a:avLst/>
          </a:prstGeom>
        </p:spPr>
        <p:txBody>
          <a:bodyPr vert="horz" wrap="square" lIns="0" tIns="61594" rIns="0" bIns="0" rtlCol="0">
            <a:spAutoFit/>
          </a:bodyPr>
          <a:lstStyle/>
          <a:p>
            <a:pPr marL="12700">
              <a:spcBef>
                <a:spcPts val="484"/>
              </a:spcBef>
            </a:pPr>
            <a:r>
              <a:rPr sz="1600" b="1" spc="-5" dirty="0">
                <a:cs typeface="Carlito"/>
              </a:rPr>
              <a:t>Need </a:t>
            </a:r>
            <a:r>
              <a:rPr sz="1600" b="1" spc="-10" dirty="0">
                <a:cs typeface="Carlito"/>
              </a:rPr>
              <a:t>for</a:t>
            </a:r>
            <a:r>
              <a:rPr sz="1600" b="1" spc="-5" dirty="0">
                <a:cs typeface="Carlito"/>
              </a:rPr>
              <a:t> locking:</a:t>
            </a:r>
            <a:endParaRPr sz="1600" dirty="0">
              <a:cs typeface="Carlito"/>
            </a:endParaRPr>
          </a:p>
          <a:p>
            <a:pPr marL="812800" marR="5080" indent="-399415">
              <a:lnSpc>
                <a:spcPct val="120000"/>
              </a:lnSpc>
            </a:pPr>
            <a:r>
              <a:rPr sz="1600" b="1" spc="-10" dirty="0">
                <a:cs typeface="Carlito"/>
              </a:rPr>
              <a:t>In the </a:t>
            </a:r>
            <a:r>
              <a:rPr sz="1600" b="1" spc="-5" dirty="0">
                <a:cs typeface="Carlito"/>
              </a:rPr>
              <a:t>absence of </a:t>
            </a:r>
            <a:r>
              <a:rPr sz="1600" b="1" dirty="0">
                <a:cs typeface="Carlito"/>
              </a:rPr>
              <a:t>locking, </a:t>
            </a:r>
            <a:r>
              <a:rPr sz="1600" b="1" spc="-10" dirty="0">
                <a:cs typeface="Carlito"/>
              </a:rPr>
              <a:t>the following problems </a:t>
            </a:r>
            <a:r>
              <a:rPr sz="1600" b="1" spc="-15" dirty="0">
                <a:cs typeface="Carlito"/>
              </a:rPr>
              <a:t>may </a:t>
            </a:r>
            <a:r>
              <a:rPr sz="1600" b="1" spc="-5" dirty="0">
                <a:cs typeface="Carlito"/>
              </a:rPr>
              <a:t>occur:  </a:t>
            </a:r>
            <a:r>
              <a:rPr sz="1600" b="1" spc="-10" dirty="0">
                <a:cs typeface="Carlito"/>
              </a:rPr>
              <a:t>Lost</a:t>
            </a:r>
            <a:r>
              <a:rPr sz="1600" b="1" spc="-20" dirty="0">
                <a:cs typeface="Carlito"/>
              </a:rPr>
              <a:t> </a:t>
            </a:r>
            <a:r>
              <a:rPr sz="1600" b="1" spc="-15" dirty="0">
                <a:cs typeface="Carlito"/>
              </a:rPr>
              <a:t>updates</a:t>
            </a:r>
            <a:endParaRPr sz="1600" dirty="0">
              <a:cs typeface="Carlito"/>
            </a:endParaRPr>
          </a:p>
          <a:p>
            <a:pPr marL="812800" marR="1456690">
              <a:lnSpc>
                <a:spcPct val="120000"/>
              </a:lnSpc>
            </a:pPr>
            <a:r>
              <a:rPr sz="1600" b="1" spc="-10" dirty="0">
                <a:cs typeface="Carlito"/>
              </a:rPr>
              <a:t>Uncommitted dependency (Dirty read)  Inconsistent</a:t>
            </a:r>
            <a:r>
              <a:rPr sz="1600" b="1" dirty="0">
                <a:cs typeface="Carlito"/>
              </a:rPr>
              <a:t> </a:t>
            </a:r>
            <a:r>
              <a:rPr sz="1600" b="1" spc="-5" dirty="0">
                <a:cs typeface="Carlito"/>
              </a:rPr>
              <a:t>analysis</a:t>
            </a:r>
            <a:endParaRPr sz="1600" dirty="0">
              <a:cs typeface="Carlito"/>
            </a:endParaRPr>
          </a:p>
          <a:p>
            <a:pPr marL="812800">
              <a:spcBef>
                <a:spcPts val="385"/>
              </a:spcBef>
            </a:pPr>
            <a:r>
              <a:rPr sz="1600" b="1" spc="-10" dirty="0">
                <a:cs typeface="Carlito"/>
              </a:rPr>
              <a:t>Phantom reads</a:t>
            </a:r>
            <a:endParaRPr sz="1600" dirty="0">
              <a:cs typeface="Carlito"/>
            </a:endParaRPr>
          </a:p>
        </p:txBody>
      </p:sp>
      <p:sp>
        <p:nvSpPr>
          <p:cNvPr id="9" name="object 9"/>
          <p:cNvSpPr txBox="1"/>
          <p:nvPr/>
        </p:nvSpPr>
        <p:spPr>
          <a:xfrm>
            <a:off x="2202018" y="1880215"/>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10" name="object 10"/>
          <p:cNvSpPr txBox="1">
            <a:spLocks noGrp="1"/>
          </p:cNvSpPr>
          <p:nvPr>
            <p:ph type="title"/>
          </p:nvPr>
        </p:nvSpPr>
        <p:spPr>
          <a:xfrm>
            <a:off x="2229925" y="1140649"/>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2" name="object 4"/>
          <p:cNvSpPr/>
          <p:nvPr/>
        </p:nvSpPr>
        <p:spPr>
          <a:xfrm>
            <a:off x="7866636" y="6193415"/>
            <a:ext cx="2113328" cy="43204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5950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78912" y="109728"/>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chemeClr val="bg1"/>
          </a:solidFill>
        </p:spPr>
        <p:txBody>
          <a:bodyPr wrap="square" lIns="0" tIns="0" rIns="0" bIns="0" rtlCol="0"/>
          <a:lstStyle/>
          <a:p>
            <a:endParaRPr/>
          </a:p>
        </p:txBody>
      </p:sp>
      <p:sp>
        <p:nvSpPr>
          <p:cNvPr id="11" name="object 11"/>
          <p:cNvSpPr txBox="1"/>
          <p:nvPr/>
        </p:nvSpPr>
        <p:spPr>
          <a:xfrm>
            <a:off x="2207564" y="2715144"/>
            <a:ext cx="7729547" cy="2376675"/>
          </a:xfrm>
          <a:prstGeom prst="rect">
            <a:avLst/>
          </a:prstGeom>
        </p:spPr>
        <p:txBody>
          <a:bodyPr vert="horz" wrap="square" lIns="0" tIns="61594" rIns="0" bIns="0" rtlCol="0">
            <a:spAutoFit/>
          </a:bodyPr>
          <a:lstStyle/>
          <a:p>
            <a:pPr marL="12700">
              <a:spcBef>
                <a:spcPts val="484"/>
              </a:spcBef>
            </a:pPr>
            <a:r>
              <a:rPr sz="1600" b="1" spc="-5" dirty="0">
                <a:cs typeface="Carlito"/>
              </a:rPr>
              <a:t>Locking in SQL</a:t>
            </a:r>
            <a:r>
              <a:rPr sz="1600" b="1" spc="-45" dirty="0">
                <a:cs typeface="Carlito"/>
              </a:rPr>
              <a:t> </a:t>
            </a:r>
            <a:r>
              <a:rPr sz="1600" b="1" spc="-5" dirty="0">
                <a:cs typeface="Carlito"/>
              </a:rPr>
              <a:t>Server:</a:t>
            </a:r>
            <a:endParaRPr sz="1600" dirty="0">
              <a:cs typeface="Carlito"/>
            </a:endParaRPr>
          </a:p>
          <a:p>
            <a:pPr marL="812800" marR="5080" indent="-400050">
              <a:lnSpc>
                <a:spcPct val="120000"/>
              </a:lnSpc>
            </a:pPr>
            <a:r>
              <a:rPr sz="1600" b="1" spc="-5" dirty="0">
                <a:cs typeface="Carlito"/>
              </a:rPr>
              <a:t>SQL Server uses </a:t>
            </a:r>
            <a:r>
              <a:rPr sz="1600" b="1" spc="-10" dirty="0">
                <a:cs typeface="Carlito"/>
              </a:rPr>
              <a:t>the following </a:t>
            </a:r>
            <a:r>
              <a:rPr sz="1600" b="1" spc="-5" dirty="0">
                <a:cs typeface="Carlito"/>
              </a:rPr>
              <a:t>lock </a:t>
            </a:r>
            <a:r>
              <a:rPr sz="1600" b="1" spc="-10" dirty="0">
                <a:cs typeface="Carlito"/>
              </a:rPr>
              <a:t>modes:  </a:t>
            </a:r>
            <a:endParaRPr lang="en-GB" sz="1600" b="1" spc="-10" dirty="0">
              <a:cs typeface="Carlito"/>
            </a:endParaRPr>
          </a:p>
          <a:p>
            <a:pPr marL="812800" marR="5080" indent="-400050">
              <a:lnSpc>
                <a:spcPct val="120000"/>
              </a:lnSpc>
            </a:pPr>
            <a:r>
              <a:rPr sz="1600" b="1" spc="-10" dirty="0">
                <a:cs typeface="Carlito"/>
              </a:rPr>
              <a:t>Shared</a:t>
            </a:r>
            <a:r>
              <a:rPr sz="1600" b="1" spc="-5" dirty="0">
                <a:cs typeface="Carlito"/>
              </a:rPr>
              <a:t> locks</a:t>
            </a:r>
            <a:endParaRPr lang="en-GB" sz="1600" b="1" spc="-5" dirty="0">
              <a:cs typeface="Carlito"/>
            </a:endParaRPr>
          </a:p>
          <a:p>
            <a:pPr marL="812800" marR="5080" indent="-400050">
              <a:lnSpc>
                <a:spcPct val="120000"/>
              </a:lnSpc>
            </a:pPr>
            <a:r>
              <a:rPr sz="1600" b="1" spc="-10" dirty="0">
                <a:cs typeface="Carlito"/>
              </a:rPr>
              <a:t>Exclusive</a:t>
            </a:r>
            <a:r>
              <a:rPr sz="1600" b="1" spc="-70" dirty="0">
                <a:cs typeface="Carlito"/>
              </a:rPr>
              <a:t> </a:t>
            </a:r>
            <a:r>
              <a:rPr sz="1600" b="1" spc="-5" dirty="0">
                <a:cs typeface="Carlito"/>
              </a:rPr>
              <a:t>locks</a:t>
            </a:r>
            <a:endParaRPr lang="en-GB" sz="1600" b="1" spc="-5" dirty="0">
              <a:cs typeface="Carlito"/>
            </a:endParaRPr>
          </a:p>
          <a:p>
            <a:pPr marL="812800" marR="5080" indent="-400050">
              <a:lnSpc>
                <a:spcPct val="120000"/>
              </a:lnSpc>
            </a:pPr>
            <a:r>
              <a:rPr sz="1600" b="1" spc="-10" dirty="0">
                <a:cs typeface="Carlito"/>
              </a:rPr>
              <a:t>Update </a:t>
            </a:r>
            <a:r>
              <a:rPr sz="1600" b="1" spc="-5" dirty="0">
                <a:cs typeface="Carlito"/>
              </a:rPr>
              <a:t>locks</a:t>
            </a:r>
            <a:endParaRPr lang="en-GB" sz="1600" b="1" spc="-5" dirty="0">
              <a:cs typeface="Carlito"/>
            </a:endParaRPr>
          </a:p>
          <a:p>
            <a:pPr marL="812800" marR="5080" indent="-400050">
              <a:lnSpc>
                <a:spcPct val="120000"/>
              </a:lnSpc>
            </a:pPr>
            <a:r>
              <a:rPr sz="1600" b="1" spc="-15" dirty="0">
                <a:cs typeface="Carlito"/>
              </a:rPr>
              <a:t>Intent</a:t>
            </a:r>
            <a:r>
              <a:rPr sz="1600" b="1" spc="-10" dirty="0">
                <a:cs typeface="Carlito"/>
              </a:rPr>
              <a:t> </a:t>
            </a:r>
            <a:r>
              <a:rPr sz="1600" b="1" spc="-5" dirty="0">
                <a:cs typeface="Carlito"/>
              </a:rPr>
              <a:t>locks</a:t>
            </a:r>
            <a:endParaRPr lang="en-GB" sz="1600" dirty="0">
              <a:cs typeface="Carlito"/>
            </a:endParaRPr>
          </a:p>
          <a:p>
            <a:pPr marL="812800" marR="5080" indent="-400050">
              <a:lnSpc>
                <a:spcPct val="120000"/>
              </a:lnSpc>
            </a:pPr>
            <a:r>
              <a:rPr sz="1600" b="1" spc="-5" dirty="0">
                <a:cs typeface="Carlito"/>
              </a:rPr>
              <a:t>Schema locks</a:t>
            </a:r>
            <a:endParaRPr lang="en-GB" sz="1600" b="1" spc="-5" dirty="0">
              <a:cs typeface="Carlito"/>
            </a:endParaRPr>
          </a:p>
          <a:p>
            <a:pPr marL="812800" marR="5080" indent="-400050">
              <a:lnSpc>
                <a:spcPct val="120000"/>
              </a:lnSpc>
            </a:pPr>
            <a:r>
              <a:rPr sz="1600" b="1" spc="-5" dirty="0">
                <a:cs typeface="Carlito"/>
              </a:rPr>
              <a:t>Bulk </a:t>
            </a:r>
            <a:r>
              <a:rPr sz="1600" b="1" spc="-15" dirty="0">
                <a:cs typeface="Carlito"/>
              </a:rPr>
              <a:t>update</a:t>
            </a:r>
            <a:r>
              <a:rPr sz="1600" b="1" spc="-35" dirty="0">
                <a:cs typeface="Carlito"/>
              </a:rPr>
              <a:t> </a:t>
            </a:r>
            <a:r>
              <a:rPr sz="1600" b="1" spc="-5" dirty="0">
                <a:cs typeface="Carlito"/>
              </a:rPr>
              <a:t>locks</a:t>
            </a:r>
            <a:endParaRPr sz="1600" dirty="0">
              <a:cs typeface="Carlito"/>
            </a:endParaRPr>
          </a:p>
        </p:txBody>
      </p:sp>
      <p:sp>
        <p:nvSpPr>
          <p:cNvPr id="12" name="object 12"/>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13" name="object 13"/>
          <p:cNvSpPr txBox="1">
            <a:spLocks noGrp="1"/>
          </p:cNvSpPr>
          <p:nvPr>
            <p:ph type="title"/>
          </p:nvPr>
        </p:nvSpPr>
        <p:spPr>
          <a:xfrm>
            <a:off x="2164712" y="107991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7939693" y="6139132"/>
            <a:ext cx="1997418"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118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3962" y="2681031"/>
            <a:ext cx="7745788" cy="1640246"/>
          </a:xfrm>
        </p:spPr>
        <p:txBody>
          <a:bodyPr>
            <a:normAutofit/>
          </a:bodyPr>
          <a:lstStyle/>
          <a:p>
            <a:pPr algn="just"/>
            <a:r>
              <a:rPr lang="en-US" sz="1600" b="1" dirty="0"/>
              <a:t>Stored Procedures and Triggers within a database are similar constructs. They can both perform the same SQL statements. The biggest difference between the two is how they are executed. A stored procedure has to be executed by a user, while a trigger is executed by the system as the result of an event. Events that cause triggers to be activated include data inserts, updates and deletes. One drawback to using triggers instead of stored procedures is that they cannot accept parameters.</a:t>
            </a:r>
          </a:p>
        </p:txBody>
      </p:sp>
      <p:sp>
        <p:nvSpPr>
          <p:cNvPr id="4"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lang="en-GB" sz="2400" b="1" spc="-15" dirty="0">
                <a:solidFill>
                  <a:srgbClr val="FFFFFF"/>
                </a:solidFill>
                <a:cs typeface="Carlito"/>
              </a:rPr>
              <a:t>Triggers</a:t>
            </a:r>
            <a:endParaRPr sz="2400" dirty="0">
              <a:cs typeface="Carlito"/>
            </a:endParaRPr>
          </a:p>
        </p:txBody>
      </p:sp>
      <p:sp>
        <p:nvSpPr>
          <p:cNvPr id="5" name="object 3"/>
          <p:cNvSpPr txBox="1">
            <a:spLocks/>
          </p:cNvSpPr>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a:solidFill>
                  <a:schemeClr val="bg1"/>
                </a:solidFill>
                <a:latin typeface="+mn-lt"/>
              </a:rPr>
              <a:t>SQL </a:t>
            </a:r>
            <a:r>
              <a:rPr lang="en-GB" sz="2400" b="1" spc="-5">
                <a:solidFill>
                  <a:schemeClr val="bg1"/>
                </a:solidFill>
                <a:latin typeface="+mn-lt"/>
              </a:rPr>
              <a:t>Server</a:t>
            </a:r>
            <a:r>
              <a:rPr lang="en-GB" sz="2400" b="1" spc="-40">
                <a:solidFill>
                  <a:schemeClr val="bg1"/>
                </a:solidFill>
                <a:latin typeface="+mn-lt"/>
              </a:rPr>
              <a:t> </a:t>
            </a:r>
            <a:r>
              <a:rPr lang="en-GB" sz="2400" b="1" spc="-10">
                <a:solidFill>
                  <a:schemeClr val="bg1"/>
                </a:solidFill>
                <a:latin typeface="+mn-lt"/>
              </a:rPr>
              <a:t>Introduction</a:t>
            </a:r>
            <a:endParaRPr lang="en-GB" sz="2400" b="1" spc="-10" dirty="0">
              <a:solidFill>
                <a:schemeClr val="bg1"/>
              </a:solidFill>
              <a:latin typeface="+mn-l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5429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56204" y="2737485"/>
            <a:ext cx="126492" cy="1417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56204" y="3273933"/>
            <a:ext cx="126492" cy="14173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629306" y="2320822"/>
            <a:ext cx="6858634" cy="3507754"/>
          </a:xfrm>
          <a:prstGeom prst="rect">
            <a:avLst/>
          </a:prstGeom>
        </p:spPr>
        <p:txBody>
          <a:bodyPr vert="horz" wrap="square" lIns="0" tIns="61594" rIns="0" bIns="0" rtlCol="0">
            <a:spAutoFit/>
          </a:bodyPr>
          <a:lstStyle/>
          <a:p>
            <a:pPr marL="12700">
              <a:spcBef>
                <a:spcPts val="484"/>
              </a:spcBef>
            </a:pPr>
            <a:r>
              <a:rPr sz="1600" b="1" spc="-10" dirty="0">
                <a:cs typeface="Carlito"/>
              </a:rPr>
              <a:t>Implementing </a:t>
            </a:r>
            <a:r>
              <a:rPr sz="1600" b="1" spc="-5" dirty="0">
                <a:cs typeface="Carlito"/>
              </a:rPr>
              <a:t>isolation</a:t>
            </a:r>
            <a:r>
              <a:rPr sz="1600" b="1" spc="-15" dirty="0">
                <a:cs typeface="Carlito"/>
              </a:rPr>
              <a:t> </a:t>
            </a:r>
            <a:r>
              <a:rPr sz="1600" b="1" spc="-10" dirty="0">
                <a:cs typeface="Carlito"/>
              </a:rPr>
              <a:t>levels:</a:t>
            </a:r>
            <a:endParaRPr sz="1600" dirty="0">
              <a:cs typeface="Carlito"/>
            </a:endParaRPr>
          </a:p>
          <a:p>
            <a:pPr marL="413384">
              <a:spcBef>
                <a:spcPts val="385"/>
              </a:spcBef>
            </a:pPr>
            <a:r>
              <a:rPr sz="1600" b="1" spc="-5" dirty="0">
                <a:cs typeface="Carlito"/>
              </a:rPr>
              <a:t>Isolation </a:t>
            </a:r>
            <a:r>
              <a:rPr sz="1600" b="1" spc="-10" dirty="0">
                <a:cs typeface="Carlito"/>
              </a:rPr>
              <a:t>levels </a:t>
            </a:r>
            <a:r>
              <a:rPr sz="1600" b="1" spc="-5" dirty="0">
                <a:cs typeface="Carlito"/>
              </a:rPr>
              <a:t>in </a:t>
            </a:r>
            <a:r>
              <a:rPr sz="1600" b="1" spc="-10" dirty="0">
                <a:cs typeface="Carlito"/>
              </a:rPr>
              <a:t>the </a:t>
            </a:r>
            <a:r>
              <a:rPr sz="1600" b="1" spc="-5" dirty="0">
                <a:cs typeface="Carlito"/>
              </a:rPr>
              <a:t>transactions can </a:t>
            </a:r>
            <a:r>
              <a:rPr sz="1600" b="1" spc="-10" dirty="0">
                <a:cs typeface="Carlito"/>
              </a:rPr>
              <a:t>be set </a:t>
            </a:r>
            <a:r>
              <a:rPr sz="1600" b="1" spc="-15" dirty="0">
                <a:cs typeface="Carlito"/>
              </a:rPr>
              <a:t>by </a:t>
            </a:r>
            <a:r>
              <a:rPr sz="1600" b="1" spc="-5" dirty="0">
                <a:cs typeface="Carlito"/>
              </a:rPr>
              <a:t>using the SET</a:t>
            </a:r>
            <a:r>
              <a:rPr sz="1600" b="1" spc="110" dirty="0">
                <a:cs typeface="Carlito"/>
              </a:rPr>
              <a:t> </a:t>
            </a:r>
            <a:r>
              <a:rPr sz="1600" b="1" spc="-10" dirty="0">
                <a:cs typeface="Carlito"/>
              </a:rPr>
              <a:t>TRANSACTION</a:t>
            </a:r>
            <a:endParaRPr sz="1600" dirty="0">
              <a:cs typeface="Carlito"/>
            </a:endParaRPr>
          </a:p>
          <a:p>
            <a:pPr marL="413384"/>
            <a:r>
              <a:rPr sz="1600" b="1" spc="-20" dirty="0">
                <a:cs typeface="Carlito"/>
              </a:rPr>
              <a:t>ISOLATION </a:t>
            </a:r>
            <a:r>
              <a:rPr sz="1600" b="1" spc="-5" dirty="0">
                <a:cs typeface="Carlito"/>
              </a:rPr>
              <a:t>LEVEL </a:t>
            </a:r>
            <a:r>
              <a:rPr sz="1600" b="1" spc="-15" dirty="0">
                <a:cs typeface="Carlito"/>
              </a:rPr>
              <a:t>statement before </a:t>
            </a:r>
            <a:r>
              <a:rPr sz="1600" b="1" spc="-10" dirty="0">
                <a:cs typeface="Carlito"/>
              </a:rPr>
              <a:t>beginning </a:t>
            </a:r>
            <a:r>
              <a:rPr sz="1600" b="1" spc="-5" dirty="0">
                <a:cs typeface="Carlito"/>
              </a:rPr>
              <a:t>a</a:t>
            </a:r>
            <a:r>
              <a:rPr sz="1600" b="1" spc="100" dirty="0">
                <a:cs typeface="Carlito"/>
              </a:rPr>
              <a:t> </a:t>
            </a:r>
            <a:r>
              <a:rPr sz="1600" b="1" spc="-5" dirty="0">
                <a:cs typeface="Carlito"/>
              </a:rPr>
              <a:t>transaction.</a:t>
            </a:r>
            <a:endParaRPr sz="1600" dirty="0">
              <a:cs typeface="Carlito"/>
            </a:endParaRPr>
          </a:p>
          <a:p>
            <a:pPr marL="413384">
              <a:spcBef>
                <a:spcPts val="385"/>
              </a:spcBef>
            </a:pPr>
            <a:r>
              <a:rPr sz="1600" b="1" spc="-15" dirty="0">
                <a:cs typeface="Carlito"/>
              </a:rPr>
              <a:t>Syntax:</a:t>
            </a:r>
            <a:endParaRPr sz="1600" dirty="0">
              <a:cs typeface="Carlito"/>
            </a:endParaRPr>
          </a:p>
          <a:p>
            <a:pPr marL="1041400" marR="2642870">
              <a:lnSpc>
                <a:spcPts val="2310"/>
              </a:lnSpc>
              <a:spcBef>
                <a:spcPts val="135"/>
              </a:spcBef>
            </a:pPr>
            <a:r>
              <a:rPr sz="1600" b="1" spc="-5" dirty="0">
                <a:cs typeface="Carlito"/>
              </a:rPr>
              <a:t>SET </a:t>
            </a:r>
            <a:r>
              <a:rPr sz="1600" b="1" spc="-10" dirty="0">
                <a:cs typeface="Carlito"/>
              </a:rPr>
              <a:t>TRANSACTION </a:t>
            </a:r>
            <a:r>
              <a:rPr sz="1600" b="1" spc="-20" dirty="0">
                <a:cs typeface="Carlito"/>
              </a:rPr>
              <a:t>ISOLATION </a:t>
            </a:r>
            <a:r>
              <a:rPr sz="1600" b="1" spc="-5" dirty="0">
                <a:cs typeface="Carlito"/>
              </a:rPr>
              <a:t>LEVEL {  </a:t>
            </a:r>
            <a:r>
              <a:rPr sz="1600" b="1" spc="-10" dirty="0">
                <a:cs typeface="Carlito"/>
              </a:rPr>
              <a:t>READ UNCOMMITTED</a:t>
            </a:r>
            <a:r>
              <a:rPr sz="1600" b="1" spc="30" dirty="0">
                <a:cs typeface="Carlito"/>
              </a:rPr>
              <a:t> </a:t>
            </a:r>
            <a:r>
              <a:rPr sz="1600" b="1" spc="-5" dirty="0">
                <a:cs typeface="Carlito"/>
              </a:rPr>
              <a:t>|</a:t>
            </a:r>
            <a:endParaRPr sz="1600" dirty="0">
              <a:cs typeface="Carlito"/>
            </a:endParaRPr>
          </a:p>
          <a:p>
            <a:pPr marL="1041400">
              <a:spcBef>
                <a:spcPts val="240"/>
              </a:spcBef>
            </a:pPr>
            <a:r>
              <a:rPr sz="1600" b="1" spc="-10" dirty="0">
                <a:cs typeface="Carlito"/>
              </a:rPr>
              <a:t>READ COMMITTED </a:t>
            </a:r>
            <a:r>
              <a:rPr sz="1600" b="1" spc="-5" dirty="0">
                <a:cs typeface="Carlito"/>
              </a:rPr>
              <a:t>|</a:t>
            </a:r>
            <a:r>
              <a:rPr sz="1600" b="1" spc="40" dirty="0">
                <a:cs typeface="Carlito"/>
              </a:rPr>
              <a:t> </a:t>
            </a:r>
            <a:r>
              <a:rPr sz="1600" b="1" spc="-30" dirty="0">
                <a:cs typeface="Carlito"/>
              </a:rPr>
              <a:t>REPEATABLE</a:t>
            </a:r>
            <a:endParaRPr sz="1600" dirty="0">
              <a:cs typeface="Carlito"/>
            </a:endParaRPr>
          </a:p>
          <a:p>
            <a:pPr marL="1041400" marR="2509520">
              <a:lnSpc>
                <a:spcPct val="120000"/>
              </a:lnSpc>
            </a:pPr>
            <a:r>
              <a:rPr sz="1600" b="1" spc="-10" dirty="0">
                <a:cs typeface="Carlito"/>
              </a:rPr>
              <a:t>READ </a:t>
            </a:r>
            <a:r>
              <a:rPr sz="1600" b="1" spc="-5" dirty="0">
                <a:cs typeface="Carlito"/>
              </a:rPr>
              <a:t>| </a:t>
            </a:r>
            <a:r>
              <a:rPr sz="1600" b="1" spc="-10" dirty="0">
                <a:cs typeface="Carlito"/>
              </a:rPr>
              <a:t>SNAPSHOT </a:t>
            </a:r>
            <a:r>
              <a:rPr sz="1600" b="1" spc="-5" dirty="0">
                <a:cs typeface="Carlito"/>
              </a:rPr>
              <a:t>| SERIALIZABLE } [ ;]  </a:t>
            </a:r>
            <a:r>
              <a:rPr sz="1600" b="1" spc="-10" dirty="0">
                <a:cs typeface="Carlito"/>
              </a:rPr>
              <a:t>BEGIN</a:t>
            </a:r>
            <a:r>
              <a:rPr sz="1600" b="1" spc="-20" dirty="0">
                <a:cs typeface="Carlito"/>
              </a:rPr>
              <a:t> </a:t>
            </a:r>
            <a:r>
              <a:rPr sz="1600" b="1" spc="-10" dirty="0">
                <a:cs typeface="Carlito"/>
              </a:rPr>
              <a:t>TRANSACTION</a:t>
            </a:r>
            <a:endParaRPr sz="1600" dirty="0">
              <a:cs typeface="Carlito"/>
            </a:endParaRPr>
          </a:p>
          <a:p>
            <a:pPr marL="1041400">
              <a:spcBef>
                <a:spcPts val="380"/>
              </a:spcBef>
            </a:pPr>
            <a:r>
              <a:rPr sz="1600" b="1" spc="-465" dirty="0">
                <a:cs typeface="Arial"/>
              </a:rPr>
              <a:t>………</a:t>
            </a:r>
            <a:endParaRPr sz="1600" dirty="0">
              <a:cs typeface="Arial"/>
            </a:endParaRPr>
          </a:p>
          <a:p>
            <a:pPr marL="1041400">
              <a:spcBef>
                <a:spcPts val="390"/>
              </a:spcBef>
            </a:pPr>
            <a:r>
              <a:rPr sz="1600" b="1" spc="-465" dirty="0">
                <a:cs typeface="Arial"/>
              </a:rPr>
              <a:t>………</a:t>
            </a:r>
            <a:endParaRPr sz="1600" dirty="0">
              <a:cs typeface="Arial"/>
            </a:endParaRPr>
          </a:p>
          <a:p>
            <a:pPr marL="1041400">
              <a:spcBef>
                <a:spcPts val="384"/>
              </a:spcBef>
            </a:pPr>
            <a:r>
              <a:rPr sz="1600" b="1" spc="-15" dirty="0">
                <a:cs typeface="Carlito"/>
              </a:rPr>
              <a:t>COMMIT</a:t>
            </a:r>
            <a:r>
              <a:rPr sz="1600" b="1" spc="15" dirty="0">
                <a:cs typeface="Carlito"/>
              </a:rPr>
              <a:t> </a:t>
            </a:r>
            <a:r>
              <a:rPr sz="1600" b="1" spc="-10" dirty="0">
                <a:cs typeface="Carlito"/>
              </a:rPr>
              <a:t>TRANSACTION</a:t>
            </a:r>
            <a:endParaRPr sz="1600" dirty="0">
              <a:cs typeface="Carlito"/>
            </a:endParaRPr>
          </a:p>
        </p:txBody>
      </p:sp>
      <p:sp>
        <p:nvSpPr>
          <p:cNvPr id="6" name="object 6"/>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7" name="object 7"/>
          <p:cNvSpPr txBox="1">
            <a:spLocks noGrp="1"/>
          </p:cNvSpPr>
          <p:nvPr>
            <p:ph type="title"/>
          </p:nvPr>
        </p:nvSpPr>
        <p:spPr>
          <a:xfrm>
            <a:off x="2207564" y="1067534"/>
            <a:ext cx="7772400" cy="360163"/>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7840879" y="6249855"/>
            <a:ext cx="2139085" cy="4320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5517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95117" y="1711579"/>
            <a:ext cx="140207" cy="16002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81882" y="1663637"/>
            <a:ext cx="1328420" cy="255904"/>
          </a:xfrm>
          <a:prstGeom prst="rect">
            <a:avLst/>
          </a:prstGeom>
        </p:spPr>
        <p:txBody>
          <a:bodyPr vert="horz" wrap="square" lIns="0" tIns="0" rIns="0" bIns="0" rtlCol="0">
            <a:spAutoFit/>
          </a:bodyPr>
          <a:lstStyle/>
          <a:p>
            <a:pPr>
              <a:lnSpc>
                <a:spcPts val="1989"/>
              </a:lnSpc>
            </a:pPr>
            <a:r>
              <a:rPr dirty="0">
                <a:solidFill>
                  <a:srgbClr val="E36C09"/>
                </a:solidFill>
                <a:latin typeface="Arial"/>
                <a:cs typeface="Arial"/>
              </a:rPr>
              <a:t>For</a:t>
            </a:r>
            <a:r>
              <a:rPr spc="-75" dirty="0">
                <a:solidFill>
                  <a:srgbClr val="E36C09"/>
                </a:solidFill>
                <a:latin typeface="Arial"/>
                <a:cs typeface="Arial"/>
              </a:rPr>
              <a:t> </a:t>
            </a:r>
            <a:r>
              <a:rPr spc="-10" dirty="0">
                <a:solidFill>
                  <a:srgbClr val="E36C09"/>
                </a:solidFill>
                <a:latin typeface="Arial"/>
                <a:cs typeface="Arial"/>
              </a:rPr>
              <a:t>example:</a:t>
            </a:r>
            <a:endParaRPr>
              <a:latin typeface="Arial"/>
              <a:cs typeface="Arial"/>
            </a:endParaRPr>
          </a:p>
        </p:txBody>
      </p:sp>
      <p:sp>
        <p:nvSpPr>
          <p:cNvPr id="5" name="object 5"/>
          <p:cNvSpPr txBox="1">
            <a:spLocks noGrp="1"/>
          </p:cNvSpPr>
          <p:nvPr>
            <p:ph type="body" idx="1"/>
          </p:nvPr>
        </p:nvSpPr>
        <p:spPr>
          <a:xfrm>
            <a:off x="2177269" y="2417462"/>
            <a:ext cx="7802696" cy="2715229"/>
          </a:xfrm>
          <a:prstGeom prst="rect">
            <a:avLst/>
          </a:prstGeom>
        </p:spPr>
        <p:txBody>
          <a:bodyPr vert="horz" wrap="square" lIns="0" tIns="61594" rIns="0" bIns="0" rtlCol="0">
            <a:spAutoFit/>
          </a:bodyPr>
          <a:lstStyle/>
          <a:p>
            <a:pPr marL="0" indent="0">
              <a:lnSpc>
                <a:spcPct val="100000"/>
              </a:lnSpc>
              <a:spcBef>
                <a:spcPts val="484"/>
              </a:spcBef>
              <a:buNone/>
            </a:pPr>
            <a:r>
              <a:rPr lang="en-GB" sz="1600" b="1" spc="-5" dirty="0"/>
              <a:t>     SET TRANSACTION ISOLATION LEVEL </a:t>
            </a:r>
            <a:r>
              <a:rPr sz="1600" b="1" spc="-5" dirty="0"/>
              <a:t>READ COMMITTED</a:t>
            </a:r>
          </a:p>
          <a:p>
            <a:pPr marL="0" marR="2573020" indent="0">
              <a:lnSpc>
                <a:spcPts val="2310"/>
              </a:lnSpc>
              <a:spcBef>
                <a:spcPts val="135"/>
              </a:spcBef>
              <a:buNone/>
            </a:pPr>
            <a:r>
              <a:rPr lang="en-GB" sz="1600" b="1" spc="-5" dirty="0"/>
              <a:t>     </a:t>
            </a:r>
            <a:r>
              <a:rPr sz="1600" b="1" spc="-5" dirty="0"/>
              <a:t>BEGIN TRANSACTION </a:t>
            </a:r>
            <a:r>
              <a:rPr sz="1600" b="1" dirty="0"/>
              <a:t>TR  </a:t>
            </a:r>
            <a:endParaRPr lang="en-GB" sz="1600" b="1" dirty="0"/>
          </a:p>
          <a:p>
            <a:pPr marL="0" marR="2573020" indent="0">
              <a:lnSpc>
                <a:spcPts val="2310"/>
              </a:lnSpc>
              <a:spcBef>
                <a:spcPts val="135"/>
              </a:spcBef>
              <a:buNone/>
            </a:pPr>
            <a:r>
              <a:rPr lang="en-GB" sz="1600" b="1" spc="-5" dirty="0"/>
              <a:t>     </a:t>
            </a:r>
            <a:r>
              <a:rPr sz="1600" b="1" spc="-5" dirty="0"/>
              <a:t>BEGIN</a:t>
            </a:r>
            <a:r>
              <a:rPr sz="1600" b="1" spc="-10" dirty="0"/>
              <a:t> </a:t>
            </a:r>
            <a:r>
              <a:rPr sz="1600" b="1" spc="-5" dirty="0"/>
              <a:t>TRY</a:t>
            </a:r>
          </a:p>
          <a:p>
            <a:pPr marL="0" indent="0">
              <a:lnSpc>
                <a:spcPct val="100000"/>
              </a:lnSpc>
              <a:spcBef>
                <a:spcPts val="235"/>
              </a:spcBef>
              <a:buNone/>
            </a:pPr>
            <a:r>
              <a:rPr lang="en-GB" sz="1600" b="1" spc="-5" dirty="0"/>
              <a:t>     </a:t>
            </a:r>
            <a:r>
              <a:rPr sz="1600" b="1" spc="-5" dirty="0"/>
              <a:t>UPDATE</a:t>
            </a:r>
            <a:r>
              <a:rPr sz="1600" b="1" spc="10" dirty="0"/>
              <a:t> </a:t>
            </a:r>
            <a:r>
              <a:rPr sz="1600" b="1" spc="-5" dirty="0"/>
              <a:t>Person.Contact</a:t>
            </a:r>
          </a:p>
          <a:p>
            <a:pPr marL="0" marR="862330" indent="0">
              <a:lnSpc>
                <a:spcPct val="120000"/>
              </a:lnSpc>
              <a:buNone/>
            </a:pPr>
            <a:r>
              <a:rPr lang="en-GB" sz="1600" b="1" spc="-5" dirty="0"/>
              <a:t>     </a:t>
            </a:r>
            <a:r>
              <a:rPr sz="1600" b="1" spc="-5" dirty="0"/>
              <a:t>SET EmailAddress='jolyn@yahoo.com'  WHERE ContactID =</a:t>
            </a:r>
            <a:r>
              <a:rPr sz="1600" b="1" spc="15" dirty="0"/>
              <a:t> </a:t>
            </a:r>
            <a:r>
              <a:rPr sz="1600" b="1" spc="-5" dirty="0"/>
              <a:t>1070</a:t>
            </a:r>
          </a:p>
          <a:p>
            <a:pPr marL="0" indent="0">
              <a:lnSpc>
                <a:spcPct val="100000"/>
              </a:lnSpc>
              <a:spcBef>
                <a:spcPts val="390"/>
              </a:spcBef>
              <a:buNone/>
            </a:pPr>
            <a:r>
              <a:rPr lang="en-GB" sz="1600" b="1" spc="-5" dirty="0"/>
              <a:t>     </a:t>
            </a:r>
            <a:r>
              <a:rPr sz="1600" b="1" spc="-5" dirty="0"/>
              <a:t>UPDATE HumanResources.EmployeeAddress</a:t>
            </a:r>
            <a:r>
              <a:rPr sz="1600" b="1" spc="40" dirty="0"/>
              <a:t> </a:t>
            </a:r>
            <a:r>
              <a:rPr sz="1600" b="1" spc="-5" dirty="0"/>
              <a:t>SET</a:t>
            </a:r>
          </a:p>
          <a:p>
            <a:pPr marL="73025" indent="0">
              <a:lnSpc>
                <a:spcPct val="100000"/>
              </a:lnSpc>
              <a:buNone/>
            </a:pPr>
            <a:r>
              <a:rPr lang="en-GB" sz="1600" b="1" spc="-5" dirty="0"/>
              <a:t>    </a:t>
            </a:r>
            <a:r>
              <a:rPr sz="1600" b="1" spc="-5" dirty="0" err="1"/>
              <a:t>AddressID</a:t>
            </a:r>
            <a:r>
              <a:rPr sz="1600" b="1" spc="-5" dirty="0"/>
              <a:t> =</a:t>
            </a:r>
            <a:r>
              <a:rPr sz="1600" b="1" spc="15" dirty="0"/>
              <a:t> </a:t>
            </a:r>
            <a:r>
              <a:rPr sz="1600" b="1" spc="-5" dirty="0"/>
              <a:t>32533</a:t>
            </a:r>
            <a:r>
              <a:rPr lang="en-GB" sz="1600" b="1" spc="-5" dirty="0"/>
              <a:t> </a:t>
            </a:r>
            <a:r>
              <a:rPr sz="1600" b="1" spc="-5" dirty="0"/>
              <a:t>WHERE EmployeeID = 1  </a:t>
            </a:r>
            <a:endParaRPr lang="en-GB" sz="1600" b="1" spc="-5" dirty="0"/>
          </a:p>
          <a:p>
            <a:pPr marL="0" marR="2451735" indent="0">
              <a:lnSpc>
                <a:spcPct val="120000"/>
              </a:lnSpc>
              <a:buNone/>
            </a:pPr>
            <a:r>
              <a:rPr lang="en-GB" sz="1600" b="1" spc="-5" dirty="0"/>
              <a:t>     </a:t>
            </a:r>
            <a:r>
              <a:rPr sz="1600" b="1" spc="-5" dirty="0"/>
              <a:t>COMMIT TRANSACTION</a:t>
            </a:r>
            <a:r>
              <a:rPr sz="1600" b="1" spc="-55" dirty="0"/>
              <a:t> </a:t>
            </a:r>
            <a:r>
              <a:rPr sz="1600" b="1" spc="-10" dirty="0"/>
              <a:t>TR</a:t>
            </a:r>
          </a:p>
        </p:txBody>
      </p:sp>
      <p:sp>
        <p:nvSpPr>
          <p:cNvPr id="6" name="object 6"/>
          <p:cNvSpPr txBox="1"/>
          <p:nvPr/>
        </p:nvSpPr>
        <p:spPr>
          <a:xfrm>
            <a:off x="1831340" y="742951"/>
            <a:ext cx="148590" cy="330835"/>
          </a:xfrm>
          <a:prstGeom prst="rect">
            <a:avLst/>
          </a:prstGeom>
        </p:spPr>
        <p:txBody>
          <a:bodyPr vert="horz" wrap="square" lIns="0" tIns="13335" rIns="0" bIns="0" rtlCol="0">
            <a:spAutoFit/>
          </a:bodyPr>
          <a:lstStyle/>
          <a:p>
            <a:pPr marL="12700">
              <a:spcBef>
                <a:spcPts val="105"/>
              </a:spcBef>
            </a:pPr>
            <a:r>
              <a:rPr sz="2000" b="1" spc="-5" dirty="0">
                <a:solidFill>
                  <a:srgbClr val="FFFFFF"/>
                </a:solidFill>
                <a:latin typeface="Tahoma"/>
                <a:cs typeface="Tahoma"/>
              </a:rPr>
              <a:t>I</a:t>
            </a:r>
            <a:endParaRPr sz="2000">
              <a:latin typeface="Tahoma"/>
              <a:cs typeface="Tahoma"/>
            </a:endParaRPr>
          </a:p>
        </p:txBody>
      </p:sp>
      <p:sp>
        <p:nvSpPr>
          <p:cNvPr id="7" name="object 7"/>
          <p:cNvSpPr txBox="1"/>
          <p:nvPr/>
        </p:nvSpPr>
        <p:spPr>
          <a:xfrm>
            <a:off x="1966967" y="755525"/>
            <a:ext cx="5835650" cy="307340"/>
          </a:xfrm>
          <a:prstGeom prst="rect">
            <a:avLst/>
          </a:prstGeom>
        </p:spPr>
        <p:txBody>
          <a:bodyPr vert="horz" wrap="square" lIns="0" tIns="635" rIns="0" bIns="0" rtlCol="0">
            <a:spAutoFit/>
          </a:bodyPr>
          <a:lstStyle/>
          <a:p>
            <a:pPr>
              <a:spcBef>
                <a:spcPts val="5"/>
              </a:spcBef>
            </a:pPr>
            <a:r>
              <a:rPr sz="2000" b="1" spc="-5" dirty="0">
                <a:solidFill>
                  <a:srgbClr val="FFFFFF"/>
                </a:solidFill>
                <a:latin typeface="Tahoma"/>
                <a:cs typeface="Tahoma"/>
              </a:rPr>
              <a:t>mplementing Transactional Integrity</a:t>
            </a:r>
            <a:r>
              <a:rPr sz="2000" b="1" spc="-85" dirty="0">
                <a:solidFill>
                  <a:srgbClr val="FFFFFF"/>
                </a:solidFill>
                <a:latin typeface="Tahoma"/>
                <a:cs typeface="Tahoma"/>
              </a:rPr>
              <a:t> </a:t>
            </a:r>
            <a:r>
              <a:rPr sz="2000" b="1" spc="-5" dirty="0">
                <a:solidFill>
                  <a:srgbClr val="FFFFFF"/>
                </a:solidFill>
                <a:latin typeface="Tahoma"/>
                <a:cs typeface="Tahoma"/>
              </a:rPr>
              <a:t>(Contd.)</a:t>
            </a:r>
            <a:endParaRPr sz="2000">
              <a:latin typeface="Tahoma"/>
              <a:cs typeface="Tahoma"/>
            </a:endParaRPr>
          </a:p>
        </p:txBody>
      </p:sp>
      <p:sp>
        <p:nvSpPr>
          <p:cNvPr id="8" name="object 8"/>
          <p:cNvSpPr txBox="1"/>
          <p:nvPr/>
        </p:nvSpPr>
        <p:spPr>
          <a:xfrm>
            <a:off x="2207565" y="152299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9" name="object 9"/>
          <p:cNvSpPr txBox="1">
            <a:spLocks noGrp="1"/>
          </p:cNvSpPr>
          <p:nvPr>
            <p:ph type="title"/>
          </p:nvPr>
        </p:nvSpPr>
        <p:spPr>
          <a:xfrm>
            <a:off x="2207565" y="961930"/>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1" name="object 4"/>
          <p:cNvSpPr/>
          <p:nvPr/>
        </p:nvSpPr>
        <p:spPr>
          <a:xfrm>
            <a:off x="8170089" y="6283567"/>
            <a:ext cx="1809876" cy="4320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2099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56204" y="2474215"/>
            <a:ext cx="126492" cy="15087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30092" y="2396744"/>
            <a:ext cx="6712584" cy="2644442"/>
          </a:xfrm>
          <a:prstGeom prst="rect">
            <a:avLst/>
          </a:prstGeom>
        </p:spPr>
        <p:txBody>
          <a:bodyPr vert="horz" wrap="square" lIns="0" tIns="13335" rIns="0" bIns="0" rtlCol="0">
            <a:spAutoFit/>
          </a:bodyPr>
          <a:lstStyle/>
          <a:p>
            <a:pPr marL="12700">
              <a:lnSpc>
                <a:spcPts val="2020"/>
              </a:lnSpc>
              <a:spcBef>
                <a:spcPts val="105"/>
              </a:spcBef>
            </a:pPr>
            <a:r>
              <a:rPr sz="1600" b="1" dirty="0">
                <a:cs typeface="Arial"/>
              </a:rPr>
              <a:t>For</a:t>
            </a:r>
            <a:r>
              <a:rPr sz="1600" b="1" spc="-25" dirty="0">
                <a:cs typeface="Arial"/>
              </a:rPr>
              <a:t> </a:t>
            </a:r>
            <a:r>
              <a:rPr sz="1600" b="1" dirty="0">
                <a:cs typeface="Arial"/>
              </a:rPr>
              <a:t>example:</a:t>
            </a:r>
            <a:endParaRPr sz="1600" dirty="0">
              <a:cs typeface="Arial"/>
            </a:endParaRPr>
          </a:p>
          <a:p>
            <a:pPr marL="640715" marR="2520950">
              <a:lnSpc>
                <a:spcPts val="1800"/>
              </a:lnSpc>
              <a:spcBef>
                <a:spcPts val="40"/>
              </a:spcBef>
            </a:pPr>
            <a:r>
              <a:rPr sz="1600" b="1" spc="-5" dirty="0">
                <a:cs typeface="Courier New"/>
              </a:rPr>
              <a:t>SET TRANSACTION ISOLATION LEVEL  READ</a:t>
            </a:r>
            <a:r>
              <a:rPr sz="1600" b="1" spc="-15" dirty="0">
                <a:cs typeface="Courier New"/>
              </a:rPr>
              <a:t> </a:t>
            </a:r>
            <a:r>
              <a:rPr sz="1600" b="1" spc="-5" dirty="0">
                <a:cs typeface="Courier New"/>
              </a:rPr>
              <a:t>COMMITTED</a:t>
            </a:r>
            <a:endParaRPr sz="1600" dirty="0">
              <a:cs typeface="Courier New"/>
            </a:endParaRPr>
          </a:p>
          <a:p>
            <a:pPr marL="640715" marR="3777615">
              <a:lnSpc>
                <a:spcPts val="1800"/>
              </a:lnSpc>
            </a:pPr>
            <a:r>
              <a:rPr sz="1600" b="1" spc="-5" dirty="0">
                <a:cs typeface="Courier New"/>
              </a:rPr>
              <a:t>BEGIN TRANSACTION TR  BEGIN</a:t>
            </a:r>
            <a:r>
              <a:rPr sz="1600" b="1" spc="-15" dirty="0">
                <a:cs typeface="Courier New"/>
              </a:rPr>
              <a:t> </a:t>
            </a:r>
            <a:r>
              <a:rPr sz="1600" b="1" spc="-5" dirty="0">
                <a:cs typeface="Courier New"/>
              </a:rPr>
              <a:t>TRY</a:t>
            </a:r>
            <a:endParaRPr sz="1600" dirty="0">
              <a:cs typeface="Courier New"/>
            </a:endParaRPr>
          </a:p>
          <a:p>
            <a:pPr marL="640715">
              <a:lnSpc>
                <a:spcPts val="1739"/>
              </a:lnSpc>
            </a:pPr>
            <a:r>
              <a:rPr sz="1600" b="1" spc="-5" dirty="0">
                <a:cs typeface="Courier New"/>
              </a:rPr>
              <a:t>UPDATE</a:t>
            </a:r>
            <a:r>
              <a:rPr sz="1600" b="1" spc="-10" dirty="0">
                <a:cs typeface="Courier New"/>
              </a:rPr>
              <a:t> </a:t>
            </a:r>
            <a:r>
              <a:rPr sz="1600" b="1" spc="-5" dirty="0">
                <a:cs typeface="Courier New"/>
              </a:rPr>
              <a:t>Person.Contact</a:t>
            </a:r>
            <a:endParaRPr sz="1600" dirty="0">
              <a:cs typeface="Courier New"/>
            </a:endParaRPr>
          </a:p>
          <a:p>
            <a:pPr marL="640715" marR="2177415"/>
            <a:r>
              <a:rPr sz="1600" b="1" spc="-5" dirty="0">
                <a:cs typeface="Courier New"/>
              </a:rPr>
              <a:t>SET EmailAddress='jolyn@yahoo.com'  WHERE ContactID </a:t>
            </a:r>
            <a:r>
              <a:rPr sz="1600" b="1" dirty="0">
                <a:cs typeface="Courier New"/>
              </a:rPr>
              <a:t>=</a:t>
            </a:r>
            <a:r>
              <a:rPr sz="1600" b="1" spc="-15" dirty="0">
                <a:cs typeface="Courier New"/>
              </a:rPr>
              <a:t> </a:t>
            </a:r>
            <a:r>
              <a:rPr sz="1600" b="1" spc="-5" dirty="0">
                <a:cs typeface="Courier New"/>
              </a:rPr>
              <a:t>1070</a:t>
            </a:r>
            <a:endParaRPr sz="1600" dirty="0">
              <a:cs typeface="Courier New"/>
            </a:endParaRPr>
          </a:p>
          <a:p>
            <a:pPr marL="930275" marR="5080" indent="-289560">
              <a:lnSpc>
                <a:spcPct val="80000"/>
              </a:lnSpc>
              <a:spcBef>
                <a:spcPts val="359"/>
              </a:spcBef>
            </a:pPr>
            <a:r>
              <a:rPr sz="1600" b="1" spc="-5" dirty="0">
                <a:cs typeface="Courier New"/>
              </a:rPr>
              <a:t>UPDATE HumanResources.EmployeeAddress SET AddressID </a:t>
            </a:r>
            <a:r>
              <a:rPr sz="1600" b="1" dirty="0">
                <a:cs typeface="Courier New"/>
              </a:rPr>
              <a:t>=  </a:t>
            </a:r>
            <a:r>
              <a:rPr sz="1600" b="1" spc="-5" dirty="0">
                <a:cs typeface="Courier New"/>
              </a:rPr>
              <a:t>32533</a:t>
            </a:r>
            <a:endParaRPr sz="1600" dirty="0">
              <a:cs typeface="Courier New"/>
            </a:endParaRPr>
          </a:p>
          <a:p>
            <a:pPr marL="640715" marR="3663315"/>
            <a:r>
              <a:rPr sz="1600" b="1" spc="-5" dirty="0">
                <a:cs typeface="Courier New"/>
              </a:rPr>
              <a:t>WHERE EmployeeID </a:t>
            </a:r>
            <a:r>
              <a:rPr sz="1600" b="1" dirty="0">
                <a:cs typeface="Courier New"/>
              </a:rPr>
              <a:t>= 1  </a:t>
            </a:r>
            <a:r>
              <a:rPr sz="1600" b="1" spc="-5" dirty="0">
                <a:cs typeface="Courier New"/>
              </a:rPr>
              <a:t>COMMIT TRANSACTION</a:t>
            </a:r>
            <a:r>
              <a:rPr sz="1600" b="1" spc="-90" dirty="0">
                <a:cs typeface="Courier New"/>
              </a:rPr>
              <a:t> </a:t>
            </a:r>
            <a:r>
              <a:rPr sz="1600" b="1" spc="-5" dirty="0">
                <a:cs typeface="Courier New"/>
              </a:rPr>
              <a:t>TR</a:t>
            </a:r>
            <a:endParaRPr sz="1600" dirty="0">
              <a:cs typeface="Courier New"/>
            </a:endParaRPr>
          </a:p>
        </p:txBody>
      </p:sp>
      <p:sp>
        <p:nvSpPr>
          <p:cNvPr id="4" name="object 4"/>
          <p:cNvSpPr txBox="1"/>
          <p:nvPr/>
        </p:nvSpPr>
        <p:spPr>
          <a:xfrm>
            <a:off x="2207565" y="1700771"/>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b="1" spc="-5" dirty="0">
                <a:solidFill>
                  <a:srgbClr val="FFFFFF"/>
                </a:solidFill>
                <a:latin typeface="Carlito"/>
                <a:cs typeface="Carlito"/>
              </a:rPr>
              <a:t>Implementing</a:t>
            </a:r>
            <a:r>
              <a:rPr b="1" spc="-20" dirty="0">
                <a:solidFill>
                  <a:srgbClr val="FFFFFF"/>
                </a:solidFill>
                <a:latin typeface="Carlito"/>
                <a:cs typeface="Carlito"/>
              </a:rPr>
              <a:t> </a:t>
            </a:r>
            <a:r>
              <a:rPr b="1" spc="-15" dirty="0">
                <a:solidFill>
                  <a:srgbClr val="FFFFFF"/>
                </a:solidFill>
                <a:latin typeface="Carlito"/>
                <a:cs typeface="Carlito"/>
              </a:rPr>
              <a:t>Transaction</a:t>
            </a:r>
            <a:endParaRPr>
              <a:latin typeface="Carlito"/>
              <a:cs typeface="Carlito"/>
            </a:endParaRPr>
          </a:p>
        </p:txBody>
      </p:sp>
      <p:sp>
        <p:nvSpPr>
          <p:cNvPr id="5" name="object 5"/>
          <p:cNvSpPr txBox="1">
            <a:spLocks noGrp="1"/>
          </p:cNvSpPr>
          <p:nvPr>
            <p:ph type="title"/>
          </p:nvPr>
        </p:nvSpPr>
        <p:spPr>
          <a:xfrm>
            <a:off x="2207565" y="99417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7701565" y="6257810"/>
            <a:ext cx="2151965" cy="4320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55989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7565" y="3097025"/>
            <a:ext cx="7772400" cy="1802545"/>
          </a:xfrm>
          <a:prstGeom prst="rect">
            <a:avLst/>
          </a:prstGeom>
        </p:spPr>
        <p:txBody>
          <a:bodyPr vert="horz" wrap="square" lIns="0" tIns="12700" rIns="0" bIns="0" rtlCol="0">
            <a:spAutoFit/>
          </a:bodyPr>
          <a:lstStyle/>
          <a:p>
            <a:pPr marL="12700" marR="210820">
              <a:lnSpc>
                <a:spcPct val="120000"/>
              </a:lnSpc>
              <a:spcBef>
                <a:spcPts val="100"/>
              </a:spcBef>
            </a:pPr>
            <a:r>
              <a:rPr sz="1600" b="1" spc="-10" dirty="0">
                <a:cs typeface="Carlito"/>
              </a:rPr>
              <a:t>PRINT </a:t>
            </a:r>
            <a:r>
              <a:rPr sz="1600" b="1" spc="-15" dirty="0">
                <a:cs typeface="Carlito"/>
              </a:rPr>
              <a:t>'Transaction Executed'  </a:t>
            </a:r>
            <a:endParaRPr lang="en-GB" sz="1600" b="1" spc="-15" dirty="0">
              <a:cs typeface="Carlito"/>
            </a:endParaRPr>
          </a:p>
          <a:p>
            <a:pPr marL="12700" marR="210820">
              <a:lnSpc>
                <a:spcPct val="120000"/>
              </a:lnSpc>
              <a:spcBef>
                <a:spcPts val="100"/>
              </a:spcBef>
            </a:pPr>
            <a:r>
              <a:rPr sz="1600" b="1" spc="-5" dirty="0">
                <a:cs typeface="Carlito"/>
              </a:rPr>
              <a:t>END</a:t>
            </a:r>
            <a:r>
              <a:rPr sz="1600" b="1" spc="-20" dirty="0">
                <a:cs typeface="Carlito"/>
              </a:rPr>
              <a:t> </a:t>
            </a:r>
            <a:r>
              <a:rPr sz="1600" b="1" spc="-15" dirty="0">
                <a:cs typeface="Carlito"/>
              </a:rPr>
              <a:t>TRY</a:t>
            </a:r>
            <a:endParaRPr sz="1600" dirty="0">
              <a:cs typeface="Carlito"/>
            </a:endParaRPr>
          </a:p>
          <a:p>
            <a:pPr marL="12700">
              <a:spcBef>
                <a:spcPts val="384"/>
              </a:spcBef>
            </a:pPr>
            <a:r>
              <a:rPr sz="1600" b="1" spc="-10" dirty="0">
                <a:cs typeface="Carlito"/>
              </a:rPr>
              <a:t>BEGIN</a:t>
            </a:r>
            <a:r>
              <a:rPr sz="1600" b="1" spc="-20" dirty="0">
                <a:cs typeface="Carlito"/>
              </a:rPr>
              <a:t> </a:t>
            </a:r>
            <a:r>
              <a:rPr sz="1600" b="1" spc="-40" dirty="0">
                <a:cs typeface="Carlito"/>
              </a:rPr>
              <a:t>CATCH</a:t>
            </a:r>
            <a:endParaRPr sz="1600" dirty="0">
              <a:cs typeface="Carlito"/>
            </a:endParaRPr>
          </a:p>
          <a:p>
            <a:pPr marL="12700">
              <a:spcBef>
                <a:spcPts val="385"/>
              </a:spcBef>
            </a:pPr>
            <a:r>
              <a:rPr sz="1600" b="1" spc="-15" dirty="0">
                <a:cs typeface="Carlito"/>
              </a:rPr>
              <a:t>ROLLBACK </a:t>
            </a:r>
            <a:r>
              <a:rPr sz="1600" b="1" spc="-10" dirty="0">
                <a:cs typeface="Carlito"/>
              </a:rPr>
              <a:t>TRANSACTION</a:t>
            </a:r>
            <a:r>
              <a:rPr sz="1600" b="1" spc="30" dirty="0">
                <a:cs typeface="Carlito"/>
              </a:rPr>
              <a:t> </a:t>
            </a:r>
            <a:r>
              <a:rPr sz="1600" b="1" spc="-10" dirty="0">
                <a:cs typeface="Carlito"/>
              </a:rPr>
              <a:t>TR</a:t>
            </a:r>
            <a:endParaRPr sz="1600" dirty="0">
              <a:cs typeface="Carlito"/>
            </a:endParaRPr>
          </a:p>
          <a:p>
            <a:pPr marL="12700" marR="5080">
              <a:lnSpc>
                <a:spcPct val="120000"/>
              </a:lnSpc>
            </a:pPr>
            <a:r>
              <a:rPr sz="1600" b="1" spc="-10" dirty="0">
                <a:cs typeface="Carlito"/>
              </a:rPr>
              <a:t>PRINT </a:t>
            </a:r>
            <a:r>
              <a:rPr sz="1600" b="1" spc="-15" dirty="0">
                <a:cs typeface="Carlito"/>
              </a:rPr>
              <a:t>'Transaction </a:t>
            </a:r>
            <a:r>
              <a:rPr sz="1600" b="1" spc="-10" dirty="0">
                <a:cs typeface="Carlito"/>
              </a:rPr>
              <a:t>Rolled </a:t>
            </a:r>
            <a:r>
              <a:rPr sz="1600" b="1" spc="-5" dirty="0">
                <a:cs typeface="Carlito"/>
              </a:rPr>
              <a:t>back'  </a:t>
            </a:r>
            <a:endParaRPr lang="en-GB" sz="1600" b="1" spc="-5" dirty="0">
              <a:cs typeface="Carlito"/>
            </a:endParaRPr>
          </a:p>
          <a:p>
            <a:pPr marL="12700" marR="5080">
              <a:lnSpc>
                <a:spcPct val="120000"/>
              </a:lnSpc>
            </a:pPr>
            <a:r>
              <a:rPr sz="1600" b="1" spc="-5" dirty="0">
                <a:cs typeface="Carlito"/>
              </a:rPr>
              <a:t>END</a:t>
            </a:r>
            <a:r>
              <a:rPr sz="1600" b="1" spc="-20" dirty="0">
                <a:cs typeface="Carlito"/>
              </a:rPr>
              <a:t> </a:t>
            </a:r>
            <a:r>
              <a:rPr sz="1600" b="1" spc="-40" dirty="0">
                <a:cs typeface="Carlito"/>
              </a:rPr>
              <a:t>CATCH</a:t>
            </a:r>
            <a:endParaRPr sz="1600" dirty="0">
              <a:cs typeface="Carlito"/>
            </a:endParaRPr>
          </a:p>
        </p:txBody>
      </p:sp>
      <p:sp>
        <p:nvSpPr>
          <p:cNvPr id="3" name="object 3"/>
          <p:cNvSpPr txBox="1"/>
          <p:nvPr/>
        </p:nvSpPr>
        <p:spPr>
          <a:xfrm>
            <a:off x="2207564" y="218234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4" name="object 4"/>
          <p:cNvSpPr txBox="1">
            <a:spLocks noGrp="1"/>
          </p:cNvSpPr>
          <p:nvPr>
            <p:ph type="title"/>
          </p:nvPr>
        </p:nvSpPr>
        <p:spPr>
          <a:xfrm>
            <a:off x="2177269" y="12965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6" name="object 4"/>
          <p:cNvSpPr/>
          <p:nvPr/>
        </p:nvSpPr>
        <p:spPr>
          <a:xfrm>
            <a:off x="8021183" y="6167658"/>
            <a:ext cx="1958782"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083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19702" y="3861041"/>
            <a:ext cx="5219700" cy="176745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98992" y="2372867"/>
            <a:ext cx="140208" cy="1417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756192" y="2616707"/>
            <a:ext cx="126492" cy="141732"/>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2629305" y="2298318"/>
            <a:ext cx="7350659" cy="750847"/>
          </a:xfrm>
          <a:prstGeom prst="rect">
            <a:avLst/>
          </a:prstGeom>
        </p:spPr>
        <p:txBody>
          <a:bodyPr vert="horz" wrap="square" lIns="0" tIns="12065" rIns="0" bIns="0" rtlCol="0">
            <a:spAutoFit/>
          </a:bodyPr>
          <a:lstStyle/>
          <a:p>
            <a:pPr marL="12700">
              <a:spcBef>
                <a:spcPts val="95"/>
              </a:spcBef>
            </a:pPr>
            <a:r>
              <a:rPr sz="1600" b="1" spc="-5" dirty="0">
                <a:cs typeface="Carlito"/>
              </a:rPr>
              <a:t>Deadlock:</a:t>
            </a:r>
            <a:endParaRPr sz="1600" dirty="0">
              <a:cs typeface="Carlito"/>
            </a:endParaRPr>
          </a:p>
          <a:p>
            <a:pPr marL="413384" marR="5080"/>
            <a:r>
              <a:rPr sz="1600" b="1" spc="-5" dirty="0">
                <a:cs typeface="Carlito"/>
              </a:rPr>
              <a:t>A deadlock is a situation </a:t>
            </a:r>
            <a:r>
              <a:rPr sz="1600" b="1" spc="-10" dirty="0">
                <a:cs typeface="Carlito"/>
              </a:rPr>
              <a:t>where </a:t>
            </a:r>
            <a:r>
              <a:rPr sz="1600" b="1" spc="-5" dirty="0">
                <a:cs typeface="Carlito"/>
              </a:rPr>
              <a:t>each transaction waits </a:t>
            </a:r>
            <a:r>
              <a:rPr sz="1600" b="1" spc="-10" dirty="0">
                <a:cs typeface="Carlito"/>
              </a:rPr>
              <a:t>for </a:t>
            </a:r>
            <a:r>
              <a:rPr sz="1600" b="1" spc="-5" dirty="0">
                <a:cs typeface="Carlito"/>
              </a:rPr>
              <a:t>a lock on </a:t>
            </a:r>
            <a:r>
              <a:rPr sz="1600" b="1" spc="-10" dirty="0">
                <a:cs typeface="Carlito"/>
              </a:rPr>
              <a:t>other  </a:t>
            </a:r>
            <a:r>
              <a:rPr sz="1600" b="1" spc="-120" dirty="0">
                <a:cs typeface="Arial"/>
              </a:rPr>
              <a:t>transaction’s </a:t>
            </a:r>
            <a:r>
              <a:rPr sz="1600" b="1" spc="-5" dirty="0">
                <a:cs typeface="Carlito"/>
              </a:rPr>
              <a:t>objects </a:t>
            </a:r>
            <a:r>
              <a:rPr sz="1600" b="1" spc="-10" dirty="0">
                <a:cs typeface="Carlito"/>
              </a:rPr>
              <a:t>to </a:t>
            </a:r>
            <a:r>
              <a:rPr sz="1600" b="1" spc="-5" dirty="0">
                <a:cs typeface="Carlito"/>
              </a:rPr>
              <a:t>be released, as shown in </a:t>
            </a:r>
            <a:r>
              <a:rPr sz="1600" b="1" spc="-10" dirty="0">
                <a:cs typeface="Carlito"/>
              </a:rPr>
              <a:t>the following</a:t>
            </a:r>
            <a:r>
              <a:rPr sz="1600" b="1" spc="114" dirty="0">
                <a:cs typeface="Carlito"/>
              </a:rPr>
              <a:t> </a:t>
            </a:r>
            <a:r>
              <a:rPr sz="1600" b="1" spc="-10" dirty="0">
                <a:cs typeface="Carlito"/>
              </a:rPr>
              <a:t>figure.</a:t>
            </a:r>
            <a:endParaRPr sz="1600" dirty="0">
              <a:cs typeface="Carlito"/>
            </a:endParaRPr>
          </a:p>
        </p:txBody>
      </p:sp>
      <p:sp>
        <p:nvSpPr>
          <p:cNvPr id="6" name="object 6"/>
          <p:cNvSpPr txBox="1"/>
          <p:nvPr/>
        </p:nvSpPr>
        <p:spPr>
          <a:xfrm>
            <a:off x="2207565" y="1700771"/>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b="1" spc="-5" dirty="0" err="1">
                <a:solidFill>
                  <a:srgbClr val="FFFFFF"/>
                </a:solidFill>
                <a:latin typeface="Carlito"/>
                <a:cs typeface="Carlito"/>
              </a:rPr>
              <a:t>DeadLock</a:t>
            </a:r>
            <a:endParaRPr dirty="0">
              <a:latin typeface="Carlito"/>
              <a:cs typeface="Carlito"/>
            </a:endParaRPr>
          </a:p>
        </p:txBody>
      </p:sp>
      <p:sp>
        <p:nvSpPr>
          <p:cNvPr id="7" name="object 7"/>
          <p:cNvSpPr txBox="1">
            <a:spLocks noGrp="1"/>
          </p:cNvSpPr>
          <p:nvPr>
            <p:ph type="title"/>
          </p:nvPr>
        </p:nvSpPr>
        <p:spPr>
          <a:xfrm>
            <a:off x="2207565" y="1038148"/>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357848" y="6322204"/>
            <a:ext cx="1714083" cy="432041"/>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0480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202682" y="2797201"/>
            <a:ext cx="7350658" cy="1527982"/>
          </a:xfrm>
          <a:prstGeom prst="rect">
            <a:avLst/>
          </a:prstGeom>
        </p:spPr>
        <p:txBody>
          <a:bodyPr vert="horz" wrap="square" lIns="0" tIns="12065" rIns="0" bIns="0" rtlCol="0">
            <a:spAutoFit/>
          </a:bodyPr>
          <a:lstStyle/>
          <a:p>
            <a:pPr marL="413384" marR="265430" indent="-401320">
              <a:lnSpc>
                <a:spcPct val="120100"/>
              </a:lnSpc>
              <a:spcBef>
                <a:spcPts val="95"/>
              </a:spcBef>
              <a:buFont typeface="Wingdings" panose="05000000000000000000" pitchFamily="2" charset="2"/>
              <a:buChar char="ü"/>
            </a:pPr>
            <a:r>
              <a:rPr sz="1600" b="1" spc="-50" dirty="0">
                <a:cs typeface="Carlito"/>
              </a:rPr>
              <a:t>You </a:t>
            </a:r>
            <a:r>
              <a:rPr sz="1600" b="1" spc="-10" dirty="0">
                <a:cs typeface="Carlito"/>
              </a:rPr>
              <a:t>can resolve </a:t>
            </a:r>
            <a:r>
              <a:rPr sz="1600" b="1" spc="-5" dirty="0">
                <a:cs typeface="Carlito"/>
              </a:rPr>
              <a:t>deadlocks </a:t>
            </a:r>
            <a:r>
              <a:rPr sz="1600" b="1" spc="-10" dirty="0">
                <a:cs typeface="Carlito"/>
              </a:rPr>
              <a:t>by:  </a:t>
            </a:r>
            <a:endParaRPr lang="en-GB" sz="1600" b="1" spc="-10" dirty="0">
              <a:cs typeface="Carlito"/>
            </a:endParaRPr>
          </a:p>
          <a:p>
            <a:pPr marL="413384" marR="265430" indent="-401320">
              <a:lnSpc>
                <a:spcPct val="120100"/>
              </a:lnSpc>
              <a:spcBef>
                <a:spcPts val="95"/>
              </a:spcBef>
              <a:buFont typeface="Wingdings" panose="05000000000000000000" pitchFamily="2" charset="2"/>
              <a:buChar char="ü"/>
            </a:pPr>
            <a:r>
              <a:rPr sz="1600" b="1" spc="-10" dirty="0">
                <a:cs typeface="Carlito"/>
              </a:rPr>
              <a:t>Setting </a:t>
            </a:r>
            <a:r>
              <a:rPr sz="1600" b="1" spc="-5" dirty="0">
                <a:cs typeface="Carlito"/>
              </a:rPr>
              <a:t>deadlock </a:t>
            </a:r>
            <a:r>
              <a:rPr sz="1600" b="1" spc="-20" dirty="0">
                <a:cs typeface="Carlito"/>
              </a:rPr>
              <a:t>priority.  </a:t>
            </a:r>
            <a:endParaRPr lang="en-GB" sz="1600" b="1" spc="-20" dirty="0">
              <a:cs typeface="Carlito"/>
            </a:endParaRPr>
          </a:p>
          <a:p>
            <a:pPr marL="413384" marR="265430" indent="-401320">
              <a:lnSpc>
                <a:spcPct val="120100"/>
              </a:lnSpc>
              <a:spcBef>
                <a:spcPts val="95"/>
              </a:spcBef>
              <a:buFont typeface="Wingdings" panose="05000000000000000000" pitchFamily="2" charset="2"/>
              <a:buChar char="ü"/>
            </a:pPr>
            <a:r>
              <a:rPr sz="1600" b="1" spc="-10" dirty="0">
                <a:cs typeface="Carlito"/>
              </a:rPr>
              <a:t>Customizing </a:t>
            </a:r>
            <a:r>
              <a:rPr sz="1600" b="1" spc="-5" dirty="0">
                <a:cs typeface="Carlito"/>
              </a:rPr>
              <a:t>lock timeout.  </a:t>
            </a:r>
            <a:endParaRPr lang="en-GB" sz="1600" b="1" spc="-5" dirty="0">
              <a:cs typeface="Carlito"/>
            </a:endParaRPr>
          </a:p>
          <a:p>
            <a:pPr marL="413384" marR="265430" indent="-401320">
              <a:lnSpc>
                <a:spcPct val="120100"/>
              </a:lnSpc>
              <a:spcBef>
                <a:spcPts val="95"/>
              </a:spcBef>
              <a:buFont typeface="Wingdings" panose="05000000000000000000" pitchFamily="2" charset="2"/>
              <a:buChar char="ü"/>
            </a:pPr>
            <a:r>
              <a:rPr sz="1600" b="1" spc="-10" dirty="0">
                <a:cs typeface="Carlito"/>
              </a:rPr>
              <a:t>Detecting</a:t>
            </a:r>
            <a:r>
              <a:rPr sz="1600" b="1" spc="-15" dirty="0">
                <a:cs typeface="Carlito"/>
              </a:rPr>
              <a:t> </a:t>
            </a:r>
            <a:r>
              <a:rPr sz="1600" b="1" spc="-5" dirty="0">
                <a:cs typeface="Carlito"/>
              </a:rPr>
              <a:t>deadlocks</a:t>
            </a:r>
            <a:r>
              <a:rPr lang="en-GB" sz="1600" b="1" spc="-5" dirty="0">
                <a:cs typeface="Carlito"/>
              </a:rPr>
              <a:t> &amp; </a:t>
            </a:r>
            <a:r>
              <a:rPr sz="1600" b="1" spc="-5" dirty="0">
                <a:cs typeface="Carlito"/>
              </a:rPr>
              <a:t>Using </a:t>
            </a:r>
            <a:r>
              <a:rPr sz="1600" b="1" spc="-15" dirty="0">
                <a:cs typeface="Carlito"/>
              </a:rPr>
              <a:t>sys.dm_exec_requests.  </a:t>
            </a:r>
            <a:endParaRPr lang="en-GB" sz="1600" b="1" spc="-15" dirty="0">
              <a:cs typeface="Carlito"/>
            </a:endParaRPr>
          </a:p>
          <a:p>
            <a:pPr marL="413384" marR="265430" indent="-401320">
              <a:lnSpc>
                <a:spcPct val="120100"/>
              </a:lnSpc>
              <a:spcBef>
                <a:spcPts val="95"/>
              </a:spcBef>
              <a:buFont typeface="Wingdings" panose="05000000000000000000" pitchFamily="2" charset="2"/>
              <a:buChar char="ü"/>
            </a:pPr>
            <a:r>
              <a:rPr sz="1600" b="1" spc="-5" dirty="0">
                <a:cs typeface="Carlito"/>
              </a:rPr>
              <a:t>Using </a:t>
            </a:r>
            <a:r>
              <a:rPr sz="1600" b="1" spc="-15" dirty="0">
                <a:cs typeface="Carlito"/>
              </a:rPr>
              <a:t>update</a:t>
            </a:r>
            <a:r>
              <a:rPr sz="1600" b="1" spc="30" dirty="0">
                <a:cs typeface="Carlito"/>
              </a:rPr>
              <a:t> </a:t>
            </a:r>
            <a:r>
              <a:rPr sz="1600" b="1" spc="-5" dirty="0">
                <a:cs typeface="Carlito"/>
              </a:rPr>
              <a:t>locks.</a:t>
            </a:r>
            <a:endParaRPr sz="1600" dirty="0">
              <a:cs typeface="Carlito"/>
            </a:endParaRPr>
          </a:p>
        </p:txBody>
      </p:sp>
      <p:sp>
        <p:nvSpPr>
          <p:cNvPr id="9" name="object 9"/>
          <p:cNvSpPr txBox="1"/>
          <p:nvPr/>
        </p:nvSpPr>
        <p:spPr>
          <a:xfrm>
            <a:off x="2205341" y="2117646"/>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Resolving </a:t>
            </a:r>
            <a:r>
              <a:rPr lang="en-GB" sz="2400" b="1" spc="-5" dirty="0" err="1">
                <a:solidFill>
                  <a:srgbClr val="FFFFFF"/>
                </a:solidFill>
                <a:cs typeface="Carlito"/>
              </a:rPr>
              <a:t>DeadLock</a:t>
            </a:r>
            <a:endParaRPr sz="2400" dirty="0">
              <a:cs typeface="Carlito"/>
            </a:endParaRPr>
          </a:p>
        </p:txBody>
      </p:sp>
      <p:sp>
        <p:nvSpPr>
          <p:cNvPr id="10" name="object 10"/>
          <p:cNvSpPr txBox="1">
            <a:spLocks noGrp="1"/>
          </p:cNvSpPr>
          <p:nvPr>
            <p:ph type="title"/>
          </p:nvPr>
        </p:nvSpPr>
        <p:spPr>
          <a:xfrm>
            <a:off x="2177269" y="1247285"/>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2" name="object 4"/>
          <p:cNvSpPr/>
          <p:nvPr/>
        </p:nvSpPr>
        <p:spPr>
          <a:xfrm>
            <a:off x="8209829" y="6193415"/>
            <a:ext cx="1739840"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6282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56204" y="2588895"/>
            <a:ext cx="126492" cy="1417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13354" y="2881502"/>
            <a:ext cx="126492" cy="1417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13354" y="3174110"/>
            <a:ext cx="126492" cy="14173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213354" y="3466719"/>
            <a:ext cx="126492" cy="1417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213354" y="3759328"/>
            <a:ext cx="126492" cy="14173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13354" y="4051935"/>
            <a:ext cx="126492" cy="1417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213354" y="4344543"/>
            <a:ext cx="126492" cy="14173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756204" y="4637152"/>
            <a:ext cx="126492" cy="141731"/>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3030093" y="2464968"/>
            <a:ext cx="6182995" cy="2626873"/>
          </a:xfrm>
          <a:prstGeom prst="rect">
            <a:avLst/>
          </a:prstGeom>
        </p:spPr>
        <p:txBody>
          <a:bodyPr vert="horz" wrap="square" lIns="0" tIns="12700" rIns="0" bIns="0" rtlCol="0">
            <a:spAutoFit/>
          </a:bodyPr>
          <a:lstStyle/>
          <a:p>
            <a:pPr marL="412115" marR="2253615" indent="-400050">
              <a:lnSpc>
                <a:spcPct val="120000"/>
              </a:lnSpc>
              <a:spcBef>
                <a:spcPts val="100"/>
              </a:spcBef>
            </a:pPr>
            <a:r>
              <a:rPr sz="1600" b="1" spc="-5" dirty="0">
                <a:cs typeface="Carlito"/>
              </a:rPr>
              <a:t>SQL Server </a:t>
            </a:r>
            <a:r>
              <a:rPr sz="1600" b="1" spc="-10" dirty="0">
                <a:cs typeface="Carlito"/>
              </a:rPr>
              <a:t>supports the following </a:t>
            </a:r>
            <a:r>
              <a:rPr sz="1600" b="1" spc="-5" dirty="0">
                <a:cs typeface="Carlito"/>
              </a:rPr>
              <a:t>lock </a:t>
            </a:r>
            <a:r>
              <a:rPr sz="1600" b="1" spc="-10" dirty="0">
                <a:cs typeface="Carlito"/>
              </a:rPr>
              <a:t>modes:  Shared</a:t>
            </a:r>
            <a:r>
              <a:rPr sz="1600" b="1" spc="-5" dirty="0">
                <a:cs typeface="Carlito"/>
              </a:rPr>
              <a:t> locks</a:t>
            </a:r>
            <a:endParaRPr sz="1600" dirty="0">
              <a:cs typeface="Carlito"/>
            </a:endParaRPr>
          </a:p>
          <a:p>
            <a:pPr marL="412115">
              <a:spcBef>
                <a:spcPts val="384"/>
              </a:spcBef>
            </a:pPr>
            <a:r>
              <a:rPr sz="1600" b="1" spc="-10" dirty="0">
                <a:cs typeface="Carlito"/>
              </a:rPr>
              <a:t>Exclusive</a:t>
            </a:r>
            <a:r>
              <a:rPr sz="1600" b="1" spc="-20" dirty="0">
                <a:cs typeface="Carlito"/>
              </a:rPr>
              <a:t> </a:t>
            </a:r>
            <a:r>
              <a:rPr sz="1600" b="1" spc="-5" dirty="0">
                <a:cs typeface="Carlito"/>
              </a:rPr>
              <a:t>locks</a:t>
            </a:r>
            <a:endParaRPr sz="1600" dirty="0">
              <a:cs typeface="Carlito"/>
            </a:endParaRPr>
          </a:p>
          <a:p>
            <a:pPr marL="412115" marR="4284345">
              <a:lnSpc>
                <a:spcPct val="120000"/>
              </a:lnSpc>
            </a:pPr>
            <a:r>
              <a:rPr sz="1600" b="1" spc="-10" dirty="0">
                <a:cs typeface="Carlito"/>
              </a:rPr>
              <a:t>Update </a:t>
            </a:r>
            <a:r>
              <a:rPr sz="1600" b="1" spc="-5" dirty="0">
                <a:cs typeface="Carlito"/>
              </a:rPr>
              <a:t>locks  </a:t>
            </a:r>
            <a:r>
              <a:rPr sz="1600" b="1" spc="-15" dirty="0">
                <a:cs typeface="Carlito"/>
              </a:rPr>
              <a:t>Intent </a:t>
            </a:r>
            <a:r>
              <a:rPr sz="1600" b="1" spc="-5" dirty="0">
                <a:cs typeface="Carlito"/>
              </a:rPr>
              <a:t>locks  Schema locks  Bulk </a:t>
            </a:r>
            <a:r>
              <a:rPr sz="1600" b="1" spc="-15" dirty="0">
                <a:cs typeface="Carlito"/>
              </a:rPr>
              <a:t>update</a:t>
            </a:r>
            <a:r>
              <a:rPr sz="1600" b="1" spc="-35" dirty="0">
                <a:cs typeface="Carlito"/>
              </a:rPr>
              <a:t> </a:t>
            </a:r>
            <a:r>
              <a:rPr sz="1600" b="1" spc="-5" dirty="0">
                <a:cs typeface="Carlito"/>
              </a:rPr>
              <a:t>locks</a:t>
            </a:r>
            <a:endParaRPr sz="1600" dirty="0">
              <a:cs typeface="Carlito"/>
            </a:endParaRPr>
          </a:p>
          <a:p>
            <a:pPr marL="12700">
              <a:spcBef>
                <a:spcPts val="385"/>
              </a:spcBef>
            </a:pPr>
            <a:r>
              <a:rPr sz="1600" b="1" spc="-5" dirty="0">
                <a:cs typeface="Carlito"/>
              </a:rPr>
              <a:t>A </a:t>
            </a:r>
            <a:r>
              <a:rPr sz="1600" b="1" spc="-10" dirty="0">
                <a:cs typeface="Carlito"/>
              </a:rPr>
              <a:t>deadlock </a:t>
            </a:r>
            <a:r>
              <a:rPr sz="1600" b="1" spc="-5" dirty="0">
                <a:cs typeface="Carlito"/>
              </a:rPr>
              <a:t>is a situation </a:t>
            </a:r>
            <a:r>
              <a:rPr sz="1600" b="1" spc="-10" dirty="0">
                <a:cs typeface="Carlito"/>
              </a:rPr>
              <a:t>where </a:t>
            </a:r>
            <a:r>
              <a:rPr sz="1600" b="1" spc="-5" dirty="0">
                <a:cs typeface="Carlito"/>
              </a:rPr>
              <a:t>each </a:t>
            </a:r>
            <a:r>
              <a:rPr sz="1600" b="1" spc="-10" dirty="0">
                <a:cs typeface="Carlito"/>
              </a:rPr>
              <a:t>transaction </a:t>
            </a:r>
            <a:r>
              <a:rPr sz="1600" b="1" spc="-5" dirty="0">
                <a:cs typeface="Carlito"/>
              </a:rPr>
              <a:t>waits </a:t>
            </a:r>
            <a:r>
              <a:rPr sz="1600" b="1" spc="-15" dirty="0">
                <a:cs typeface="Carlito"/>
              </a:rPr>
              <a:t>for </a:t>
            </a:r>
            <a:r>
              <a:rPr sz="1600" b="1" spc="-5" dirty="0">
                <a:cs typeface="Carlito"/>
              </a:rPr>
              <a:t>a lock on</a:t>
            </a:r>
            <a:r>
              <a:rPr sz="1600" b="1" spc="145" dirty="0">
                <a:cs typeface="Carlito"/>
              </a:rPr>
              <a:t> </a:t>
            </a:r>
            <a:r>
              <a:rPr sz="1600" b="1" spc="-5" dirty="0">
                <a:cs typeface="Carlito"/>
              </a:rPr>
              <a:t>other</a:t>
            </a:r>
            <a:endParaRPr sz="1600" dirty="0">
              <a:cs typeface="Carlito"/>
            </a:endParaRPr>
          </a:p>
          <a:p>
            <a:pPr marL="12700"/>
            <a:r>
              <a:rPr sz="1600" b="1" spc="-120" dirty="0">
                <a:cs typeface="Arial"/>
              </a:rPr>
              <a:t>transaction’s objects </a:t>
            </a:r>
            <a:r>
              <a:rPr sz="1600" b="1" spc="-60" dirty="0">
                <a:cs typeface="Arial"/>
              </a:rPr>
              <a:t>to </a:t>
            </a:r>
            <a:r>
              <a:rPr sz="1600" b="1" spc="-110" dirty="0">
                <a:cs typeface="Arial"/>
              </a:rPr>
              <a:t>be</a:t>
            </a:r>
            <a:r>
              <a:rPr sz="1600" b="1" spc="-20" dirty="0">
                <a:cs typeface="Arial"/>
              </a:rPr>
              <a:t> </a:t>
            </a:r>
            <a:r>
              <a:rPr sz="1600" b="1" spc="-100" dirty="0">
                <a:cs typeface="Arial"/>
              </a:rPr>
              <a:t>released</a:t>
            </a:r>
            <a:r>
              <a:rPr sz="1600" b="1" spc="-100" dirty="0">
                <a:cs typeface="Carlito"/>
              </a:rPr>
              <a:t>.</a:t>
            </a:r>
            <a:endParaRPr sz="1600" dirty="0">
              <a:cs typeface="Carlito"/>
            </a:endParaRPr>
          </a:p>
        </p:txBody>
      </p:sp>
      <p:sp>
        <p:nvSpPr>
          <p:cNvPr id="11" name="object 11"/>
          <p:cNvSpPr txBox="1"/>
          <p:nvPr/>
        </p:nvSpPr>
        <p:spPr>
          <a:xfrm>
            <a:off x="2207565" y="170077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12" name="object 12"/>
          <p:cNvSpPr txBox="1">
            <a:spLocks noGrp="1"/>
          </p:cNvSpPr>
          <p:nvPr>
            <p:ph type="title"/>
          </p:nvPr>
        </p:nvSpPr>
        <p:spPr>
          <a:xfrm>
            <a:off x="2196662" y="999202"/>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4" name="object 4"/>
          <p:cNvSpPr/>
          <p:nvPr/>
        </p:nvSpPr>
        <p:spPr>
          <a:xfrm>
            <a:off x="7856250" y="6296446"/>
            <a:ext cx="2123714" cy="4320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5018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2768" y="2009189"/>
            <a:ext cx="7776844" cy="4616648"/>
          </a:xfrm>
          <a:prstGeom prst="rect">
            <a:avLst/>
          </a:prstGeom>
        </p:spPr>
        <p:txBody>
          <a:bodyPr wrap="square">
            <a:spAutoFit/>
          </a:bodyPr>
          <a:lstStyle/>
          <a:p>
            <a:r>
              <a:rPr lang="en-GB" sz="1400" b="1" dirty="0"/>
              <a:t>create proc n(@</a:t>
            </a:r>
            <a:r>
              <a:rPr lang="en-GB" sz="1400" b="1" dirty="0" err="1"/>
              <a:t>AccNo</a:t>
            </a:r>
            <a:r>
              <a:rPr lang="en-GB" sz="1400" b="1" dirty="0"/>
              <a:t> char(10),@Amount </a:t>
            </a:r>
            <a:r>
              <a:rPr lang="en-GB" sz="1400" b="1" dirty="0" err="1"/>
              <a:t>int</a:t>
            </a:r>
            <a:r>
              <a:rPr lang="en-GB" sz="1400" b="1" dirty="0"/>
              <a:t>,@</a:t>
            </a:r>
            <a:r>
              <a:rPr lang="en-GB" sz="1400" b="1" dirty="0" err="1"/>
              <a:t>TypeofTransaction</a:t>
            </a:r>
            <a:r>
              <a:rPr lang="en-GB" sz="1400" b="1" dirty="0"/>
              <a:t> char(10))</a:t>
            </a:r>
          </a:p>
          <a:p>
            <a:r>
              <a:rPr lang="en-GB" sz="1400" b="1" dirty="0"/>
              <a:t>as</a:t>
            </a:r>
          </a:p>
          <a:p>
            <a:r>
              <a:rPr lang="en-GB" sz="1400" b="1" dirty="0"/>
              <a:t>begin</a:t>
            </a:r>
          </a:p>
          <a:p>
            <a:r>
              <a:rPr lang="en-GB" sz="1400" b="1" dirty="0"/>
              <a:t>if exists(select </a:t>
            </a:r>
            <a:r>
              <a:rPr lang="en-GB" sz="1400" b="1" dirty="0" err="1"/>
              <a:t>AccountNo</a:t>
            </a:r>
            <a:r>
              <a:rPr lang="en-GB" sz="1400" b="1" dirty="0"/>
              <a:t> from </a:t>
            </a:r>
            <a:r>
              <a:rPr lang="en-GB" sz="1400" b="1" dirty="0" err="1"/>
              <a:t>AccountHolders</a:t>
            </a:r>
            <a:r>
              <a:rPr lang="en-GB" sz="1400" b="1" dirty="0"/>
              <a:t> where </a:t>
            </a:r>
            <a:r>
              <a:rPr lang="en-GB" sz="1400" b="1" dirty="0" err="1"/>
              <a:t>AccountNo</a:t>
            </a:r>
            <a:r>
              <a:rPr lang="en-GB" sz="1400" b="1" dirty="0"/>
              <a:t>=@</a:t>
            </a:r>
            <a:r>
              <a:rPr lang="en-GB" sz="1400" b="1" dirty="0" err="1"/>
              <a:t>AccNo</a:t>
            </a:r>
            <a:r>
              <a:rPr lang="en-GB" sz="1400" b="1" dirty="0"/>
              <a:t>)</a:t>
            </a:r>
          </a:p>
          <a:p>
            <a:r>
              <a:rPr lang="en-GB" sz="1400" b="1" dirty="0"/>
              <a:t>begin</a:t>
            </a:r>
          </a:p>
          <a:p>
            <a:r>
              <a:rPr lang="en-GB" sz="1400" b="1" dirty="0"/>
              <a:t>if(@</a:t>
            </a:r>
            <a:r>
              <a:rPr lang="en-GB" sz="1400" b="1" dirty="0" err="1"/>
              <a:t>TypeofTransaction</a:t>
            </a:r>
            <a:r>
              <a:rPr lang="en-GB" sz="1400" b="1" dirty="0"/>
              <a:t>=‘Deposit’)</a:t>
            </a:r>
          </a:p>
          <a:p>
            <a:r>
              <a:rPr lang="en-GB" sz="1400" b="1" dirty="0"/>
              <a:t>begin</a:t>
            </a:r>
          </a:p>
          <a:p>
            <a:r>
              <a:rPr lang="en-GB" sz="1400" b="1" dirty="0"/>
              <a:t>begin </a:t>
            </a:r>
            <a:r>
              <a:rPr lang="en-GB" sz="1400" b="1" dirty="0" err="1"/>
              <a:t>tran</a:t>
            </a:r>
            <a:endParaRPr lang="en-GB" sz="1400" b="1" dirty="0"/>
          </a:p>
          <a:p>
            <a:r>
              <a:rPr lang="en-GB" sz="1400" b="1" dirty="0"/>
              <a:t>update </a:t>
            </a:r>
            <a:r>
              <a:rPr lang="en-GB" sz="1400" b="1" dirty="0" err="1"/>
              <a:t>AccountHolders</a:t>
            </a:r>
            <a:endParaRPr lang="en-GB" sz="1400" b="1" dirty="0"/>
          </a:p>
          <a:p>
            <a:r>
              <a:rPr lang="en-GB" sz="1400" b="1" dirty="0"/>
              <a:t>set </a:t>
            </a:r>
            <a:r>
              <a:rPr lang="en-GB" sz="1400" b="1" dirty="0" err="1"/>
              <a:t>Available_Balance</a:t>
            </a:r>
            <a:r>
              <a:rPr lang="en-GB" sz="1400" b="1" dirty="0"/>
              <a:t>=</a:t>
            </a:r>
            <a:r>
              <a:rPr lang="en-GB" sz="1400" b="1" dirty="0" err="1"/>
              <a:t>Available_Balance</a:t>
            </a:r>
            <a:r>
              <a:rPr lang="en-GB" sz="1400" b="1" dirty="0"/>
              <a:t>+@Amount</a:t>
            </a:r>
          </a:p>
          <a:p>
            <a:r>
              <a:rPr lang="en-GB" sz="1400" b="1" dirty="0"/>
              <a:t>where </a:t>
            </a:r>
            <a:r>
              <a:rPr lang="en-GB" sz="1400" b="1" dirty="0" err="1"/>
              <a:t>AccountNo</a:t>
            </a:r>
            <a:r>
              <a:rPr lang="en-GB" sz="1400" b="1" dirty="0"/>
              <a:t>=@</a:t>
            </a:r>
            <a:r>
              <a:rPr lang="en-GB" sz="1400" b="1" dirty="0" err="1"/>
              <a:t>AccNo</a:t>
            </a:r>
            <a:endParaRPr lang="en-GB" sz="1400" b="1" dirty="0"/>
          </a:p>
          <a:p>
            <a:r>
              <a:rPr lang="en-GB" sz="1400" b="1" dirty="0"/>
              <a:t>commit </a:t>
            </a:r>
            <a:r>
              <a:rPr lang="en-GB" sz="1400" b="1" dirty="0" err="1"/>
              <a:t>tran</a:t>
            </a:r>
            <a:endParaRPr lang="en-GB" sz="1400" b="1" dirty="0"/>
          </a:p>
          <a:p>
            <a:r>
              <a:rPr lang="en-GB" sz="1400" b="1" dirty="0"/>
              <a:t>end</a:t>
            </a:r>
          </a:p>
          <a:p>
            <a:r>
              <a:rPr lang="en-GB" sz="1400" b="1" dirty="0"/>
              <a:t>end</a:t>
            </a:r>
          </a:p>
          <a:p>
            <a:r>
              <a:rPr lang="en-GB" sz="1400" b="1" dirty="0"/>
              <a:t>else</a:t>
            </a:r>
          </a:p>
          <a:p>
            <a:r>
              <a:rPr lang="en-GB" sz="1400" b="1" dirty="0"/>
              <a:t>begin</a:t>
            </a:r>
          </a:p>
          <a:p>
            <a:r>
              <a:rPr lang="en-GB" sz="1400" b="1" dirty="0"/>
              <a:t>begin </a:t>
            </a:r>
            <a:r>
              <a:rPr lang="en-GB" sz="1400" b="1" dirty="0" err="1"/>
              <a:t>tran</a:t>
            </a:r>
            <a:endParaRPr lang="en-GB" sz="1400" b="1" dirty="0"/>
          </a:p>
          <a:p>
            <a:r>
              <a:rPr lang="en-GB" sz="1400" b="1" dirty="0"/>
              <a:t>Rollback </a:t>
            </a:r>
            <a:r>
              <a:rPr lang="en-GB" sz="1400" b="1" dirty="0" err="1"/>
              <a:t>tran</a:t>
            </a:r>
            <a:endParaRPr lang="en-GB" sz="1400" b="1" dirty="0"/>
          </a:p>
          <a:p>
            <a:r>
              <a:rPr lang="en-GB" sz="1400" b="1" dirty="0"/>
              <a:t>print ‘Invalid </a:t>
            </a:r>
            <a:r>
              <a:rPr lang="en-GB" sz="1400" b="1" dirty="0" err="1"/>
              <a:t>Account_No</a:t>
            </a:r>
            <a:r>
              <a:rPr lang="en-GB" sz="1400" b="1" dirty="0"/>
              <a:t>’</a:t>
            </a:r>
          </a:p>
          <a:p>
            <a:r>
              <a:rPr lang="en-GB" sz="1400" b="1" dirty="0"/>
              <a:t>End</a:t>
            </a:r>
          </a:p>
          <a:p>
            <a:r>
              <a:rPr lang="en-GB" sz="1400" b="1" dirty="0"/>
              <a:t>end</a:t>
            </a:r>
          </a:p>
        </p:txBody>
      </p:sp>
      <p:sp>
        <p:nvSpPr>
          <p:cNvPr id="5" name="object 11"/>
          <p:cNvSpPr txBox="1"/>
          <p:nvPr/>
        </p:nvSpPr>
        <p:spPr>
          <a:xfrm>
            <a:off x="1732767" y="1598121"/>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r>
              <a:rPr lang="en-GB" sz="2400" b="1" spc="-15" dirty="0">
                <a:solidFill>
                  <a:srgbClr val="FFFFFF"/>
                </a:solidFill>
                <a:cs typeface="Carlito"/>
              </a:rPr>
              <a:t> : Practical Work</a:t>
            </a:r>
            <a:endParaRPr sz="2400" dirty="0">
              <a:cs typeface="Carlito"/>
            </a:endParaRPr>
          </a:p>
        </p:txBody>
      </p:sp>
      <p:sp>
        <p:nvSpPr>
          <p:cNvPr id="6" name="object 12"/>
          <p:cNvSpPr txBox="1">
            <a:spLocks noGrp="1"/>
          </p:cNvSpPr>
          <p:nvPr>
            <p:ph type="title"/>
          </p:nvPr>
        </p:nvSpPr>
        <p:spPr>
          <a:xfrm>
            <a:off x="1737212" y="978956"/>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7212" y="256064"/>
            <a:ext cx="940705" cy="578302"/>
          </a:xfrm>
          <a:prstGeom prst="rect">
            <a:avLst/>
          </a:prstGeom>
        </p:spPr>
      </p:pic>
      <p:sp>
        <p:nvSpPr>
          <p:cNvPr id="8" name="object 4"/>
          <p:cNvSpPr/>
          <p:nvPr/>
        </p:nvSpPr>
        <p:spPr>
          <a:xfrm>
            <a:off x="7561283" y="6204113"/>
            <a:ext cx="2123714" cy="432041"/>
          </a:xfrm>
          <a:prstGeom prst="rect">
            <a:avLst/>
          </a:prstGeom>
          <a:blipFill>
            <a:blip r:embed="rId3" cstate="print"/>
            <a:stretch>
              <a:fillRect/>
            </a:stretch>
          </a:blipFill>
        </p:spPr>
        <p:txBody>
          <a:bodyPr wrap="square" lIns="0" tIns="0" rIns="0" bIns="0" rtlCol="0"/>
          <a:lstStyle/>
          <a:p>
            <a:endParaRPr/>
          </a:p>
        </p:txBody>
      </p:sp>
      <p:sp>
        <p:nvSpPr>
          <p:cNvPr id="9" name="Oval 8"/>
          <p:cNvSpPr/>
          <p:nvPr/>
        </p:nvSpPr>
        <p:spPr>
          <a:xfrm>
            <a:off x="6371303" y="4317513"/>
            <a:ext cx="2964426" cy="1154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Before Writing the Script Create a Table Called </a:t>
            </a:r>
            <a:r>
              <a:rPr lang="en-GB" b="1" dirty="0" err="1"/>
              <a:t>AccountHolders</a:t>
            </a:r>
            <a:endParaRPr lang="en-GB" b="1" dirty="0"/>
          </a:p>
        </p:txBody>
      </p:sp>
    </p:spTree>
    <p:extLst>
      <p:ext uri="{BB962C8B-B14F-4D97-AF65-F5344CB8AC3E}">
        <p14:creationId xmlns:p14="http://schemas.microsoft.com/office/powerpoint/2010/main" val="1549120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p:cNvSpPr>
          <p:nvPr/>
        </p:nvSpPr>
        <p:spPr>
          <a:xfrm>
            <a:off x="1602082" y="1296511"/>
            <a:ext cx="8854524"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a:solidFill>
                  <a:schemeClr val="bg1"/>
                </a:solidFill>
                <a:latin typeface="+mn-lt"/>
              </a:rPr>
              <a:t>SQL </a:t>
            </a:r>
            <a:r>
              <a:rPr lang="en-GB" sz="2400" b="1" spc="-5">
                <a:solidFill>
                  <a:schemeClr val="bg1"/>
                </a:solidFill>
                <a:latin typeface="+mn-lt"/>
              </a:rPr>
              <a:t>Server</a:t>
            </a:r>
            <a:r>
              <a:rPr lang="en-GB" sz="2400" b="1" spc="-40">
                <a:solidFill>
                  <a:schemeClr val="bg1"/>
                </a:solidFill>
                <a:latin typeface="+mn-lt"/>
              </a:rPr>
              <a:t> </a:t>
            </a:r>
            <a:r>
              <a:rPr lang="en-GB" sz="2400" b="1" spc="-10">
                <a:solidFill>
                  <a:schemeClr val="bg1"/>
                </a:solidFill>
                <a:latin typeface="+mn-lt"/>
              </a:rPr>
              <a:t>Introduction</a:t>
            </a:r>
            <a:endParaRPr lang="en-GB" sz="2400" b="1" spc="-10" dirty="0">
              <a:solidFill>
                <a:schemeClr val="bg1"/>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082" y="400135"/>
            <a:ext cx="940705" cy="578302"/>
          </a:xfrm>
          <a:prstGeom prst="rect">
            <a:avLst/>
          </a:prstGeom>
        </p:spPr>
      </p:pic>
      <p:sp>
        <p:nvSpPr>
          <p:cNvPr id="6" name="object 11"/>
          <p:cNvSpPr txBox="1"/>
          <p:nvPr/>
        </p:nvSpPr>
        <p:spPr>
          <a:xfrm>
            <a:off x="1602082" y="1986482"/>
            <a:ext cx="8854524"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Big Practical Assignment</a:t>
            </a:r>
            <a:endParaRPr sz="2400" dirty="0">
              <a:cs typeface="Carlito"/>
            </a:endParaRPr>
          </a:p>
        </p:txBody>
      </p:sp>
      <p:sp>
        <p:nvSpPr>
          <p:cNvPr id="7" name="TextBox 6"/>
          <p:cNvSpPr txBox="1"/>
          <p:nvPr/>
        </p:nvSpPr>
        <p:spPr>
          <a:xfrm>
            <a:off x="1602082" y="2659267"/>
            <a:ext cx="8854524" cy="338554"/>
          </a:xfrm>
          <a:prstGeom prst="rect">
            <a:avLst/>
          </a:prstGeom>
          <a:noFill/>
        </p:spPr>
        <p:txBody>
          <a:bodyPr wrap="square" rtlCol="0">
            <a:spAutoFit/>
          </a:bodyPr>
          <a:lstStyle/>
          <a:p>
            <a:r>
              <a:rPr lang="en-GB" sz="1600" b="1" dirty="0"/>
              <a:t>1) Create A Table Called </a:t>
            </a:r>
            <a:r>
              <a:rPr lang="en-GB" sz="1600" b="1" dirty="0" err="1">
                <a:solidFill>
                  <a:schemeClr val="accent2">
                    <a:lumMod val="75000"/>
                  </a:schemeClr>
                </a:solidFill>
              </a:rPr>
              <a:t>AccountHolder</a:t>
            </a:r>
            <a:r>
              <a:rPr lang="en-GB" sz="1600" b="1" dirty="0"/>
              <a:t> for a Bank as follows:-</a:t>
            </a:r>
          </a:p>
        </p:txBody>
      </p:sp>
      <p:graphicFrame>
        <p:nvGraphicFramePr>
          <p:cNvPr id="8" name="Table 7"/>
          <p:cNvGraphicFramePr>
            <a:graphicFrameLocks noGrp="1"/>
          </p:cNvGraphicFramePr>
          <p:nvPr>
            <p:extLst>
              <p:ext uri="{D42A27DB-BD31-4B8C-83A1-F6EECF244321}">
                <p14:modId xmlns:p14="http://schemas.microsoft.com/office/powerpoint/2010/main" val="3662428267"/>
              </p:ext>
            </p:extLst>
          </p:nvPr>
        </p:nvGraphicFramePr>
        <p:xfrm>
          <a:off x="1602082" y="3108905"/>
          <a:ext cx="8854524" cy="3114040"/>
        </p:xfrm>
        <a:graphic>
          <a:graphicData uri="http://schemas.openxmlformats.org/drawingml/2006/table">
            <a:tbl>
              <a:tblPr firstRow="1" bandRow="1">
                <a:tableStyleId>{5C22544A-7EE6-4342-B048-85BDC9FD1C3A}</a:tableStyleId>
              </a:tblPr>
              <a:tblGrid>
                <a:gridCol w="1952279">
                  <a:extLst>
                    <a:ext uri="{9D8B030D-6E8A-4147-A177-3AD203B41FA5}">
                      <a16:colId xmlns:a16="http://schemas.microsoft.com/office/drawing/2014/main" val="20000"/>
                    </a:ext>
                  </a:extLst>
                </a:gridCol>
                <a:gridCol w="2168013">
                  <a:extLst>
                    <a:ext uri="{9D8B030D-6E8A-4147-A177-3AD203B41FA5}">
                      <a16:colId xmlns:a16="http://schemas.microsoft.com/office/drawing/2014/main" val="20001"/>
                    </a:ext>
                  </a:extLst>
                </a:gridCol>
                <a:gridCol w="4734232">
                  <a:extLst>
                    <a:ext uri="{9D8B030D-6E8A-4147-A177-3AD203B41FA5}">
                      <a16:colId xmlns:a16="http://schemas.microsoft.com/office/drawing/2014/main" val="20002"/>
                    </a:ext>
                  </a:extLst>
                </a:gridCol>
              </a:tblGrid>
              <a:tr h="370840">
                <a:tc>
                  <a:txBody>
                    <a:bodyPr/>
                    <a:lstStyle/>
                    <a:p>
                      <a:pPr algn="ctr"/>
                      <a:r>
                        <a:rPr lang="en-GB" sz="1400" dirty="0"/>
                        <a:t>Column Name</a:t>
                      </a:r>
                    </a:p>
                  </a:txBody>
                  <a:tcPr/>
                </a:tc>
                <a:tc>
                  <a:txBody>
                    <a:bodyPr/>
                    <a:lstStyle/>
                    <a:p>
                      <a:pPr algn="ctr"/>
                      <a:r>
                        <a:rPr lang="en-GB" sz="1400" dirty="0"/>
                        <a:t>Data Type</a:t>
                      </a:r>
                    </a:p>
                  </a:txBody>
                  <a:tcPr/>
                </a:tc>
                <a:tc>
                  <a:txBody>
                    <a:bodyPr/>
                    <a:lstStyle/>
                    <a:p>
                      <a:pPr algn="ctr"/>
                      <a:r>
                        <a:rPr lang="en-GB" sz="1400" dirty="0"/>
                        <a:t>Remarks</a:t>
                      </a:r>
                    </a:p>
                  </a:txBody>
                  <a:tcPr/>
                </a:tc>
                <a:extLst>
                  <a:ext uri="{0D108BD9-81ED-4DB2-BD59-A6C34878D82A}">
                    <a16:rowId xmlns:a16="http://schemas.microsoft.com/office/drawing/2014/main" val="10000"/>
                  </a:ext>
                </a:extLst>
              </a:tr>
              <a:tr h="370840">
                <a:tc>
                  <a:txBody>
                    <a:bodyPr/>
                    <a:lstStyle/>
                    <a:p>
                      <a:r>
                        <a:rPr lang="en-GB" sz="1400" b="1" dirty="0" err="1">
                          <a:solidFill>
                            <a:schemeClr val="tx1"/>
                          </a:solidFill>
                        </a:rPr>
                        <a:t>AccountNo</a:t>
                      </a:r>
                      <a:endParaRPr lang="en-GB" sz="1400" b="1" dirty="0">
                        <a:solidFill>
                          <a:schemeClr val="tx1"/>
                        </a:solidFill>
                      </a:endParaRPr>
                    </a:p>
                  </a:txBody>
                  <a:tcPr/>
                </a:tc>
                <a:tc>
                  <a:txBody>
                    <a:bodyPr/>
                    <a:lstStyle/>
                    <a:p>
                      <a:r>
                        <a:rPr lang="en-GB" sz="1400" b="1" dirty="0">
                          <a:solidFill>
                            <a:schemeClr val="tx1"/>
                          </a:solidFill>
                        </a:rPr>
                        <a:t>Char(10)</a:t>
                      </a:r>
                    </a:p>
                  </a:txBody>
                  <a:tcPr/>
                </a:tc>
                <a:tc>
                  <a:txBody>
                    <a:bodyPr/>
                    <a:lstStyle/>
                    <a:p>
                      <a:r>
                        <a:rPr lang="en-GB" sz="1400" b="1" dirty="0">
                          <a:solidFill>
                            <a:schemeClr val="tx1"/>
                          </a:solidFill>
                        </a:rPr>
                        <a:t>First Two Characters Should Be AC and followed By 7 Digits</a:t>
                      </a:r>
                    </a:p>
                  </a:txBody>
                  <a:tcPr/>
                </a:tc>
                <a:extLst>
                  <a:ext uri="{0D108BD9-81ED-4DB2-BD59-A6C34878D82A}">
                    <a16:rowId xmlns:a16="http://schemas.microsoft.com/office/drawing/2014/main" val="10001"/>
                  </a:ext>
                </a:extLst>
              </a:tr>
              <a:tr h="370840">
                <a:tc>
                  <a:txBody>
                    <a:bodyPr/>
                    <a:lstStyle/>
                    <a:p>
                      <a:r>
                        <a:rPr lang="en-GB" sz="1400" b="1" dirty="0" err="1">
                          <a:solidFill>
                            <a:schemeClr val="tx1"/>
                          </a:solidFill>
                        </a:rPr>
                        <a:t>AccountHolderName</a:t>
                      </a:r>
                      <a:endParaRPr lang="en-GB" sz="1400" b="1" dirty="0">
                        <a:solidFill>
                          <a:schemeClr val="tx1"/>
                        </a:solidFill>
                      </a:endParaRPr>
                    </a:p>
                  </a:txBody>
                  <a:tcPr/>
                </a:tc>
                <a:tc>
                  <a:txBody>
                    <a:bodyPr/>
                    <a:lstStyle/>
                    <a:p>
                      <a:r>
                        <a:rPr lang="en-GB" sz="1400" b="1" dirty="0">
                          <a:solidFill>
                            <a:schemeClr val="tx1"/>
                          </a:solidFill>
                        </a:rPr>
                        <a:t>Varchar(50)</a:t>
                      </a:r>
                    </a:p>
                  </a:txBody>
                  <a:tcPr/>
                </a:tc>
                <a:tc>
                  <a:txBody>
                    <a:bodyPr/>
                    <a:lstStyle/>
                    <a:p>
                      <a:r>
                        <a:rPr lang="en-GB" sz="1400" b="1" dirty="0">
                          <a:solidFill>
                            <a:schemeClr val="tx1"/>
                          </a:solidFill>
                        </a:rPr>
                        <a:t>Should Not Be Null</a:t>
                      </a:r>
                    </a:p>
                  </a:txBody>
                  <a:tcPr/>
                </a:tc>
                <a:extLst>
                  <a:ext uri="{0D108BD9-81ED-4DB2-BD59-A6C34878D82A}">
                    <a16:rowId xmlns:a16="http://schemas.microsoft.com/office/drawing/2014/main" val="10002"/>
                  </a:ext>
                </a:extLst>
              </a:tr>
              <a:tr h="370840">
                <a:tc>
                  <a:txBody>
                    <a:bodyPr/>
                    <a:lstStyle/>
                    <a:p>
                      <a:r>
                        <a:rPr lang="en-GB" sz="1400" b="1" dirty="0" err="1">
                          <a:solidFill>
                            <a:schemeClr val="tx1"/>
                          </a:solidFill>
                        </a:rPr>
                        <a:t>OpeningBalanace</a:t>
                      </a:r>
                      <a:endParaRPr lang="en-GB" sz="1400" b="1" dirty="0">
                        <a:solidFill>
                          <a:schemeClr val="tx1"/>
                        </a:solidFill>
                      </a:endParaRPr>
                    </a:p>
                  </a:txBody>
                  <a:tcPr/>
                </a:tc>
                <a:tc>
                  <a:txBody>
                    <a:bodyPr/>
                    <a:lstStyle/>
                    <a:p>
                      <a:r>
                        <a:rPr lang="en-GB" sz="1400" b="1" dirty="0">
                          <a:solidFill>
                            <a:schemeClr val="tx1"/>
                          </a:solidFill>
                        </a:rPr>
                        <a:t>Numeric</a:t>
                      </a:r>
                    </a:p>
                  </a:txBody>
                  <a:tcPr/>
                </a:tc>
                <a:tc>
                  <a:txBody>
                    <a:bodyPr/>
                    <a:lstStyle/>
                    <a:p>
                      <a:r>
                        <a:rPr lang="en-GB" sz="1400" b="1" dirty="0">
                          <a:solidFill>
                            <a:schemeClr val="tx1"/>
                          </a:solidFill>
                        </a:rPr>
                        <a:t>&gt;= 5000</a:t>
                      </a:r>
                    </a:p>
                  </a:txBody>
                  <a:tcPr/>
                </a:tc>
                <a:extLst>
                  <a:ext uri="{0D108BD9-81ED-4DB2-BD59-A6C34878D82A}">
                    <a16:rowId xmlns:a16="http://schemas.microsoft.com/office/drawing/2014/main" val="10003"/>
                  </a:ext>
                </a:extLst>
              </a:tr>
              <a:tr h="392690">
                <a:tc>
                  <a:txBody>
                    <a:bodyPr/>
                    <a:lstStyle/>
                    <a:p>
                      <a:r>
                        <a:rPr lang="en-GB" sz="1400" b="1" dirty="0" err="1">
                          <a:solidFill>
                            <a:schemeClr val="tx1"/>
                          </a:solidFill>
                        </a:rPr>
                        <a:t>Available_Balance</a:t>
                      </a:r>
                      <a:endParaRPr lang="en-GB"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solidFill>
                            <a:schemeClr val="tx1"/>
                          </a:solidFill>
                        </a:rPr>
                        <a:t>Numeric</a:t>
                      </a:r>
                    </a:p>
                    <a:p>
                      <a:endParaRPr lang="en-GB" sz="1400" b="1" dirty="0">
                        <a:solidFill>
                          <a:schemeClr val="tx1"/>
                        </a:solidFill>
                      </a:endParaRPr>
                    </a:p>
                  </a:txBody>
                  <a:tcPr/>
                </a:tc>
                <a:tc>
                  <a:txBody>
                    <a:bodyPr/>
                    <a:lstStyle/>
                    <a:p>
                      <a:r>
                        <a:rPr lang="en-GB" sz="1400" b="1" dirty="0">
                          <a:solidFill>
                            <a:schemeClr val="tx1"/>
                          </a:solidFill>
                        </a:rPr>
                        <a:t>&gt;=</a:t>
                      </a:r>
                      <a:r>
                        <a:rPr lang="en-GB" sz="1400" b="1" baseline="0" dirty="0">
                          <a:solidFill>
                            <a:schemeClr val="tx1"/>
                          </a:solidFill>
                        </a:rPr>
                        <a:t> 1000</a:t>
                      </a:r>
                      <a:endParaRPr lang="en-GB" sz="1400" b="1" dirty="0">
                        <a:solidFill>
                          <a:schemeClr val="tx1"/>
                        </a:solidFill>
                      </a:endParaRPr>
                    </a:p>
                  </a:txBody>
                  <a:tcPr/>
                </a:tc>
                <a:extLst>
                  <a:ext uri="{0D108BD9-81ED-4DB2-BD59-A6C34878D82A}">
                    <a16:rowId xmlns:a16="http://schemas.microsoft.com/office/drawing/2014/main" val="10004"/>
                  </a:ext>
                </a:extLst>
              </a:tr>
              <a:tr h="370840">
                <a:tc>
                  <a:txBody>
                    <a:bodyPr/>
                    <a:lstStyle/>
                    <a:p>
                      <a:r>
                        <a:rPr lang="en-GB" sz="1400" b="1" dirty="0" err="1">
                          <a:solidFill>
                            <a:schemeClr val="tx1"/>
                          </a:solidFill>
                        </a:rPr>
                        <a:t>Transaction_Type</a:t>
                      </a:r>
                      <a:endParaRPr lang="en-GB" sz="1400" b="1" dirty="0">
                        <a:solidFill>
                          <a:schemeClr val="tx1"/>
                        </a:solidFill>
                      </a:endParaRPr>
                    </a:p>
                  </a:txBody>
                  <a:tcPr/>
                </a:tc>
                <a:tc>
                  <a:txBody>
                    <a:bodyPr/>
                    <a:lstStyle/>
                    <a:p>
                      <a:r>
                        <a:rPr lang="en-GB" sz="1400" b="1" dirty="0">
                          <a:solidFill>
                            <a:schemeClr val="tx1"/>
                          </a:solidFill>
                        </a:rPr>
                        <a:t>Varchar(15)</a:t>
                      </a:r>
                    </a:p>
                  </a:txBody>
                  <a:tcPr/>
                </a:tc>
                <a:tc>
                  <a:txBody>
                    <a:bodyPr/>
                    <a:lstStyle/>
                    <a:p>
                      <a:r>
                        <a:rPr lang="en-GB" sz="1400" b="1" dirty="0">
                          <a:solidFill>
                            <a:schemeClr val="tx1"/>
                          </a:solidFill>
                        </a:rPr>
                        <a:t>Valid</a:t>
                      </a:r>
                      <a:r>
                        <a:rPr lang="en-GB" sz="1400" b="1" baseline="0" dirty="0">
                          <a:solidFill>
                            <a:schemeClr val="tx1"/>
                          </a:solidFill>
                        </a:rPr>
                        <a:t> Values Are ‘Deposit’, ‘</a:t>
                      </a:r>
                      <a:r>
                        <a:rPr lang="en-GB" sz="1400" b="1" baseline="0" dirty="0" err="1">
                          <a:solidFill>
                            <a:schemeClr val="tx1"/>
                          </a:solidFill>
                        </a:rPr>
                        <a:t>Withdraw’,’DD</a:t>
                      </a:r>
                      <a:r>
                        <a:rPr lang="en-GB" sz="1400" b="1" baseline="0" dirty="0">
                          <a:solidFill>
                            <a:schemeClr val="tx1"/>
                          </a:solidFill>
                        </a:rPr>
                        <a:t>’,</a:t>
                      </a:r>
                      <a:endParaRPr lang="en-GB" sz="1400" b="1" dirty="0">
                        <a:solidFill>
                          <a:schemeClr val="tx1"/>
                        </a:solidFill>
                      </a:endParaRPr>
                    </a:p>
                  </a:txBody>
                  <a:tcPr/>
                </a:tc>
                <a:extLst>
                  <a:ext uri="{0D108BD9-81ED-4DB2-BD59-A6C34878D82A}">
                    <a16:rowId xmlns:a16="http://schemas.microsoft.com/office/drawing/2014/main" val="10005"/>
                  </a:ext>
                </a:extLst>
              </a:tr>
              <a:tr h="370840">
                <a:tc>
                  <a:txBody>
                    <a:bodyPr/>
                    <a:lstStyle/>
                    <a:p>
                      <a:r>
                        <a:rPr lang="en-GB" sz="1400" b="1" dirty="0" err="1">
                          <a:solidFill>
                            <a:schemeClr val="tx1"/>
                          </a:solidFill>
                        </a:rPr>
                        <a:t>Date_Transaction</a:t>
                      </a:r>
                      <a:endParaRPr lang="en-GB" sz="1400" b="1" dirty="0">
                        <a:solidFill>
                          <a:schemeClr val="tx1"/>
                        </a:solidFill>
                      </a:endParaRPr>
                    </a:p>
                  </a:txBody>
                  <a:tcPr/>
                </a:tc>
                <a:tc>
                  <a:txBody>
                    <a:bodyPr/>
                    <a:lstStyle/>
                    <a:p>
                      <a:r>
                        <a:rPr lang="en-GB" sz="1400" b="1" dirty="0" err="1">
                          <a:solidFill>
                            <a:schemeClr val="tx1"/>
                          </a:solidFill>
                        </a:rPr>
                        <a:t>DateTime</a:t>
                      </a:r>
                      <a:endParaRPr lang="en-GB" sz="1400" b="1" dirty="0">
                        <a:solidFill>
                          <a:schemeClr val="tx1"/>
                        </a:solidFill>
                      </a:endParaRPr>
                    </a:p>
                  </a:txBody>
                  <a:tcPr/>
                </a:tc>
                <a:tc>
                  <a:txBody>
                    <a:bodyPr/>
                    <a:lstStyle/>
                    <a:p>
                      <a:r>
                        <a:rPr lang="en-GB" sz="1400" b="1" dirty="0">
                          <a:solidFill>
                            <a:schemeClr val="tx1"/>
                          </a:solidFill>
                        </a:rPr>
                        <a:t>Current Date Should be Reflected</a:t>
                      </a:r>
                    </a:p>
                  </a:txBody>
                  <a:tcPr/>
                </a:tc>
                <a:extLst>
                  <a:ext uri="{0D108BD9-81ED-4DB2-BD59-A6C34878D82A}">
                    <a16:rowId xmlns:a16="http://schemas.microsoft.com/office/drawing/2014/main" val="10006"/>
                  </a:ext>
                </a:extLst>
              </a:tr>
              <a:tr h="370840">
                <a:tc>
                  <a:txBody>
                    <a:bodyPr/>
                    <a:lstStyle/>
                    <a:p>
                      <a:r>
                        <a:rPr lang="en-GB" sz="1400" b="1" dirty="0">
                          <a:solidFill>
                            <a:schemeClr val="tx1"/>
                          </a:solidFill>
                        </a:rPr>
                        <a:t>Remarks</a:t>
                      </a:r>
                    </a:p>
                  </a:txBody>
                  <a:tcPr/>
                </a:tc>
                <a:tc>
                  <a:txBody>
                    <a:bodyPr/>
                    <a:lstStyle/>
                    <a:p>
                      <a:r>
                        <a:rPr lang="en-GB" sz="1400" b="1" dirty="0">
                          <a:solidFill>
                            <a:schemeClr val="tx1"/>
                          </a:solidFill>
                        </a:rPr>
                        <a:t>Varchar(25)</a:t>
                      </a:r>
                    </a:p>
                  </a:txBody>
                  <a:tcPr/>
                </a:tc>
                <a:tc>
                  <a:txBody>
                    <a:bodyPr/>
                    <a:lstStyle/>
                    <a:p>
                      <a:r>
                        <a:rPr lang="en-GB" sz="1400" b="1" dirty="0">
                          <a:solidFill>
                            <a:schemeClr val="tx1"/>
                          </a:solidFill>
                        </a:rPr>
                        <a:t>Not Null</a:t>
                      </a:r>
                    </a:p>
                  </a:txBody>
                  <a:tcPr/>
                </a:tc>
                <a:extLst>
                  <a:ext uri="{0D108BD9-81ED-4DB2-BD59-A6C34878D82A}">
                    <a16:rowId xmlns:a16="http://schemas.microsoft.com/office/drawing/2014/main" val="10007"/>
                  </a:ext>
                </a:extLst>
              </a:tr>
            </a:tbl>
          </a:graphicData>
        </a:graphic>
      </p:graphicFrame>
      <p:sp>
        <p:nvSpPr>
          <p:cNvPr id="9" name="object 4"/>
          <p:cNvSpPr/>
          <p:nvPr/>
        </p:nvSpPr>
        <p:spPr>
          <a:xfrm>
            <a:off x="8332892" y="6334029"/>
            <a:ext cx="2123714"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8044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p:cNvSpPr>
          <p:nvPr/>
        </p:nvSpPr>
        <p:spPr>
          <a:xfrm>
            <a:off x="1602082" y="1296511"/>
            <a:ext cx="8854524"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a:solidFill>
                  <a:schemeClr val="bg1"/>
                </a:solidFill>
                <a:latin typeface="+mn-lt"/>
              </a:rPr>
              <a:t>SQL </a:t>
            </a:r>
            <a:r>
              <a:rPr lang="en-GB" sz="2400" b="1" spc="-5">
                <a:solidFill>
                  <a:schemeClr val="bg1"/>
                </a:solidFill>
                <a:latin typeface="+mn-lt"/>
              </a:rPr>
              <a:t>Server</a:t>
            </a:r>
            <a:r>
              <a:rPr lang="en-GB" sz="2400" b="1" spc="-40">
                <a:solidFill>
                  <a:schemeClr val="bg1"/>
                </a:solidFill>
                <a:latin typeface="+mn-lt"/>
              </a:rPr>
              <a:t> </a:t>
            </a:r>
            <a:r>
              <a:rPr lang="en-GB" sz="2400" b="1" spc="-10">
                <a:solidFill>
                  <a:schemeClr val="bg1"/>
                </a:solidFill>
                <a:latin typeface="+mn-lt"/>
              </a:rPr>
              <a:t>Introduction</a:t>
            </a:r>
            <a:endParaRPr lang="en-GB" sz="2400" b="1" spc="-10" dirty="0">
              <a:solidFill>
                <a:schemeClr val="bg1"/>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082" y="400135"/>
            <a:ext cx="940705" cy="578302"/>
          </a:xfrm>
          <a:prstGeom prst="rect">
            <a:avLst/>
          </a:prstGeom>
        </p:spPr>
      </p:pic>
      <p:sp>
        <p:nvSpPr>
          <p:cNvPr id="6" name="object 11"/>
          <p:cNvSpPr txBox="1"/>
          <p:nvPr/>
        </p:nvSpPr>
        <p:spPr>
          <a:xfrm>
            <a:off x="1602082" y="1986482"/>
            <a:ext cx="8854524"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lang="en-GB" sz="2400" b="1" spc="-5" dirty="0">
                <a:solidFill>
                  <a:srgbClr val="FFFFFF"/>
                </a:solidFill>
                <a:cs typeface="Carlito"/>
              </a:rPr>
              <a:t>Big Practical Assignment</a:t>
            </a:r>
            <a:endParaRPr sz="2400" dirty="0">
              <a:cs typeface="Carlito"/>
            </a:endParaRPr>
          </a:p>
        </p:txBody>
      </p:sp>
      <p:sp>
        <p:nvSpPr>
          <p:cNvPr id="7" name="TextBox 6"/>
          <p:cNvSpPr txBox="1"/>
          <p:nvPr/>
        </p:nvSpPr>
        <p:spPr>
          <a:xfrm>
            <a:off x="1602082" y="2659267"/>
            <a:ext cx="8854524" cy="1815882"/>
          </a:xfrm>
          <a:prstGeom prst="rect">
            <a:avLst/>
          </a:prstGeom>
          <a:noFill/>
        </p:spPr>
        <p:txBody>
          <a:bodyPr wrap="square" rtlCol="0">
            <a:spAutoFit/>
          </a:bodyPr>
          <a:lstStyle/>
          <a:p>
            <a:pPr algn="just"/>
            <a:r>
              <a:rPr lang="en-GB" sz="1600" b="1" dirty="0"/>
              <a:t>2) Insert At Least 10 Records using explicit Transaction Method in this Table.</a:t>
            </a:r>
          </a:p>
          <a:p>
            <a:pPr algn="just"/>
            <a:r>
              <a:rPr lang="en-GB" sz="1600" b="1" dirty="0"/>
              <a:t>3) </a:t>
            </a:r>
            <a:r>
              <a:rPr lang="en-GB" sz="1600" b="1" dirty="0" err="1"/>
              <a:t>Furthe</a:t>
            </a:r>
            <a:r>
              <a:rPr lang="en-GB" sz="1600" b="1" dirty="0"/>
              <a:t> Create Two Procedures where you can implement Transactional concepts – one For Deposit and Another For Withdraw – in case there is Deposit the Deposit Amount has to be added to </a:t>
            </a:r>
            <a:r>
              <a:rPr lang="en-GB" sz="1600" b="1" dirty="0" err="1"/>
              <a:t>Available_Balance</a:t>
            </a:r>
            <a:r>
              <a:rPr lang="en-GB" sz="1600" b="1" dirty="0"/>
              <a:t> and in case of Withdraw it should be deducted from </a:t>
            </a:r>
            <a:r>
              <a:rPr lang="en-GB" sz="1600" b="1" dirty="0" err="1"/>
              <a:t>Available_Balance</a:t>
            </a:r>
            <a:r>
              <a:rPr lang="en-GB" sz="1600" b="1" dirty="0"/>
              <a:t>.</a:t>
            </a:r>
          </a:p>
          <a:p>
            <a:pPr algn="just"/>
            <a:endParaRPr lang="en-GB" sz="1600" b="1" dirty="0"/>
          </a:p>
          <a:p>
            <a:pPr algn="just"/>
            <a:r>
              <a:rPr lang="en-GB" sz="1600" b="1" dirty="0"/>
              <a:t>In case Transaction is Successful then appropriate Message Should be Displayed and in case of failure also there should be appropriate Message displayed at the end.</a:t>
            </a:r>
          </a:p>
        </p:txBody>
      </p:sp>
      <p:sp>
        <p:nvSpPr>
          <p:cNvPr id="9" name="object 4"/>
          <p:cNvSpPr/>
          <p:nvPr/>
        </p:nvSpPr>
        <p:spPr>
          <a:xfrm>
            <a:off x="8332892" y="6334029"/>
            <a:ext cx="2123714"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431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0656" y="2820167"/>
            <a:ext cx="7803458" cy="2460427"/>
          </a:xfrm>
        </p:spPr>
        <p:txBody>
          <a:bodyPr>
            <a:normAutofit lnSpcReduction="10000"/>
          </a:bodyPr>
          <a:lstStyle/>
          <a:p>
            <a:pPr algn="just"/>
            <a:r>
              <a:rPr lang="en-US" sz="1600" b="1" dirty="0"/>
              <a:t>Triggers in SQL Server are a special kind of stored procedure that fires automatically; they are invoked or executed when an event occurs in the database server. We can create Data Manipulation Language (DML) triggers and Data Definition Language (DDL) triggers in SQL Server.</a:t>
            </a:r>
          </a:p>
          <a:p>
            <a:pPr algn="just"/>
            <a:r>
              <a:rPr lang="en-US" sz="1600" b="1" dirty="0"/>
              <a:t>When the user wants to modify data using a DML event then the DML trigger is executed. In other words, a DML trigger is used for INSERT, DELETE and UPDATE statements of a table or view.  </a:t>
            </a:r>
          </a:p>
          <a:p>
            <a:pPr algn="just"/>
            <a:r>
              <a:rPr lang="en-US" sz="1600" b="1" dirty="0"/>
              <a:t>When the user attempts to perform an operation using DDL then the DDL trigger is executed. In other words, a DDL trigger is executed for CREATE, ALTER and DROP statements of a table or view.</a:t>
            </a:r>
          </a:p>
          <a:p>
            <a:pPr algn="just"/>
            <a:endParaRPr lang="en-US" sz="1600" b="1" dirty="0"/>
          </a:p>
        </p:txBody>
      </p:sp>
      <p:sp>
        <p:nvSpPr>
          <p:cNvPr id="4"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lang="en-GB" sz="2400" b="1" spc="-15" dirty="0">
                <a:solidFill>
                  <a:srgbClr val="FFFFFF"/>
                </a:solidFill>
                <a:cs typeface="Carlito"/>
              </a:rPr>
              <a:t>Triggers</a:t>
            </a:r>
            <a:endParaRPr sz="2400" dirty="0">
              <a:cs typeface="Carlito"/>
            </a:endParaRPr>
          </a:p>
        </p:txBody>
      </p:sp>
      <p:sp>
        <p:nvSpPr>
          <p:cNvPr id="5" name="object 3"/>
          <p:cNvSpPr txBox="1">
            <a:spLocks/>
          </p:cNvSpPr>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a:solidFill>
                  <a:schemeClr val="bg1"/>
                </a:solidFill>
                <a:latin typeface="+mn-lt"/>
              </a:rPr>
              <a:t>SQL </a:t>
            </a:r>
            <a:r>
              <a:rPr lang="en-GB" sz="2400" b="1" spc="-5">
                <a:solidFill>
                  <a:schemeClr val="bg1"/>
                </a:solidFill>
                <a:latin typeface="+mn-lt"/>
              </a:rPr>
              <a:t>Server</a:t>
            </a:r>
            <a:r>
              <a:rPr lang="en-GB" sz="2400" b="1" spc="-40">
                <a:solidFill>
                  <a:schemeClr val="bg1"/>
                </a:solidFill>
                <a:latin typeface="+mn-lt"/>
              </a:rPr>
              <a:t> </a:t>
            </a:r>
            <a:r>
              <a:rPr lang="en-GB" sz="2400" b="1" spc="-10">
                <a:solidFill>
                  <a:schemeClr val="bg1"/>
                </a:solidFill>
                <a:latin typeface="+mn-lt"/>
              </a:rPr>
              <a:t>Introduction</a:t>
            </a:r>
            <a:endParaRPr lang="en-GB" sz="2400" b="1" spc="-10" dirty="0">
              <a:solidFill>
                <a:schemeClr val="bg1"/>
              </a:solidFill>
              <a:latin typeface="+mn-l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7"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1077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7876" y="990601"/>
            <a:ext cx="7772400" cy="512961"/>
          </a:xfrm>
          <a:prstGeom prst="rect">
            <a:avLst/>
          </a:prstGeom>
          <a:solidFill>
            <a:srgbClr val="4F81BC"/>
          </a:solidFill>
          <a:ln w="25400">
            <a:solidFill>
              <a:srgbClr val="385D89"/>
            </a:solidFill>
          </a:ln>
        </p:spPr>
        <p:txBody>
          <a:bodyPr vert="horz" wrap="square" lIns="0" tIns="20320" rIns="0" bIns="0" rtlCol="0">
            <a:spAutoFit/>
          </a:bodyPr>
          <a:lstStyle/>
          <a:p>
            <a:pPr algn="ctr">
              <a:spcBef>
                <a:spcPts val="160"/>
              </a:spcBef>
            </a:pPr>
            <a:r>
              <a:rPr sz="3200" dirty="0">
                <a:solidFill>
                  <a:srgbClr val="FFFFFF"/>
                </a:solidFill>
                <a:latin typeface="Carlito"/>
                <a:cs typeface="Carlito"/>
              </a:rPr>
              <a:t>SQL </a:t>
            </a:r>
            <a:r>
              <a:rPr sz="3200" spc="-5" dirty="0">
                <a:solidFill>
                  <a:srgbClr val="FFFFFF"/>
                </a:solidFill>
                <a:latin typeface="Carlito"/>
                <a:cs typeface="Carlito"/>
              </a:rPr>
              <a:t>Server</a:t>
            </a:r>
            <a:r>
              <a:rPr sz="3200" spc="-40" dirty="0">
                <a:solidFill>
                  <a:srgbClr val="FFFFFF"/>
                </a:solidFill>
                <a:latin typeface="Carlito"/>
                <a:cs typeface="Carlito"/>
              </a:rPr>
              <a:t> </a:t>
            </a:r>
            <a:r>
              <a:rPr sz="3200" spc="-10" dirty="0">
                <a:solidFill>
                  <a:srgbClr val="FFFFFF"/>
                </a:solidFill>
                <a:latin typeface="Carlito"/>
                <a:cs typeface="Carlito"/>
              </a:rPr>
              <a:t>Introduction</a:t>
            </a:r>
            <a:endParaRPr sz="3200">
              <a:latin typeface="Carlito"/>
              <a:cs typeface="Carlito"/>
            </a:endParaRPr>
          </a:p>
        </p:txBody>
      </p:sp>
      <p:grpSp>
        <p:nvGrpSpPr>
          <p:cNvPr id="4" name="object 4"/>
          <p:cNvGrpSpPr/>
          <p:nvPr/>
        </p:nvGrpSpPr>
        <p:grpSpPr>
          <a:xfrm>
            <a:off x="3779011" y="2768220"/>
            <a:ext cx="4850130" cy="1177925"/>
            <a:chOff x="2255011" y="2768219"/>
            <a:chExt cx="4850130" cy="1177925"/>
          </a:xfrm>
        </p:grpSpPr>
        <p:sp>
          <p:nvSpPr>
            <p:cNvPr id="5" name="object 5"/>
            <p:cNvSpPr/>
            <p:nvPr/>
          </p:nvSpPr>
          <p:spPr>
            <a:xfrm>
              <a:off x="2267711" y="2780919"/>
              <a:ext cx="4824730" cy="1152525"/>
            </a:xfrm>
            <a:custGeom>
              <a:avLst/>
              <a:gdLst/>
              <a:ahLst/>
              <a:cxnLst/>
              <a:rect l="l" t="t" r="r" b="b"/>
              <a:pathLst>
                <a:path w="4824730" h="1152525">
                  <a:moveTo>
                    <a:pt x="4632579" y="0"/>
                  </a:moveTo>
                  <a:lnTo>
                    <a:pt x="192024" y="0"/>
                  </a:lnTo>
                  <a:lnTo>
                    <a:pt x="147996" y="5071"/>
                  </a:lnTo>
                  <a:lnTo>
                    <a:pt x="107579" y="19518"/>
                  </a:lnTo>
                  <a:lnTo>
                    <a:pt x="71925" y="42187"/>
                  </a:lnTo>
                  <a:lnTo>
                    <a:pt x="42187" y="71925"/>
                  </a:lnTo>
                  <a:lnTo>
                    <a:pt x="19518" y="107579"/>
                  </a:lnTo>
                  <a:lnTo>
                    <a:pt x="5071" y="147996"/>
                  </a:lnTo>
                  <a:lnTo>
                    <a:pt x="0" y="192023"/>
                  </a:lnTo>
                  <a:lnTo>
                    <a:pt x="0" y="960119"/>
                  </a:lnTo>
                  <a:lnTo>
                    <a:pt x="5071" y="1004147"/>
                  </a:lnTo>
                  <a:lnTo>
                    <a:pt x="19518" y="1044564"/>
                  </a:lnTo>
                  <a:lnTo>
                    <a:pt x="42187" y="1080218"/>
                  </a:lnTo>
                  <a:lnTo>
                    <a:pt x="71925" y="1109956"/>
                  </a:lnTo>
                  <a:lnTo>
                    <a:pt x="107579" y="1132625"/>
                  </a:lnTo>
                  <a:lnTo>
                    <a:pt x="147996" y="1147072"/>
                  </a:lnTo>
                  <a:lnTo>
                    <a:pt x="192024" y="1152143"/>
                  </a:lnTo>
                  <a:lnTo>
                    <a:pt x="4632579" y="1152143"/>
                  </a:lnTo>
                  <a:lnTo>
                    <a:pt x="4676606" y="1147072"/>
                  </a:lnTo>
                  <a:lnTo>
                    <a:pt x="4717023" y="1132625"/>
                  </a:lnTo>
                  <a:lnTo>
                    <a:pt x="4752677" y="1109956"/>
                  </a:lnTo>
                  <a:lnTo>
                    <a:pt x="4782415" y="1080218"/>
                  </a:lnTo>
                  <a:lnTo>
                    <a:pt x="4805084" y="1044564"/>
                  </a:lnTo>
                  <a:lnTo>
                    <a:pt x="4819531" y="1004147"/>
                  </a:lnTo>
                  <a:lnTo>
                    <a:pt x="4824603" y="960119"/>
                  </a:lnTo>
                  <a:lnTo>
                    <a:pt x="4824603" y="192023"/>
                  </a:lnTo>
                  <a:lnTo>
                    <a:pt x="4819531" y="147996"/>
                  </a:lnTo>
                  <a:lnTo>
                    <a:pt x="4805084" y="107579"/>
                  </a:lnTo>
                  <a:lnTo>
                    <a:pt x="4782415" y="71925"/>
                  </a:lnTo>
                  <a:lnTo>
                    <a:pt x="4752677" y="42187"/>
                  </a:lnTo>
                  <a:lnTo>
                    <a:pt x="4717023" y="19518"/>
                  </a:lnTo>
                  <a:lnTo>
                    <a:pt x="4676606" y="5071"/>
                  </a:lnTo>
                  <a:lnTo>
                    <a:pt x="4632579" y="0"/>
                  </a:lnTo>
                  <a:close/>
                </a:path>
              </a:pathLst>
            </a:custGeom>
            <a:solidFill>
              <a:srgbClr val="4F81BC"/>
            </a:solidFill>
          </p:spPr>
          <p:txBody>
            <a:bodyPr wrap="square" lIns="0" tIns="0" rIns="0" bIns="0" rtlCol="0"/>
            <a:lstStyle/>
            <a:p>
              <a:endParaRPr/>
            </a:p>
          </p:txBody>
        </p:sp>
        <p:sp>
          <p:nvSpPr>
            <p:cNvPr id="6" name="object 6"/>
            <p:cNvSpPr/>
            <p:nvPr/>
          </p:nvSpPr>
          <p:spPr>
            <a:xfrm>
              <a:off x="2267711" y="2780919"/>
              <a:ext cx="4824730" cy="1152525"/>
            </a:xfrm>
            <a:custGeom>
              <a:avLst/>
              <a:gdLst/>
              <a:ahLst/>
              <a:cxnLst/>
              <a:rect l="l" t="t" r="r" b="b"/>
              <a:pathLst>
                <a:path w="4824730" h="1152525">
                  <a:moveTo>
                    <a:pt x="0" y="192023"/>
                  </a:moveTo>
                  <a:lnTo>
                    <a:pt x="5071" y="147996"/>
                  </a:lnTo>
                  <a:lnTo>
                    <a:pt x="19518" y="107579"/>
                  </a:lnTo>
                  <a:lnTo>
                    <a:pt x="42187" y="71925"/>
                  </a:lnTo>
                  <a:lnTo>
                    <a:pt x="71925" y="42187"/>
                  </a:lnTo>
                  <a:lnTo>
                    <a:pt x="107579" y="19518"/>
                  </a:lnTo>
                  <a:lnTo>
                    <a:pt x="147996" y="5071"/>
                  </a:lnTo>
                  <a:lnTo>
                    <a:pt x="192024" y="0"/>
                  </a:lnTo>
                  <a:lnTo>
                    <a:pt x="4632579" y="0"/>
                  </a:lnTo>
                  <a:lnTo>
                    <a:pt x="4676606" y="5071"/>
                  </a:lnTo>
                  <a:lnTo>
                    <a:pt x="4717023" y="19518"/>
                  </a:lnTo>
                  <a:lnTo>
                    <a:pt x="4752677" y="42187"/>
                  </a:lnTo>
                  <a:lnTo>
                    <a:pt x="4782415" y="71925"/>
                  </a:lnTo>
                  <a:lnTo>
                    <a:pt x="4805084" y="107579"/>
                  </a:lnTo>
                  <a:lnTo>
                    <a:pt x="4819531" y="147996"/>
                  </a:lnTo>
                  <a:lnTo>
                    <a:pt x="4824603" y="192023"/>
                  </a:lnTo>
                  <a:lnTo>
                    <a:pt x="4824603" y="960119"/>
                  </a:lnTo>
                  <a:lnTo>
                    <a:pt x="4819531" y="1004147"/>
                  </a:lnTo>
                  <a:lnTo>
                    <a:pt x="4805084" y="1044564"/>
                  </a:lnTo>
                  <a:lnTo>
                    <a:pt x="4782415" y="1080218"/>
                  </a:lnTo>
                  <a:lnTo>
                    <a:pt x="4752677" y="1109956"/>
                  </a:lnTo>
                  <a:lnTo>
                    <a:pt x="4717023" y="1132625"/>
                  </a:lnTo>
                  <a:lnTo>
                    <a:pt x="4676606" y="1147072"/>
                  </a:lnTo>
                  <a:lnTo>
                    <a:pt x="4632579" y="1152143"/>
                  </a:lnTo>
                  <a:lnTo>
                    <a:pt x="192024" y="1152143"/>
                  </a:lnTo>
                  <a:lnTo>
                    <a:pt x="147996" y="1147072"/>
                  </a:lnTo>
                  <a:lnTo>
                    <a:pt x="107579" y="1132625"/>
                  </a:lnTo>
                  <a:lnTo>
                    <a:pt x="71925" y="1109956"/>
                  </a:lnTo>
                  <a:lnTo>
                    <a:pt x="42187" y="1080218"/>
                  </a:lnTo>
                  <a:lnTo>
                    <a:pt x="19518" y="1044564"/>
                  </a:lnTo>
                  <a:lnTo>
                    <a:pt x="5071" y="1004147"/>
                  </a:lnTo>
                  <a:lnTo>
                    <a:pt x="0" y="960119"/>
                  </a:lnTo>
                  <a:lnTo>
                    <a:pt x="0" y="192023"/>
                  </a:lnTo>
                  <a:close/>
                </a:path>
              </a:pathLst>
            </a:custGeom>
            <a:ln w="25399">
              <a:solidFill>
                <a:srgbClr val="385D89"/>
              </a:solidFill>
            </a:ln>
          </p:spPr>
          <p:txBody>
            <a:bodyPr wrap="square" lIns="0" tIns="0" rIns="0" bIns="0" rtlCol="0"/>
            <a:lstStyle/>
            <a:p>
              <a:endParaRPr/>
            </a:p>
          </p:txBody>
        </p:sp>
      </p:grpSp>
      <p:sp>
        <p:nvSpPr>
          <p:cNvPr id="7" name="object 7"/>
          <p:cNvSpPr txBox="1"/>
          <p:nvPr/>
        </p:nvSpPr>
        <p:spPr>
          <a:xfrm>
            <a:off x="5288026" y="3108782"/>
            <a:ext cx="2179574" cy="443070"/>
          </a:xfrm>
          <a:prstGeom prst="rect">
            <a:avLst/>
          </a:prstGeom>
        </p:spPr>
        <p:txBody>
          <a:bodyPr vert="horz" wrap="square" lIns="0" tIns="12065" rIns="0" bIns="0" rtlCol="0">
            <a:spAutoFit/>
          </a:bodyPr>
          <a:lstStyle/>
          <a:p>
            <a:pPr marL="12700">
              <a:spcBef>
                <a:spcPts val="95"/>
              </a:spcBef>
            </a:pPr>
            <a:r>
              <a:rPr sz="2800" spc="-5" dirty="0">
                <a:solidFill>
                  <a:srgbClr val="FFFFFF"/>
                </a:solidFill>
                <a:latin typeface="Carlito"/>
                <a:cs typeface="Carlito"/>
              </a:rPr>
              <a:t>End of </a:t>
            </a:r>
            <a:r>
              <a:rPr sz="2800" spc="-25" dirty="0">
                <a:solidFill>
                  <a:srgbClr val="FFFFFF"/>
                </a:solidFill>
                <a:latin typeface="Carlito"/>
                <a:cs typeface="Carlito"/>
              </a:rPr>
              <a:t>Day</a:t>
            </a:r>
            <a:r>
              <a:rPr sz="2800" spc="-75" dirty="0">
                <a:solidFill>
                  <a:srgbClr val="FFFFFF"/>
                </a:solidFill>
                <a:latin typeface="Carlito"/>
                <a:cs typeface="Carlito"/>
              </a:rPr>
              <a:t> </a:t>
            </a:r>
            <a:r>
              <a:rPr lang="en-GB" sz="2800" spc="-5" dirty="0">
                <a:solidFill>
                  <a:srgbClr val="FFFFFF"/>
                </a:solidFill>
                <a:latin typeface="Carlito"/>
                <a:cs typeface="Carlito"/>
              </a:rPr>
              <a:t>4</a:t>
            </a:r>
            <a:endParaRPr sz="2800" dirty="0">
              <a:latin typeface="Carlito"/>
              <a:cs typeface="Carlito"/>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7876" y="304800"/>
            <a:ext cx="933450" cy="573842"/>
          </a:xfrm>
          <a:prstGeom prst="rect">
            <a:avLst/>
          </a:prstGeom>
        </p:spPr>
      </p:pic>
      <p:sp>
        <p:nvSpPr>
          <p:cNvPr id="9" name="object 10"/>
          <p:cNvSpPr/>
          <p:nvPr/>
        </p:nvSpPr>
        <p:spPr>
          <a:xfrm>
            <a:off x="7745191" y="6322773"/>
            <a:ext cx="2345085"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6810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lang="en-GB" sz="2400" b="1" spc="-15" dirty="0">
                <a:solidFill>
                  <a:srgbClr val="FFFFFF"/>
                </a:solidFill>
                <a:cs typeface="Carlito"/>
              </a:rPr>
              <a:t>Triggers</a:t>
            </a:r>
            <a:endParaRPr sz="2400" dirty="0">
              <a:cs typeface="Carlito"/>
            </a:endParaRPr>
          </a:p>
        </p:txBody>
      </p:sp>
      <p:sp>
        <p:nvSpPr>
          <p:cNvPr id="3" name="object 3"/>
          <p:cNvSpPr txBox="1">
            <a:spLocks noGrp="1"/>
          </p:cNvSpPr>
          <p:nvPr>
            <p:ph type="title"/>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
        <p:nvSpPr>
          <p:cNvPr id="11" name="Rectangle 10"/>
          <p:cNvSpPr/>
          <p:nvPr/>
        </p:nvSpPr>
        <p:spPr>
          <a:xfrm>
            <a:off x="2177269" y="4613239"/>
            <a:ext cx="7776845" cy="705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Hence accordingly a Trigger can be classified as insert Trigger , Update Trigger or a Delete Trigger</a:t>
            </a:r>
          </a:p>
        </p:txBody>
      </p:sp>
      <p:sp>
        <p:nvSpPr>
          <p:cNvPr id="12" name="Rectangle 11"/>
          <p:cNvSpPr/>
          <p:nvPr/>
        </p:nvSpPr>
        <p:spPr>
          <a:xfrm>
            <a:off x="2177269" y="2690336"/>
            <a:ext cx="7745787" cy="1323439"/>
          </a:xfrm>
          <a:prstGeom prst="rect">
            <a:avLst/>
          </a:prstGeom>
        </p:spPr>
        <p:txBody>
          <a:bodyPr wrap="square">
            <a:spAutoFit/>
          </a:bodyPr>
          <a:lstStyle/>
          <a:p>
            <a:pPr algn="just"/>
            <a:r>
              <a:rPr lang="en-GB" sz="1600" b="1" dirty="0"/>
              <a:t>Syntax of Creating a Trigger:</a:t>
            </a:r>
          </a:p>
          <a:p>
            <a:pPr algn="just"/>
            <a:endParaRPr lang="en-GB" sz="1600" b="1" dirty="0"/>
          </a:p>
          <a:p>
            <a:pPr algn="just"/>
            <a:r>
              <a:rPr lang="en-GB" sz="1600" b="1" dirty="0"/>
              <a:t>Create Trigger &lt;</a:t>
            </a:r>
            <a:r>
              <a:rPr lang="en-GB" sz="1600" b="1" dirty="0" err="1"/>
              <a:t>TriggerName</a:t>
            </a:r>
            <a:r>
              <a:rPr lang="en-GB" sz="1600" b="1" dirty="0"/>
              <a:t>&gt; on &lt;</a:t>
            </a:r>
            <a:r>
              <a:rPr lang="en-GB" sz="1600" b="1" dirty="0" err="1"/>
              <a:t>TableName</a:t>
            </a:r>
            <a:r>
              <a:rPr lang="en-GB" sz="1600" b="1" dirty="0"/>
              <a:t>&gt;</a:t>
            </a:r>
          </a:p>
          <a:p>
            <a:pPr algn="just"/>
            <a:r>
              <a:rPr lang="en-GB" sz="1600" b="1" dirty="0"/>
              <a:t>For &lt;Insert/Update/Delete&gt;  As</a:t>
            </a:r>
          </a:p>
          <a:p>
            <a:pPr algn="just"/>
            <a:r>
              <a:rPr lang="en-GB" sz="1600" b="1" dirty="0"/>
              <a:t>SQL Command</a:t>
            </a:r>
          </a:p>
        </p:txBody>
      </p:sp>
    </p:spTree>
    <p:extLst>
      <p:ext uri="{BB962C8B-B14F-4D97-AF65-F5344CB8AC3E}">
        <p14:creationId xmlns:p14="http://schemas.microsoft.com/office/powerpoint/2010/main" val="30979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858" y="2222287"/>
            <a:ext cx="8278256" cy="4388375"/>
          </a:xfrm>
        </p:spPr>
        <p:txBody>
          <a:bodyPr>
            <a:normAutofit/>
          </a:bodyPr>
          <a:lstStyle/>
          <a:p>
            <a:pPr algn="just"/>
            <a:r>
              <a:rPr lang="en-US" sz="1600" b="1" dirty="0"/>
              <a:t>INSERT trigger - </a:t>
            </a:r>
            <a:r>
              <a:rPr lang="en-US" sz="1600" dirty="0"/>
              <a:t>The trigger is fired when the attempt is made to insert a row in the trigger table. After the INSERT statement is executed the new row is added to the Inserted table.</a:t>
            </a:r>
          </a:p>
          <a:p>
            <a:pPr algn="just"/>
            <a:r>
              <a:rPr lang="en-US" sz="1600" b="1" dirty="0"/>
              <a:t>DELETE trigger - </a:t>
            </a:r>
            <a:r>
              <a:rPr lang="en-US" sz="1600" dirty="0"/>
              <a:t>It is fired when the attempt is made to delete the row from the trigger table. The deleted rows are added to the Deleted table. There are no common rows between deleted and database table.</a:t>
            </a:r>
          </a:p>
          <a:p>
            <a:pPr algn="just"/>
            <a:r>
              <a:rPr lang="en-US" sz="1600" dirty="0"/>
              <a:t>The DELETE trigger is implemented in three ways as mentioned below:</a:t>
            </a:r>
          </a:p>
          <a:p>
            <a:pPr marL="0" indent="0" algn="just">
              <a:buNone/>
            </a:pPr>
            <a:r>
              <a:rPr lang="en-US" sz="1600" b="1" dirty="0"/>
              <a:t>		a) The cascade method:</a:t>
            </a:r>
            <a:r>
              <a:rPr lang="en-US" sz="1600" dirty="0"/>
              <a:t> It is used to delete the corresponding records from the dependent table when the record is deleted from the master table</a:t>
            </a:r>
          </a:p>
          <a:p>
            <a:pPr marL="0" indent="0" algn="just">
              <a:buNone/>
            </a:pPr>
            <a:r>
              <a:rPr lang="en-US" sz="1600" b="1" dirty="0"/>
              <a:t>		b) The restrict method:</a:t>
            </a:r>
            <a:r>
              <a:rPr lang="en-US" sz="1600" dirty="0"/>
              <a:t> It restricts the deletion of records from the master table if the related records are present in the dependent table.</a:t>
            </a:r>
          </a:p>
          <a:p>
            <a:pPr marL="0" indent="0" algn="just">
              <a:buNone/>
            </a:pPr>
            <a:r>
              <a:rPr lang="en-US" sz="1600" b="1" dirty="0"/>
              <a:t>		c) The nullify method:</a:t>
            </a:r>
            <a:r>
              <a:rPr lang="en-US" sz="1600" dirty="0"/>
              <a:t> It is used to nullify the values in the specified columns of the dependent tables whenever a record is deleted from the master table.</a:t>
            </a:r>
          </a:p>
          <a:p>
            <a:pPr algn="just"/>
            <a:r>
              <a:rPr lang="en-US" sz="1600" b="1" dirty="0"/>
              <a:t>UPDATE trigger - </a:t>
            </a:r>
            <a:r>
              <a:rPr lang="en-US" sz="1600" dirty="0"/>
              <a:t>It is fired when the UPDATE statement is executed in the trigger table. Two logical tables are used for the operations performed by the trigger. The Deleted table contains the original rows and the Inserted table contains the new rows.</a:t>
            </a:r>
          </a:p>
        </p:txBody>
      </p:sp>
      <p:sp>
        <p:nvSpPr>
          <p:cNvPr id="4" name="object 2"/>
          <p:cNvSpPr txBox="1"/>
          <p:nvPr/>
        </p:nvSpPr>
        <p:spPr>
          <a:xfrm>
            <a:off x="1675859" y="1657249"/>
            <a:ext cx="8247198"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lang="en-GB" sz="2400" b="1" spc="-15" dirty="0">
                <a:solidFill>
                  <a:srgbClr val="FFFFFF"/>
                </a:solidFill>
                <a:cs typeface="Carlito"/>
              </a:rPr>
              <a:t>Triggers</a:t>
            </a:r>
            <a:endParaRPr sz="2400" dirty="0">
              <a:cs typeface="Carlito"/>
            </a:endParaRPr>
          </a:p>
        </p:txBody>
      </p:sp>
      <p:sp>
        <p:nvSpPr>
          <p:cNvPr id="5" name="object 3"/>
          <p:cNvSpPr txBox="1">
            <a:spLocks/>
          </p:cNvSpPr>
          <p:nvPr/>
        </p:nvSpPr>
        <p:spPr>
          <a:xfrm>
            <a:off x="1675858" y="1153370"/>
            <a:ext cx="8278256" cy="371897"/>
          </a:xfrm>
          <a:prstGeom prst="rect">
            <a:avLst/>
          </a:prstGeom>
          <a:solidFill>
            <a:srgbClr val="4F81BC"/>
          </a:solidFill>
          <a:ln w="25400">
            <a:solidFill>
              <a:srgbClr val="385D89"/>
            </a:solid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920"/>
              </a:lnSpc>
            </a:pPr>
            <a:r>
              <a:rPr lang="en-GB" sz="2400" b="1">
                <a:solidFill>
                  <a:schemeClr val="bg1"/>
                </a:solidFill>
                <a:latin typeface="+mn-lt"/>
              </a:rPr>
              <a:t>SQL </a:t>
            </a:r>
            <a:r>
              <a:rPr lang="en-GB" sz="2400" b="1" spc="-5">
                <a:solidFill>
                  <a:schemeClr val="bg1"/>
                </a:solidFill>
                <a:latin typeface="+mn-lt"/>
              </a:rPr>
              <a:t>Server</a:t>
            </a:r>
            <a:r>
              <a:rPr lang="en-GB" sz="2400" b="1" spc="-40">
                <a:solidFill>
                  <a:schemeClr val="bg1"/>
                </a:solidFill>
                <a:latin typeface="+mn-lt"/>
              </a:rPr>
              <a:t> </a:t>
            </a:r>
            <a:r>
              <a:rPr lang="en-GB" sz="2400" b="1" spc="-10">
                <a:solidFill>
                  <a:schemeClr val="bg1"/>
                </a:solidFill>
                <a:latin typeface="+mn-lt"/>
              </a:rPr>
              <a:t>Introduction</a:t>
            </a:r>
            <a:endParaRPr lang="en-GB" sz="2400" b="1" spc="-10" dirty="0">
              <a:solidFill>
                <a:schemeClr val="bg1"/>
              </a:solidFill>
              <a:latin typeface="+mn-l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858" y="383822"/>
            <a:ext cx="940705" cy="578302"/>
          </a:xfrm>
          <a:prstGeom prst="rect">
            <a:avLst/>
          </a:prstGeom>
        </p:spPr>
      </p:pic>
      <p:sp>
        <p:nvSpPr>
          <p:cNvPr id="7" name="object 4"/>
          <p:cNvSpPr/>
          <p:nvPr/>
        </p:nvSpPr>
        <p:spPr>
          <a:xfrm>
            <a:off x="7946265" y="6141899"/>
            <a:ext cx="1868629" cy="4320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397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7269" y="1958862"/>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3" name="object 3"/>
          <p:cNvSpPr txBox="1">
            <a:spLocks noGrp="1"/>
          </p:cNvSpPr>
          <p:nvPr>
            <p:ph type="title"/>
          </p:nvPr>
        </p:nvSpPr>
        <p:spPr>
          <a:xfrm>
            <a:off x="2150656" y="1126411"/>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sp>
        <p:nvSpPr>
          <p:cNvPr id="4" name="object 4"/>
          <p:cNvSpPr/>
          <p:nvPr/>
        </p:nvSpPr>
        <p:spPr>
          <a:xfrm>
            <a:off x="2226983" y="2876930"/>
            <a:ext cx="140208" cy="14173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84184" y="3120770"/>
            <a:ext cx="126491" cy="1417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84184" y="3364610"/>
            <a:ext cx="126491" cy="1417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684184" y="3608452"/>
            <a:ext cx="126491" cy="14173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557374" y="2802382"/>
            <a:ext cx="6958965" cy="997068"/>
          </a:xfrm>
          <a:prstGeom prst="rect">
            <a:avLst/>
          </a:prstGeom>
        </p:spPr>
        <p:txBody>
          <a:bodyPr vert="horz" wrap="square" lIns="0" tIns="12065" rIns="0" bIns="0" rtlCol="0">
            <a:spAutoFit/>
          </a:bodyPr>
          <a:lstStyle/>
          <a:p>
            <a:pPr marL="12700">
              <a:spcBef>
                <a:spcPts val="95"/>
              </a:spcBef>
            </a:pPr>
            <a:r>
              <a:rPr sz="1600" b="1" spc="-5" dirty="0">
                <a:cs typeface="Carlito"/>
              </a:rPr>
              <a:t>A</a:t>
            </a:r>
            <a:r>
              <a:rPr sz="1600" b="1" spc="-20" dirty="0">
                <a:cs typeface="Carlito"/>
              </a:rPr>
              <a:t> </a:t>
            </a:r>
            <a:r>
              <a:rPr sz="1600" b="1" spc="-5" dirty="0">
                <a:cs typeface="Carlito"/>
              </a:rPr>
              <a:t>transaction:</a:t>
            </a:r>
            <a:endParaRPr sz="1600" dirty="0">
              <a:cs typeface="Carlito"/>
            </a:endParaRPr>
          </a:p>
          <a:p>
            <a:pPr marL="413384"/>
            <a:r>
              <a:rPr sz="1600" b="1" spc="-10" dirty="0">
                <a:cs typeface="Carlito"/>
              </a:rPr>
              <a:t>Is </a:t>
            </a:r>
            <a:r>
              <a:rPr sz="1600" b="1" spc="-5" dirty="0">
                <a:cs typeface="Carlito"/>
              </a:rPr>
              <a:t>a </a:t>
            </a:r>
            <a:r>
              <a:rPr sz="1600" b="1" spc="-10" dirty="0">
                <a:cs typeface="Carlito"/>
              </a:rPr>
              <a:t>sequence </a:t>
            </a:r>
            <a:r>
              <a:rPr sz="1600" b="1" spc="-5" dirty="0">
                <a:cs typeface="Carlito"/>
              </a:rPr>
              <a:t>of </a:t>
            </a:r>
            <a:r>
              <a:rPr sz="1600" b="1" spc="-15" dirty="0">
                <a:cs typeface="Carlito"/>
              </a:rPr>
              <a:t>statements executed </a:t>
            </a:r>
            <a:r>
              <a:rPr sz="1600" b="1" spc="-10" dirty="0">
                <a:cs typeface="Carlito"/>
              </a:rPr>
              <a:t>together </a:t>
            </a:r>
            <a:r>
              <a:rPr sz="1600" b="1" spc="-5" dirty="0">
                <a:cs typeface="Carlito"/>
              </a:rPr>
              <a:t>as a single logical unit of</a:t>
            </a:r>
            <a:r>
              <a:rPr sz="1600" b="1" spc="130" dirty="0">
                <a:cs typeface="Carlito"/>
              </a:rPr>
              <a:t> </a:t>
            </a:r>
            <a:r>
              <a:rPr sz="1600" b="1" spc="-10" dirty="0">
                <a:cs typeface="Carlito"/>
              </a:rPr>
              <a:t>work.</a:t>
            </a:r>
            <a:endParaRPr sz="1600" dirty="0">
              <a:cs typeface="Carlito"/>
            </a:endParaRPr>
          </a:p>
          <a:p>
            <a:pPr marL="413384"/>
            <a:r>
              <a:rPr sz="1600" b="1" spc="-10" dirty="0">
                <a:cs typeface="Carlito"/>
              </a:rPr>
              <a:t>Ensures Data</a:t>
            </a:r>
            <a:r>
              <a:rPr sz="1600" b="1" spc="5" dirty="0">
                <a:cs typeface="Carlito"/>
              </a:rPr>
              <a:t> </a:t>
            </a:r>
            <a:r>
              <a:rPr sz="1600" b="1" spc="-20" dirty="0">
                <a:cs typeface="Carlito"/>
              </a:rPr>
              <a:t>integrity.</a:t>
            </a:r>
            <a:endParaRPr sz="1600" dirty="0">
              <a:cs typeface="Carlito"/>
            </a:endParaRPr>
          </a:p>
          <a:p>
            <a:pPr marL="413384">
              <a:spcBef>
                <a:spcPts val="5"/>
              </a:spcBef>
            </a:pPr>
            <a:r>
              <a:rPr sz="1600" b="1" spc="-15" dirty="0">
                <a:cs typeface="Carlito"/>
              </a:rPr>
              <a:t>Involves </a:t>
            </a:r>
            <a:r>
              <a:rPr sz="1600" b="1" spc="-5" dirty="0">
                <a:cs typeface="Carlito"/>
              </a:rPr>
              <a:t>some changes </a:t>
            </a:r>
            <a:r>
              <a:rPr sz="1600" b="1" spc="-10" dirty="0">
                <a:cs typeface="Carlito"/>
              </a:rPr>
              <a:t>within the</a:t>
            </a:r>
            <a:r>
              <a:rPr sz="1600" b="1" spc="35" dirty="0">
                <a:cs typeface="Carlito"/>
              </a:rPr>
              <a:t> </a:t>
            </a:r>
            <a:r>
              <a:rPr sz="1600" b="1" spc="-10" dirty="0">
                <a:cs typeface="Carlito"/>
              </a:rPr>
              <a:t>Data.</a:t>
            </a:r>
            <a:endParaRPr sz="1600" dirty="0">
              <a:cs typeface="Carlito"/>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0" name="object 4"/>
          <p:cNvSpPr/>
          <p:nvPr/>
        </p:nvSpPr>
        <p:spPr>
          <a:xfrm>
            <a:off x="7946265" y="6141899"/>
            <a:ext cx="1868629" cy="432041"/>
          </a:xfrm>
          <a:prstGeom prst="rect">
            <a:avLst/>
          </a:prstGeom>
          <a:blipFill>
            <a:blip r:embed="rId5" cstate="print"/>
            <a:stretch>
              <a:fillRect/>
            </a:stretch>
          </a:blipFill>
        </p:spPr>
        <p:txBody>
          <a:bodyPr wrap="square" lIns="0" tIns="0" rIns="0" bIns="0" rtlCol="0"/>
          <a:lstStyle/>
          <a:p>
            <a:endParaRPr/>
          </a:p>
        </p:txBody>
      </p:sp>
      <p:sp>
        <p:nvSpPr>
          <p:cNvPr id="11" name="Rectangle 10"/>
          <p:cNvSpPr/>
          <p:nvPr/>
        </p:nvSpPr>
        <p:spPr>
          <a:xfrm>
            <a:off x="2367191" y="4613239"/>
            <a:ext cx="7586923" cy="705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When we are issuing any insert/update/delete/truncate statements at that time automatically transaction begins </a:t>
            </a:r>
            <a:r>
              <a:rPr lang="en-GB" b="1" dirty="0" err="1"/>
              <a:t>withing</a:t>
            </a:r>
            <a:r>
              <a:rPr lang="en-GB" b="1" dirty="0"/>
              <a:t> SQL Server</a:t>
            </a:r>
          </a:p>
        </p:txBody>
      </p:sp>
    </p:spTree>
    <p:extLst>
      <p:ext uri="{BB962C8B-B14F-4D97-AF65-F5344CB8AC3E}">
        <p14:creationId xmlns:p14="http://schemas.microsoft.com/office/powerpoint/2010/main" val="352611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56205" y="3097148"/>
            <a:ext cx="140207" cy="1600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156967" y="3401949"/>
            <a:ext cx="102107" cy="12496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56967" y="3657980"/>
            <a:ext cx="102107" cy="1249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156967" y="3914013"/>
            <a:ext cx="102107" cy="12496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156967" y="4170045"/>
            <a:ext cx="102107" cy="124968"/>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2896412" y="2923412"/>
            <a:ext cx="7350658" cy="2037353"/>
          </a:xfrm>
          <a:prstGeom prst="rect">
            <a:avLst/>
          </a:prstGeom>
        </p:spPr>
        <p:txBody>
          <a:bodyPr vert="horz" wrap="square" lIns="0" tIns="75565" rIns="0" bIns="0" rtlCol="0">
            <a:spAutoFit/>
          </a:bodyPr>
          <a:lstStyle/>
          <a:p>
            <a:pPr marL="12700">
              <a:spcBef>
                <a:spcPts val="595"/>
              </a:spcBef>
            </a:pPr>
            <a:r>
              <a:rPr lang="en-GB" sz="2000" b="1" dirty="0">
                <a:cs typeface="Carlito"/>
              </a:rPr>
              <a:t> </a:t>
            </a:r>
            <a:r>
              <a:rPr sz="2000" b="1" dirty="0">
                <a:cs typeface="Carlito"/>
              </a:rPr>
              <a:t>A</a:t>
            </a:r>
            <a:r>
              <a:rPr sz="2000" b="1" spc="-20" dirty="0">
                <a:cs typeface="Carlito"/>
              </a:rPr>
              <a:t> </a:t>
            </a:r>
            <a:r>
              <a:rPr sz="2000" b="1" spc="-5" dirty="0" err="1">
                <a:cs typeface="Carlito"/>
              </a:rPr>
              <a:t>transaction:</a:t>
            </a:r>
            <a:r>
              <a:rPr b="1" spc="-5" dirty="0" err="1">
                <a:cs typeface="Carlito"/>
              </a:rPr>
              <a:t>Must</a:t>
            </a:r>
            <a:r>
              <a:rPr b="1" spc="-5" dirty="0">
                <a:cs typeface="Carlito"/>
              </a:rPr>
              <a:t> possess </a:t>
            </a:r>
            <a:r>
              <a:rPr b="1" dirty="0">
                <a:cs typeface="Carlito"/>
              </a:rPr>
              <a:t>the </a:t>
            </a:r>
            <a:r>
              <a:rPr b="1" spc="-10" dirty="0">
                <a:cs typeface="Carlito"/>
              </a:rPr>
              <a:t>ACID</a:t>
            </a:r>
            <a:r>
              <a:rPr b="1" spc="-80" dirty="0">
                <a:cs typeface="Carlito"/>
              </a:rPr>
              <a:t> </a:t>
            </a:r>
            <a:r>
              <a:rPr b="1" spc="-5" dirty="0">
                <a:cs typeface="Carlito"/>
              </a:rPr>
              <a:t>properties.</a:t>
            </a:r>
            <a:endParaRPr dirty="0">
              <a:cs typeface="Carlito"/>
            </a:endParaRPr>
          </a:p>
          <a:p>
            <a:pPr marL="812800" marR="2315845">
              <a:lnSpc>
                <a:spcPct val="120100"/>
              </a:lnSpc>
              <a:spcBef>
                <a:spcPts val="25"/>
              </a:spcBef>
            </a:pPr>
            <a:r>
              <a:rPr sz="1400" b="1" dirty="0">
                <a:cs typeface="Carlito"/>
              </a:rPr>
              <a:t>A- </a:t>
            </a:r>
            <a:r>
              <a:rPr sz="1400" b="1" spc="-5" dirty="0">
                <a:cs typeface="Carlito"/>
              </a:rPr>
              <a:t>Atomicity  </a:t>
            </a:r>
            <a:endParaRPr lang="en-GB" sz="1400" b="1" spc="-5" dirty="0">
              <a:cs typeface="Carlito"/>
            </a:endParaRPr>
          </a:p>
          <a:p>
            <a:pPr marL="812800" marR="2315845">
              <a:lnSpc>
                <a:spcPct val="120100"/>
              </a:lnSpc>
              <a:spcBef>
                <a:spcPts val="25"/>
              </a:spcBef>
            </a:pPr>
            <a:r>
              <a:rPr sz="1400" b="1" dirty="0">
                <a:cs typeface="Carlito"/>
              </a:rPr>
              <a:t>C-</a:t>
            </a:r>
            <a:r>
              <a:rPr sz="1400" b="1" spc="-85" dirty="0">
                <a:cs typeface="Carlito"/>
              </a:rPr>
              <a:t> </a:t>
            </a:r>
            <a:r>
              <a:rPr lang="en-GB" sz="1400" b="1" spc="-85" dirty="0">
                <a:cs typeface="Carlito"/>
              </a:rPr>
              <a:t>C</a:t>
            </a:r>
            <a:r>
              <a:rPr sz="1400" b="1" spc="-5" dirty="0" err="1">
                <a:cs typeface="Carlito"/>
              </a:rPr>
              <a:t>onsistency</a:t>
            </a:r>
            <a:r>
              <a:rPr sz="1400" b="1" spc="-5" dirty="0">
                <a:cs typeface="Carlito"/>
              </a:rPr>
              <a:t>  </a:t>
            </a:r>
            <a:endParaRPr lang="en-GB" sz="1400" b="1" spc="-5" dirty="0">
              <a:cs typeface="Carlito"/>
            </a:endParaRPr>
          </a:p>
          <a:p>
            <a:pPr marL="812800" marR="2315845">
              <a:lnSpc>
                <a:spcPct val="120100"/>
              </a:lnSpc>
              <a:spcBef>
                <a:spcPts val="25"/>
              </a:spcBef>
            </a:pPr>
            <a:r>
              <a:rPr sz="1400" b="1" spc="-5" dirty="0">
                <a:cs typeface="Carlito"/>
              </a:rPr>
              <a:t>I-</a:t>
            </a:r>
            <a:r>
              <a:rPr sz="1400" b="1" spc="-30" dirty="0">
                <a:cs typeface="Carlito"/>
              </a:rPr>
              <a:t> </a:t>
            </a:r>
            <a:r>
              <a:rPr sz="1400" b="1" dirty="0">
                <a:cs typeface="Carlito"/>
              </a:rPr>
              <a:t>Isolation</a:t>
            </a:r>
            <a:endParaRPr sz="1400" dirty="0">
              <a:cs typeface="Carlito"/>
            </a:endParaRPr>
          </a:p>
          <a:p>
            <a:pPr marL="812800">
              <a:spcBef>
                <a:spcPts val="335"/>
              </a:spcBef>
            </a:pPr>
            <a:r>
              <a:rPr sz="1400" b="1" dirty="0">
                <a:cs typeface="Carlito"/>
              </a:rPr>
              <a:t>D-</a:t>
            </a:r>
            <a:r>
              <a:rPr sz="1400" b="1" spc="-35" dirty="0">
                <a:cs typeface="Carlito"/>
              </a:rPr>
              <a:t> </a:t>
            </a:r>
            <a:r>
              <a:rPr sz="1400" b="1" spc="-5" dirty="0">
                <a:cs typeface="Carlito"/>
              </a:rPr>
              <a:t>Durability</a:t>
            </a:r>
            <a:endParaRPr sz="1400" dirty="0">
              <a:cs typeface="Carlito"/>
            </a:endParaRPr>
          </a:p>
          <a:p>
            <a:pPr marL="413384">
              <a:spcBef>
                <a:spcPts val="405"/>
              </a:spcBef>
            </a:pPr>
            <a:r>
              <a:rPr b="1" dirty="0">
                <a:cs typeface="Carlito"/>
              </a:rPr>
              <a:t>Is </a:t>
            </a:r>
            <a:r>
              <a:rPr b="1" spc="-5" dirty="0">
                <a:cs typeface="Carlito"/>
              </a:rPr>
              <a:t>implemented </a:t>
            </a:r>
            <a:r>
              <a:rPr b="1" dirty="0">
                <a:cs typeface="Carlito"/>
              </a:rPr>
              <a:t>in the </a:t>
            </a:r>
            <a:r>
              <a:rPr b="1" spc="-5" dirty="0">
                <a:cs typeface="Carlito"/>
              </a:rPr>
              <a:t>following</a:t>
            </a:r>
            <a:r>
              <a:rPr b="1" spc="-175" dirty="0">
                <a:cs typeface="Carlito"/>
              </a:rPr>
              <a:t> </a:t>
            </a:r>
            <a:r>
              <a:rPr b="1" spc="-5" dirty="0">
                <a:cs typeface="Carlito"/>
              </a:rPr>
              <a:t>modes:</a:t>
            </a:r>
            <a:endParaRPr dirty="0">
              <a:cs typeface="Carlito"/>
            </a:endParaRPr>
          </a:p>
          <a:p>
            <a:pPr marL="812800" marR="2307590">
              <a:lnSpc>
                <a:spcPct val="120100"/>
              </a:lnSpc>
              <a:spcBef>
                <a:spcPts val="20"/>
              </a:spcBef>
            </a:pPr>
            <a:r>
              <a:rPr sz="1600" b="1" spc="-5" dirty="0">
                <a:cs typeface="Carlito"/>
              </a:rPr>
              <a:t>A</a:t>
            </a:r>
            <a:r>
              <a:rPr sz="1600" b="1" spc="-10" dirty="0">
                <a:cs typeface="Carlito"/>
              </a:rPr>
              <a:t>u</a:t>
            </a:r>
            <a:r>
              <a:rPr sz="1600" b="1" spc="-20" dirty="0">
                <a:cs typeface="Carlito"/>
              </a:rPr>
              <a:t>t</a:t>
            </a:r>
            <a:r>
              <a:rPr sz="1600" b="1" spc="-5" dirty="0">
                <a:cs typeface="Carlito"/>
              </a:rPr>
              <a:t>o</a:t>
            </a:r>
            <a:r>
              <a:rPr sz="1600" b="1" spc="-15" dirty="0">
                <a:cs typeface="Carlito"/>
              </a:rPr>
              <a:t>c</a:t>
            </a:r>
            <a:r>
              <a:rPr sz="1600" b="1" spc="-5" dirty="0">
                <a:cs typeface="Carlito"/>
              </a:rPr>
              <a:t>o</a:t>
            </a:r>
            <a:r>
              <a:rPr sz="1600" b="1" spc="-10" dirty="0">
                <a:cs typeface="Carlito"/>
              </a:rPr>
              <a:t>mmit  </a:t>
            </a:r>
            <a:r>
              <a:rPr sz="1600" b="1" spc="-5" dirty="0">
                <a:cs typeface="Carlito"/>
              </a:rPr>
              <a:t>Implicit  Explicit</a:t>
            </a:r>
            <a:endParaRPr sz="1600" dirty="0">
              <a:cs typeface="Carlito"/>
            </a:endParaRPr>
          </a:p>
        </p:txBody>
      </p:sp>
      <p:sp>
        <p:nvSpPr>
          <p:cNvPr id="13" name="object 13"/>
          <p:cNvSpPr txBox="1"/>
          <p:nvPr/>
        </p:nvSpPr>
        <p:spPr>
          <a:xfrm>
            <a:off x="2177269" y="2079517"/>
            <a:ext cx="7776845" cy="400751"/>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sz="2400" b="1" spc="-5" dirty="0">
                <a:solidFill>
                  <a:srgbClr val="FFFFFF"/>
                </a:solidFill>
                <a:cs typeface="Carlito"/>
              </a:rPr>
              <a:t>Implementing</a:t>
            </a:r>
            <a:r>
              <a:rPr sz="2400" b="1" spc="-20" dirty="0">
                <a:solidFill>
                  <a:srgbClr val="FFFFFF"/>
                </a:solidFill>
                <a:cs typeface="Carlito"/>
              </a:rPr>
              <a:t> </a:t>
            </a:r>
            <a:r>
              <a:rPr sz="2400" b="1" spc="-15" dirty="0">
                <a:solidFill>
                  <a:srgbClr val="FFFFFF"/>
                </a:solidFill>
                <a:cs typeface="Carlito"/>
              </a:rPr>
              <a:t>Transaction</a:t>
            </a:r>
            <a:endParaRPr sz="2400">
              <a:cs typeface="Carlito"/>
            </a:endParaRPr>
          </a:p>
        </p:txBody>
      </p:sp>
      <p:sp>
        <p:nvSpPr>
          <p:cNvPr id="14" name="object 14"/>
          <p:cNvSpPr txBox="1">
            <a:spLocks noGrp="1"/>
          </p:cNvSpPr>
          <p:nvPr>
            <p:ph type="title"/>
          </p:nvPr>
        </p:nvSpPr>
        <p:spPr>
          <a:xfrm>
            <a:off x="2181714" y="1117933"/>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6" name="object 4"/>
          <p:cNvSpPr/>
          <p:nvPr/>
        </p:nvSpPr>
        <p:spPr>
          <a:xfrm>
            <a:off x="8046848" y="6178326"/>
            <a:ext cx="1907266" cy="4320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4417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28163" y="3025520"/>
            <a:ext cx="126492" cy="1417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28163" y="3318128"/>
            <a:ext cx="126492" cy="14173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207564" y="2608923"/>
            <a:ext cx="7772400" cy="899348"/>
          </a:xfrm>
          <a:prstGeom prst="rect">
            <a:avLst/>
          </a:prstGeom>
        </p:spPr>
        <p:txBody>
          <a:bodyPr vert="horz" wrap="square" lIns="0" tIns="61594" rIns="0" bIns="0" rtlCol="0">
            <a:spAutoFit/>
          </a:bodyPr>
          <a:lstStyle/>
          <a:p>
            <a:pPr marL="12700">
              <a:spcBef>
                <a:spcPts val="484"/>
              </a:spcBef>
            </a:pPr>
            <a:r>
              <a:rPr sz="1600" b="1" spc="-5" dirty="0">
                <a:latin typeface="Carlito"/>
                <a:cs typeface="Carlito"/>
              </a:rPr>
              <a:t>An autocommit</a:t>
            </a:r>
            <a:r>
              <a:rPr sz="1600" b="1" dirty="0">
                <a:latin typeface="Carlito"/>
                <a:cs typeface="Carlito"/>
              </a:rPr>
              <a:t> </a:t>
            </a:r>
            <a:r>
              <a:rPr sz="1600" b="1" spc="-5" dirty="0">
                <a:latin typeface="Carlito"/>
                <a:cs typeface="Carlito"/>
              </a:rPr>
              <a:t>transaction:</a:t>
            </a:r>
            <a:endParaRPr sz="1600" dirty="0">
              <a:latin typeface="Carlito"/>
              <a:cs typeface="Carlito"/>
            </a:endParaRPr>
          </a:p>
          <a:p>
            <a:pPr marL="413384" marR="5080">
              <a:lnSpc>
                <a:spcPct val="120000"/>
              </a:lnSpc>
            </a:pPr>
            <a:r>
              <a:rPr sz="1600" b="1" spc="-10" dirty="0">
                <a:latin typeface="Carlito"/>
                <a:cs typeface="Carlito"/>
              </a:rPr>
              <a:t>Is the default </a:t>
            </a:r>
            <a:r>
              <a:rPr sz="1600" b="1" spc="-5" dirty="0">
                <a:latin typeface="Carlito"/>
                <a:cs typeface="Carlito"/>
              </a:rPr>
              <a:t>transaction </a:t>
            </a:r>
            <a:r>
              <a:rPr sz="1600" b="1" spc="-10" dirty="0">
                <a:latin typeface="Carlito"/>
                <a:cs typeface="Carlito"/>
              </a:rPr>
              <a:t>management mode </a:t>
            </a:r>
            <a:r>
              <a:rPr sz="1600" b="1" spc="-5" dirty="0">
                <a:latin typeface="Carlito"/>
                <a:cs typeface="Carlito"/>
              </a:rPr>
              <a:t>of SQL </a:t>
            </a:r>
            <a:r>
              <a:rPr sz="1600" b="1" spc="-25" dirty="0">
                <a:latin typeface="Carlito"/>
                <a:cs typeface="Carlito"/>
              </a:rPr>
              <a:t>Server.  </a:t>
            </a:r>
            <a:r>
              <a:rPr sz="1600" b="1" spc="-5" dirty="0">
                <a:latin typeface="Carlito"/>
                <a:cs typeface="Carlito"/>
              </a:rPr>
              <a:t>Allows transactions </a:t>
            </a:r>
            <a:r>
              <a:rPr sz="1600" b="1" spc="-10" dirty="0">
                <a:latin typeface="Carlito"/>
                <a:cs typeface="Carlito"/>
              </a:rPr>
              <a:t>to be </a:t>
            </a:r>
            <a:r>
              <a:rPr sz="1600" b="1" spc="-5" dirty="0">
                <a:latin typeface="Carlito"/>
                <a:cs typeface="Carlito"/>
              </a:rPr>
              <a:t>automatically </a:t>
            </a:r>
            <a:r>
              <a:rPr sz="1600" b="1" spc="-15" dirty="0">
                <a:latin typeface="Carlito"/>
                <a:cs typeface="Carlito"/>
              </a:rPr>
              <a:t>committed </a:t>
            </a:r>
            <a:r>
              <a:rPr sz="1600" b="1" spc="-5" dirty="0">
                <a:latin typeface="Carlito"/>
                <a:cs typeface="Carlito"/>
              </a:rPr>
              <a:t>or </a:t>
            </a:r>
            <a:r>
              <a:rPr sz="1600" b="1" spc="-10" dirty="0">
                <a:latin typeface="Carlito"/>
                <a:cs typeface="Carlito"/>
              </a:rPr>
              <a:t>rolled</a:t>
            </a:r>
            <a:r>
              <a:rPr sz="1600" b="1" spc="10" dirty="0">
                <a:latin typeface="Carlito"/>
                <a:cs typeface="Carlito"/>
              </a:rPr>
              <a:t> </a:t>
            </a:r>
            <a:r>
              <a:rPr sz="1600" b="1" spc="-5" dirty="0">
                <a:latin typeface="Carlito"/>
                <a:cs typeface="Carlito"/>
              </a:rPr>
              <a:t>back.</a:t>
            </a:r>
            <a:endParaRPr sz="1600" dirty="0">
              <a:latin typeface="Carlito"/>
              <a:cs typeface="Carlito"/>
            </a:endParaRPr>
          </a:p>
        </p:txBody>
      </p:sp>
      <p:sp>
        <p:nvSpPr>
          <p:cNvPr id="6" name="object 6"/>
          <p:cNvSpPr txBox="1"/>
          <p:nvPr/>
        </p:nvSpPr>
        <p:spPr>
          <a:xfrm>
            <a:off x="2207565" y="1700771"/>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b="1" spc="-5" dirty="0">
                <a:solidFill>
                  <a:srgbClr val="FFFFFF"/>
                </a:solidFill>
                <a:latin typeface="Carlito"/>
                <a:cs typeface="Carlito"/>
              </a:rPr>
              <a:t>Implementing</a:t>
            </a:r>
            <a:r>
              <a:rPr b="1" spc="-20" dirty="0">
                <a:solidFill>
                  <a:srgbClr val="FFFFFF"/>
                </a:solidFill>
                <a:latin typeface="Carlito"/>
                <a:cs typeface="Carlito"/>
              </a:rPr>
              <a:t> </a:t>
            </a:r>
            <a:r>
              <a:rPr b="1" spc="-15" dirty="0">
                <a:solidFill>
                  <a:srgbClr val="FFFFFF"/>
                </a:solidFill>
                <a:latin typeface="Carlito"/>
                <a:cs typeface="Carlito"/>
              </a:rPr>
              <a:t>Transaction</a:t>
            </a:r>
            <a:endParaRPr>
              <a:latin typeface="Carlito"/>
              <a:cs typeface="Carlito"/>
            </a:endParaRPr>
          </a:p>
        </p:txBody>
      </p:sp>
      <p:sp>
        <p:nvSpPr>
          <p:cNvPr id="7" name="object 7"/>
          <p:cNvSpPr txBox="1">
            <a:spLocks noGrp="1"/>
          </p:cNvSpPr>
          <p:nvPr>
            <p:ph type="title"/>
          </p:nvPr>
        </p:nvSpPr>
        <p:spPr>
          <a:xfrm>
            <a:off x="2177269" y="1101037"/>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latin typeface="+mn-lt"/>
              </a:rPr>
              <a:t>SQL </a:t>
            </a:r>
            <a:r>
              <a:rPr sz="2400" b="1" spc="-5" dirty="0">
                <a:solidFill>
                  <a:schemeClr val="bg1"/>
                </a:solidFill>
                <a:latin typeface="+mn-lt"/>
              </a:rPr>
              <a:t>Server</a:t>
            </a:r>
            <a:r>
              <a:rPr sz="2400" b="1" spc="-40" dirty="0">
                <a:solidFill>
                  <a:schemeClr val="bg1"/>
                </a:solidFill>
                <a:latin typeface="+mn-lt"/>
              </a:rPr>
              <a:t> </a:t>
            </a:r>
            <a:r>
              <a:rPr sz="2400" b="1" spc="-10" dirty="0">
                <a:solidFill>
                  <a:schemeClr val="bg1"/>
                </a:solidFill>
                <a:latin typeface="+mn-lt"/>
              </a:rPr>
              <a:t>Introduction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9" name="object 4"/>
          <p:cNvSpPr/>
          <p:nvPr/>
        </p:nvSpPr>
        <p:spPr>
          <a:xfrm>
            <a:off x="8059819" y="6244930"/>
            <a:ext cx="1920145" cy="432041"/>
          </a:xfrm>
          <a:prstGeom prst="rect">
            <a:avLst/>
          </a:prstGeom>
          <a:blipFill>
            <a:blip r:embed="rId4" cstate="print"/>
            <a:stretch>
              <a:fillRect/>
            </a:stretch>
          </a:blipFill>
        </p:spPr>
        <p:txBody>
          <a:bodyPr wrap="square" lIns="0" tIns="0" rIns="0" bIns="0" rtlCol="0"/>
          <a:lstStyle/>
          <a:p>
            <a:endParaRPr/>
          </a:p>
        </p:txBody>
      </p:sp>
      <p:sp>
        <p:nvSpPr>
          <p:cNvPr id="10" name="Rectangle 9"/>
          <p:cNvSpPr/>
          <p:nvPr/>
        </p:nvSpPr>
        <p:spPr>
          <a:xfrm>
            <a:off x="2177269" y="4481848"/>
            <a:ext cx="7772400" cy="584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By Default the Transaction Mode is Auto</a:t>
            </a:r>
          </a:p>
        </p:txBody>
      </p:sp>
    </p:spTree>
    <p:extLst>
      <p:ext uri="{BB962C8B-B14F-4D97-AF65-F5344CB8AC3E}">
        <p14:creationId xmlns:p14="http://schemas.microsoft.com/office/powerpoint/2010/main" val="362017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26995" y="2372867"/>
            <a:ext cx="140208" cy="1417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684196" y="2665476"/>
            <a:ext cx="126491" cy="1417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684196" y="2958083"/>
            <a:ext cx="126491" cy="1417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84196" y="3250692"/>
            <a:ext cx="126491" cy="1417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84196" y="3543301"/>
            <a:ext cx="126491" cy="14173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647621" y="2244827"/>
            <a:ext cx="6809740" cy="1791900"/>
          </a:xfrm>
          <a:prstGeom prst="rect">
            <a:avLst/>
          </a:prstGeom>
        </p:spPr>
        <p:txBody>
          <a:bodyPr vert="horz" wrap="square" lIns="0" tIns="61594" rIns="0" bIns="0" rtlCol="0">
            <a:spAutoFit/>
          </a:bodyPr>
          <a:lstStyle/>
          <a:p>
            <a:pPr marL="12700">
              <a:spcBef>
                <a:spcPts val="484"/>
              </a:spcBef>
            </a:pPr>
            <a:r>
              <a:rPr sz="1600" b="1" spc="-5" dirty="0">
                <a:cs typeface="Carlito"/>
              </a:rPr>
              <a:t>An implicit</a:t>
            </a:r>
            <a:r>
              <a:rPr sz="1600" b="1" spc="-25" dirty="0">
                <a:cs typeface="Carlito"/>
              </a:rPr>
              <a:t> </a:t>
            </a:r>
            <a:r>
              <a:rPr sz="1600" b="1" spc="-5" dirty="0">
                <a:cs typeface="Carlito"/>
              </a:rPr>
              <a:t>transaction:</a:t>
            </a:r>
            <a:endParaRPr sz="1600" dirty="0">
              <a:cs typeface="Carlito"/>
            </a:endParaRPr>
          </a:p>
          <a:p>
            <a:pPr marL="413384">
              <a:spcBef>
                <a:spcPts val="380"/>
              </a:spcBef>
            </a:pPr>
            <a:r>
              <a:rPr sz="1600" b="1" spc="-5" dirty="0">
                <a:cs typeface="Carlito"/>
              </a:rPr>
              <a:t>Does not </a:t>
            </a:r>
            <a:r>
              <a:rPr sz="1600" b="1" spc="-10" dirty="0">
                <a:cs typeface="Carlito"/>
              </a:rPr>
              <a:t>define the start </a:t>
            </a:r>
            <a:r>
              <a:rPr sz="1600" b="1" spc="-5" dirty="0">
                <a:cs typeface="Carlito"/>
              </a:rPr>
              <a:t>of </a:t>
            </a:r>
            <a:r>
              <a:rPr sz="1600" b="1" spc="-10" dirty="0">
                <a:cs typeface="Carlito"/>
              </a:rPr>
              <a:t>the</a:t>
            </a:r>
            <a:r>
              <a:rPr sz="1600" b="1" spc="40" dirty="0">
                <a:cs typeface="Carlito"/>
              </a:rPr>
              <a:t> </a:t>
            </a:r>
            <a:r>
              <a:rPr sz="1600" b="1" spc="-5" dirty="0">
                <a:cs typeface="Carlito"/>
              </a:rPr>
              <a:t>transaction.</a:t>
            </a:r>
            <a:endParaRPr sz="1600" dirty="0">
              <a:cs typeface="Carlito"/>
            </a:endParaRPr>
          </a:p>
          <a:p>
            <a:pPr marL="413384">
              <a:spcBef>
                <a:spcPts val="390"/>
              </a:spcBef>
            </a:pPr>
            <a:r>
              <a:rPr sz="1600" b="1" spc="-5" dirty="0">
                <a:cs typeface="Carlito"/>
              </a:rPr>
              <a:t>Allows </a:t>
            </a:r>
            <a:r>
              <a:rPr sz="1600" b="1" spc="-10" dirty="0">
                <a:cs typeface="Carlito"/>
              </a:rPr>
              <a:t>you to </a:t>
            </a:r>
            <a:r>
              <a:rPr sz="1600" b="1" spc="-5" dirty="0">
                <a:cs typeface="Carlito"/>
              </a:rPr>
              <a:t>only commit or </a:t>
            </a:r>
            <a:r>
              <a:rPr sz="1600" b="1" spc="-10" dirty="0">
                <a:cs typeface="Carlito"/>
              </a:rPr>
              <a:t>roll </a:t>
            </a:r>
            <a:r>
              <a:rPr sz="1600" b="1" spc="-5" dirty="0">
                <a:cs typeface="Carlito"/>
              </a:rPr>
              <a:t>back the</a:t>
            </a:r>
            <a:r>
              <a:rPr sz="1600" b="1" spc="50" dirty="0">
                <a:cs typeface="Carlito"/>
              </a:rPr>
              <a:t> </a:t>
            </a:r>
            <a:r>
              <a:rPr sz="1600" b="1" spc="-5" dirty="0">
                <a:cs typeface="Carlito"/>
              </a:rPr>
              <a:t>transaction.</a:t>
            </a:r>
            <a:endParaRPr sz="1600" dirty="0">
              <a:cs typeface="Carlito"/>
            </a:endParaRPr>
          </a:p>
          <a:p>
            <a:pPr marL="413384" marR="4446270">
              <a:lnSpc>
                <a:spcPct val="120000"/>
              </a:lnSpc>
            </a:pPr>
            <a:r>
              <a:rPr sz="1600" b="1" spc="-5" dirty="0">
                <a:cs typeface="Carlito"/>
              </a:rPr>
              <a:t>Needs </a:t>
            </a:r>
            <a:r>
              <a:rPr sz="1600" b="1" spc="-10" dirty="0">
                <a:cs typeface="Carlito"/>
              </a:rPr>
              <a:t>to be turned </a:t>
            </a:r>
            <a:r>
              <a:rPr sz="1600" b="1" spc="-5" dirty="0">
                <a:cs typeface="Carlito"/>
              </a:rPr>
              <a:t>on.  </a:t>
            </a:r>
            <a:r>
              <a:rPr sz="1600" b="1" spc="-15" dirty="0">
                <a:cs typeface="Carlito"/>
              </a:rPr>
              <a:t>For</a:t>
            </a:r>
            <a:r>
              <a:rPr sz="1600" b="1" spc="-5" dirty="0">
                <a:cs typeface="Carlito"/>
              </a:rPr>
              <a:t> </a:t>
            </a:r>
            <a:r>
              <a:rPr sz="1600" b="1" spc="-10" dirty="0">
                <a:cs typeface="Carlito"/>
              </a:rPr>
              <a:t>example:</a:t>
            </a:r>
            <a:endParaRPr sz="1600" dirty="0">
              <a:cs typeface="Carlito"/>
            </a:endParaRPr>
          </a:p>
          <a:p>
            <a:pPr marL="984885">
              <a:spcBef>
                <a:spcPts val="380"/>
              </a:spcBef>
            </a:pPr>
            <a:r>
              <a:rPr lang="en-GB" sz="1600" b="1" spc="35" dirty="0">
                <a:cs typeface="Carlito"/>
              </a:rPr>
              <a:t> </a:t>
            </a:r>
            <a:endParaRPr sz="1600" dirty="0">
              <a:cs typeface="Carlito"/>
            </a:endParaRPr>
          </a:p>
        </p:txBody>
      </p:sp>
      <p:sp>
        <p:nvSpPr>
          <p:cNvPr id="11" name="object 11"/>
          <p:cNvSpPr txBox="1"/>
          <p:nvPr/>
        </p:nvSpPr>
        <p:spPr>
          <a:xfrm>
            <a:off x="2177269" y="1492924"/>
            <a:ext cx="7776845" cy="308418"/>
          </a:xfrm>
          <a:prstGeom prst="rect">
            <a:avLst/>
          </a:prstGeom>
          <a:solidFill>
            <a:srgbClr val="4F81BC"/>
          </a:solidFill>
          <a:ln w="25400">
            <a:solidFill>
              <a:srgbClr val="385D89"/>
            </a:solidFill>
          </a:ln>
        </p:spPr>
        <p:txBody>
          <a:bodyPr vert="horz" wrap="square" lIns="0" tIns="31115" rIns="0" bIns="0" rtlCol="0">
            <a:spAutoFit/>
          </a:bodyPr>
          <a:lstStyle/>
          <a:p>
            <a:pPr marL="91440">
              <a:spcBef>
                <a:spcPts val="245"/>
              </a:spcBef>
            </a:pPr>
            <a:r>
              <a:rPr b="1" spc="-5" dirty="0">
                <a:solidFill>
                  <a:srgbClr val="FFFFFF"/>
                </a:solidFill>
                <a:latin typeface="Carlito"/>
                <a:cs typeface="Carlito"/>
              </a:rPr>
              <a:t>Implementing</a:t>
            </a:r>
            <a:r>
              <a:rPr b="1" spc="-20" dirty="0">
                <a:solidFill>
                  <a:srgbClr val="FFFFFF"/>
                </a:solidFill>
                <a:latin typeface="Carlito"/>
                <a:cs typeface="Carlito"/>
              </a:rPr>
              <a:t> </a:t>
            </a:r>
            <a:r>
              <a:rPr b="1" spc="-15" dirty="0">
                <a:solidFill>
                  <a:srgbClr val="FFFFFF"/>
                </a:solidFill>
                <a:latin typeface="Carlito"/>
                <a:cs typeface="Carlito"/>
              </a:rPr>
              <a:t>Transaction</a:t>
            </a:r>
            <a:endParaRPr>
              <a:latin typeface="Carlito"/>
              <a:cs typeface="Carlito"/>
            </a:endParaRPr>
          </a:p>
        </p:txBody>
      </p:sp>
      <p:sp>
        <p:nvSpPr>
          <p:cNvPr id="12" name="object 12"/>
          <p:cNvSpPr txBox="1">
            <a:spLocks noGrp="1"/>
          </p:cNvSpPr>
          <p:nvPr>
            <p:ph type="title"/>
          </p:nvPr>
        </p:nvSpPr>
        <p:spPr>
          <a:xfrm>
            <a:off x="2181714" y="933762"/>
            <a:ext cx="7772400" cy="371897"/>
          </a:xfrm>
          <a:prstGeom prst="rect">
            <a:avLst/>
          </a:prstGeom>
          <a:solidFill>
            <a:srgbClr val="4F81BC"/>
          </a:solidFill>
          <a:ln w="25400">
            <a:solidFill>
              <a:srgbClr val="385D89"/>
            </a:solidFill>
          </a:ln>
        </p:spPr>
        <p:txBody>
          <a:bodyPr vert="horz" wrap="square" lIns="0" tIns="0" rIns="0" bIns="0" rtlCol="0" anchor="ctr">
            <a:spAutoFit/>
          </a:bodyPr>
          <a:lstStyle/>
          <a:p>
            <a:pPr algn="ctr">
              <a:lnSpc>
                <a:spcPts val="2920"/>
              </a:lnSpc>
            </a:pPr>
            <a:r>
              <a:rPr sz="2400" b="1" dirty="0">
                <a:solidFill>
                  <a:schemeClr val="bg1"/>
                </a:solidFill>
              </a:rPr>
              <a:t>SQL </a:t>
            </a:r>
            <a:r>
              <a:rPr sz="2400" b="1" spc="-5" dirty="0">
                <a:solidFill>
                  <a:schemeClr val="bg1"/>
                </a:solidFill>
              </a:rPr>
              <a:t>Server</a:t>
            </a:r>
            <a:r>
              <a:rPr sz="2400" b="1" spc="-40" dirty="0">
                <a:solidFill>
                  <a:schemeClr val="bg1"/>
                </a:solidFill>
              </a:rPr>
              <a:t> </a:t>
            </a:r>
            <a:r>
              <a:rPr sz="2400" b="1" spc="-10" dirty="0">
                <a:solidFill>
                  <a:schemeClr val="bg1"/>
                </a:solidFill>
              </a:rPr>
              <a:t>Introduction</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7269" y="252651"/>
            <a:ext cx="940705" cy="578302"/>
          </a:xfrm>
          <a:prstGeom prst="rect">
            <a:avLst/>
          </a:prstGeom>
        </p:spPr>
      </p:pic>
      <p:sp>
        <p:nvSpPr>
          <p:cNvPr id="14" name="object 4"/>
          <p:cNvSpPr/>
          <p:nvPr/>
        </p:nvSpPr>
        <p:spPr>
          <a:xfrm>
            <a:off x="7815120" y="6180431"/>
            <a:ext cx="2164844" cy="432041"/>
          </a:xfrm>
          <a:prstGeom prst="rect">
            <a:avLst/>
          </a:prstGeom>
          <a:blipFill>
            <a:blip r:embed="rId5" cstate="print"/>
            <a:stretch>
              <a:fillRect/>
            </a:stretch>
          </a:blipFill>
        </p:spPr>
        <p:txBody>
          <a:bodyPr wrap="square" lIns="0" tIns="0" rIns="0" bIns="0" rtlCol="0"/>
          <a:lstStyle/>
          <a:p>
            <a:endParaRPr/>
          </a:p>
        </p:txBody>
      </p:sp>
      <p:sp>
        <p:nvSpPr>
          <p:cNvPr id="15" name="Rectangle 14"/>
          <p:cNvSpPr/>
          <p:nvPr/>
        </p:nvSpPr>
        <p:spPr>
          <a:xfrm>
            <a:off x="2297099" y="3835909"/>
            <a:ext cx="7757374" cy="1600438"/>
          </a:xfrm>
          <a:prstGeom prst="rect">
            <a:avLst/>
          </a:prstGeom>
        </p:spPr>
        <p:txBody>
          <a:bodyPr wrap="square">
            <a:spAutoFit/>
          </a:bodyPr>
          <a:lstStyle/>
          <a:p>
            <a:r>
              <a:rPr lang="en-GB" sz="1400" b="1" dirty="0"/>
              <a:t>SET IMPLICIT_TRANSACTIONS ON;</a:t>
            </a:r>
          </a:p>
          <a:p>
            <a:r>
              <a:rPr lang="en-GB" sz="1400" b="1" dirty="0"/>
              <a:t>GO</a:t>
            </a:r>
          </a:p>
          <a:p>
            <a:r>
              <a:rPr lang="en-GB" sz="1400" b="1" dirty="0"/>
              <a:t>Begin Transaction; </a:t>
            </a:r>
          </a:p>
          <a:p>
            <a:r>
              <a:rPr lang="en-GB" sz="1400" b="1" dirty="0"/>
              <a:t>Insert Into Books values('B3890','Tennis','Gurbox Singh',600,'7-Aug-2018','Pengine','Story </a:t>
            </a:r>
            <a:r>
              <a:rPr lang="en-GB" sz="1400" b="1" dirty="0" err="1"/>
              <a:t>Book','English</a:t>
            </a:r>
            <a:r>
              <a:rPr lang="en-GB" sz="1400" b="1" dirty="0"/>
              <a:t>');</a:t>
            </a:r>
          </a:p>
          <a:p>
            <a:r>
              <a:rPr lang="en-GB" sz="1400" b="1" dirty="0"/>
              <a:t>GO</a:t>
            </a:r>
          </a:p>
          <a:p>
            <a:r>
              <a:rPr lang="en-GB" sz="1400" b="1" dirty="0"/>
              <a:t>ROLLBACK TRANSACTION;</a:t>
            </a:r>
          </a:p>
        </p:txBody>
      </p:sp>
      <p:sp>
        <p:nvSpPr>
          <p:cNvPr id="16" name="Rounded Rectangle 15"/>
          <p:cNvSpPr/>
          <p:nvPr/>
        </p:nvSpPr>
        <p:spPr>
          <a:xfrm>
            <a:off x="2297098" y="5436347"/>
            <a:ext cx="5314315" cy="1130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1.Now Select the Above Script and Execute.</a:t>
            </a:r>
          </a:p>
          <a:p>
            <a:r>
              <a:rPr lang="en-GB" dirty="0"/>
              <a:t>2. You May Find the Message 1 Row Affected.</a:t>
            </a:r>
          </a:p>
          <a:p>
            <a:r>
              <a:rPr lang="en-GB" dirty="0"/>
              <a:t>3. But Next time see the rows you will find that record is not existing</a:t>
            </a:r>
          </a:p>
        </p:txBody>
      </p:sp>
    </p:spTree>
    <p:extLst>
      <p:ext uri="{BB962C8B-B14F-4D97-AF65-F5344CB8AC3E}">
        <p14:creationId xmlns:p14="http://schemas.microsoft.com/office/powerpoint/2010/main" val="86900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1896</Words>
  <Application>Microsoft Office PowerPoint</Application>
  <PresentationFormat>Widescreen</PresentationFormat>
  <Paragraphs>271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Carlito</vt:lpstr>
      <vt:lpstr>Tahoma</vt:lpstr>
      <vt:lpstr>Wingdings</vt:lpstr>
      <vt:lpstr>Office Theme</vt:lpstr>
      <vt:lpstr>SQL Server Introduction</vt:lpstr>
      <vt:lpstr>PowerPoint Presentation</vt:lpstr>
      <vt:lpstr>PowerPoint Presentation</vt:lpstr>
      <vt:lpstr>SQL Server Introduction</vt:lpstr>
      <vt:lpstr>PowerPoint Presentation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SQL Server Introduction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Introduction</dc:title>
  <dc:creator>Admin</dc:creator>
  <cp:lastModifiedBy>aadya.tyagi@gmail.com</cp:lastModifiedBy>
  <cp:revision>35</cp:revision>
  <dcterms:created xsi:type="dcterms:W3CDTF">2021-07-18T03:03:08Z</dcterms:created>
  <dcterms:modified xsi:type="dcterms:W3CDTF">2021-07-19T05:13:13Z</dcterms:modified>
</cp:coreProperties>
</file>