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7" r:id="rId18"/>
    <p:sldId id="279" r:id="rId19"/>
    <p:sldId id="280" r:id="rId20"/>
    <p:sldId id="282" r:id="rId21"/>
    <p:sldId id="283" r:id="rId22"/>
    <p:sldId id="285" r:id="rId23"/>
    <p:sldId id="286" r:id="rId24"/>
    <p:sldId id="298" r:id="rId25"/>
    <p:sldId id="299" r:id="rId26"/>
    <p:sldId id="300" r:id="rId27"/>
    <p:sldId id="302" r:id="rId28"/>
    <p:sldId id="303" r:id="rId29"/>
    <p:sldId id="304" r:id="rId30"/>
    <p:sldId id="305" r:id="rId31"/>
    <p:sldId id="3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6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7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4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73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3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2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8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9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7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4861-3957-4052-891F-3ED7140E43E0}" type="datetimeFigureOut">
              <a:rPr lang="en-GB" smtClean="0"/>
              <a:t>17/07/2021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6CC4-A875-41FA-B844-4CC4318C7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1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800" y="1094572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/>
              <a:t>SQL </a:t>
            </a:r>
            <a:r>
              <a:rPr sz="2400" b="1" spc="-5" dirty="0"/>
              <a:t>Server</a:t>
            </a:r>
            <a:r>
              <a:rPr sz="2400" b="1" spc="-40" dirty="0"/>
              <a:t> </a:t>
            </a:r>
            <a:r>
              <a:rPr sz="2400" b="1"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9801" y="3046203"/>
            <a:ext cx="7772400" cy="38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2400" b="1" spc="-10" dirty="0">
                <a:solidFill>
                  <a:schemeClr val="bg1"/>
                </a:solidFill>
                <a:uFill>
                  <a:solidFill>
                    <a:srgbClr val="6F2F9F"/>
                  </a:solidFill>
                </a:uFill>
                <a:cs typeface="Carlito"/>
              </a:rPr>
              <a:t>Creating </a:t>
            </a:r>
            <a:r>
              <a:rPr sz="2400" b="1" dirty="0">
                <a:solidFill>
                  <a:schemeClr val="bg1"/>
                </a:solidFill>
                <a:uFill>
                  <a:solidFill>
                    <a:srgbClr val="6F2F9F"/>
                  </a:solidFill>
                </a:uFill>
                <a:cs typeface="Carlito"/>
              </a:rPr>
              <a:t>And </a:t>
            </a:r>
            <a:r>
              <a:rPr sz="2400" b="1" spc="-5" dirty="0">
                <a:solidFill>
                  <a:schemeClr val="bg1"/>
                </a:solidFill>
                <a:uFill>
                  <a:solidFill>
                    <a:srgbClr val="6F2F9F"/>
                  </a:solidFill>
                </a:uFill>
                <a:cs typeface="Carlito"/>
              </a:rPr>
              <a:t>Managing</a:t>
            </a:r>
            <a:r>
              <a:rPr sz="2400" b="1" spc="-130" dirty="0">
                <a:solidFill>
                  <a:schemeClr val="bg1"/>
                </a:solidFill>
                <a:uFill>
                  <a:solidFill>
                    <a:srgbClr val="6F2F9F"/>
                  </a:solidFill>
                </a:uFill>
                <a:cs typeface="Carlito"/>
              </a:rPr>
              <a:t> </a:t>
            </a:r>
            <a:r>
              <a:rPr sz="2400" b="1" spc="-10" dirty="0">
                <a:solidFill>
                  <a:schemeClr val="bg1"/>
                </a:solidFill>
                <a:uFill>
                  <a:solidFill>
                    <a:srgbClr val="6F2F9F"/>
                  </a:solidFill>
                </a:uFill>
                <a:cs typeface="Carlito"/>
              </a:rPr>
              <a:t>Indexing</a:t>
            </a:r>
            <a:endParaRPr sz="2400" dirty="0">
              <a:solidFill>
                <a:schemeClr val="bg1"/>
              </a:solidFill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0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07564" y="2651129"/>
            <a:ext cx="7772400" cy="341221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algn="just">
              <a:spcBef>
                <a:spcPts val="560"/>
              </a:spcBef>
            </a:pPr>
            <a:r>
              <a:rPr b="1" spc="-5" dirty="0">
                <a:latin typeface="Carlito"/>
                <a:cs typeface="Carlito"/>
              </a:rPr>
              <a:t>Consider </a:t>
            </a:r>
            <a:r>
              <a:rPr b="1" dirty="0">
                <a:latin typeface="Carlito"/>
                <a:cs typeface="Carlito"/>
              </a:rPr>
              <a:t>the </a:t>
            </a:r>
            <a:r>
              <a:rPr b="1" spc="-5" dirty="0">
                <a:latin typeface="Carlito"/>
                <a:cs typeface="Carlito"/>
              </a:rPr>
              <a:t>following </a:t>
            </a:r>
            <a:r>
              <a:rPr b="1" spc="-10" dirty="0">
                <a:latin typeface="Carlito"/>
                <a:cs typeface="Carlito"/>
              </a:rPr>
              <a:t>guidelines </a:t>
            </a:r>
            <a:r>
              <a:rPr b="1" dirty="0">
                <a:latin typeface="Carlito"/>
                <a:cs typeface="Carlito"/>
              </a:rPr>
              <a:t>while </a:t>
            </a:r>
            <a:r>
              <a:rPr b="1" spc="-10" dirty="0">
                <a:latin typeface="Carlito"/>
                <a:cs typeface="Carlito"/>
              </a:rPr>
              <a:t>creating indexes </a:t>
            </a:r>
            <a:r>
              <a:rPr b="1" dirty="0">
                <a:latin typeface="Carlito"/>
                <a:cs typeface="Carlito"/>
              </a:rPr>
              <a:t>on a</a:t>
            </a:r>
            <a:r>
              <a:rPr b="1" spc="-204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table:</a:t>
            </a:r>
            <a:endParaRPr dirty="0">
              <a:latin typeface="Carlito"/>
              <a:cs typeface="Carlito"/>
            </a:endParaRPr>
          </a:p>
          <a:p>
            <a:pPr marL="412115" marR="648335" algn="just">
              <a:lnSpc>
                <a:spcPct val="110000"/>
              </a:lnSpc>
              <a:spcBef>
                <a:spcPts val="210"/>
              </a:spcBef>
            </a:pPr>
            <a:endParaRPr lang="en-GB" sz="1600" b="1" spc="-15" dirty="0">
              <a:latin typeface="Carlito"/>
              <a:cs typeface="Carlito"/>
            </a:endParaRPr>
          </a:p>
          <a:p>
            <a:pPr marL="412115" marR="648335" algn="just">
              <a:lnSpc>
                <a:spcPct val="110000"/>
              </a:lnSpc>
              <a:spcBef>
                <a:spcPts val="210"/>
              </a:spcBef>
            </a:pPr>
            <a:r>
              <a:rPr sz="1600" b="1" spc="-15" dirty="0">
                <a:latin typeface="Carlito"/>
                <a:cs typeface="Carlito"/>
              </a:rPr>
              <a:t>Create clustered indexes </a:t>
            </a:r>
            <a:r>
              <a:rPr sz="1600" b="1" spc="-5" dirty="0">
                <a:latin typeface="Carlito"/>
                <a:cs typeface="Carlito"/>
              </a:rPr>
              <a:t>on </a:t>
            </a:r>
            <a:r>
              <a:rPr sz="1600" b="1" spc="-10" dirty="0">
                <a:latin typeface="Carlito"/>
                <a:cs typeface="Carlito"/>
              </a:rPr>
              <a:t>columns that </a:t>
            </a:r>
            <a:r>
              <a:rPr sz="1600" b="1" spc="-15" dirty="0">
                <a:latin typeface="Carlito"/>
                <a:cs typeface="Carlito"/>
              </a:rPr>
              <a:t>have </a:t>
            </a:r>
            <a:r>
              <a:rPr sz="1600" b="1" spc="-10" dirty="0">
                <a:latin typeface="Carlito"/>
                <a:cs typeface="Carlito"/>
              </a:rPr>
              <a:t>unique </a:t>
            </a:r>
            <a:r>
              <a:rPr sz="1600" b="1" spc="-5" dirty="0">
                <a:latin typeface="Carlito"/>
                <a:cs typeface="Carlito"/>
              </a:rPr>
              <a:t>or not </a:t>
            </a:r>
            <a:r>
              <a:rPr sz="1600" b="1" spc="-10" dirty="0">
                <a:latin typeface="Carlito"/>
                <a:cs typeface="Carlito"/>
              </a:rPr>
              <a:t>null values.  </a:t>
            </a:r>
            <a:r>
              <a:rPr sz="1600" b="1" spc="-5" dirty="0">
                <a:latin typeface="Carlito"/>
                <a:cs typeface="Carlito"/>
              </a:rPr>
              <a:t>Do not </a:t>
            </a:r>
            <a:r>
              <a:rPr sz="1600" b="1" spc="-15" dirty="0">
                <a:latin typeface="Carlito"/>
                <a:cs typeface="Carlito"/>
              </a:rPr>
              <a:t>create </a:t>
            </a:r>
            <a:r>
              <a:rPr sz="1600" b="1" spc="-5" dirty="0">
                <a:latin typeface="Carlito"/>
                <a:cs typeface="Carlito"/>
              </a:rPr>
              <a:t>an </a:t>
            </a:r>
            <a:r>
              <a:rPr sz="1600" b="1" spc="-10" dirty="0">
                <a:latin typeface="Carlito"/>
                <a:cs typeface="Carlito"/>
              </a:rPr>
              <a:t>index that </a:t>
            </a:r>
            <a:r>
              <a:rPr sz="1600" b="1" spc="-5" dirty="0">
                <a:latin typeface="Carlito"/>
                <a:cs typeface="Carlito"/>
              </a:rPr>
              <a:t>is </a:t>
            </a:r>
            <a:r>
              <a:rPr sz="1600" b="1" spc="-10" dirty="0">
                <a:latin typeface="Carlito"/>
                <a:cs typeface="Carlito"/>
              </a:rPr>
              <a:t>not </a:t>
            </a:r>
            <a:r>
              <a:rPr sz="1600" b="1" spc="-5" dirty="0">
                <a:latin typeface="Carlito"/>
                <a:cs typeface="Carlito"/>
              </a:rPr>
              <a:t>used </a:t>
            </a:r>
            <a:r>
              <a:rPr sz="1600" b="1" spc="-20" dirty="0">
                <a:latin typeface="Carlito"/>
                <a:cs typeface="Carlito"/>
              </a:rPr>
              <a:t>frequently. </a:t>
            </a:r>
            <a:r>
              <a:rPr sz="1600" b="1" spc="-50" dirty="0">
                <a:latin typeface="Carlito"/>
                <a:cs typeface="Carlito"/>
              </a:rPr>
              <a:t>You </a:t>
            </a:r>
            <a:r>
              <a:rPr sz="1600" b="1" spc="-15" dirty="0">
                <a:latin typeface="Carlito"/>
                <a:cs typeface="Carlito"/>
              </a:rPr>
              <a:t>require </a:t>
            </a:r>
            <a:r>
              <a:rPr sz="1600" b="1" spc="-5" dirty="0">
                <a:latin typeface="Carlito"/>
                <a:cs typeface="Carlito"/>
              </a:rPr>
              <a:t>time and  </a:t>
            </a:r>
            <a:r>
              <a:rPr sz="1600" b="1" spc="-10" dirty="0">
                <a:latin typeface="Carlito"/>
                <a:cs typeface="Carlito"/>
              </a:rPr>
              <a:t>resources to maintain</a:t>
            </a:r>
            <a:r>
              <a:rPr sz="1600" b="1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indexes.</a:t>
            </a:r>
            <a:endParaRPr sz="1600" dirty="0">
              <a:latin typeface="Carlito"/>
              <a:cs typeface="Carlito"/>
            </a:endParaRPr>
          </a:p>
          <a:p>
            <a:pPr marL="412115" marR="5080" algn="just">
              <a:spcBef>
                <a:spcPts val="385"/>
              </a:spcBef>
            </a:pPr>
            <a:endParaRPr lang="en-GB" sz="1600" b="1" spc="-15" dirty="0">
              <a:latin typeface="Carlito"/>
              <a:cs typeface="Carlito"/>
            </a:endParaRPr>
          </a:p>
          <a:p>
            <a:pPr marL="412115" marR="5080" algn="just">
              <a:spcBef>
                <a:spcPts val="385"/>
              </a:spcBef>
            </a:pPr>
            <a:r>
              <a:rPr sz="1600" b="1" spc="-15" dirty="0">
                <a:latin typeface="Carlito"/>
                <a:cs typeface="Carlito"/>
              </a:rPr>
              <a:t>Create </a:t>
            </a:r>
            <a:r>
              <a:rPr sz="1600" b="1" spc="-5" dirty="0">
                <a:latin typeface="Carlito"/>
                <a:cs typeface="Carlito"/>
              </a:rPr>
              <a:t>a </a:t>
            </a:r>
            <a:r>
              <a:rPr sz="1600" b="1" spc="-10" dirty="0">
                <a:latin typeface="Carlito"/>
                <a:cs typeface="Carlito"/>
              </a:rPr>
              <a:t>clustered index </a:t>
            </a:r>
            <a:r>
              <a:rPr sz="1600" b="1" spc="-15" dirty="0">
                <a:latin typeface="Carlito"/>
                <a:cs typeface="Carlito"/>
              </a:rPr>
              <a:t>before </a:t>
            </a:r>
            <a:r>
              <a:rPr sz="1600" b="1" spc="-10" dirty="0">
                <a:latin typeface="Carlito"/>
                <a:cs typeface="Carlito"/>
              </a:rPr>
              <a:t>creating </a:t>
            </a:r>
            <a:r>
              <a:rPr sz="1600" b="1" spc="-5" dirty="0">
                <a:latin typeface="Carlito"/>
                <a:cs typeface="Carlito"/>
              </a:rPr>
              <a:t>a non </a:t>
            </a:r>
            <a:r>
              <a:rPr sz="1600" b="1" spc="-10" dirty="0">
                <a:latin typeface="Carlito"/>
                <a:cs typeface="Carlito"/>
              </a:rPr>
              <a:t>clustered index. </a:t>
            </a:r>
            <a:r>
              <a:rPr sz="1600" b="1" spc="-5" dirty="0">
                <a:latin typeface="Carlito"/>
                <a:cs typeface="Carlito"/>
              </a:rPr>
              <a:t>A </a:t>
            </a:r>
            <a:r>
              <a:rPr sz="1600" b="1" spc="-10" dirty="0">
                <a:latin typeface="Carlito"/>
                <a:cs typeface="Carlito"/>
              </a:rPr>
              <a:t>clustered index  changes the order </a:t>
            </a:r>
            <a:r>
              <a:rPr sz="1600" b="1" spc="-5" dirty="0">
                <a:latin typeface="Carlito"/>
                <a:cs typeface="Carlito"/>
              </a:rPr>
              <a:t>of </a:t>
            </a:r>
            <a:r>
              <a:rPr sz="1600" b="1" spc="-15" dirty="0">
                <a:latin typeface="Carlito"/>
                <a:cs typeface="Carlito"/>
              </a:rPr>
              <a:t>rows. </a:t>
            </a:r>
            <a:r>
              <a:rPr sz="1600" b="1" spc="-5" dirty="0">
                <a:latin typeface="Carlito"/>
                <a:cs typeface="Carlito"/>
              </a:rPr>
              <a:t>A non </a:t>
            </a:r>
            <a:r>
              <a:rPr sz="1600" b="1" spc="-10" dirty="0">
                <a:latin typeface="Carlito"/>
                <a:cs typeface="Carlito"/>
              </a:rPr>
              <a:t>clustered index would need to </a:t>
            </a:r>
            <a:r>
              <a:rPr sz="1600" b="1" spc="-5" dirty="0">
                <a:latin typeface="Carlito"/>
                <a:cs typeface="Carlito"/>
              </a:rPr>
              <a:t>be </a:t>
            </a:r>
            <a:r>
              <a:rPr sz="1600" b="1" spc="-10" dirty="0">
                <a:latin typeface="Carlito"/>
                <a:cs typeface="Carlito"/>
              </a:rPr>
              <a:t>rebuilt </a:t>
            </a:r>
            <a:r>
              <a:rPr sz="1600" b="1" spc="-5" dirty="0">
                <a:latin typeface="Carlito"/>
                <a:cs typeface="Carlito"/>
              </a:rPr>
              <a:t>if </a:t>
            </a:r>
            <a:r>
              <a:rPr sz="1600" b="1" dirty="0">
                <a:latin typeface="Carlito"/>
                <a:cs typeface="Carlito"/>
              </a:rPr>
              <a:t>it </a:t>
            </a:r>
            <a:r>
              <a:rPr sz="1600" b="1" spc="-5" dirty="0">
                <a:latin typeface="Carlito"/>
                <a:cs typeface="Carlito"/>
              </a:rPr>
              <a:t>is  built </a:t>
            </a:r>
            <a:r>
              <a:rPr sz="1600" b="1" spc="-15" dirty="0">
                <a:latin typeface="Carlito"/>
                <a:cs typeface="Carlito"/>
              </a:rPr>
              <a:t>before </a:t>
            </a:r>
            <a:r>
              <a:rPr sz="1600" b="1" spc="-5" dirty="0">
                <a:latin typeface="Carlito"/>
                <a:cs typeface="Carlito"/>
              </a:rPr>
              <a:t>a </a:t>
            </a:r>
            <a:r>
              <a:rPr sz="1600" b="1" spc="-10" dirty="0">
                <a:latin typeface="Carlito"/>
                <a:cs typeface="Carlito"/>
              </a:rPr>
              <a:t>clustered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index.</a:t>
            </a:r>
            <a:endParaRPr sz="1600" dirty="0">
              <a:latin typeface="Carlito"/>
              <a:cs typeface="Carlito"/>
            </a:endParaRPr>
          </a:p>
          <a:p>
            <a:pPr marL="412115" marR="444500" algn="just">
              <a:spcBef>
                <a:spcPts val="390"/>
              </a:spcBef>
            </a:pPr>
            <a:endParaRPr lang="en-GB" sz="1600" b="1" spc="-15" dirty="0">
              <a:latin typeface="Carlito"/>
              <a:cs typeface="Carlito"/>
            </a:endParaRPr>
          </a:p>
          <a:p>
            <a:pPr marL="412115" marR="444500" algn="just">
              <a:spcBef>
                <a:spcPts val="390"/>
              </a:spcBef>
            </a:pPr>
            <a:r>
              <a:rPr sz="1600" b="1" spc="-15" dirty="0">
                <a:latin typeface="Carlito"/>
                <a:cs typeface="Carlito"/>
              </a:rPr>
              <a:t>Create </a:t>
            </a:r>
            <a:r>
              <a:rPr sz="1600" b="1" spc="-5" dirty="0">
                <a:latin typeface="Carlito"/>
                <a:cs typeface="Carlito"/>
              </a:rPr>
              <a:t>non </a:t>
            </a:r>
            <a:r>
              <a:rPr sz="1600" b="1" spc="-10" dirty="0">
                <a:latin typeface="Carlito"/>
                <a:cs typeface="Carlito"/>
              </a:rPr>
              <a:t>clustered </a:t>
            </a:r>
            <a:r>
              <a:rPr sz="1600" b="1" spc="-15" dirty="0">
                <a:latin typeface="Carlito"/>
                <a:cs typeface="Carlito"/>
              </a:rPr>
              <a:t>indexes </a:t>
            </a:r>
            <a:r>
              <a:rPr sz="1600" b="1" spc="-5" dirty="0">
                <a:latin typeface="Carlito"/>
                <a:cs typeface="Carlito"/>
              </a:rPr>
              <a:t>on </a:t>
            </a:r>
            <a:r>
              <a:rPr sz="1600" b="1" dirty="0">
                <a:latin typeface="Carlito"/>
                <a:cs typeface="Carlito"/>
              </a:rPr>
              <a:t>all </a:t>
            </a: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columns </a:t>
            </a:r>
            <a:r>
              <a:rPr sz="1600" b="1" spc="-10" dirty="0">
                <a:latin typeface="Carlito"/>
                <a:cs typeface="Carlito"/>
              </a:rPr>
              <a:t>that are frequently </a:t>
            </a:r>
            <a:r>
              <a:rPr sz="1600" b="1" spc="-5" dirty="0">
                <a:latin typeface="Carlito"/>
                <a:cs typeface="Carlito"/>
              </a:rPr>
              <a:t>used in  </a:t>
            </a:r>
            <a:r>
              <a:rPr sz="1600" b="1" spc="-15" dirty="0">
                <a:latin typeface="Carlito"/>
                <a:cs typeface="Carlito"/>
              </a:rPr>
              <a:t>predicates </a:t>
            </a:r>
            <a:r>
              <a:rPr sz="1600" b="1" spc="-5" dirty="0">
                <a:latin typeface="Carlito"/>
                <a:cs typeface="Carlito"/>
              </a:rPr>
              <a:t>and join conditions in</a:t>
            </a:r>
            <a:r>
              <a:rPr sz="1600" b="1" spc="5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queries.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3119" y="1931583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</a:t>
            </a:r>
            <a:r>
              <a:rPr sz="2400" b="1" spc="-4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3119" y="1034366"/>
            <a:ext cx="7772400" cy="37189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1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723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07564" y="2336558"/>
            <a:ext cx="7227570" cy="287527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filtered</a:t>
            </a:r>
            <a:r>
              <a:rPr sz="1600" b="1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index:</a:t>
            </a:r>
            <a:endParaRPr sz="1600" dirty="0">
              <a:cs typeface="Carlito"/>
            </a:endParaRPr>
          </a:p>
          <a:p>
            <a:pPr marL="413384" marR="437515">
              <a:spcBef>
                <a:spcPts val="380"/>
              </a:spcBef>
            </a:pPr>
            <a:r>
              <a:rPr sz="1600" b="1" spc="-5" dirty="0">
                <a:cs typeface="Carlito"/>
              </a:rPr>
              <a:t>Allows </a:t>
            </a:r>
            <a:r>
              <a:rPr sz="1600" b="1" spc="-10" dirty="0">
                <a:cs typeface="Carlito"/>
              </a:rPr>
              <a:t>you to </a:t>
            </a:r>
            <a:r>
              <a:rPr sz="1600" b="1" spc="-15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an </a:t>
            </a:r>
            <a:r>
              <a:rPr sz="1600" b="1" spc="-10" dirty="0">
                <a:cs typeface="Carlito"/>
              </a:rPr>
              <a:t>index </a:t>
            </a:r>
            <a:r>
              <a:rPr sz="1600" b="1" spc="-5" dirty="0">
                <a:cs typeface="Carlito"/>
              </a:rPr>
              <a:t>on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specific </a:t>
            </a:r>
            <a:r>
              <a:rPr sz="1600" b="1" spc="-15" dirty="0">
                <a:cs typeface="Carlito"/>
              </a:rPr>
              <a:t>rows </a:t>
            </a:r>
            <a:r>
              <a:rPr sz="1600" b="1" spc="-5" dirty="0">
                <a:cs typeface="Carlito"/>
              </a:rPr>
              <a:t>of a table </a:t>
            </a:r>
            <a:r>
              <a:rPr sz="1600" b="1" spc="-15" dirty="0">
                <a:cs typeface="Carlito"/>
              </a:rPr>
              <a:t>rather </a:t>
            </a:r>
            <a:r>
              <a:rPr sz="1600" b="1" spc="-5" dirty="0">
                <a:cs typeface="Carlito"/>
              </a:rPr>
              <a:t>than </a:t>
            </a:r>
            <a:r>
              <a:rPr sz="1600" b="1" spc="-10" dirty="0">
                <a:cs typeface="Carlito"/>
              </a:rPr>
              <a:t>the  entire</a:t>
            </a:r>
            <a:r>
              <a:rPr sz="1600" b="1" spc="-2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sz="1600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0" dirty="0">
                <a:cs typeface="Carlito"/>
              </a:rPr>
              <a:t>Helps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reducing the index </a:t>
            </a:r>
            <a:r>
              <a:rPr sz="1600" b="1" spc="-15" dirty="0">
                <a:cs typeface="Carlito"/>
              </a:rPr>
              <a:t>storage </a:t>
            </a:r>
            <a:r>
              <a:rPr sz="1600" b="1" spc="-5" dirty="0">
                <a:cs typeface="Carlito"/>
              </a:rPr>
              <a:t>space and </a:t>
            </a:r>
            <a:r>
              <a:rPr sz="1600" b="1" spc="-10" dirty="0">
                <a:cs typeface="Carlito"/>
              </a:rPr>
              <a:t>maintenance costs </a:t>
            </a:r>
            <a:r>
              <a:rPr sz="1600" b="1" spc="-5" dirty="0">
                <a:cs typeface="Carlito"/>
              </a:rPr>
              <a:t>as </a:t>
            </a:r>
            <a:r>
              <a:rPr sz="1600" b="1" spc="-10" dirty="0">
                <a:cs typeface="Carlito"/>
              </a:rPr>
              <a:t>compared</a:t>
            </a:r>
            <a:r>
              <a:rPr sz="1600" b="1" spc="24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to</a:t>
            </a:r>
            <a:endParaRPr sz="1600" dirty="0">
              <a:cs typeface="Carlito"/>
            </a:endParaRPr>
          </a:p>
          <a:p>
            <a:pPr marL="413384">
              <a:spcBef>
                <a:spcPts val="5"/>
              </a:spcBef>
            </a:pPr>
            <a:r>
              <a:rPr sz="1600" b="1" spc="-5" dirty="0">
                <a:cs typeface="Carlito"/>
              </a:rPr>
              <a:t>full-table</a:t>
            </a:r>
            <a:r>
              <a:rPr sz="1600" b="1" spc="-35" dirty="0">
                <a:cs typeface="Carlito"/>
              </a:rPr>
              <a:t> </a:t>
            </a:r>
            <a:r>
              <a:rPr sz="1600" b="1" spc="-15" dirty="0">
                <a:cs typeface="Carlito"/>
              </a:rPr>
              <a:t>indexes.</a:t>
            </a:r>
            <a:endParaRPr sz="1600" dirty="0">
              <a:cs typeface="Carlito"/>
            </a:endParaRPr>
          </a:p>
          <a:p>
            <a:pPr marL="413384" marR="1075690">
              <a:lnSpc>
                <a:spcPct val="120000"/>
              </a:lnSpc>
            </a:pPr>
            <a:r>
              <a:rPr sz="1600" b="1" spc="-10" dirty="0">
                <a:cs typeface="Carlito"/>
              </a:rPr>
              <a:t>Can </a:t>
            </a:r>
            <a:r>
              <a:rPr sz="1600" b="1" spc="-5" dirty="0">
                <a:cs typeface="Carlito"/>
              </a:rPr>
              <a:t>be </a:t>
            </a:r>
            <a:r>
              <a:rPr sz="1600" b="1" spc="-15" dirty="0">
                <a:cs typeface="Carlito"/>
              </a:rPr>
              <a:t>created </a:t>
            </a:r>
            <a:r>
              <a:rPr sz="1600" b="1" spc="-5" dirty="0">
                <a:cs typeface="Carlito"/>
              </a:rPr>
              <a:t>based on a </a:t>
            </a:r>
            <a:r>
              <a:rPr sz="1600" b="1" spc="-10" dirty="0">
                <a:cs typeface="Carlito"/>
              </a:rPr>
              <a:t>condition </a:t>
            </a:r>
            <a:r>
              <a:rPr sz="1600" b="1" spc="-5" dirty="0">
                <a:cs typeface="Carlito"/>
              </a:rPr>
              <a:t>specified </a:t>
            </a:r>
            <a:r>
              <a:rPr sz="1600" b="1" spc="-15" dirty="0">
                <a:cs typeface="Carlito"/>
              </a:rPr>
              <a:t>by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WHERE clause.  </a:t>
            </a:r>
            <a:r>
              <a:rPr sz="1600" b="1" spc="-15" dirty="0">
                <a:cs typeface="Carlito"/>
              </a:rPr>
              <a:t>For</a:t>
            </a:r>
            <a:r>
              <a:rPr sz="1600" b="1" spc="-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example:</a:t>
            </a:r>
            <a:endParaRPr sz="1600" dirty="0">
              <a:cs typeface="Carlito"/>
            </a:endParaRPr>
          </a:p>
          <a:p>
            <a:pPr marL="1041400">
              <a:spcBef>
                <a:spcPts val="380"/>
              </a:spcBef>
            </a:pPr>
            <a:r>
              <a:rPr sz="1600" b="1" spc="-30" dirty="0">
                <a:cs typeface="Carlito"/>
              </a:rPr>
              <a:t>CREATE </a:t>
            </a:r>
            <a:r>
              <a:rPr sz="1600" b="1" spc="-10" dirty="0">
                <a:cs typeface="Carlito"/>
              </a:rPr>
              <a:t>NONCLUSTERED </a:t>
            </a:r>
            <a:r>
              <a:rPr sz="1600" b="1" spc="-5" dirty="0">
                <a:cs typeface="Carlito"/>
              </a:rPr>
              <a:t>INDEX</a:t>
            </a:r>
            <a:r>
              <a:rPr sz="1600" b="1" spc="4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FX_EmployeeID</a:t>
            </a:r>
            <a:endParaRPr sz="1600" dirty="0">
              <a:cs typeface="Carlito"/>
            </a:endParaRPr>
          </a:p>
          <a:p>
            <a:pPr marL="1041400" marR="2381250">
              <a:lnSpc>
                <a:spcPct val="120000"/>
              </a:lnSpc>
              <a:spcBef>
                <a:spcPts val="5"/>
              </a:spcBef>
            </a:pPr>
            <a:r>
              <a:rPr sz="1600" b="1" spc="-10" dirty="0">
                <a:cs typeface="Carlito"/>
              </a:rPr>
              <a:t>ON HumanResources.Employee(EmployeeID)  </a:t>
            </a:r>
            <a:r>
              <a:rPr sz="1600" b="1" spc="-5" dirty="0">
                <a:cs typeface="Carlito"/>
              </a:rPr>
              <a:t>WHERE Title= </a:t>
            </a:r>
            <a:r>
              <a:rPr sz="1600" b="1" spc="-35" dirty="0">
                <a:cs typeface="Carlito"/>
              </a:rPr>
              <a:t>'Tool</a:t>
            </a:r>
            <a:r>
              <a:rPr sz="1600" b="1" spc="-3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Manager'</a:t>
            </a:r>
            <a:endParaRPr sz="1600" dirty="0"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2894" y="5517236"/>
            <a:ext cx="7527497" cy="47256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360045">
              <a:spcBef>
                <a:spcPts val="32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Creates a filtered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index for those records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table,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the value</a:t>
            </a:r>
            <a:r>
              <a:rPr sz="14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the Title column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Manager.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7565" y="1772781"/>
            <a:ext cx="7776845" cy="30841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Creating</a:t>
            </a:r>
            <a:r>
              <a:rPr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Indexes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07564" y="1051268"/>
            <a:ext cx="7772400" cy="360163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2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9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828800" y="2587419"/>
            <a:ext cx="8151164" cy="20812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cs typeface="Carlito"/>
              </a:rPr>
              <a:t>The common </a:t>
            </a:r>
            <a:r>
              <a:rPr sz="1600" b="1" spc="-10" dirty="0">
                <a:cs typeface="Carlito"/>
              </a:rPr>
              <a:t>index maintenance tasks</a:t>
            </a:r>
            <a:r>
              <a:rPr sz="1600" b="1" spc="2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include:</a:t>
            </a:r>
            <a:endParaRPr sz="1600" dirty="0">
              <a:cs typeface="Carlito"/>
            </a:endParaRPr>
          </a:p>
          <a:p>
            <a:pPr marL="699134" marR="194056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5" dirty="0">
                <a:cs typeface="Carlito"/>
              </a:rPr>
              <a:t>Disabling </a:t>
            </a:r>
            <a:r>
              <a:rPr sz="1600" b="1" spc="-15" dirty="0">
                <a:cs typeface="Carlito"/>
              </a:rPr>
              <a:t>indexes  </a:t>
            </a:r>
            <a:endParaRPr lang="en-GB" sz="1600" b="1" spc="-15" dirty="0">
              <a:cs typeface="Carlito"/>
            </a:endParaRPr>
          </a:p>
          <a:p>
            <a:pPr marL="699134" marR="194056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5" dirty="0">
                <a:cs typeface="Carlito"/>
              </a:rPr>
              <a:t>Enabling </a:t>
            </a:r>
            <a:r>
              <a:rPr sz="1600" b="1" spc="-15" dirty="0">
                <a:cs typeface="Carlito"/>
              </a:rPr>
              <a:t>indexes  </a:t>
            </a:r>
            <a:endParaRPr lang="en-GB" sz="1600" b="1" spc="-15" dirty="0">
              <a:cs typeface="Carlito"/>
            </a:endParaRPr>
          </a:p>
          <a:p>
            <a:pPr marL="699134" marR="194056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10" dirty="0">
                <a:cs typeface="Carlito"/>
              </a:rPr>
              <a:t>Renaming </a:t>
            </a:r>
            <a:r>
              <a:rPr sz="1600" b="1" spc="-15" dirty="0">
                <a:cs typeface="Carlito"/>
              </a:rPr>
              <a:t>indexes  </a:t>
            </a:r>
            <a:endParaRPr lang="en-GB" sz="1600" b="1" spc="-15" dirty="0">
              <a:cs typeface="Carlito"/>
            </a:endParaRPr>
          </a:p>
          <a:p>
            <a:pPr marL="699134" marR="194056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10" dirty="0">
                <a:cs typeface="Carlito"/>
              </a:rPr>
              <a:t>Dropping </a:t>
            </a:r>
            <a:r>
              <a:rPr sz="1600" b="1" spc="-15" dirty="0">
                <a:cs typeface="Carlito"/>
              </a:rPr>
              <a:t>indexes  </a:t>
            </a:r>
            <a:endParaRPr lang="en-GB" sz="1600" b="1" spc="-15" dirty="0">
              <a:cs typeface="Carlito"/>
            </a:endParaRPr>
          </a:p>
          <a:p>
            <a:pPr marL="699134" marR="194056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5" dirty="0">
                <a:cs typeface="Carlito"/>
              </a:rPr>
              <a:t>Optimizing</a:t>
            </a:r>
            <a:r>
              <a:rPr sz="1600" b="1" spc="-70" dirty="0">
                <a:cs typeface="Carlito"/>
              </a:rPr>
              <a:t> </a:t>
            </a:r>
            <a:r>
              <a:rPr sz="1600" b="1" spc="-15" dirty="0">
                <a:cs typeface="Carlito"/>
              </a:rPr>
              <a:t>indexes</a:t>
            </a:r>
            <a:r>
              <a:rPr lang="en-GB" sz="1600" b="1" spc="-15" dirty="0">
                <a:cs typeface="Carlito"/>
              </a:rPr>
              <a:t> [ This Topic will be Discussed During Performance Optimization]</a:t>
            </a:r>
            <a:endParaRPr sz="1600" dirty="0"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3431" y="1772781"/>
            <a:ext cx="8260979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dirty="0">
                <a:solidFill>
                  <a:srgbClr val="FFFFFF"/>
                </a:solidFill>
                <a:cs typeface="Carlito"/>
              </a:rPr>
              <a:t>Managing</a:t>
            </a:r>
            <a:r>
              <a:rPr sz="2400" b="1" spc="-3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 dirty="0"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23431" y="1006637"/>
            <a:ext cx="8256533" cy="37189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31" y="254282"/>
            <a:ext cx="968265" cy="595245"/>
          </a:xfrm>
          <a:prstGeom prst="rect">
            <a:avLst/>
          </a:prstGeom>
        </p:spPr>
      </p:pic>
      <p:sp>
        <p:nvSpPr>
          <p:cNvPr id="12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910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56204" y="2809494"/>
            <a:ext cx="1264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6204" y="3102101"/>
            <a:ext cx="1264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6204" y="3394709"/>
            <a:ext cx="1264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9306" y="2393086"/>
            <a:ext cx="7054850" cy="17919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cs typeface="Carlito"/>
              </a:rPr>
              <a:t>Disabling</a:t>
            </a:r>
            <a:r>
              <a:rPr sz="1600" b="1" spc="-25" dirty="0">
                <a:cs typeface="Carlito"/>
              </a:rPr>
              <a:t> </a:t>
            </a:r>
            <a:r>
              <a:rPr sz="1600" b="1" spc="-15" dirty="0">
                <a:cs typeface="Carlito"/>
              </a:rPr>
              <a:t>indexes:</a:t>
            </a:r>
            <a:endParaRPr sz="1600" dirty="0">
              <a:cs typeface="Carlito"/>
            </a:endParaRPr>
          </a:p>
          <a:p>
            <a:pPr marL="413384">
              <a:spcBef>
                <a:spcPts val="380"/>
              </a:spcBef>
            </a:pPr>
            <a:r>
              <a:rPr sz="1600" b="1" spc="-5" dirty="0">
                <a:cs typeface="Carlito"/>
              </a:rPr>
              <a:t>When an </a:t>
            </a:r>
            <a:r>
              <a:rPr sz="1600" b="1" spc="-10" dirty="0">
                <a:cs typeface="Carlito"/>
              </a:rPr>
              <a:t>index </a:t>
            </a:r>
            <a:r>
              <a:rPr sz="1600" b="1" spc="-5" dirty="0">
                <a:cs typeface="Carlito"/>
              </a:rPr>
              <a:t>is disabled,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user is not able </a:t>
            </a:r>
            <a:r>
              <a:rPr sz="1600" b="1" spc="-10" dirty="0">
                <a:cs typeface="Carlito"/>
              </a:rPr>
              <a:t>to </a:t>
            </a:r>
            <a:r>
              <a:rPr sz="1600" b="1" spc="-5" dirty="0">
                <a:cs typeface="Carlito"/>
              </a:rPr>
              <a:t>access </a:t>
            </a:r>
            <a:r>
              <a:rPr sz="1600" b="1" spc="-10" dirty="0">
                <a:cs typeface="Carlito"/>
              </a:rPr>
              <a:t>the</a:t>
            </a:r>
            <a:r>
              <a:rPr sz="1600" b="1" spc="9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index.</a:t>
            </a:r>
            <a:endParaRPr sz="1600" dirty="0">
              <a:cs typeface="Carlito"/>
            </a:endParaRPr>
          </a:p>
          <a:p>
            <a:pPr marL="413384" marR="5080">
              <a:lnSpc>
                <a:spcPct val="120000"/>
              </a:lnSpc>
            </a:pPr>
            <a:r>
              <a:rPr sz="1600" b="1" spc="-10" dirty="0">
                <a:cs typeface="Carlito"/>
              </a:rPr>
              <a:t>If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clustered index </a:t>
            </a:r>
            <a:r>
              <a:rPr sz="1600" b="1" spc="-5" dirty="0">
                <a:cs typeface="Carlito"/>
              </a:rPr>
              <a:t>is disabled, </a:t>
            </a:r>
            <a:r>
              <a:rPr sz="1600" b="1" spc="-10" dirty="0">
                <a:cs typeface="Carlito"/>
              </a:rPr>
              <a:t>then the </a:t>
            </a:r>
            <a:r>
              <a:rPr sz="1600" b="1" spc="-5" dirty="0">
                <a:cs typeface="Carlito"/>
              </a:rPr>
              <a:t>table </a:t>
            </a:r>
            <a:r>
              <a:rPr sz="1600" b="1" spc="-10" dirty="0">
                <a:cs typeface="Carlito"/>
              </a:rPr>
              <a:t>data </a:t>
            </a:r>
            <a:r>
              <a:rPr sz="1600" b="1" spc="-5" dirty="0">
                <a:cs typeface="Carlito"/>
              </a:rPr>
              <a:t>is not accessible </a:t>
            </a:r>
            <a:r>
              <a:rPr sz="1600" b="1" spc="-10" dirty="0">
                <a:cs typeface="Carlito"/>
              </a:rPr>
              <a:t>to the </a:t>
            </a:r>
            <a:r>
              <a:rPr sz="1600" b="1" spc="-35" dirty="0">
                <a:cs typeface="Carlito"/>
              </a:rPr>
              <a:t>user.  </a:t>
            </a:r>
            <a:endParaRPr lang="en-GB" sz="1600" b="1" spc="-35" dirty="0">
              <a:cs typeface="Carlito"/>
            </a:endParaRPr>
          </a:p>
          <a:p>
            <a:pPr marL="413384" marR="5080">
              <a:lnSpc>
                <a:spcPct val="120000"/>
              </a:lnSpc>
            </a:pPr>
            <a:r>
              <a:rPr sz="1600" b="1" spc="-15" dirty="0">
                <a:cs typeface="Carlito"/>
              </a:rPr>
              <a:t>For</a:t>
            </a:r>
            <a:r>
              <a:rPr sz="1600" b="1" spc="-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example:</a:t>
            </a:r>
            <a:endParaRPr sz="1600" dirty="0">
              <a:cs typeface="Carlito"/>
            </a:endParaRPr>
          </a:p>
          <a:p>
            <a:pPr marL="984885">
              <a:spcBef>
                <a:spcPts val="390"/>
              </a:spcBef>
            </a:pPr>
            <a:r>
              <a:rPr sz="1600" b="1" spc="-30" dirty="0">
                <a:cs typeface="Carlito"/>
              </a:rPr>
              <a:t>ALTER </a:t>
            </a:r>
            <a:r>
              <a:rPr sz="1600" b="1" spc="-5" dirty="0">
                <a:cs typeface="Carlito"/>
              </a:rPr>
              <a:t>INDEX</a:t>
            </a:r>
            <a:r>
              <a:rPr sz="1600" b="1" spc="1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Myindex</a:t>
            </a:r>
            <a:endParaRPr sz="1600" dirty="0">
              <a:cs typeface="Carlito"/>
            </a:endParaRPr>
          </a:p>
          <a:p>
            <a:pPr marL="984885">
              <a:spcBef>
                <a:spcPts val="380"/>
              </a:spcBef>
            </a:pPr>
            <a:r>
              <a:rPr sz="1600" b="1" spc="-10" dirty="0">
                <a:cs typeface="Carlito"/>
              </a:rPr>
              <a:t>ON </a:t>
            </a:r>
            <a:r>
              <a:rPr sz="1600" b="1" spc="-5" dirty="0">
                <a:cs typeface="Carlito"/>
              </a:rPr>
              <a:t>Price </a:t>
            </a:r>
            <a:r>
              <a:rPr sz="1600" b="1" spc="-10" dirty="0">
                <a:cs typeface="Carlito"/>
              </a:rPr>
              <a:t>DISABLE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2136" y="4651256"/>
            <a:ext cx="7489190" cy="28084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Disables a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clustered index, </a:t>
            </a:r>
            <a:r>
              <a:rPr lang="en-GB" sz="1600" b="1" spc="-10" dirty="0" err="1">
                <a:solidFill>
                  <a:srgbClr val="FFFFFF"/>
                </a:solidFill>
                <a:latin typeface="Carlito"/>
                <a:cs typeface="Carlito"/>
              </a:rPr>
              <a:t>MyIndex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7565" y="1772781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dirty="0">
                <a:solidFill>
                  <a:srgbClr val="FFFFFF"/>
                </a:solidFill>
                <a:cs typeface="Carlito"/>
              </a:rPr>
              <a:t>Managing</a:t>
            </a:r>
            <a:r>
              <a:rPr sz="2400" b="1" spc="-3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9800" y="1092314"/>
            <a:ext cx="7772400" cy="360163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1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93576" y="5230906"/>
            <a:ext cx="7449671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Have You Ever Thought what will happen if the Index is not existing at all ?</a:t>
            </a:r>
          </a:p>
        </p:txBody>
      </p:sp>
    </p:spTree>
    <p:extLst>
      <p:ext uri="{BB962C8B-B14F-4D97-AF65-F5344CB8AC3E}">
        <p14:creationId xmlns:p14="http://schemas.microsoft.com/office/powerpoint/2010/main" val="85103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56204" y="3025520"/>
            <a:ext cx="1264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13354" y="3318128"/>
            <a:ext cx="1264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3354" y="3610737"/>
            <a:ext cx="126492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6204" y="3903346"/>
            <a:ext cx="126492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3932" y="2606414"/>
            <a:ext cx="6505575" cy="208941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cs typeface="Carlito"/>
              </a:rPr>
              <a:t>Enabling</a:t>
            </a:r>
            <a:r>
              <a:rPr sz="1600" b="1" spc="-15" dirty="0">
                <a:cs typeface="Carlito"/>
              </a:rPr>
              <a:t> indexes:</a:t>
            </a:r>
            <a:endParaRPr sz="1600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0" dirty="0">
                <a:cs typeface="Carlito"/>
              </a:rPr>
              <a:t>Can </a:t>
            </a:r>
            <a:r>
              <a:rPr sz="1600" b="1" spc="-5" dirty="0">
                <a:cs typeface="Carlito"/>
              </a:rPr>
              <a:t>be </a:t>
            </a:r>
            <a:r>
              <a:rPr sz="1600" b="1" spc="-10" dirty="0">
                <a:cs typeface="Carlito"/>
              </a:rPr>
              <a:t>achieved </a:t>
            </a:r>
            <a:r>
              <a:rPr sz="1600" b="1" spc="-15" dirty="0">
                <a:cs typeface="Carlito"/>
              </a:rPr>
              <a:t>by </a:t>
            </a:r>
            <a:r>
              <a:rPr sz="1600" b="1" spc="-5" dirty="0">
                <a:cs typeface="Carlito"/>
              </a:rPr>
              <a:t>one of </a:t>
            </a:r>
            <a:r>
              <a:rPr sz="1600" b="1" spc="-10" dirty="0">
                <a:cs typeface="Carlito"/>
              </a:rPr>
              <a:t>the following</a:t>
            </a:r>
            <a:r>
              <a:rPr sz="1600" b="1" spc="8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methods:</a:t>
            </a:r>
            <a:endParaRPr sz="1600" dirty="0">
              <a:cs typeface="Carlito"/>
            </a:endParaRPr>
          </a:p>
          <a:p>
            <a:pPr marL="812800">
              <a:spcBef>
                <a:spcPts val="385"/>
              </a:spcBef>
            </a:pPr>
            <a:r>
              <a:rPr sz="1600" b="1" spc="-5" dirty="0">
                <a:cs typeface="Carlito"/>
              </a:rPr>
              <a:t>Using </a:t>
            </a:r>
            <a:r>
              <a:rPr sz="1600" b="1" spc="-10" dirty="0">
                <a:cs typeface="Carlito"/>
              </a:rPr>
              <a:t>the </a:t>
            </a:r>
            <a:r>
              <a:rPr sz="1600" b="1" spc="-30" dirty="0">
                <a:cs typeface="Carlito"/>
              </a:rPr>
              <a:t>ALTER </a:t>
            </a:r>
            <a:r>
              <a:rPr sz="1600" b="1" spc="-5" dirty="0">
                <a:cs typeface="Carlito"/>
              </a:rPr>
              <a:t>INDEX </a:t>
            </a:r>
            <a:r>
              <a:rPr sz="1600" b="1" spc="-15" dirty="0">
                <a:cs typeface="Carlito"/>
              </a:rPr>
              <a:t>statement </a:t>
            </a:r>
            <a:r>
              <a:rPr sz="1600" b="1" spc="-10" dirty="0">
                <a:cs typeface="Carlito"/>
              </a:rPr>
              <a:t>with the </a:t>
            </a:r>
            <a:r>
              <a:rPr sz="1600" b="1" spc="-5" dirty="0">
                <a:cs typeface="Carlito"/>
              </a:rPr>
              <a:t>REBUILD</a:t>
            </a:r>
            <a:r>
              <a:rPr sz="1600" b="1" spc="9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clause</a:t>
            </a:r>
            <a:endParaRPr sz="1600" dirty="0">
              <a:cs typeface="Carlito"/>
            </a:endParaRPr>
          </a:p>
          <a:p>
            <a:pPr marL="812800">
              <a:spcBef>
                <a:spcPts val="384"/>
              </a:spcBef>
            </a:pPr>
            <a:r>
              <a:rPr sz="1600" b="1" spc="-5" dirty="0">
                <a:cs typeface="Carlito"/>
              </a:rPr>
              <a:t>Using </a:t>
            </a:r>
            <a:r>
              <a:rPr sz="1600" b="1" spc="-10" dirty="0">
                <a:cs typeface="Carlito"/>
              </a:rPr>
              <a:t>the </a:t>
            </a:r>
            <a:r>
              <a:rPr sz="1600" b="1" spc="-30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INDEX </a:t>
            </a:r>
            <a:r>
              <a:rPr sz="1600" b="1" spc="-15" dirty="0">
                <a:cs typeface="Carlito"/>
              </a:rPr>
              <a:t>statement </a:t>
            </a:r>
            <a:r>
              <a:rPr sz="1600" b="1" spc="-10" dirty="0">
                <a:cs typeface="Carlito"/>
              </a:rPr>
              <a:t>with the DROP_EXISTING</a:t>
            </a:r>
            <a:r>
              <a:rPr sz="1600" b="1" spc="14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clause</a:t>
            </a:r>
            <a:endParaRPr sz="1600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5" dirty="0">
                <a:cs typeface="Carlito"/>
              </a:rPr>
              <a:t>For</a:t>
            </a:r>
            <a:r>
              <a:rPr sz="1600" b="1" spc="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example:</a:t>
            </a:r>
            <a:endParaRPr sz="1600" dirty="0">
              <a:cs typeface="Carlito"/>
            </a:endParaRPr>
          </a:p>
          <a:p>
            <a:pPr marL="984885" marR="3111500">
              <a:lnSpc>
                <a:spcPct val="120000"/>
              </a:lnSpc>
            </a:pPr>
            <a:r>
              <a:rPr sz="1600" b="1" spc="-30" dirty="0">
                <a:cs typeface="Carlito"/>
              </a:rPr>
              <a:t>ALTER </a:t>
            </a:r>
            <a:r>
              <a:rPr sz="1600" b="1" spc="-5" dirty="0">
                <a:cs typeface="Carlito"/>
              </a:rPr>
              <a:t>INDEX </a:t>
            </a:r>
            <a:r>
              <a:rPr sz="1600" b="1" spc="-10" dirty="0">
                <a:cs typeface="Carlito"/>
              </a:rPr>
              <a:t>IX_EmployeeID  ON Employee</a:t>
            </a:r>
            <a:r>
              <a:rPr sz="1600" b="1" spc="-2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REBUILD</a:t>
            </a:r>
            <a:endParaRPr sz="1600" dirty="0"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314" y="5358613"/>
            <a:ext cx="7200900" cy="257122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spcBef>
                <a:spcPts val="32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Rebuilds the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index on the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1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7565" y="1772781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dirty="0">
                <a:solidFill>
                  <a:srgbClr val="FFFFFF"/>
                </a:solidFill>
                <a:cs typeface="Carlito"/>
              </a:rPr>
              <a:t>Managing</a:t>
            </a:r>
            <a:r>
              <a:rPr sz="2400" b="1" spc="-3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07564" y="1014915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/>
              <a:t>SQL </a:t>
            </a:r>
            <a:r>
              <a:rPr sz="2400" b="1" spc="-5" dirty="0"/>
              <a:t>Server</a:t>
            </a:r>
            <a:r>
              <a:rPr sz="2400" b="1" spc="-40" dirty="0"/>
              <a:t> </a:t>
            </a:r>
            <a:r>
              <a:rPr sz="2400" b="1" spc="-10" dirty="0"/>
              <a:t>Introduction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2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17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1013" y="2876930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71013" y="3169539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01545" y="2753005"/>
            <a:ext cx="7278419" cy="6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spc="-15" dirty="0">
                <a:latin typeface="Carlito"/>
                <a:cs typeface="Carlito"/>
              </a:rPr>
              <a:t>Indexes </a:t>
            </a:r>
            <a:r>
              <a:rPr sz="1600" b="1" spc="-10" dirty="0">
                <a:latin typeface="Carlito"/>
                <a:cs typeface="Carlito"/>
              </a:rPr>
              <a:t>can </a:t>
            </a:r>
            <a:r>
              <a:rPr sz="1600" b="1" spc="-5" dirty="0">
                <a:latin typeface="Carlito"/>
                <a:cs typeface="Carlito"/>
              </a:rPr>
              <a:t>be </a:t>
            </a:r>
            <a:r>
              <a:rPr sz="1600" b="1" spc="-10" dirty="0">
                <a:latin typeface="Carlito"/>
                <a:cs typeface="Carlito"/>
              </a:rPr>
              <a:t>renamed </a:t>
            </a:r>
            <a:r>
              <a:rPr sz="1600" b="1" spc="-5" dirty="0">
                <a:latin typeface="Carlito"/>
                <a:cs typeface="Carlito"/>
              </a:rPr>
              <a:t>using </a:t>
            </a:r>
            <a:r>
              <a:rPr sz="1600" b="1" spc="-10" dirty="0">
                <a:latin typeface="Carlito"/>
                <a:cs typeface="Carlito"/>
              </a:rPr>
              <a:t>the sp_rename </a:t>
            </a:r>
            <a:r>
              <a:rPr sz="1600" b="1" spc="-20" dirty="0">
                <a:latin typeface="Carlito"/>
                <a:cs typeface="Carlito"/>
              </a:rPr>
              <a:t>system </a:t>
            </a:r>
            <a:r>
              <a:rPr sz="1600" b="1" spc="-15" dirty="0">
                <a:latin typeface="Carlito"/>
                <a:cs typeface="Carlito"/>
              </a:rPr>
              <a:t>stored procedure.  Indexes </a:t>
            </a:r>
            <a:r>
              <a:rPr sz="1600" b="1" spc="-10" dirty="0">
                <a:latin typeface="Carlito"/>
                <a:cs typeface="Carlito"/>
              </a:rPr>
              <a:t>can </a:t>
            </a:r>
            <a:r>
              <a:rPr sz="1600" b="1" spc="-5" dirty="0">
                <a:latin typeface="Carlito"/>
                <a:cs typeface="Carlito"/>
              </a:rPr>
              <a:t>be </a:t>
            </a:r>
            <a:r>
              <a:rPr sz="1600" b="1" spc="-10" dirty="0">
                <a:latin typeface="Carlito"/>
                <a:cs typeface="Carlito"/>
              </a:rPr>
              <a:t>dropped </a:t>
            </a:r>
            <a:r>
              <a:rPr sz="1600" b="1" spc="-5" dirty="0">
                <a:latin typeface="Carlito"/>
                <a:cs typeface="Carlito"/>
              </a:rPr>
              <a:t>using </a:t>
            </a:r>
            <a:r>
              <a:rPr sz="1600" b="1" spc="-10" dirty="0">
                <a:latin typeface="Carlito"/>
                <a:cs typeface="Carlito"/>
              </a:rPr>
              <a:t>the DROP </a:t>
            </a:r>
            <a:r>
              <a:rPr sz="1600" b="1" spc="-5" dirty="0">
                <a:latin typeface="Carlito"/>
                <a:cs typeface="Carlito"/>
              </a:rPr>
              <a:t>INDEX</a:t>
            </a:r>
            <a:r>
              <a:rPr sz="1600" b="1" spc="17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statement.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7565" y="1772781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5" dirty="0">
                <a:solidFill>
                  <a:srgbClr val="FFFFFF"/>
                </a:solidFill>
                <a:cs typeface="Carlito"/>
              </a:rPr>
              <a:t>Renaming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An</a:t>
            </a:r>
            <a:r>
              <a:rPr sz="2400" b="1" spc="-50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5229" y="1102270"/>
            <a:ext cx="7772400" cy="37189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85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07565" y="2516291"/>
            <a:ext cx="7772400" cy="198721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1600" b="1" spc="-5" dirty="0">
                <a:cs typeface="Carlito"/>
              </a:rPr>
              <a:t>Optimizing</a:t>
            </a:r>
            <a:r>
              <a:rPr sz="1600" b="1" dirty="0">
                <a:cs typeface="Carlito"/>
              </a:rPr>
              <a:t> </a:t>
            </a:r>
            <a:r>
              <a:rPr sz="1600" b="1" spc="-15" dirty="0">
                <a:cs typeface="Carlito"/>
              </a:rPr>
              <a:t>indexes:</a:t>
            </a:r>
            <a:endParaRPr sz="1600" dirty="0">
              <a:cs typeface="Carlito"/>
            </a:endParaRPr>
          </a:p>
          <a:p>
            <a:pPr marL="413384" marR="5080">
              <a:lnSpc>
                <a:spcPct val="110000"/>
              </a:lnSpc>
              <a:spcBef>
                <a:spcPts val="195"/>
              </a:spcBef>
            </a:pPr>
            <a:r>
              <a:rPr sz="1600" b="1" spc="-10" dirty="0">
                <a:cs typeface="Carlito"/>
              </a:rPr>
              <a:t>Large number </a:t>
            </a:r>
            <a:r>
              <a:rPr sz="1600" b="1" spc="-5" dirty="0">
                <a:cs typeface="Carlito"/>
              </a:rPr>
              <a:t>of insert and </a:t>
            </a:r>
            <a:r>
              <a:rPr sz="1600" b="1" spc="-15" dirty="0">
                <a:cs typeface="Carlito"/>
              </a:rPr>
              <a:t>update </a:t>
            </a:r>
            <a:r>
              <a:rPr sz="1600" b="1" spc="-10" dirty="0">
                <a:cs typeface="Carlito"/>
              </a:rPr>
              <a:t>operations </a:t>
            </a:r>
            <a:r>
              <a:rPr sz="1600" b="1" spc="-5" dirty="0">
                <a:cs typeface="Carlito"/>
              </a:rPr>
              <a:t>on a table </a:t>
            </a:r>
            <a:r>
              <a:rPr sz="1600" b="1" spc="-10" dirty="0">
                <a:cs typeface="Carlito"/>
              </a:rPr>
              <a:t>result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fragmentation.  Fragmentation exists when </a:t>
            </a:r>
            <a:r>
              <a:rPr sz="1600" b="1" spc="-15" dirty="0">
                <a:cs typeface="Carlito"/>
              </a:rPr>
              <a:t>indexes have </a:t>
            </a:r>
            <a:r>
              <a:rPr sz="1600" b="1" spc="-10" dirty="0">
                <a:cs typeface="Carlito"/>
              </a:rPr>
              <a:t>pages where the </a:t>
            </a:r>
            <a:r>
              <a:rPr sz="1600" b="1" spc="-5" dirty="0">
                <a:cs typeface="Carlito"/>
              </a:rPr>
              <a:t>logical </a:t>
            </a:r>
            <a:r>
              <a:rPr sz="1600" b="1" spc="-10" dirty="0">
                <a:cs typeface="Carlito"/>
              </a:rPr>
              <a:t>ordering </a:t>
            </a:r>
            <a:r>
              <a:rPr sz="1600" b="1" spc="-5" dirty="0">
                <a:cs typeface="Carlito"/>
              </a:rPr>
              <a:t>does not  </a:t>
            </a:r>
            <a:r>
              <a:rPr sz="1600" b="1" spc="-15" dirty="0">
                <a:cs typeface="Carlito"/>
              </a:rPr>
              <a:t>match </a:t>
            </a:r>
            <a:r>
              <a:rPr sz="1600" b="1" spc="-10" dirty="0">
                <a:cs typeface="Carlito"/>
              </a:rPr>
              <a:t>the physical ordering within the data</a:t>
            </a:r>
            <a:r>
              <a:rPr sz="1600" b="1" spc="9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file.</a:t>
            </a:r>
            <a:endParaRPr sz="1600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0" dirty="0">
                <a:cs typeface="Carlito"/>
              </a:rPr>
              <a:t>This affects the performance </a:t>
            </a:r>
            <a:r>
              <a:rPr sz="1600" b="1" spc="-5" dirty="0">
                <a:cs typeface="Carlito"/>
              </a:rPr>
              <a:t>of </a:t>
            </a:r>
            <a:r>
              <a:rPr sz="1600" b="1" spc="-10" dirty="0">
                <a:cs typeface="Carlito"/>
              </a:rPr>
              <a:t>the</a:t>
            </a:r>
            <a:r>
              <a:rPr sz="1600" b="1" spc="80" dirty="0">
                <a:cs typeface="Carlito"/>
              </a:rPr>
              <a:t> </a:t>
            </a:r>
            <a:r>
              <a:rPr sz="1600" b="1" spc="-25" dirty="0">
                <a:cs typeface="Carlito"/>
              </a:rPr>
              <a:t>query.</a:t>
            </a:r>
            <a:endParaRPr sz="1600" dirty="0">
              <a:cs typeface="Carlito"/>
            </a:endParaRPr>
          </a:p>
          <a:p>
            <a:pPr marL="413384" marR="41910">
              <a:spcBef>
                <a:spcPts val="385"/>
              </a:spcBef>
            </a:pPr>
            <a:r>
              <a:rPr sz="1600" b="1" spc="-15" dirty="0">
                <a:cs typeface="Carlito"/>
              </a:rPr>
              <a:t>Therefore, </a:t>
            </a:r>
            <a:r>
              <a:rPr sz="1600" b="1" spc="-10" dirty="0">
                <a:cs typeface="Carlito"/>
              </a:rPr>
              <a:t>index defragmentation can </a:t>
            </a:r>
            <a:r>
              <a:rPr sz="1600" b="1" spc="-5" dirty="0">
                <a:cs typeface="Carlito"/>
              </a:rPr>
              <a:t>be done </a:t>
            </a:r>
            <a:r>
              <a:rPr sz="1600" b="1" spc="-15" dirty="0">
                <a:cs typeface="Carlito"/>
              </a:rPr>
              <a:t>by </a:t>
            </a:r>
            <a:r>
              <a:rPr sz="1600" b="1" spc="-10" dirty="0">
                <a:cs typeface="Carlito"/>
              </a:rPr>
              <a:t>either reorganizing </a:t>
            </a:r>
            <a:r>
              <a:rPr sz="1600" b="1" spc="-5" dirty="0">
                <a:cs typeface="Carlito"/>
              </a:rPr>
              <a:t>or </a:t>
            </a:r>
            <a:r>
              <a:rPr sz="1600" b="1" spc="-10" dirty="0">
                <a:cs typeface="Carlito"/>
              </a:rPr>
              <a:t>rebuilding  </a:t>
            </a:r>
            <a:r>
              <a:rPr sz="1600" b="1" spc="-5" dirty="0">
                <a:cs typeface="Carlito"/>
              </a:rPr>
              <a:t>an </a:t>
            </a:r>
            <a:r>
              <a:rPr sz="1600" b="1" spc="-10" dirty="0">
                <a:cs typeface="Carlito"/>
              </a:rPr>
              <a:t>index.</a:t>
            </a:r>
            <a:endParaRPr sz="1600" dirty="0"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7565" y="1772781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5" dirty="0">
                <a:solidFill>
                  <a:srgbClr val="FFFFFF"/>
                </a:solidFill>
                <a:cs typeface="Carlito"/>
              </a:rPr>
              <a:t>Optimizing</a:t>
            </a:r>
            <a:r>
              <a:rPr sz="2400" b="1" spc="-20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5" dirty="0">
                <a:solidFill>
                  <a:srgbClr val="FFFFFF"/>
                </a:solidFill>
                <a:cs typeface="Carlito"/>
              </a:rPr>
              <a:t>Indexes</a:t>
            </a:r>
            <a:endParaRPr sz="2400"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7565" y="1079140"/>
            <a:ext cx="7772400" cy="37189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1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val 11"/>
          <p:cNvSpPr/>
          <p:nvPr/>
        </p:nvSpPr>
        <p:spPr>
          <a:xfrm>
            <a:off x="4155141" y="4854388"/>
            <a:ext cx="4383741" cy="8740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This Topic will be Further Discussed During Performance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28954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07565" y="2684785"/>
            <a:ext cx="7774635" cy="3076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5080" indent="-401320">
              <a:lnSpc>
                <a:spcPct val="120100"/>
              </a:lnSpc>
              <a:spcBef>
                <a:spcPts val="95"/>
              </a:spcBef>
            </a:pPr>
            <a:r>
              <a:rPr sz="1600" b="1" spc="-10" dirty="0">
                <a:cs typeface="Carlito"/>
              </a:rPr>
              <a:t>In </a:t>
            </a:r>
            <a:r>
              <a:rPr sz="1600" b="1" spc="-5" dirty="0">
                <a:cs typeface="Carlito"/>
              </a:rPr>
              <a:t>this session, </a:t>
            </a:r>
            <a:r>
              <a:rPr sz="1600" b="1" spc="-10" dirty="0">
                <a:cs typeface="Carlito"/>
              </a:rPr>
              <a:t>you </a:t>
            </a:r>
            <a:r>
              <a:rPr sz="1600" b="1" spc="-5" dirty="0">
                <a:cs typeface="Carlito"/>
              </a:rPr>
              <a:t>will learn </a:t>
            </a:r>
            <a:r>
              <a:rPr sz="1600" b="1" spc="-10" dirty="0">
                <a:cs typeface="Carlito"/>
              </a:rPr>
              <a:t>to:  </a:t>
            </a:r>
            <a:r>
              <a:rPr sz="1600" b="1" spc="-15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and </a:t>
            </a:r>
            <a:r>
              <a:rPr sz="1600" b="1" spc="-10" dirty="0">
                <a:cs typeface="Carlito"/>
              </a:rPr>
              <a:t>manage views  </a:t>
            </a:r>
            <a:r>
              <a:rPr sz="1600" b="1" spc="-15" dirty="0">
                <a:cs typeface="Carlito"/>
              </a:rPr>
              <a:t>Working </a:t>
            </a:r>
            <a:r>
              <a:rPr sz="1600" b="1" spc="-5" dirty="0">
                <a:cs typeface="Carlito"/>
              </a:rPr>
              <a:t>of a</a:t>
            </a:r>
            <a:r>
              <a:rPr sz="1600" b="1" spc="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</a:t>
            </a:r>
            <a:endParaRPr sz="1600" dirty="0"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7565" y="1772781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And Managing</a:t>
            </a:r>
            <a:r>
              <a:rPr sz="2400" b="1" spc="-6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arlito"/>
              </a:rPr>
              <a:t>Views</a:t>
            </a:r>
            <a:endParaRPr sz="2400"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800" y="1113341"/>
            <a:ext cx="7772400" cy="37189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9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2207564" y="3503687"/>
            <a:ext cx="7774635" cy="1789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A </a:t>
            </a:r>
            <a:r>
              <a:rPr sz="1600" b="1" spc="-10" dirty="0">
                <a:latin typeface="Carlito"/>
                <a:cs typeface="Carlito"/>
              </a:rPr>
              <a:t>database administrator can restrict </a:t>
            </a:r>
            <a:r>
              <a:rPr sz="1600" b="1" spc="-5" dirty="0">
                <a:latin typeface="Carlito"/>
                <a:cs typeface="Carlito"/>
              </a:rPr>
              <a:t>access of </a:t>
            </a:r>
            <a:r>
              <a:rPr sz="1600" b="1" spc="-15" dirty="0">
                <a:latin typeface="Carlito"/>
                <a:cs typeface="Carlito"/>
              </a:rPr>
              <a:t>data </a:t>
            </a:r>
            <a:r>
              <a:rPr sz="1600" b="1" spc="-10" dirty="0">
                <a:latin typeface="Carlito"/>
                <a:cs typeface="Carlito"/>
              </a:rPr>
              <a:t>to </a:t>
            </a:r>
            <a:r>
              <a:rPr sz="1600" b="1" spc="-15" dirty="0">
                <a:latin typeface="Carlito"/>
                <a:cs typeface="Carlito"/>
              </a:rPr>
              <a:t>different </a:t>
            </a:r>
            <a:r>
              <a:rPr sz="1600" b="1" spc="-10" dirty="0">
                <a:latin typeface="Carlito"/>
                <a:cs typeface="Carlito"/>
              </a:rPr>
              <a:t>users </a:t>
            </a:r>
            <a:r>
              <a:rPr sz="1600" b="1" spc="-15" dirty="0">
                <a:latin typeface="Carlito"/>
                <a:cs typeface="Carlito"/>
              </a:rPr>
              <a:t>by </a:t>
            </a:r>
            <a:r>
              <a:rPr sz="1600" b="1" spc="-5" dirty="0">
                <a:latin typeface="Carlito"/>
                <a:cs typeface="Carlito"/>
              </a:rPr>
              <a:t>using </a:t>
            </a:r>
            <a:r>
              <a:rPr sz="1600" b="1" spc="-10" dirty="0">
                <a:latin typeface="Carlito"/>
                <a:cs typeface="Carlito"/>
              </a:rPr>
              <a:t>views.  </a:t>
            </a:r>
            <a:r>
              <a:rPr sz="1600" b="1" spc="-5" dirty="0">
                <a:latin typeface="Carlito"/>
                <a:cs typeface="Carlito"/>
              </a:rPr>
              <a:t>A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view:</a:t>
            </a:r>
            <a:endParaRPr sz="1600" dirty="0">
              <a:latin typeface="Carlito"/>
              <a:cs typeface="Carlito"/>
            </a:endParaRPr>
          </a:p>
          <a:p>
            <a:pPr marL="756284" indent="-342900">
              <a:spcBef>
                <a:spcPts val="384"/>
              </a:spcBef>
              <a:buFont typeface="+mj-lt"/>
              <a:buAutoNum type="alphaLcParenR"/>
            </a:pPr>
            <a:r>
              <a:rPr sz="1600" b="1" spc="-10" dirty="0">
                <a:cs typeface="Carlito"/>
              </a:rPr>
              <a:t>Is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virtual</a:t>
            </a:r>
            <a:r>
              <a:rPr sz="1600" b="1" spc="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lang="en-GB" sz="1600" b="1" spc="-5" dirty="0">
              <a:cs typeface="Carlito"/>
            </a:endParaRPr>
          </a:p>
          <a:p>
            <a:pPr marL="756284" marR="2487930" indent="-342900">
              <a:lnSpc>
                <a:spcPct val="120000"/>
              </a:lnSpc>
              <a:buFont typeface="+mj-lt"/>
              <a:buAutoNum type="alphaLcParenR"/>
            </a:pPr>
            <a:r>
              <a:rPr sz="1600" b="1" spc="-10" dirty="0">
                <a:cs typeface="Carlito"/>
              </a:rPr>
              <a:t>Is </a:t>
            </a:r>
            <a:r>
              <a:rPr sz="1600" b="1" spc="-5" dirty="0">
                <a:cs typeface="Carlito"/>
              </a:rPr>
              <a:t>only a query </a:t>
            </a:r>
            <a:r>
              <a:rPr sz="1600" b="1" spc="-15" dirty="0">
                <a:cs typeface="Carlito"/>
              </a:rPr>
              <a:t>stored </a:t>
            </a:r>
            <a:r>
              <a:rPr sz="1600" b="1" spc="-5" dirty="0">
                <a:cs typeface="Carlito"/>
              </a:rPr>
              <a:t>as an object in </a:t>
            </a:r>
            <a:r>
              <a:rPr sz="1600" b="1" spc="-10" dirty="0">
                <a:cs typeface="Carlito"/>
              </a:rPr>
              <a:t>the</a:t>
            </a:r>
            <a:r>
              <a:rPr lang="en-GB" sz="1600" b="1" spc="-10" dirty="0">
                <a:cs typeface="Carlito"/>
              </a:rPr>
              <a:t> Database</a:t>
            </a:r>
          </a:p>
          <a:p>
            <a:pPr marL="756284" marR="2487930" indent="-342900">
              <a:lnSpc>
                <a:spcPct val="120000"/>
              </a:lnSpc>
              <a:buFont typeface="+mj-lt"/>
              <a:buAutoNum type="alphaLcParenR"/>
            </a:pPr>
            <a:r>
              <a:rPr sz="1600" b="1" spc="-10" dirty="0">
                <a:cs typeface="Carlito"/>
              </a:rPr>
              <a:t>Derives </a:t>
            </a:r>
            <a:r>
              <a:rPr sz="1600" b="1" spc="-5" dirty="0">
                <a:cs typeface="Carlito"/>
              </a:rPr>
              <a:t>its </a:t>
            </a:r>
            <a:r>
              <a:rPr sz="1600" b="1" spc="-10" dirty="0">
                <a:cs typeface="Carlito"/>
              </a:rPr>
              <a:t>data from </a:t>
            </a:r>
            <a:r>
              <a:rPr sz="1600" b="1" spc="-5" dirty="0">
                <a:cs typeface="Carlito"/>
              </a:rPr>
              <a:t>one or </a:t>
            </a:r>
            <a:r>
              <a:rPr sz="1600" b="1" spc="-10" dirty="0">
                <a:cs typeface="Carlito"/>
              </a:rPr>
              <a:t>more </a:t>
            </a:r>
            <a:r>
              <a:rPr sz="1600" b="1" spc="-5" dirty="0">
                <a:cs typeface="Carlito"/>
              </a:rPr>
              <a:t>base</a:t>
            </a:r>
            <a:r>
              <a:rPr lang="en-GB" sz="1600" b="1" spc="-5" dirty="0">
                <a:cs typeface="Carlito"/>
              </a:rPr>
              <a:t> tables.</a:t>
            </a:r>
          </a:p>
          <a:p>
            <a:pPr marL="756284" indent="-342900">
              <a:spcBef>
                <a:spcPts val="385"/>
              </a:spcBef>
              <a:buFont typeface="+mj-lt"/>
              <a:buAutoNum type="alphaLcParenR"/>
            </a:pPr>
            <a:r>
              <a:rPr sz="1600" b="1" spc="-10" dirty="0">
                <a:cs typeface="Carlito"/>
              </a:rPr>
              <a:t>Provides </a:t>
            </a:r>
            <a:r>
              <a:rPr sz="1600" b="1" spc="-5" dirty="0">
                <a:cs typeface="Carlito"/>
              </a:rPr>
              <a:t>access </a:t>
            </a:r>
            <a:r>
              <a:rPr sz="1600" b="1" spc="-10" dirty="0">
                <a:cs typeface="Carlito"/>
              </a:rPr>
              <a:t>to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subset </a:t>
            </a:r>
            <a:r>
              <a:rPr sz="1600" b="1" spc="-5" dirty="0">
                <a:cs typeface="Carlito"/>
              </a:rPr>
              <a:t>of columns </a:t>
            </a:r>
            <a:r>
              <a:rPr sz="1600" b="1" spc="-15" dirty="0">
                <a:cs typeface="Carlito"/>
              </a:rPr>
              <a:t>from </a:t>
            </a:r>
            <a:r>
              <a:rPr sz="1600" b="1" spc="-5" dirty="0">
                <a:cs typeface="Carlito"/>
              </a:rPr>
              <a:t>one </a:t>
            </a:r>
            <a:r>
              <a:rPr sz="1600" b="1" dirty="0">
                <a:cs typeface="Carlito"/>
              </a:rPr>
              <a:t>or </a:t>
            </a:r>
            <a:r>
              <a:rPr sz="1600" b="1" spc="-10" dirty="0">
                <a:cs typeface="Carlito"/>
              </a:rPr>
              <a:t>more</a:t>
            </a:r>
            <a:r>
              <a:rPr sz="1600" b="1" spc="12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tables.</a:t>
            </a:r>
            <a:endParaRPr sz="16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1689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135556" y="2385461"/>
            <a:ext cx="7772400" cy="327333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cs typeface="Carlito"/>
              </a:rPr>
              <a:t>A view </a:t>
            </a:r>
            <a:r>
              <a:rPr sz="1600" b="1" spc="-10" dirty="0">
                <a:cs typeface="Carlito"/>
              </a:rPr>
              <a:t>ensures </a:t>
            </a:r>
            <a:r>
              <a:rPr sz="1600" b="1" spc="-5" dirty="0">
                <a:cs typeface="Carlito"/>
              </a:rPr>
              <a:t>security of </a:t>
            </a:r>
            <a:r>
              <a:rPr sz="1600" b="1" spc="-10" dirty="0">
                <a:cs typeface="Carlito"/>
              </a:rPr>
              <a:t>data by restricting </a:t>
            </a:r>
            <a:r>
              <a:rPr sz="1600" b="1" spc="-5" dirty="0">
                <a:cs typeface="Carlito"/>
              </a:rPr>
              <a:t>access</a:t>
            </a:r>
            <a:r>
              <a:rPr sz="1600" b="1" spc="8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to:</a:t>
            </a:r>
            <a:endParaRPr sz="1600" b="1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5" dirty="0">
                <a:cs typeface="Carlito"/>
              </a:rPr>
              <a:t>Specific </a:t>
            </a:r>
            <a:r>
              <a:rPr sz="1600" b="1" spc="-15" dirty="0">
                <a:cs typeface="Carlito"/>
              </a:rPr>
              <a:t>rows </a:t>
            </a:r>
            <a:r>
              <a:rPr sz="1600" b="1" spc="-5" dirty="0">
                <a:cs typeface="Carlito"/>
              </a:rPr>
              <a:t>of a</a:t>
            </a:r>
            <a:r>
              <a:rPr sz="1600" b="1" spc="3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sz="1600" b="1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5" dirty="0">
                <a:cs typeface="Carlito"/>
              </a:rPr>
              <a:t>Specific columns of a</a:t>
            </a:r>
            <a:r>
              <a:rPr sz="1600" b="1" spc="3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sz="1600" b="1" dirty="0">
              <a:cs typeface="Carlito"/>
            </a:endParaRPr>
          </a:p>
          <a:p>
            <a:pPr marL="413384" marR="2192020">
              <a:lnSpc>
                <a:spcPct val="120000"/>
              </a:lnSpc>
            </a:pPr>
            <a:r>
              <a:rPr sz="1600" b="1" spc="-5" dirty="0">
                <a:cs typeface="Carlito"/>
              </a:rPr>
              <a:t>Specific </a:t>
            </a:r>
            <a:r>
              <a:rPr sz="1600" b="1" spc="-15" dirty="0">
                <a:cs typeface="Carlito"/>
              </a:rPr>
              <a:t>rows </a:t>
            </a:r>
            <a:r>
              <a:rPr sz="1600" b="1" spc="-5" dirty="0">
                <a:cs typeface="Carlito"/>
              </a:rPr>
              <a:t>and columns of a table.  </a:t>
            </a:r>
            <a:r>
              <a:rPr sz="1600" b="1" spc="-15" dirty="0">
                <a:cs typeface="Carlito"/>
              </a:rPr>
              <a:t>Rows fetched by </a:t>
            </a:r>
            <a:r>
              <a:rPr sz="1600" b="1" spc="-5" dirty="0">
                <a:cs typeface="Carlito"/>
              </a:rPr>
              <a:t>using</a:t>
            </a:r>
            <a:r>
              <a:rPr sz="1600" b="1" spc="7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joins.</a:t>
            </a:r>
            <a:endParaRPr sz="1600" b="1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0" dirty="0">
                <a:cs typeface="Carlito"/>
              </a:rPr>
              <a:t>Statistical </a:t>
            </a:r>
            <a:r>
              <a:rPr sz="1600" b="1" spc="-5" dirty="0">
                <a:cs typeface="Carlito"/>
              </a:rPr>
              <a:t>summary of </a:t>
            </a:r>
            <a:r>
              <a:rPr sz="1600" b="1" spc="-10" dirty="0">
                <a:cs typeface="Carlito"/>
              </a:rPr>
              <a:t>data </a:t>
            </a:r>
            <a:r>
              <a:rPr sz="1600" b="1" spc="-5" dirty="0">
                <a:cs typeface="Carlito"/>
              </a:rPr>
              <a:t>in a </a:t>
            </a:r>
            <a:r>
              <a:rPr sz="1600" b="1" spc="-10" dirty="0">
                <a:cs typeface="Carlito"/>
              </a:rPr>
              <a:t>given</a:t>
            </a:r>
            <a:r>
              <a:rPr sz="1600" b="1" spc="1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sz="1600" b="1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0" dirty="0">
                <a:cs typeface="Carlito"/>
              </a:rPr>
              <a:t>Subsets </a:t>
            </a:r>
            <a:r>
              <a:rPr sz="1600" b="1" spc="-5" dirty="0">
                <a:cs typeface="Carlito"/>
              </a:rPr>
              <a:t>of another </a:t>
            </a:r>
            <a:r>
              <a:rPr sz="1600" b="1" spc="-10" dirty="0">
                <a:cs typeface="Carlito"/>
              </a:rPr>
              <a:t>view </a:t>
            </a:r>
            <a:r>
              <a:rPr sz="1600" b="1" spc="-5" dirty="0">
                <a:cs typeface="Carlito"/>
              </a:rPr>
              <a:t>or a </a:t>
            </a:r>
            <a:r>
              <a:rPr sz="1600" b="1" spc="-10" dirty="0">
                <a:cs typeface="Carlito"/>
              </a:rPr>
              <a:t>subset </a:t>
            </a:r>
            <a:r>
              <a:rPr sz="1600" b="1" spc="-5" dirty="0">
                <a:cs typeface="Carlito"/>
              </a:rPr>
              <a:t>of </a:t>
            </a:r>
            <a:r>
              <a:rPr sz="1600" b="1" spc="-10" dirty="0">
                <a:cs typeface="Carlito"/>
              </a:rPr>
              <a:t>views </a:t>
            </a:r>
            <a:r>
              <a:rPr sz="1600" b="1" spc="-5" dirty="0">
                <a:cs typeface="Carlito"/>
              </a:rPr>
              <a:t>and</a:t>
            </a:r>
            <a:r>
              <a:rPr sz="1600" b="1" spc="12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tables.</a:t>
            </a:r>
            <a:endParaRPr sz="1600" b="1" dirty="0">
              <a:cs typeface="Carlito"/>
            </a:endParaRPr>
          </a:p>
          <a:p>
            <a:pPr marL="12700" marR="1080770">
              <a:lnSpc>
                <a:spcPct val="120000"/>
              </a:lnSpc>
            </a:pP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view </a:t>
            </a:r>
            <a:r>
              <a:rPr sz="1600" b="1" spc="-5" dirty="0">
                <a:cs typeface="Carlito"/>
              </a:rPr>
              <a:t>is </a:t>
            </a:r>
            <a:r>
              <a:rPr sz="1600" b="1" spc="-15" dirty="0">
                <a:cs typeface="Carlito"/>
              </a:rPr>
              <a:t>created by </a:t>
            </a:r>
            <a:r>
              <a:rPr sz="1600" b="1" spc="-5" dirty="0">
                <a:cs typeface="Carlito"/>
              </a:rPr>
              <a:t>using </a:t>
            </a:r>
            <a:r>
              <a:rPr sz="1600" b="1" spc="-10" dirty="0">
                <a:cs typeface="Carlito"/>
              </a:rPr>
              <a:t>the </a:t>
            </a:r>
            <a:r>
              <a:rPr sz="1600" b="1" spc="-30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VIEW </a:t>
            </a:r>
            <a:r>
              <a:rPr sz="1600" b="1" spc="-15" dirty="0">
                <a:cs typeface="Carlito"/>
              </a:rPr>
              <a:t>statement.  Syntax:</a:t>
            </a:r>
            <a:endParaRPr sz="1600" b="1" dirty="0">
              <a:cs typeface="Carlito"/>
            </a:endParaRPr>
          </a:p>
          <a:p>
            <a:pPr marL="413384" marR="5080">
              <a:lnSpc>
                <a:spcPct val="120000"/>
              </a:lnSpc>
            </a:pPr>
            <a:r>
              <a:rPr sz="1600" b="1" spc="-30" dirty="0">
                <a:cs typeface="Carlito"/>
              </a:rPr>
              <a:t>CREATE </a:t>
            </a:r>
            <a:r>
              <a:rPr sz="1600" b="1" spc="-10" dirty="0">
                <a:cs typeface="Carlito"/>
              </a:rPr>
              <a:t>VIEW view_name </a:t>
            </a:r>
            <a:r>
              <a:rPr sz="1600" b="1" spc="-5" dirty="0">
                <a:cs typeface="Carlito"/>
              </a:rPr>
              <a:t>[(column_name [, column_name]...)]  [WITH </a:t>
            </a:r>
            <a:r>
              <a:rPr sz="1600" b="1" spc="-10" dirty="0">
                <a:cs typeface="Carlito"/>
              </a:rPr>
              <a:t>ENCRYPTION </a:t>
            </a:r>
            <a:r>
              <a:rPr sz="1600" b="1" spc="-5" dirty="0">
                <a:cs typeface="Carlito"/>
              </a:rPr>
              <a:t>[,</a:t>
            </a:r>
            <a:r>
              <a:rPr sz="1600" b="1" spc="2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SCHEMABINDING]]</a:t>
            </a:r>
            <a:endParaRPr sz="1600" b="1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5" dirty="0">
                <a:cs typeface="Carlito"/>
              </a:rPr>
              <a:t>AS </a:t>
            </a:r>
            <a:r>
              <a:rPr sz="1600" b="1" spc="-10" dirty="0">
                <a:cs typeface="Carlito"/>
              </a:rPr>
              <a:t>select_statement </a:t>
            </a:r>
            <a:r>
              <a:rPr sz="1600" b="1" spc="-5" dirty="0">
                <a:cs typeface="Carlito"/>
              </a:rPr>
              <a:t>[WITH </a:t>
            </a:r>
            <a:r>
              <a:rPr sz="1600" b="1" spc="-15" dirty="0">
                <a:cs typeface="Carlito"/>
              </a:rPr>
              <a:t>CHECK</a:t>
            </a:r>
            <a:r>
              <a:rPr sz="1600" b="1" spc="2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OPTION]</a:t>
            </a:r>
            <a:endParaRPr sz="1600" b="1" dirty="0"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5556" y="1556754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And Managing</a:t>
            </a:r>
            <a:r>
              <a:rPr sz="2400" b="1" spc="-6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arlito"/>
              </a:rPr>
              <a:t>Views</a:t>
            </a:r>
            <a:endParaRPr sz="2400"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35556" y="954404"/>
            <a:ext cx="7772400" cy="360163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5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23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005" y="2804922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6204" y="3097529"/>
            <a:ext cx="126492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6204" y="3390138"/>
            <a:ext cx="126492" cy="1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9307" y="2681123"/>
            <a:ext cx="7047865" cy="90345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10" dirty="0">
                <a:cs typeface="Carlito"/>
              </a:rPr>
              <a:t>Data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base tables </a:t>
            </a:r>
            <a:r>
              <a:rPr sz="1600" b="1" spc="-10" dirty="0">
                <a:cs typeface="Carlito"/>
              </a:rPr>
              <a:t>can </a:t>
            </a:r>
            <a:r>
              <a:rPr sz="1600" b="1" spc="-5" dirty="0">
                <a:cs typeface="Carlito"/>
              </a:rPr>
              <a:t>be </a:t>
            </a:r>
            <a:r>
              <a:rPr sz="1600" b="1" spc="-10" dirty="0">
                <a:cs typeface="Carlito"/>
              </a:rPr>
              <a:t>modified </a:t>
            </a:r>
            <a:r>
              <a:rPr sz="1600" b="1" spc="-5" dirty="0">
                <a:cs typeface="Carlito"/>
              </a:rPr>
              <a:t>using</a:t>
            </a:r>
            <a:r>
              <a:rPr sz="1600" b="1" spc="6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views:</a:t>
            </a:r>
            <a:endParaRPr sz="1600" dirty="0">
              <a:cs typeface="Carlito"/>
            </a:endParaRPr>
          </a:p>
          <a:p>
            <a:pPr marL="413384">
              <a:spcBef>
                <a:spcPts val="380"/>
              </a:spcBef>
            </a:pPr>
            <a:r>
              <a:rPr sz="1600" b="1" spc="-10" dirty="0">
                <a:cs typeface="Carlito"/>
              </a:rPr>
              <a:t>If the modification </a:t>
            </a:r>
            <a:r>
              <a:rPr sz="1600" b="1" spc="-5" dirty="0">
                <a:cs typeface="Carlito"/>
              </a:rPr>
              <a:t>does not </a:t>
            </a:r>
            <a:r>
              <a:rPr sz="1600" b="1" spc="-10" dirty="0">
                <a:cs typeface="Carlito"/>
              </a:rPr>
              <a:t>affect more </a:t>
            </a:r>
            <a:r>
              <a:rPr sz="1600" b="1" spc="-5" dirty="0">
                <a:cs typeface="Carlito"/>
              </a:rPr>
              <a:t>than one </a:t>
            </a:r>
            <a:r>
              <a:rPr sz="1600" b="1" spc="-10" dirty="0">
                <a:cs typeface="Carlito"/>
              </a:rPr>
              <a:t>underlying</a:t>
            </a:r>
            <a:r>
              <a:rPr sz="1600" b="1" spc="18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sz="1600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0" dirty="0">
                <a:cs typeface="Carlito"/>
              </a:rPr>
              <a:t>If the modification does </a:t>
            </a:r>
            <a:r>
              <a:rPr sz="1600" b="1" spc="-5" dirty="0">
                <a:cs typeface="Carlito"/>
              </a:rPr>
              <a:t>not </a:t>
            </a:r>
            <a:r>
              <a:rPr sz="1600" b="1" spc="-10" dirty="0">
                <a:cs typeface="Carlito"/>
              </a:rPr>
              <a:t>involve </a:t>
            </a:r>
            <a:r>
              <a:rPr sz="1600" b="1" spc="-5" dirty="0">
                <a:cs typeface="Carlito"/>
              </a:rPr>
              <a:t>a column </a:t>
            </a:r>
            <a:r>
              <a:rPr sz="1600" b="1" spc="-10" dirty="0">
                <a:cs typeface="Carlito"/>
              </a:rPr>
              <a:t>that </a:t>
            </a:r>
            <a:r>
              <a:rPr sz="1600" b="1" spc="-5" dirty="0">
                <a:cs typeface="Carlito"/>
              </a:rPr>
              <a:t>is </a:t>
            </a:r>
            <a:r>
              <a:rPr sz="1600" b="1" spc="-10" dirty="0">
                <a:cs typeface="Carlito"/>
              </a:rPr>
              <a:t>the result </a:t>
            </a:r>
            <a:r>
              <a:rPr sz="1600" b="1" spc="-5" dirty="0">
                <a:cs typeface="Carlito"/>
              </a:rPr>
              <a:t>of a</a:t>
            </a:r>
            <a:r>
              <a:rPr sz="1600" b="1" spc="24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calculation.</a:t>
            </a:r>
            <a:endParaRPr sz="1600" dirty="0"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7564" y="1974487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And Managing</a:t>
            </a:r>
            <a:r>
              <a:rPr sz="2400" b="1" spc="-70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arlito"/>
              </a:rPr>
              <a:t>Views</a:t>
            </a:r>
            <a:endParaRPr sz="2400"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7564" y="1039643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/>
              <a:t>SQL </a:t>
            </a:r>
            <a:r>
              <a:rPr sz="2400" b="1" spc="-5" dirty="0"/>
              <a:t>Server</a:t>
            </a:r>
            <a:r>
              <a:rPr sz="2400" b="1" spc="-40" dirty="0"/>
              <a:t> </a:t>
            </a:r>
            <a:r>
              <a:rPr sz="2400" b="1" spc="-10" dirty="0"/>
              <a:t>Introduction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9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2267039" y="4000980"/>
            <a:ext cx="7772400" cy="119481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10" dirty="0">
                <a:cs typeface="Carlito"/>
              </a:rPr>
              <a:t>Management </a:t>
            </a:r>
            <a:r>
              <a:rPr sz="1600" b="1" spc="-5" dirty="0">
                <a:cs typeface="Carlito"/>
              </a:rPr>
              <a:t>of </a:t>
            </a:r>
            <a:r>
              <a:rPr sz="1600" b="1" spc="-10" dirty="0">
                <a:cs typeface="Carlito"/>
              </a:rPr>
              <a:t>views</a:t>
            </a:r>
            <a:r>
              <a:rPr sz="1600" b="1" spc="-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include:</a:t>
            </a:r>
            <a:endParaRPr sz="1600" dirty="0">
              <a:cs typeface="Carlito"/>
            </a:endParaRPr>
          </a:p>
          <a:p>
            <a:pPr marL="699134" marR="82550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10" dirty="0">
                <a:cs typeface="Carlito"/>
              </a:rPr>
              <a:t>Altering views </a:t>
            </a:r>
            <a:endParaRPr lang="en-GB" sz="1600" b="1" spc="-10" dirty="0">
              <a:cs typeface="Carlito"/>
            </a:endParaRPr>
          </a:p>
          <a:p>
            <a:pPr marL="699134" marR="82550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10" dirty="0">
                <a:cs typeface="Carlito"/>
              </a:rPr>
              <a:t>Renaming</a:t>
            </a:r>
            <a:r>
              <a:rPr sz="1600" b="1" spc="-8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views  </a:t>
            </a:r>
            <a:endParaRPr lang="en-GB" sz="1600" b="1" spc="-10" dirty="0">
              <a:cs typeface="Carlito"/>
            </a:endParaRPr>
          </a:p>
          <a:p>
            <a:pPr marL="699134" marR="82550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sz="1600" b="1" spc="-10" dirty="0">
                <a:cs typeface="Carlito"/>
              </a:rPr>
              <a:t>Dropping</a:t>
            </a:r>
            <a:r>
              <a:rPr sz="1600" b="1" spc="-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views</a:t>
            </a:r>
            <a:endParaRPr sz="1600" dirty="0"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0757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07565" y="2881502"/>
            <a:ext cx="7662576" cy="60593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8450" indent="-285750">
              <a:spcBef>
                <a:spcPts val="484"/>
              </a:spcBef>
              <a:buFont typeface="Wingdings" panose="05000000000000000000" pitchFamily="2" charset="2"/>
              <a:buChar char="Ø"/>
            </a:pPr>
            <a:r>
              <a:rPr sz="1600" b="1" spc="-5" dirty="0">
                <a:cs typeface="Carlito"/>
              </a:rPr>
              <a:t>SQL Server allows </a:t>
            </a:r>
            <a:r>
              <a:rPr sz="1600" b="1" spc="-10" dirty="0">
                <a:cs typeface="Carlito"/>
              </a:rPr>
              <a:t>you to </a:t>
            </a:r>
            <a:r>
              <a:rPr sz="1600" b="1" spc="-15" dirty="0">
                <a:cs typeface="Carlito"/>
              </a:rPr>
              <a:t>create indexes </a:t>
            </a:r>
            <a:r>
              <a:rPr sz="1600" b="1" spc="-5" dirty="0">
                <a:cs typeface="Carlito"/>
              </a:rPr>
              <a:t>on a</a:t>
            </a:r>
            <a:r>
              <a:rPr sz="1600" b="1" spc="8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sz="1600" b="1" dirty="0">
              <a:cs typeface="Carlito"/>
            </a:endParaRPr>
          </a:p>
          <a:p>
            <a:pPr marL="298450" indent="-285750">
              <a:spcBef>
                <a:spcPts val="380"/>
              </a:spcBef>
              <a:buFont typeface="Wingdings" panose="05000000000000000000" pitchFamily="2" charset="2"/>
              <a:buChar char="Ø"/>
            </a:pPr>
            <a:r>
              <a:rPr sz="1600" b="1" spc="-15" dirty="0">
                <a:cs typeface="Carlito"/>
              </a:rPr>
              <a:t>Indexes </a:t>
            </a:r>
            <a:r>
              <a:rPr sz="1600" b="1" spc="-10" dirty="0">
                <a:cs typeface="Carlito"/>
              </a:rPr>
              <a:t>help </a:t>
            </a:r>
            <a:r>
              <a:rPr sz="1600" b="1" spc="-5" dirty="0">
                <a:cs typeface="Carlito"/>
              </a:rPr>
              <a:t>in accessing </a:t>
            </a:r>
            <a:r>
              <a:rPr sz="1600" b="1" spc="-10" dirty="0">
                <a:cs typeface="Carlito"/>
              </a:rPr>
              <a:t>data </a:t>
            </a:r>
            <a:r>
              <a:rPr sz="1600" b="1" spc="-15" dirty="0">
                <a:cs typeface="Carlito"/>
              </a:rPr>
              <a:t>from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tables in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least possible</a:t>
            </a:r>
            <a:r>
              <a:rPr sz="1600" b="1" spc="15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time.</a:t>
            </a:r>
            <a:endParaRPr sz="1600" b="1" dirty="0"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242" y="1892426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and Managing</a:t>
            </a:r>
            <a:r>
              <a:rPr sz="2400" b="1" spc="-6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 b="1"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52653" y="1075376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/>
              <a:t>SQL </a:t>
            </a:r>
            <a:r>
              <a:rPr sz="2400" b="1" spc="-5" dirty="0"/>
              <a:t>Server</a:t>
            </a:r>
            <a:r>
              <a:rPr sz="2400" b="1" spc="-40" dirty="0"/>
              <a:t> </a:t>
            </a:r>
            <a:r>
              <a:rPr sz="2400" b="1" spc="-10" dirty="0"/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31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209800" y="2429289"/>
            <a:ext cx="7740947" cy="296452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10" dirty="0">
                <a:cs typeface="Carlito"/>
              </a:rPr>
              <a:t>Altering views:</a:t>
            </a:r>
            <a:endParaRPr sz="1600" dirty="0">
              <a:cs typeface="Carlito"/>
            </a:endParaRPr>
          </a:p>
          <a:p>
            <a:pPr marL="413384" marR="5080">
              <a:lnSpc>
                <a:spcPct val="120000"/>
              </a:lnSpc>
            </a:pPr>
            <a:r>
              <a:rPr sz="1600" b="1" spc="-75" dirty="0">
                <a:cs typeface="Carlito"/>
              </a:rPr>
              <a:t>To </a:t>
            </a:r>
            <a:r>
              <a:rPr sz="1600" b="1" spc="-5" dirty="0">
                <a:cs typeface="Carlito"/>
              </a:rPr>
              <a:t>modify a </a:t>
            </a:r>
            <a:r>
              <a:rPr sz="1600" b="1" spc="-35" dirty="0">
                <a:cs typeface="Carlito"/>
              </a:rPr>
              <a:t>view, </a:t>
            </a:r>
            <a:r>
              <a:rPr sz="1600" b="1" spc="-10" dirty="0">
                <a:cs typeface="Carlito"/>
              </a:rPr>
              <a:t>you need to </a:t>
            </a:r>
            <a:r>
              <a:rPr sz="1600" b="1" spc="-5" dirty="0">
                <a:cs typeface="Carlito"/>
              </a:rPr>
              <a:t>use </a:t>
            </a:r>
            <a:r>
              <a:rPr sz="1600" b="1" spc="-10" dirty="0">
                <a:cs typeface="Carlito"/>
              </a:rPr>
              <a:t>the </a:t>
            </a:r>
            <a:r>
              <a:rPr sz="1600" b="1" spc="-30" dirty="0">
                <a:cs typeface="Carlito"/>
              </a:rPr>
              <a:t>ALTER </a:t>
            </a:r>
            <a:r>
              <a:rPr sz="1600" b="1" spc="-5" dirty="0">
                <a:cs typeface="Carlito"/>
              </a:rPr>
              <a:t>VIEW </a:t>
            </a:r>
            <a:r>
              <a:rPr sz="1600" b="1" spc="-15" dirty="0">
                <a:cs typeface="Carlito"/>
              </a:rPr>
              <a:t>statement.  Syntax:</a:t>
            </a:r>
            <a:endParaRPr sz="1600" dirty="0">
              <a:cs typeface="Carlito"/>
            </a:endParaRPr>
          </a:p>
          <a:p>
            <a:pPr marL="984885" marR="1086485">
              <a:lnSpc>
                <a:spcPct val="120000"/>
              </a:lnSpc>
            </a:pPr>
            <a:r>
              <a:rPr sz="1600" b="1" spc="-30" dirty="0">
                <a:cs typeface="Carlito"/>
              </a:rPr>
              <a:t>ALTER </a:t>
            </a:r>
            <a:r>
              <a:rPr sz="1600" b="1" spc="-10" dirty="0">
                <a:cs typeface="Carlito"/>
              </a:rPr>
              <a:t>VIEW view_name [(column_name)]  </a:t>
            </a:r>
            <a:r>
              <a:rPr sz="1600" b="1" spc="-5" dirty="0">
                <a:cs typeface="Carlito"/>
              </a:rPr>
              <a:t>[WITH ENCRYPTION]AS </a:t>
            </a:r>
            <a:r>
              <a:rPr sz="1600" b="1" spc="-10" dirty="0">
                <a:cs typeface="Carlito"/>
              </a:rPr>
              <a:t>select_statement  </a:t>
            </a:r>
            <a:r>
              <a:rPr sz="1600" b="1" spc="-5" dirty="0">
                <a:cs typeface="Carlito"/>
              </a:rPr>
              <a:t>[WITH </a:t>
            </a:r>
            <a:r>
              <a:rPr sz="1600" b="1" spc="-15" dirty="0">
                <a:cs typeface="Carlito"/>
              </a:rPr>
              <a:t>CHECK</a:t>
            </a:r>
            <a:r>
              <a:rPr sz="1600" b="1" spc="1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OPTION]</a:t>
            </a:r>
            <a:endParaRPr sz="1600" dirty="0">
              <a:cs typeface="Carlito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cs typeface="Carlito"/>
              </a:rPr>
              <a:t>Renaming</a:t>
            </a:r>
            <a:r>
              <a:rPr sz="1600" b="1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views:</a:t>
            </a:r>
            <a:endParaRPr sz="1600" dirty="0">
              <a:cs typeface="Carlito"/>
            </a:endParaRPr>
          </a:p>
          <a:p>
            <a:pPr marL="413384" marR="205740">
              <a:lnSpc>
                <a:spcPts val="2310"/>
              </a:lnSpc>
              <a:spcBef>
                <a:spcPts val="135"/>
              </a:spcBef>
            </a:pP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view can </a:t>
            </a:r>
            <a:r>
              <a:rPr sz="1600" b="1" spc="-5" dirty="0">
                <a:cs typeface="Carlito"/>
              </a:rPr>
              <a:t>be </a:t>
            </a:r>
            <a:r>
              <a:rPr sz="1600" b="1" spc="-10" dirty="0">
                <a:cs typeface="Carlito"/>
              </a:rPr>
              <a:t>renamed </a:t>
            </a:r>
            <a:r>
              <a:rPr sz="1600" b="1" spc="-15" dirty="0">
                <a:cs typeface="Carlito"/>
              </a:rPr>
              <a:t>by </a:t>
            </a:r>
            <a:r>
              <a:rPr sz="1600" b="1" spc="-5" dirty="0">
                <a:cs typeface="Carlito"/>
              </a:rPr>
              <a:t>using </a:t>
            </a:r>
            <a:r>
              <a:rPr sz="1600" b="1" spc="-10" dirty="0">
                <a:cs typeface="Carlito"/>
              </a:rPr>
              <a:t>the sp_rename procedure.  </a:t>
            </a:r>
            <a:r>
              <a:rPr sz="1600" b="1" spc="-15" dirty="0">
                <a:cs typeface="Carlito"/>
              </a:rPr>
              <a:t>Syntax:</a:t>
            </a:r>
            <a:endParaRPr sz="1600" dirty="0">
              <a:cs typeface="Carlito"/>
            </a:endParaRPr>
          </a:p>
          <a:p>
            <a:pPr marL="984885">
              <a:spcBef>
                <a:spcPts val="240"/>
              </a:spcBef>
            </a:pPr>
            <a:r>
              <a:rPr sz="1600" b="1" spc="-10" dirty="0">
                <a:cs typeface="Carlito"/>
              </a:rPr>
              <a:t>sp_rename </a:t>
            </a:r>
            <a:r>
              <a:rPr sz="1600" b="1" spc="-5" dirty="0">
                <a:cs typeface="Carlito"/>
              </a:rPr>
              <a:t>old_viewname,</a:t>
            </a:r>
            <a:r>
              <a:rPr sz="1600" b="1" spc="3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new_viewname</a:t>
            </a:r>
            <a:endParaRPr sz="1600" dirty="0">
              <a:cs typeface="Carlito"/>
            </a:endParaRPr>
          </a:p>
          <a:p>
            <a:pPr marL="12700">
              <a:spcBef>
                <a:spcPts val="384"/>
              </a:spcBef>
            </a:pPr>
            <a:r>
              <a:rPr sz="1600" b="1" spc="-10" dirty="0">
                <a:cs typeface="Carlito"/>
              </a:rPr>
              <a:t>Dropping</a:t>
            </a:r>
            <a:r>
              <a:rPr sz="1600" b="1" spc="2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views:</a:t>
            </a:r>
            <a:endParaRPr sz="1600" dirty="0">
              <a:cs typeface="Carlito"/>
            </a:endParaRPr>
          </a:p>
          <a:p>
            <a:pPr marL="413384">
              <a:spcBef>
                <a:spcPts val="380"/>
              </a:spcBef>
            </a:pP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view can </a:t>
            </a:r>
            <a:r>
              <a:rPr sz="1600" b="1" spc="-5" dirty="0">
                <a:cs typeface="Carlito"/>
              </a:rPr>
              <a:t>be </a:t>
            </a:r>
            <a:r>
              <a:rPr sz="1600" b="1" spc="-10" dirty="0">
                <a:cs typeface="Carlito"/>
              </a:rPr>
              <a:t>dropped </a:t>
            </a:r>
            <a:r>
              <a:rPr sz="1600" b="1" spc="-15" dirty="0">
                <a:cs typeface="Carlito"/>
              </a:rPr>
              <a:t>by </a:t>
            </a:r>
            <a:r>
              <a:rPr sz="1600" b="1" spc="-5" dirty="0">
                <a:cs typeface="Carlito"/>
              </a:rPr>
              <a:t>using </a:t>
            </a:r>
            <a:r>
              <a:rPr sz="1600" b="1" spc="-10" dirty="0">
                <a:cs typeface="Carlito"/>
              </a:rPr>
              <a:t>the DROP VIEW</a:t>
            </a:r>
            <a:r>
              <a:rPr sz="1600" b="1" spc="180" dirty="0">
                <a:cs typeface="Carlito"/>
              </a:rPr>
              <a:t> </a:t>
            </a:r>
            <a:r>
              <a:rPr sz="1600" b="1" spc="-15" dirty="0">
                <a:cs typeface="Carlito"/>
              </a:rPr>
              <a:t>statement.</a:t>
            </a:r>
            <a:endParaRPr sz="1600" dirty="0">
              <a:cs typeface="Carlito"/>
            </a:endParaRPr>
          </a:p>
          <a:p>
            <a:pPr marL="413384">
              <a:spcBef>
                <a:spcPts val="390"/>
              </a:spcBef>
              <a:tabLst>
                <a:tab pos="1209040" algn="l"/>
              </a:tabLst>
            </a:pPr>
            <a:r>
              <a:rPr sz="1600" b="1" spc="-15" dirty="0">
                <a:cs typeface="Carlito"/>
              </a:rPr>
              <a:t>Syntax:	</a:t>
            </a:r>
            <a:r>
              <a:rPr sz="1600" b="1" spc="-10" dirty="0">
                <a:cs typeface="Carlito"/>
              </a:rPr>
              <a:t>DROP </a:t>
            </a:r>
            <a:r>
              <a:rPr sz="1600" b="1" spc="-5" dirty="0">
                <a:cs typeface="Carlito"/>
              </a:rPr>
              <a:t>VIEW</a:t>
            </a:r>
            <a:r>
              <a:rPr sz="1600" b="1" spc="1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view_name</a:t>
            </a:r>
            <a:endParaRPr sz="1600" dirty="0"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5555" y="1724842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And Managing</a:t>
            </a:r>
            <a:r>
              <a:rPr sz="2400" b="1" spc="-6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arlito"/>
              </a:rPr>
              <a:t>Views</a:t>
            </a:r>
            <a:endParaRPr sz="2400"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135555" y="1031178"/>
            <a:ext cx="7772400" cy="38792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841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7482188" y="6320949"/>
            <a:ext cx="2425767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7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131110" y="2497672"/>
            <a:ext cx="7776845" cy="3072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50" dirty="0">
                <a:cs typeface="Carlito"/>
              </a:rPr>
              <a:t>You </a:t>
            </a:r>
            <a:r>
              <a:rPr sz="1600" b="1" spc="-10" dirty="0">
                <a:cs typeface="Carlito"/>
              </a:rPr>
              <a:t>can </a:t>
            </a:r>
            <a:r>
              <a:rPr sz="1600" b="1" spc="-15" dirty="0">
                <a:cs typeface="Carlito"/>
              </a:rPr>
              <a:t>create indexes </a:t>
            </a:r>
            <a:r>
              <a:rPr sz="1600" b="1" spc="-5" dirty="0">
                <a:cs typeface="Carlito"/>
              </a:rPr>
              <a:t>on </a:t>
            </a:r>
            <a:r>
              <a:rPr sz="1600" b="1" spc="-10" dirty="0">
                <a:cs typeface="Carlito"/>
              </a:rPr>
              <a:t>views when the </a:t>
            </a:r>
            <a:r>
              <a:rPr sz="1600" b="1" spc="-5" dirty="0">
                <a:cs typeface="Carlito"/>
              </a:rPr>
              <a:t>volume of </a:t>
            </a:r>
            <a:r>
              <a:rPr sz="1600" b="1" spc="-10" dirty="0">
                <a:cs typeface="Carlito"/>
              </a:rPr>
              <a:t>data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the underlying </a:t>
            </a:r>
            <a:r>
              <a:rPr sz="1600" b="1" spc="-5" dirty="0">
                <a:cs typeface="Carlito"/>
              </a:rPr>
              <a:t>tables is </a:t>
            </a:r>
            <a:r>
              <a:rPr sz="1600" b="1" spc="-10" dirty="0">
                <a:cs typeface="Carlito"/>
              </a:rPr>
              <a:t>large  </a:t>
            </a:r>
            <a:r>
              <a:rPr sz="1600" b="1" spc="-5" dirty="0">
                <a:cs typeface="Carlito"/>
              </a:rPr>
              <a:t>and not </a:t>
            </a:r>
            <a:r>
              <a:rPr sz="1600" b="1" spc="-10" dirty="0">
                <a:cs typeface="Carlito"/>
              </a:rPr>
              <a:t>frequently</a:t>
            </a:r>
            <a:r>
              <a:rPr sz="1600" b="1" spc="4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updated.</a:t>
            </a:r>
            <a:endParaRPr sz="1600" dirty="0">
              <a:cs typeface="Carlito"/>
            </a:endParaRPr>
          </a:p>
          <a:p>
            <a:pPr marL="12700" marR="2573655">
              <a:lnSpc>
                <a:spcPct val="120000"/>
              </a:lnSpc>
            </a:pPr>
            <a:r>
              <a:rPr sz="1600" b="1" spc="-10" dirty="0">
                <a:cs typeface="Carlito"/>
              </a:rPr>
              <a:t>Indexing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view helps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improving the </a:t>
            </a:r>
            <a:r>
              <a:rPr sz="1600" b="1" spc="-5" dirty="0">
                <a:cs typeface="Carlito"/>
              </a:rPr>
              <a:t>query </a:t>
            </a:r>
            <a:r>
              <a:rPr sz="1600" b="1" spc="-10" dirty="0">
                <a:cs typeface="Carlito"/>
              </a:rPr>
              <a:t>performance.  Guidelines </a:t>
            </a:r>
            <a:r>
              <a:rPr sz="1600" b="1" spc="-15" dirty="0">
                <a:cs typeface="Carlito"/>
              </a:rPr>
              <a:t>for </a:t>
            </a:r>
            <a:r>
              <a:rPr sz="1600" b="1" spc="-10" dirty="0">
                <a:cs typeface="Carlito"/>
              </a:rPr>
              <a:t>creating </a:t>
            </a:r>
            <a:r>
              <a:rPr sz="1600" b="1" spc="-5" dirty="0">
                <a:cs typeface="Carlito"/>
              </a:rPr>
              <a:t>an </a:t>
            </a:r>
            <a:r>
              <a:rPr sz="1600" b="1" spc="-15" dirty="0">
                <a:cs typeface="Carlito"/>
              </a:rPr>
              <a:t>indexed</a:t>
            </a:r>
            <a:r>
              <a:rPr sz="1600" b="1" spc="5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view:</a:t>
            </a:r>
            <a:endParaRPr sz="1600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unique </a:t>
            </a:r>
            <a:r>
              <a:rPr sz="1600" b="1" spc="-15" dirty="0">
                <a:cs typeface="Carlito"/>
              </a:rPr>
              <a:t>clustered </a:t>
            </a:r>
            <a:r>
              <a:rPr sz="1600" b="1" spc="-10" dirty="0">
                <a:cs typeface="Carlito"/>
              </a:rPr>
              <a:t>index must be </a:t>
            </a:r>
            <a:r>
              <a:rPr sz="1600" b="1" spc="-5" dirty="0">
                <a:cs typeface="Carlito"/>
              </a:rPr>
              <a:t>the </a:t>
            </a:r>
            <a:r>
              <a:rPr sz="1600" b="1" spc="-15" dirty="0">
                <a:cs typeface="Carlito"/>
              </a:rPr>
              <a:t>first </a:t>
            </a:r>
            <a:r>
              <a:rPr sz="1600" b="1" spc="-10" dirty="0">
                <a:cs typeface="Carlito"/>
              </a:rPr>
              <a:t>index to </a:t>
            </a:r>
            <a:r>
              <a:rPr sz="1600" b="1" spc="-5" dirty="0">
                <a:cs typeface="Carlito"/>
              </a:rPr>
              <a:t>be </a:t>
            </a:r>
            <a:r>
              <a:rPr sz="1600" b="1" spc="-15" dirty="0">
                <a:cs typeface="Carlito"/>
              </a:rPr>
              <a:t>created </a:t>
            </a:r>
            <a:r>
              <a:rPr sz="1600" b="1" spc="-5" dirty="0">
                <a:cs typeface="Carlito"/>
              </a:rPr>
              <a:t>on a</a:t>
            </a:r>
            <a:r>
              <a:rPr sz="1600" b="1" spc="210" dirty="0">
                <a:cs typeface="Carlito"/>
              </a:rPr>
              <a:t> </a:t>
            </a:r>
            <a:r>
              <a:rPr sz="1600" b="1" spc="-25" dirty="0">
                <a:cs typeface="Carlito"/>
              </a:rPr>
              <a:t>view.</a:t>
            </a:r>
            <a:endParaRPr sz="1600" dirty="0">
              <a:cs typeface="Carlito"/>
            </a:endParaRPr>
          </a:p>
          <a:p>
            <a:pPr marL="413384" marR="231140">
              <a:lnSpc>
                <a:spcPct val="110000"/>
              </a:lnSpc>
              <a:spcBef>
                <a:spcPts val="190"/>
              </a:spcBef>
            </a:pPr>
            <a:r>
              <a:rPr sz="1600" b="1" spc="-10" dirty="0">
                <a:cs typeface="Carlito"/>
              </a:rPr>
              <a:t>The view must </a:t>
            </a:r>
            <a:r>
              <a:rPr sz="1600" b="1" spc="-5" dirty="0">
                <a:cs typeface="Carlito"/>
              </a:rPr>
              <a:t>not </a:t>
            </a:r>
            <a:r>
              <a:rPr sz="1600" b="1" spc="-15" dirty="0">
                <a:cs typeface="Carlito"/>
              </a:rPr>
              <a:t>reference any </a:t>
            </a:r>
            <a:r>
              <a:rPr sz="1600" b="1" spc="-5" dirty="0">
                <a:cs typeface="Carlito"/>
              </a:rPr>
              <a:t>other </a:t>
            </a:r>
            <a:r>
              <a:rPr sz="1600" b="1" spc="-10" dirty="0">
                <a:cs typeface="Carlito"/>
              </a:rPr>
              <a:t>views. It can </a:t>
            </a:r>
            <a:r>
              <a:rPr sz="1600" b="1" spc="-15" dirty="0">
                <a:cs typeface="Carlito"/>
              </a:rPr>
              <a:t>reference </a:t>
            </a:r>
            <a:r>
              <a:rPr sz="1600" b="1" spc="-5" dirty="0">
                <a:cs typeface="Carlito"/>
              </a:rPr>
              <a:t>only base tables.  All base tables </a:t>
            </a:r>
            <a:r>
              <a:rPr sz="1600" b="1" spc="-15" dirty="0">
                <a:cs typeface="Carlito"/>
              </a:rPr>
              <a:t>referenced by </a:t>
            </a:r>
            <a:r>
              <a:rPr sz="1600" b="1" spc="-10" dirty="0">
                <a:cs typeface="Carlito"/>
              </a:rPr>
              <a:t>the view must be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same </a:t>
            </a:r>
            <a:r>
              <a:rPr sz="1600" b="1" spc="-10" dirty="0">
                <a:cs typeface="Carlito"/>
              </a:rPr>
              <a:t>database </a:t>
            </a:r>
            <a:r>
              <a:rPr sz="1600" b="1" spc="-5" dirty="0">
                <a:cs typeface="Carlito"/>
              </a:rPr>
              <a:t>and </a:t>
            </a:r>
            <a:r>
              <a:rPr sz="1600" b="1" spc="-15" dirty="0">
                <a:cs typeface="Carlito"/>
              </a:rPr>
              <a:t>have </a:t>
            </a:r>
            <a:r>
              <a:rPr sz="1600" b="1" spc="-10" dirty="0">
                <a:cs typeface="Carlito"/>
              </a:rPr>
              <a:t>the  </a:t>
            </a:r>
            <a:r>
              <a:rPr sz="1600" b="1" spc="-5" dirty="0">
                <a:cs typeface="Carlito"/>
              </a:rPr>
              <a:t>same </a:t>
            </a:r>
            <a:r>
              <a:rPr sz="1600" b="1" spc="-10" dirty="0">
                <a:cs typeface="Carlito"/>
              </a:rPr>
              <a:t>owner </a:t>
            </a:r>
            <a:r>
              <a:rPr sz="1600" b="1" spc="-5" dirty="0">
                <a:cs typeface="Carlito"/>
              </a:rPr>
              <a:t>as the</a:t>
            </a:r>
            <a:r>
              <a:rPr sz="1600" b="1" spc="10" dirty="0">
                <a:cs typeface="Carlito"/>
              </a:rPr>
              <a:t> </a:t>
            </a:r>
            <a:r>
              <a:rPr sz="1600" b="1" spc="-30" dirty="0">
                <a:cs typeface="Carlito"/>
              </a:rPr>
              <a:t>view.</a:t>
            </a:r>
            <a:endParaRPr sz="1600" dirty="0">
              <a:cs typeface="Carlito"/>
            </a:endParaRPr>
          </a:p>
          <a:p>
            <a:pPr marL="413384">
              <a:spcBef>
                <a:spcPts val="390"/>
              </a:spcBef>
            </a:pPr>
            <a:r>
              <a:rPr sz="1600" b="1" spc="-10" dirty="0">
                <a:cs typeface="Carlito"/>
              </a:rPr>
              <a:t>The view must </a:t>
            </a:r>
            <a:r>
              <a:rPr sz="1600" b="1" spc="-5" dirty="0">
                <a:cs typeface="Carlito"/>
              </a:rPr>
              <a:t>be </a:t>
            </a:r>
            <a:r>
              <a:rPr sz="1600" b="1" spc="-15" dirty="0">
                <a:cs typeface="Carlito"/>
              </a:rPr>
              <a:t>created </a:t>
            </a:r>
            <a:r>
              <a:rPr sz="1600" b="1" spc="-10" dirty="0">
                <a:cs typeface="Carlito"/>
              </a:rPr>
              <a:t>with the </a:t>
            </a:r>
            <a:r>
              <a:rPr sz="1600" b="1" spc="-5" dirty="0">
                <a:cs typeface="Carlito"/>
              </a:rPr>
              <a:t>SCHEMABINDING</a:t>
            </a:r>
            <a:r>
              <a:rPr sz="1600" b="1" spc="9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option.</a:t>
            </a:r>
            <a:endParaRPr sz="1600" dirty="0">
              <a:cs typeface="Carlito"/>
            </a:endParaRPr>
          </a:p>
          <a:p>
            <a:pPr marL="413384" marR="40005">
              <a:spcBef>
                <a:spcPts val="384"/>
              </a:spcBef>
            </a:pPr>
            <a:r>
              <a:rPr sz="1600" b="1" spc="-10" dirty="0">
                <a:cs typeface="Carlito"/>
              </a:rPr>
              <a:t>The view must </a:t>
            </a:r>
            <a:r>
              <a:rPr sz="1600" b="1" spc="-5" dirty="0">
                <a:cs typeface="Carlito"/>
              </a:rPr>
              <a:t>not </a:t>
            </a:r>
            <a:r>
              <a:rPr sz="1600" b="1" spc="-10" dirty="0">
                <a:cs typeface="Carlito"/>
              </a:rPr>
              <a:t>contain </a:t>
            </a:r>
            <a:r>
              <a:rPr sz="1600" b="1" spc="-20" dirty="0">
                <a:cs typeface="Carlito"/>
              </a:rPr>
              <a:t>keywords </a:t>
            </a:r>
            <a:r>
              <a:rPr sz="1600" b="1" spc="-15" dirty="0">
                <a:cs typeface="Carlito"/>
              </a:rPr>
              <a:t>like </a:t>
            </a:r>
            <a:r>
              <a:rPr sz="1600" b="1" spc="-5" dirty="0">
                <a:cs typeface="Carlito"/>
              </a:rPr>
              <a:t>MIN, MAX, </a:t>
            </a:r>
            <a:r>
              <a:rPr sz="1600" b="1" spc="-65" dirty="0">
                <a:cs typeface="Carlito"/>
              </a:rPr>
              <a:t>TOP, </a:t>
            </a:r>
            <a:r>
              <a:rPr sz="1600" b="1" spc="-5" dirty="0">
                <a:cs typeface="Carlito"/>
              </a:rPr>
              <a:t>UNION, </a:t>
            </a:r>
            <a:r>
              <a:rPr sz="1600" b="1" spc="-25" dirty="0">
                <a:cs typeface="Carlito"/>
              </a:rPr>
              <a:t>DISTINCT, </a:t>
            </a:r>
            <a:r>
              <a:rPr sz="1600" b="1" spc="-35" dirty="0">
                <a:cs typeface="Carlito"/>
              </a:rPr>
              <a:t>COUNT,  FULLTEXT, </a:t>
            </a:r>
            <a:r>
              <a:rPr sz="1600" b="1" spc="-5" dirty="0">
                <a:cs typeface="Carlito"/>
              </a:rPr>
              <a:t>and</a:t>
            </a:r>
            <a:r>
              <a:rPr sz="1600" b="1" spc="35" dirty="0">
                <a:cs typeface="Carlito"/>
              </a:rPr>
              <a:t> </a:t>
            </a:r>
            <a:r>
              <a:rPr sz="1600" b="1" spc="-20" dirty="0">
                <a:cs typeface="Carlito"/>
              </a:rPr>
              <a:t>CONTAINS.</a:t>
            </a:r>
            <a:endParaRPr sz="1600" dirty="0"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1110" y="1825589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And Managing</a:t>
            </a:r>
            <a:r>
              <a:rPr sz="2400" b="1" spc="-6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arlito"/>
              </a:rPr>
              <a:t>Views</a:t>
            </a:r>
            <a:endParaRPr sz="2400"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35555" y="1123424"/>
            <a:ext cx="7772400" cy="38792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841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400" b="1" dirty="0"/>
              <a:t>SQL </a:t>
            </a:r>
            <a:r>
              <a:rPr sz="2400" b="1" spc="-5" dirty="0"/>
              <a:t>Server</a:t>
            </a:r>
            <a:r>
              <a:rPr sz="2400" b="1" spc="-40" dirty="0"/>
              <a:t> </a:t>
            </a:r>
            <a:r>
              <a:rPr sz="2400" b="1" spc="-10" dirty="0"/>
              <a:t>Introduction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4" name="object 5"/>
          <p:cNvSpPr/>
          <p:nvPr/>
        </p:nvSpPr>
        <p:spPr>
          <a:xfrm>
            <a:off x="8001000" y="6296447"/>
            <a:ext cx="1981200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004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405" y="2514345"/>
            <a:ext cx="7689113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5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View </a:t>
            </a:r>
            <a:r>
              <a:rPr sz="1600" b="1" spc="-5" dirty="0">
                <a:cs typeface="Carlito"/>
              </a:rPr>
              <a:t>using Books </a:t>
            </a:r>
            <a:r>
              <a:rPr sz="1600" b="1" spc="-30" dirty="0">
                <a:cs typeface="Carlito"/>
              </a:rPr>
              <a:t>Table </a:t>
            </a:r>
            <a:r>
              <a:rPr sz="1600" b="1" spc="-5" dirty="0">
                <a:cs typeface="Carlito"/>
              </a:rPr>
              <a:t>so </a:t>
            </a:r>
            <a:r>
              <a:rPr sz="1600" b="1" spc="-10" dirty="0">
                <a:cs typeface="Carlito"/>
              </a:rPr>
              <a:t>that </a:t>
            </a:r>
            <a:r>
              <a:rPr sz="1600" b="1" spc="-15" dirty="0">
                <a:cs typeface="Carlito"/>
              </a:rPr>
              <a:t>we </a:t>
            </a:r>
            <a:r>
              <a:rPr sz="1600" b="1" spc="-10" dirty="0">
                <a:cs typeface="Carlito"/>
              </a:rPr>
              <a:t>can </a:t>
            </a:r>
            <a:r>
              <a:rPr sz="1600" b="1" spc="-5" dirty="0">
                <a:cs typeface="Carlito"/>
              </a:rPr>
              <a:t>see </a:t>
            </a:r>
            <a:r>
              <a:rPr sz="1600" b="1" spc="-10" dirty="0">
                <a:cs typeface="Carlito"/>
              </a:rPr>
              <a:t>the detail </a:t>
            </a:r>
            <a:r>
              <a:rPr sz="1600" b="1" spc="-5" dirty="0">
                <a:cs typeface="Carlito"/>
              </a:rPr>
              <a:t>of Books </a:t>
            </a:r>
            <a:r>
              <a:rPr sz="1600" b="1" spc="-10" dirty="0">
                <a:cs typeface="Carlito"/>
              </a:rPr>
              <a:t>whose </a:t>
            </a:r>
            <a:r>
              <a:rPr sz="1600" b="1" spc="-5" dirty="0">
                <a:cs typeface="Carlito"/>
              </a:rPr>
              <a:t>price is  in </a:t>
            </a:r>
            <a:r>
              <a:rPr sz="1600" b="1" spc="-10" dirty="0">
                <a:cs typeface="Carlito"/>
              </a:rPr>
              <a:t>between 500 to</a:t>
            </a:r>
            <a:r>
              <a:rPr sz="1600" b="1" spc="2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1000.</a:t>
            </a:r>
            <a:endParaRPr sz="1600" dirty="0">
              <a:cs typeface="Carlito"/>
            </a:endParaRPr>
          </a:p>
          <a:p>
            <a:pPr marL="355600" marR="256540" indent="-342900" algn="just"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5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a Non </a:t>
            </a:r>
            <a:r>
              <a:rPr sz="1600" b="1" spc="-15" dirty="0">
                <a:cs typeface="Carlito"/>
              </a:rPr>
              <a:t>Clustered </a:t>
            </a:r>
            <a:r>
              <a:rPr sz="1600" b="1" spc="-10" dirty="0">
                <a:cs typeface="Carlito"/>
              </a:rPr>
              <a:t>index </a:t>
            </a:r>
            <a:r>
              <a:rPr sz="1600" b="1" spc="-5" dirty="0">
                <a:cs typeface="Carlito"/>
              </a:rPr>
              <a:t>on </a:t>
            </a:r>
            <a:r>
              <a:rPr sz="1600" b="1" spc="-10" dirty="0">
                <a:cs typeface="Carlito"/>
              </a:rPr>
              <a:t>Publisher </a:t>
            </a:r>
            <a:r>
              <a:rPr sz="1600" b="1" spc="-5" dirty="0">
                <a:cs typeface="Carlito"/>
              </a:rPr>
              <a:t>and </a:t>
            </a:r>
            <a:r>
              <a:rPr sz="1600" b="1" spc="-10" dirty="0">
                <a:cs typeface="Carlito"/>
              </a:rPr>
              <a:t>later </a:t>
            </a:r>
            <a:r>
              <a:rPr sz="1600" b="1" spc="-15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view </a:t>
            </a:r>
            <a:r>
              <a:rPr sz="1600" b="1" spc="-15" dirty="0">
                <a:cs typeface="Carlito"/>
              </a:rPr>
              <a:t>to </a:t>
            </a:r>
            <a:r>
              <a:rPr sz="1600" b="1" spc="-5" dirty="0">
                <a:cs typeface="Carlito"/>
              </a:rPr>
              <a:t>see </a:t>
            </a:r>
            <a:r>
              <a:rPr sz="1600" b="1" spc="-10" dirty="0">
                <a:cs typeface="Carlito"/>
              </a:rPr>
              <a:t>the List </a:t>
            </a:r>
            <a:r>
              <a:rPr sz="1600" b="1" spc="-5" dirty="0">
                <a:cs typeface="Carlito"/>
              </a:rPr>
              <a:t>of  Book </a:t>
            </a:r>
            <a:r>
              <a:rPr sz="1600" b="1" spc="-10" dirty="0">
                <a:cs typeface="Carlito"/>
              </a:rPr>
              <a:t>Published </a:t>
            </a:r>
            <a:r>
              <a:rPr sz="1600" b="1" spc="-15" dirty="0">
                <a:cs typeface="Carlito"/>
              </a:rPr>
              <a:t>by</a:t>
            </a:r>
            <a:r>
              <a:rPr sz="1600" b="1" spc="2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BPB.</a:t>
            </a:r>
            <a:endParaRPr sz="1600" dirty="0">
              <a:cs typeface="Carlito"/>
            </a:endParaRPr>
          </a:p>
          <a:p>
            <a:pPr marL="355600" indent="-342900" algn="just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30" dirty="0">
                <a:cs typeface="Carlito"/>
              </a:rPr>
              <a:t>Try </a:t>
            </a:r>
            <a:r>
              <a:rPr sz="1600" b="1" spc="-10" dirty="0">
                <a:cs typeface="Carlito"/>
              </a:rPr>
              <a:t>to rename the View that you </a:t>
            </a:r>
            <a:r>
              <a:rPr sz="1600" b="1" spc="-15" dirty="0">
                <a:cs typeface="Carlito"/>
              </a:rPr>
              <a:t>have created </a:t>
            </a:r>
            <a:r>
              <a:rPr sz="1600" b="1" spc="-10" dirty="0">
                <a:cs typeface="Carlito"/>
              </a:rPr>
              <a:t>just</a:t>
            </a:r>
            <a:r>
              <a:rPr sz="1600" b="1" spc="120" dirty="0">
                <a:cs typeface="Carlito"/>
              </a:rPr>
              <a:t> </a:t>
            </a:r>
            <a:r>
              <a:rPr sz="1600" b="1" spc="-30" dirty="0">
                <a:cs typeface="Carlito"/>
              </a:rPr>
              <a:t>now.</a:t>
            </a:r>
            <a:endParaRPr sz="1600" dirty="0">
              <a:cs typeface="Carlito"/>
            </a:endParaRPr>
          </a:p>
          <a:p>
            <a:pPr marL="355600" marR="539115" indent="-342900" algn="just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cs typeface="Carlito"/>
              </a:rPr>
              <a:t>Using </a:t>
            </a:r>
            <a:r>
              <a:rPr sz="1600" b="1" spc="-10" dirty="0">
                <a:cs typeface="Carlito"/>
              </a:rPr>
              <a:t>Object </a:t>
            </a:r>
            <a:r>
              <a:rPr sz="1600" b="1" spc="-5" dirty="0">
                <a:cs typeface="Carlito"/>
              </a:rPr>
              <a:t>Explorer </a:t>
            </a:r>
            <a:r>
              <a:rPr sz="1600" b="1" dirty="0">
                <a:cs typeface="Carlito"/>
              </a:rPr>
              <a:t>try </a:t>
            </a:r>
            <a:r>
              <a:rPr sz="1600" b="1" spc="-10" dirty="0">
                <a:cs typeface="Carlito"/>
              </a:rPr>
              <a:t>to figure </a:t>
            </a:r>
            <a:r>
              <a:rPr sz="1600" b="1" spc="-5" dirty="0">
                <a:cs typeface="Carlito"/>
              </a:rPr>
              <a:t>out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tables, </a:t>
            </a:r>
            <a:r>
              <a:rPr sz="1600" b="1" spc="-10" dirty="0">
                <a:cs typeface="Carlito"/>
              </a:rPr>
              <a:t>Views </a:t>
            </a:r>
            <a:r>
              <a:rPr sz="1600" b="1" spc="-5" dirty="0">
                <a:cs typeface="Carlito"/>
              </a:rPr>
              <a:t>and </a:t>
            </a:r>
            <a:r>
              <a:rPr sz="1600" b="1" spc="-15" dirty="0">
                <a:cs typeface="Carlito"/>
              </a:rPr>
              <a:t>indexes </a:t>
            </a:r>
            <a:r>
              <a:rPr sz="1600" b="1" spc="-10" dirty="0">
                <a:cs typeface="Carlito"/>
              </a:rPr>
              <a:t>within the  database.</a:t>
            </a:r>
            <a:endParaRPr sz="1600" dirty="0">
              <a:cs typeface="Carlito"/>
            </a:endParaRPr>
          </a:p>
          <a:p>
            <a:pPr marL="355600" marR="756285" indent="-342900" algn="just"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cs typeface="Carlito"/>
              </a:rPr>
              <a:t>What </a:t>
            </a:r>
            <a:r>
              <a:rPr sz="1600" b="1" spc="-5" dirty="0">
                <a:cs typeface="Carlito"/>
              </a:rPr>
              <a:t>will be </a:t>
            </a:r>
            <a:r>
              <a:rPr sz="1600" b="1" spc="-10" dirty="0">
                <a:cs typeface="Carlito"/>
              </a:rPr>
              <a:t>the appropriate </a:t>
            </a:r>
            <a:r>
              <a:rPr sz="1600" b="1" spc="-5" dirty="0">
                <a:cs typeface="Carlito"/>
              </a:rPr>
              <a:t>SQL </a:t>
            </a:r>
            <a:r>
              <a:rPr sz="1600" b="1" spc="-10" dirty="0">
                <a:cs typeface="Carlito"/>
              </a:rPr>
              <a:t>Command to </a:t>
            </a:r>
            <a:r>
              <a:rPr sz="1600" b="1" spc="-5" dirty="0">
                <a:cs typeface="Carlito"/>
              </a:rPr>
              <a:t>see </a:t>
            </a:r>
            <a:r>
              <a:rPr sz="1600" b="1" spc="-10" dirty="0">
                <a:cs typeface="Carlito"/>
              </a:rPr>
              <a:t>the structure </a:t>
            </a:r>
            <a:r>
              <a:rPr sz="1600" b="1" spc="-5" dirty="0">
                <a:cs typeface="Carlito"/>
              </a:rPr>
              <a:t>of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table  </a:t>
            </a:r>
            <a:r>
              <a:rPr sz="1600" b="1" spc="-20" dirty="0">
                <a:cs typeface="Carlito"/>
              </a:rPr>
              <a:t>Distributor.</a:t>
            </a:r>
            <a:endParaRPr sz="1600" dirty="0"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3119" y="1867330"/>
            <a:ext cx="7776845" cy="308418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spcBef>
                <a:spcPts val="245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Lab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 Exercise</a:t>
            </a:r>
            <a:endParaRPr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3119" y="973569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latin typeface="+mn-lt"/>
              </a:rPr>
              <a:t>SQL </a:t>
            </a:r>
            <a:r>
              <a:rPr sz="2400" b="1" spc="-5" dirty="0">
                <a:latin typeface="+mn-lt"/>
              </a:rPr>
              <a:t>Server</a:t>
            </a:r>
            <a:r>
              <a:rPr sz="2400" b="1" spc="-40" dirty="0">
                <a:latin typeface="+mn-lt"/>
              </a:rPr>
              <a:t> </a:t>
            </a:r>
            <a:r>
              <a:rPr sz="2400" b="1" spc="-10" dirty="0">
                <a:latin typeface="+mn-lt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8148918" y="6296447"/>
            <a:ext cx="183328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54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156333"/>
            <a:ext cx="7772400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8081681" y="6228644"/>
            <a:ext cx="2224061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9800" y="2508468"/>
            <a:ext cx="7772400" cy="400751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lang="en-GB" sz="2400" b="1" spc="-10" dirty="0">
                <a:solidFill>
                  <a:srgbClr val="FFFFFF"/>
                </a:solidFill>
                <a:cs typeface="Carlito"/>
              </a:rPr>
              <a:t>Stored Procedure</a:t>
            </a:r>
            <a:endParaRPr sz="2400" dirty="0">
              <a:cs typeface="Carli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4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07514" y="2881731"/>
            <a:ext cx="7772400" cy="58528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340"/>
              </a:spcBef>
            </a:pPr>
            <a:r>
              <a:rPr sz="1600" b="1" dirty="0">
                <a:cs typeface="Carlito"/>
              </a:rPr>
              <a:t>A </a:t>
            </a:r>
            <a:r>
              <a:rPr sz="1600" b="1" spc="-15" dirty="0">
                <a:cs typeface="Carlito"/>
              </a:rPr>
              <a:t>stored </a:t>
            </a:r>
            <a:r>
              <a:rPr sz="1600" b="1" spc="-5" dirty="0">
                <a:cs typeface="Carlito"/>
              </a:rPr>
              <a:t>procedure </a:t>
            </a:r>
            <a:r>
              <a:rPr sz="1600" b="1" dirty="0">
                <a:cs typeface="Carlito"/>
              </a:rPr>
              <a:t>is a </a:t>
            </a:r>
            <a:r>
              <a:rPr sz="1600" b="1" spc="-5" dirty="0">
                <a:cs typeface="Carlito"/>
              </a:rPr>
              <a:t>precompiled object </a:t>
            </a:r>
            <a:r>
              <a:rPr sz="1600" b="1" spc="-15" dirty="0">
                <a:cs typeface="Carlito"/>
              </a:rPr>
              <a:t>stored </a:t>
            </a:r>
            <a:r>
              <a:rPr sz="1600" b="1" dirty="0">
                <a:cs typeface="Carlito"/>
              </a:rPr>
              <a:t>in the </a:t>
            </a:r>
            <a:r>
              <a:rPr sz="1600" b="1" spc="-5" dirty="0">
                <a:cs typeface="Carlito"/>
              </a:rPr>
              <a:t>database.  </a:t>
            </a:r>
            <a:r>
              <a:rPr sz="1600" b="1" dirty="0">
                <a:cs typeface="Carlito"/>
              </a:rPr>
              <a:t>The </a:t>
            </a:r>
            <a:r>
              <a:rPr sz="1600" b="1" spc="-10" dirty="0">
                <a:cs typeface="Carlito"/>
              </a:rPr>
              <a:t>batches that </a:t>
            </a:r>
            <a:r>
              <a:rPr sz="1600" b="1" dirty="0">
                <a:cs typeface="Carlito"/>
              </a:rPr>
              <a:t>need </a:t>
            </a:r>
            <a:r>
              <a:rPr sz="1600" b="1" spc="-15" dirty="0">
                <a:cs typeface="Carlito"/>
              </a:rPr>
              <a:t>repeated </a:t>
            </a:r>
            <a:r>
              <a:rPr sz="1600" b="1" spc="-10" dirty="0">
                <a:cs typeface="Carlito"/>
              </a:rPr>
              <a:t>execution </a:t>
            </a:r>
            <a:r>
              <a:rPr sz="1600" b="1" spc="-5" dirty="0">
                <a:cs typeface="Carlito"/>
              </a:rPr>
              <a:t>can </a:t>
            </a:r>
            <a:r>
              <a:rPr sz="1600" b="1" dirty="0">
                <a:cs typeface="Carlito"/>
              </a:rPr>
              <a:t>be </a:t>
            </a:r>
            <a:r>
              <a:rPr sz="1600" b="1" spc="-15" dirty="0">
                <a:cs typeface="Carlito"/>
              </a:rPr>
              <a:t>saved </a:t>
            </a:r>
            <a:r>
              <a:rPr sz="1600" b="1" spc="-5" dirty="0">
                <a:cs typeface="Carlito"/>
              </a:rPr>
              <a:t>within </a:t>
            </a:r>
            <a:r>
              <a:rPr sz="1600" b="1" dirty="0">
                <a:cs typeface="Carlito"/>
              </a:rPr>
              <a:t>a  </a:t>
            </a:r>
            <a:r>
              <a:rPr sz="1600" b="1" spc="-15" dirty="0">
                <a:cs typeface="Carlito"/>
              </a:rPr>
              <a:t>stored</a:t>
            </a:r>
            <a:r>
              <a:rPr sz="1600" b="1" spc="-2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procedure.</a:t>
            </a:r>
            <a:endParaRPr sz="1600" dirty="0"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7564" y="1916810"/>
            <a:ext cx="7772350" cy="353302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4465">
              <a:spcBef>
                <a:spcPts val="355"/>
              </a:spcBef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Implementing Stored</a:t>
            </a:r>
            <a:r>
              <a:rPr sz="20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Procedures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7514" y="1012287"/>
            <a:ext cx="7772400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7" name="object 7"/>
          <p:cNvSpPr/>
          <p:nvPr/>
        </p:nvSpPr>
        <p:spPr>
          <a:xfrm>
            <a:off x="8204506" y="6161408"/>
            <a:ext cx="1847544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09800" y="2364704"/>
            <a:ext cx="7842250" cy="303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dirty="0">
                <a:cs typeface="Carlito"/>
              </a:rPr>
              <a:t>A </a:t>
            </a:r>
            <a:r>
              <a:rPr sz="1600" b="1" spc="-15" dirty="0">
                <a:cs typeface="Carlito"/>
              </a:rPr>
              <a:t>stored </a:t>
            </a:r>
            <a:r>
              <a:rPr sz="1600" b="1" spc="-5" dirty="0">
                <a:cs typeface="Carlito"/>
              </a:rPr>
              <a:t>procedure </a:t>
            </a:r>
            <a:r>
              <a:rPr sz="1600" b="1" dirty="0">
                <a:cs typeface="Carlito"/>
              </a:rPr>
              <a:t>is </a:t>
            </a:r>
            <a:r>
              <a:rPr sz="1600" b="1" spc="-15" dirty="0">
                <a:cs typeface="Carlito"/>
              </a:rPr>
              <a:t>created </a:t>
            </a:r>
            <a:r>
              <a:rPr sz="1600" b="1" dirty="0">
                <a:cs typeface="Carlito"/>
              </a:rPr>
              <a:t>using the </a:t>
            </a:r>
            <a:r>
              <a:rPr sz="1600" b="1" spc="-35" dirty="0">
                <a:cs typeface="Carlito"/>
              </a:rPr>
              <a:t>CREATE</a:t>
            </a:r>
            <a:r>
              <a:rPr sz="1600" b="1" spc="-6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PROCEDURE</a:t>
            </a:r>
            <a:endParaRPr sz="1600" dirty="0">
              <a:cs typeface="Carlito"/>
            </a:endParaRPr>
          </a:p>
          <a:p>
            <a:pPr marL="12700"/>
            <a:r>
              <a:rPr sz="1600" b="1" spc="-15" dirty="0">
                <a:cs typeface="Carlito"/>
              </a:rPr>
              <a:t>statement.</a:t>
            </a:r>
            <a:endParaRPr sz="1600" dirty="0">
              <a:cs typeface="Carlito"/>
            </a:endParaRPr>
          </a:p>
          <a:p>
            <a:pPr marL="12700">
              <a:spcBef>
                <a:spcPts val="480"/>
              </a:spcBef>
            </a:pPr>
            <a:r>
              <a:rPr sz="1600" b="1" spc="-15" dirty="0">
                <a:cs typeface="Carlito"/>
              </a:rPr>
              <a:t>Syntax:</a:t>
            </a:r>
            <a:endParaRPr sz="1600" dirty="0">
              <a:cs typeface="Carlito"/>
            </a:endParaRPr>
          </a:p>
          <a:p>
            <a:pPr marL="584200" marR="3298825">
              <a:lnSpc>
                <a:spcPct val="120100"/>
              </a:lnSpc>
              <a:spcBef>
                <a:spcPts val="25"/>
              </a:spcBef>
            </a:pPr>
            <a:r>
              <a:rPr sz="1600" b="1" spc="-30" dirty="0">
                <a:cs typeface="Carlito"/>
              </a:rPr>
              <a:t>CREATE </a:t>
            </a:r>
            <a:r>
              <a:rPr sz="1600" b="1" spc="-10" dirty="0">
                <a:cs typeface="Carlito"/>
              </a:rPr>
              <a:t>PROCEDURE proc_name  </a:t>
            </a:r>
            <a:r>
              <a:rPr sz="1600" b="1" spc="-5" dirty="0">
                <a:cs typeface="Carlito"/>
              </a:rPr>
              <a:t>AS</a:t>
            </a:r>
            <a:endParaRPr sz="1600" dirty="0">
              <a:cs typeface="Carlito"/>
            </a:endParaRPr>
          </a:p>
          <a:p>
            <a:pPr marL="584200">
              <a:spcBef>
                <a:spcPts val="385"/>
              </a:spcBef>
            </a:pPr>
            <a:r>
              <a:rPr sz="1600" b="1" spc="-10" dirty="0">
                <a:cs typeface="Carlito"/>
              </a:rPr>
              <a:t>BEGIN</a:t>
            </a:r>
            <a:endParaRPr sz="1600" dirty="0">
              <a:cs typeface="Carlito"/>
            </a:endParaRPr>
          </a:p>
          <a:p>
            <a:pPr marL="812800" marR="4469765">
              <a:lnSpc>
                <a:spcPct val="120000"/>
              </a:lnSpc>
            </a:pPr>
            <a:r>
              <a:rPr sz="1600" b="1" spc="-5" dirty="0">
                <a:cs typeface="Carlito"/>
              </a:rPr>
              <a:t>s</a:t>
            </a:r>
            <a:r>
              <a:rPr sz="1600" b="1" spc="-15" dirty="0">
                <a:cs typeface="Carlito"/>
              </a:rPr>
              <a:t>q</a:t>
            </a:r>
            <a:r>
              <a:rPr sz="1600" b="1" spc="-5" dirty="0">
                <a:cs typeface="Carlito"/>
              </a:rPr>
              <a:t>l_</a:t>
            </a:r>
            <a:r>
              <a:rPr sz="1600" b="1" spc="-20" dirty="0">
                <a:cs typeface="Carlito"/>
              </a:rPr>
              <a:t>st</a:t>
            </a:r>
            <a:r>
              <a:rPr sz="1600" b="1" spc="-15" dirty="0">
                <a:cs typeface="Carlito"/>
              </a:rPr>
              <a:t>a</a:t>
            </a:r>
            <a:r>
              <a:rPr sz="1600" b="1" spc="-30" dirty="0">
                <a:cs typeface="Carlito"/>
              </a:rPr>
              <a:t>t</a:t>
            </a:r>
            <a:r>
              <a:rPr sz="1600" b="1" spc="-10" dirty="0">
                <a:cs typeface="Carlito"/>
              </a:rPr>
              <a:t>eme</a:t>
            </a:r>
            <a:r>
              <a:rPr sz="1600" b="1" spc="-25" dirty="0">
                <a:cs typeface="Carlito"/>
              </a:rPr>
              <a:t>n</a:t>
            </a:r>
            <a:r>
              <a:rPr sz="1600" b="1" spc="-5" dirty="0">
                <a:cs typeface="Carlito"/>
              </a:rPr>
              <a:t>t1  s</a:t>
            </a:r>
            <a:r>
              <a:rPr sz="1600" b="1" spc="-15" dirty="0">
                <a:cs typeface="Carlito"/>
              </a:rPr>
              <a:t>q</a:t>
            </a:r>
            <a:r>
              <a:rPr sz="1600" b="1" spc="-5" dirty="0">
                <a:cs typeface="Carlito"/>
              </a:rPr>
              <a:t>l_</a:t>
            </a:r>
            <a:r>
              <a:rPr sz="1600" b="1" spc="-20" dirty="0">
                <a:cs typeface="Carlito"/>
              </a:rPr>
              <a:t>st</a:t>
            </a:r>
            <a:r>
              <a:rPr sz="1600" b="1" spc="-15" dirty="0">
                <a:cs typeface="Carlito"/>
              </a:rPr>
              <a:t>a</a:t>
            </a:r>
            <a:r>
              <a:rPr sz="1600" b="1" spc="-30" dirty="0">
                <a:cs typeface="Carlito"/>
              </a:rPr>
              <a:t>t</a:t>
            </a:r>
            <a:r>
              <a:rPr sz="1600" b="1" spc="-10" dirty="0">
                <a:cs typeface="Carlito"/>
              </a:rPr>
              <a:t>eme</a:t>
            </a:r>
            <a:r>
              <a:rPr sz="1600" b="1" spc="-25" dirty="0">
                <a:cs typeface="Carlito"/>
              </a:rPr>
              <a:t>n</a:t>
            </a:r>
            <a:r>
              <a:rPr sz="1600" b="1" spc="-5" dirty="0">
                <a:cs typeface="Carlito"/>
              </a:rPr>
              <a:t>t2</a:t>
            </a:r>
            <a:endParaRPr sz="1600" dirty="0">
              <a:cs typeface="Carlito"/>
            </a:endParaRPr>
          </a:p>
          <a:p>
            <a:pPr marL="584200">
              <a:spcBef>
                <a:spcPts val="385"/>
              </a:spcBef>
            </a:pPr>
            <a:r>
              <a:rPr sz="1600" b="1" spc="-5" dirty="0">
                <a:cs typeface="Carlito"/>
              </a:rPr>
              <a:t>END</a:t>
            </a:r>
            <a:endParaRPr sz="1600" dirty="0">
              <a:cs typeface="Carlito"/>
            </a:endParaRPr>
          </a:p>
          <a:p>
            <a:pPr marL="12700" marR="5080">
              <a:lnSpc>
                <a:spcPts val="2880"/>
              </a:lnSpc>
              <a:spcBef>
                <a:spcPts val="150"/>
              </a:spcBef>
            </a:pPr>
            <a:r>
              <a:rPr sz="1600" b="1" spc="-10" dirty="0">
                <a:cs typeface="Carlito"/>
              </a:rPr>
              <a:t>Stored </a:t>
            </a:r>
            <a:r>
              <a:rPr sz="1600" b="1" spc="-5" dirty="0">
                <a:cs typeface="Carlito"/>
              </a:rPr>
              <a:t>procedures </a:t>
            </a:r>
            <a:r>
              <a:rPr sz="1600" b="1" spc="-15" dirty="0">
                <a:cs typeface="Carlito"/>
              </a:rPr>
              <a:t>are executed </a:t>
            </a:r>
            <a:r>
              <a:rPr sz="1600" b="1" dirty="0">
                <a:cs typeface="Carlito"/>
              </a:rPr>
              <a:t>using the </a:t>
            </a:r>
            <a:r>
              <a:rPr sz="1600" b="1" spc="-10" dirty="0">
                <a:cs typeface="Carlito"/>
              </a:rPr>
              <a:t>EXECUTE </a:t>
            </a:r>
            <a:r>
              <a:rPr sz="1600" b="1" spc="-15" dirty="0">
                <a:cs typeface="Carlito"/>
              </a:rPr>
              <a:t>statement.  Syntax:</a:t>
            </a:r>
            <a:endParaRPr sz="1600" dirty="0">
              <a:cs typeface="Carlito"/>
            </a:endParaRPr>
          </a:p>
          <a:p>
            <a:pPr marL="584200">
              <a:spcBef>
                <a:spcPts val="705"/>
              </a:spcBef>
            </a:pPr>
            <a:r>
              <a:rPr sz="1600" b="1" spc="-10" dirty="0">
                <a:cs typeface="Carlito"/>
              </a:rPr>
              <a:t>EXEC </a:t>
            </a:r>
            <a:r>
              <a:rPr sz="1600" b="1" spc="-5" dirty="0">
                <a:cs typeface="Carlito"/>
              </a:rPr>
              <a:t>| </a:t>
            </a:r>
            <a:r>
              <a:rPr sz="1600" b="1" spc="-10" dirty="0">
                <a:cs typeface="Carlito"/>
              </a:rPr>
              <a:t>EXECUTE</a:t>
            </a:r>
            <a:r>
              <a:rPr sz="1600" b="1" spc="2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proc_name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1" y="1628775"/>
            <a:ext cx="7772400" cy="41485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4465">
              <a:spcBef>
                <a:spcPts val="355"/>
              </a:spcBef>
            </a:pPr>
            <a:r>
              <a:rPr sz="2400" b="1" spc="-5" dirty="0">
                <a:solidFill>
                  <a:srgbClr val="FFFFFF"/>
                </a:solidFill>
                <a:cs typeface="Tahoma"/>
              </a:rPr>
              <a:t>Creating Stored</a:t>
            </a:r>
            <a:r>
              <a:rPr sz="2400" b="1" spc="-15" dirty="0">
                <a:solidFill>
                  <a:srgbClr val="FFFFFF"/>
                </a:solidFill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Tahoma"/>
              </a:rPr>
              <a:t>Procedures</a:t>
            </a:r>
            <a:endParaRPr sz="2400"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09800" y="854725"/>
            <a:ext cx="7772400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9" name="object 9"/>
          <p:cNvSpPr/>
          <p:nvPr/>
        </p:nvSpPr>
        <p:spPr>
          <a:xfrm>
            <a:off x="7713980" y="6282432"/>
            <a:ext cx="2268220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1" name="Horizontal Scroll 10"/>
          <p:cNvSpPr/>
          <p:nvPr/>
        </p:nvSpPr>
        <p:spPr>
          <a:xfrm>
            <a:off x="6275959" y="3092824"/>
            <a:ext cx="3473159" cy="123712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Trainer Will Give Suitable Demo During Training Session</a:t>
            </a:r>
          </a:p>
        </p:txBody>
      </p:sp>
    </p:spTree>
    <p:extLst>
      <p:ext uri="{BB962C8B-B14F-4D97-AF65-F5344CB8AC3E}">
        <p14:creationId xmlns:p14="http://schemas.microsoft.com/office/powerpoint/2010/main" val="1585685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279575" y="2563495"/>
            <a:ext cx="7772475" cy="163108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spcBef>
                <a:spcPts val="315"/>
              </a:spcBef>
            </a:pPr>
            <a:r>
              <a:rPr sz="1600" b="1" spc="-10" dirty="0">
                <a:cs typeface="Arial"/>
              </a:rPr>
              <a:t>Altering </a:t>
            </a:r>
            <a:r>
              <a:rPr sz="1600" b="1" dirty="0">
                <a:cs typeface="Arial"/>
              </a:rPr>
              <a:t>a stored</a:t>
            </a:r>
            <a:r>
              <a:rPr sz="1600" b="1" spc="25" dirty="0">
                <a:cs typeface="Arial"/>
              </a:rPr>
              <a:t> </a:t>
            </a:r>
            <a:r>
              <a:rPr sz="1600" b="1" dirty="0">
                <a:cs typeface="Arial"/>
              </a:rPr>
              <a:t>procedure:</a:t>
            </a:r>
            <a:endParaRPr sz="1600" dirty="0">
              <a:cs typeface="Arial"/>
            </a:endParaRPr>
          </a:p>
          <a:p>
            <a:pPr marL="413384" marR="5080">
              <a:lnSpc>
                <a:spcPct val="110000"/>
              </a:lnSpc>
              <a:spcBef>
                <a:spcPts val="10"/>
              </a:spcBef>
            </a:pPr>
            <a:r>
              <a:rPr sz="1600" b="1" spc="-5" dirty="0">
                <a:cs typeface="Arial"/>
              </a:rPr>
              <a:t>A stored procedure is modified using the </a:t>
            </a:r>
            <a:r>
              <a:rPr sz="1600" b="1" spc="-40" dirty="0">
                <a:cs typeface="Arial"/>
              </a:rPr>
              <a:t>ALTER </a:t>
            </a:r>
            <a:r>
              <a:rPr sz="1600" b="1" spc="-5" dirty="0">
                <a:cs typeface="Arial"/>
              </a:rPr>
              <a:t>PROCEDURE </a:t>
            </a:r>
            <a:r>
              <a:rPr sz="1600" b="1" dirty="0">
                <a:cs typeface="Arial"/>
              </a:rPr>
              <a:t>statement.  </a:t>
            </a:r>
            <a:r>
              <a:rPr sz="1600" b="1" spc="-10" dirty="0">
                <a:cs typeface="Arial"/>
              </a:rPr>
              <a:t>Syntax:</a:t>
            </a:r>
            <a:endParaRPr sz="1600" dirty="0">
              <a:cs typeface="Arial"/>
            </a:endParaRPr>
          </a:p>
          <a:p>
            <a:pPr marL="812800">
              <a:spcBef>
                <a:spcPts val="75"/>
              </a:spcBef>
            </a:pPr>
            <a:r>
              <a:rPr sz="1600" b="1" spc="-5" dirty="0">
                <a:cs typeface="Courier New"/>
              </a:rPr>
              <a:t>ALTER </a:t>
            </a:r>
            <a:r>
              <a:rPr sz="1600" b="1" spc="-10" dirty="0">
                <a:cs typeface="Courier New"/>
              </a:rPr>
              <a:t>PROCEDURE</a:t>
            </a:r>
            <a:r>
              <a:rPr sz="1600" b="1" spc="-15" dirty="0">
                <a:cs typeface="Courier New"/>
              </a:rPr>
              <a:t> </a:t>
            </a:r>
            <a:r>
              <a:rPr sz="1600" b="1" spc="-5" dirty="0">
                <a:cs typeface="Courier New"/>
              </a:rPr>
              <a:t>proc_name</a:t>
            </a:r>
            <a:endParaRPr sz="1600" dirty="0">
              <a:cs typeface="Courier New"/>
            </a:endParaRPr>
          </a:p>
          <a:p>
            <a:pPr marL="12700">
              <a:spcBef>
                <a:spcPts val="290"/>
              </a:spcBef>
            </a:pPr>
            <a:r>
              <a:rPr sz="1600" b="1" dirty="0">
                <a:cs typeface="Arial"/>
              </a:rPr>
              <a:t>Dropping a stored</a:t>
            </a:r>
            <a:r>
              <a:rPr sz="1600" b="1" spc="-55" dirty="0">
                <a:cs typeface="Arial"/>
              </a:rPr>
              <a:t> </a:t>
            </a:r>
            <a:r>
              <a:rPr sz="1600" b="1" dirty="0">
                <a:cs typeface="Arial"/>
              </a:rPr>
              <a:t>procedure:</a:t>
            </a:r>
            <a:endParaRPr sz="1600" dirty="0">
              <a:cs typeface="Arial"/>
            </a:endParaRPr>
          </a:p>
          <a:p>
            <a:pPr marL="413384" marR="194310">
              <a:lnSpc>
                <a:spcPct val="110000"/>
              </a:lnSpc>
              <a:spcBef>
                <a:spcPts val="10"/>
              </a:spcBef>
            </a:pPr>
            <a:r>
              <a:rPr sz="1600" b="1" spc="-5" dirty="0">
                <a:cs typeface="Arial"/>
              </a:rPr>
              <a:t>A stored procedure is </a:t>
            </a:r>
            <a:r>
              <a:rPr sz="1600" b="1" dirty="0">
                <a:cs typeface="Arial"/>
              </a:rPr>
              <a:t>deleted </a:t>
            </a:r>
            <a:r>
              <a:rPr sz="1600" b="1" spc="-5" dirty="0">
                <a:cs typeface="Arial"/>
              </a:rPr>
              <a:t>using the DROP PROCEDURE </a:t>
            </a:r>
            <a:r>
              <a:rPr sz="1600" b="1" dirty="0">
                <a:cs typeface="Arial"/>
              </a:rPr>
              <a:t>statement.  </a:t>
            </a:r>
            <a:r>
              <a:rPr sz="1600" b="1" spc="-10" dirty="0">
                <a:cs typeface="Arial"/>
              </a:rPr>
              <a:t>Syntax:</a:t>
            </a:r>
            <a:endParaRPr sz="1600" dirty="0">
              <a:cs typeface="Arial"/>
            </a:endParaRPr>
          </a:p>
          <a:p>
            <a:pPr marL="812800">
              <a:spcBef>
                <a:spcPts val="75"/>
              </a:spcBef>
            </a:pPr>
            <a:r>
              <a:rPr sz="1600" b="1" spc="-5" dirty="0">
                <a:cs typeface="Courier New"/>
              </a:rPr>
              <a:t>DROP PROCEDURE</a:t>
            </a:r>
            <a:r>
              <a:rPr sz="1600" b="1" spc="-25" dirty="0">
                <a:cs typeface="Courier New"/>
              </a:rPr>
              <a:t> </a:t>
            </a:r>
            <a:r>
              <a:rPr sz="1600" b="1" spc="-5" dirty="0">
                <a:cs typeface="Courier New"/>
              </a:rPr>
              <a:t>proc_name</a:t>
            </a:r>
            <a:endParaRPr sz="1600" dirty="0"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801" y="1879809"/>
            <a:ext cx="7772399" cy="353302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4465">
              <a:spcBef>
                <a:spcPts val="355"/>
              </a:spcBef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Creating Stored Procedures</a:t>
            </a:r>
            <a:r>
              <a:rPr sz="20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(Contd.)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09800" y="1041209"/>
            <a:ext cx="7772400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7854883" y="6228644"/>
            <a:ext cx="2197167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169147" y="2755392"/>
            <a:ext cx="7772400" cy="29758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15" dirty="0">
                <a:cs typeface="Carlito"/>
              </a:rPr>
              <a:t>Parameters:</a:t>
            </a:r>
            <a:endParaRPr sz="1600" dirty="0">
              <a:cs typeface="Carlito"/>
            </a:endParaRPr>
          </a:p>
          <a:p>
            <a:pPr marL="413384" marR="5080">
              <a:lnSpc>
                <a:spcPct val="120000"/>
              </a:lnSpc>
            </a:pPr>
            <a:r>
              <a:rPr sz="1600" b="1" spc="-10" dirty="0">
                <a:cs typeface="Carlito"/>
              </a:rPr>
              <a:t>Are </a:t>
            </a:r>
            <a:r>
              <a:rPr sz="1600" b="1" spc="-5" dirty="0">
                <a:cs typeface="Carlito"/>
              </a:rPr>
              <a:t>used </a:t>
            </a:r>
            <a:r>
              <a:rPr sz="1600" b="1" spc="-10" dirty="0">
                <a:cs typeface="Carlito"/>
              </a:rPr>
              <a:t>to </a:t>
            </a:r>
            <a:r>
              <a:rPr sz="1600" b="1" spc="-5" dirty="0">
                <a:cs typeface="Carlito"/>
              </a:rPr>
              <a:t>pass </a:t>
            </a:r>
            <a:r>
              <a:rPr sz="1600" b="1" spc="-10" dirty="0">
                <a:cs typeface="Carlito"/>
              </a:rPr>
              <a:t>values to the </a:t>
            </a:r>
            <a:r>
              <a:rPr sz="1600" b="1" spc="-15" dirty="0">
                <a:cs typeface="Carlito"/>
              </a:rPr>
              <a:t>stored procedures </a:t>
            </a:r>
            <a:r>
              <a:rPr sz="1600" b="1" spc="-10" dirty="0">
                <a:cs typeface="Carlito"/>
              </a:rPr>
              <a:t>during run </a:t>
            </a:r>
            <a:r>
              <a:rPr sz="1600" b="1" spc="-5" dirty="0">
                <a:cs typeface="Carlito"/>
              </a:rPr>
              <a:t>time.  </a:t>
            </a:r>
            <a:r>
              <a:rPr sz="1600" b="1" spc="-15" dirty="0">
                <a:cs typeface="Carlito"/>
              </a:rPr>
              <a:t>Have </a:t>
            </a:r>
            <a:r>
              <a:rPr sz="1600" b="1" spc="-5" dirty="0">
                <a:cs typeface="Carlito"/>
              </a:rPr>
              <a:t>a name, </a:t>
            </a:r>
            <a:r>
              <a:rPr sz="1600" b="1" spc="-10" dirty="0">
                <a:cs typeface="Carlito"/>
              </a:rPr>
              <a:t>data </a:t>
            </a:r>
            <a:r>
              <a:rPr sz="1600" b="1" spc="-5" dirty="0">
                <a:cs typeface="Carlito"/>
              </a:rPr>
              <a:t>type, direction, and </a:t>
            </a:r>
            <a:r>
              <a:rPr lang="en-GB" sz="1600" b="1" spc="-5" dirty="0">
                <a:cs typeface="Carlito"/>
              </a:rPr>
              <a:t>may be a</a:t>
            </a:r>
            <a:r>
              <a:rPr sz="1600" b="1" spc="-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default</a:t>
            </a:r>
            <a:r>
              <a:rPr sz="1600" b="1" spc="7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value.</a:t>
            </a:r>
            <a:endParaRPr sz="1600" dirty="0">
              <a:cs typeface="Carlito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cs typeface="Carlito"/>
              </a:rPr>
              <a:t>Creating </a:t>
            </a:r>
            <a:r>
              <a:rPr sz="1600" b="1" spc="-5" dirty="0">
                <a:cs typeface="Carlito"/>
              </a:rPr>
              <a:t>a </a:t>
            </a:r>
            <a:r>
              <a:rPr sz="1600" b="1" spc="-15" dirty="0">
                <a:cs typeface="Carlito"/>
              </a:rPr>
              <a:t>parameterized stored</a:t>
            </a:r>
            <a:r>
              <a:rPr sz="1600" b="1" spc="35" dirty="0">
                <a:cs typeface="Carlito"/>
              </a:rPr>
              <a:t> </a:t>
            </a:r>
            <a:r>
              <a:rPr sz="1600" b="1" spc="-15" dirty="0">
                <a:cs typeface="Carlito"/>
              </a:rPr>
              <a:t>procedure:</a:t>
            </a:r>
            <a:endParaRPr sz="1600" dirty="0">
              <a:cs typeface="Carlito"/>
            </a:endParaRPr>
          </a:p>
          <a:p>
            <a:pPr marL="584200" marR="1522095">
              <a:lnSpc>
                <a:spcPct val="120000"/>
              </a:lnSpc>
            </a:pPr>
            <a:r>
              <a:rPr sz="1600" b="1" spc="-30" dirty="0">
                <a:cs typeface="Carlito"/>
              </a:rPr>
              <a:t>CREATE </a:t>
            </a:r>
            <a:r>
              <a:rPr sz="1600" b="1" spc="-10" dirty="0">
                <a:cs typeface="Carlito"/>
              </a:rPr>
              <a:t>PROC prcListEmployee </a:t>
            </a:r>
            <a:r>
              <a:rPr sz="1600" b="1" spc="-5" dirty="0">
                <a:cs typeface="Carlito"/>
              </a:rPr>
              <a:t>@title char(50)  AS</a:t>
            </a:r>
            <a:endParaRPr sz="1600" dirty="0">
              <a:cs typeface="Carlito"/>
            </a:endParaRPr>
          </a:p>
          <a:p>
            <a:pPr marL="584200">
              <a:spcBef>
                <a:spcPts val="385"/>
              </a:spcBef>
            </a:pPr>
            <a:r>
              <a:rPr sz="1600" b="1" spc="-10" dirty="0">
                <a:cs typeface="Carlito"/>
              </a:rPr>
              <a:t>BEGIN</a:t>
            </a:r>
            <a:endParaRPr sz="1600" dirty="0">
              <a:cs typeface="Carlito"/>
            </a:endParaRPr>
          </a:p>
          <a:p>
            <a:pPr marL="1498600">
              <a:spcBef>
                <a:spcPts val="385"/>
              </a:spcBef>
            </a:pPr>
            <a:r>
              <a:rPr sz="1600" b="1" dirty="0">
                <a:cs typeface="Carlito"/>
              </a:rPr>
              <a:t>....</a:t>
            </a:r>
            <a:endParaRPr sz="1600" dirty="0">
              <a:cs typeface="Carlito"/>
            </a:endParaRPr>
          </a:p>
          <a:p>
            <a:pPr marL="584200">
              <a:spcBef>
                <a:spcPts val="385"/>
              </a:spcBef>
            </a:pPr>
            <a:r>
              <a:rPr sz="1600" b="1" spc="-5" dirty="0">
                <a:cs typeface="Carlito"/>
              </a:rPr>
              <a:t>END</a:t>
            </a:r>
            <a:endParaRPr sz="1600" dirty="0">
              <a:cs typeface="Carlito"/>
            </a:endParaRPr>
          </a:p>
          <a:p>
            <a:pPr marL="527685" marR="2005330" indent="-515620">
              <a:lnSpc>
                <a:spcPct val="120000"/>
              </a:lnSpc>
            </a:pPr>
            <a:r>
              <a:rPr sz="1600" b="1" spc="-10" dirty="0">
                <a:cs typeface="Carlito"/>
              </a:rPr>
              <a:t>Executing the </a:t>
            </a:r>
            <a:r>
              <a:rPr sz="1600" b="1" spc="-15" dirty="0">
                <a:cs typeface="Carlito"/>
              </a:rPr>
              <a:t>parameterized stored </a:t>
            </a:r>
            <a:r>
              <a:rPr sz="1600" b="1" spc="-10" dirty="0">
                <a:cs typeface="Carlito"/>
              </a:rPr>
              <a:t>procedure:  EXECUTE prcListEmployee </a:t>
            </a:r>
            <a:r>
              <a:rPr sz="1600" b="1" spc="-35" dirty="0">
                <a:cs typeface="Carlito"/>
              </a:rPr>
              <a:t>'Tool</a:t>
            </a:r>
            <a:r>
              <a:rPr sz="1600" b="1" spc="2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Designer'</a:t>
            </a:r>
            <a:endParaRPr sz="1600" dirty="0"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9147" y="1917295"/>
            <a:ext cx="7849234" cy="41485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4465">
              <a:spcBef>
                <a:spcPts val="355"/>
              </a:spcBef>
            </a:pPr>
            <a:r>
              <a:rPr sz="2400" b="1" spc="-5" dirty="0">
                <a:solidFill>
                  <a:srgbClr val="FFFFFF"/>
                </a:solidFill>
                <a:cs typeface="Tahoma"/>
              </a:rPr>
              <a:t>Creating </a:t>
            </a:r>
            <a:r>
              <a:rPr sz="2400" b="1" dirty="0">
                <a:solidFill>
                  <a:srgbClr val="FFFFFF"/>
                </a:solidFill>
                <a:cs typeface="Tahoma"/>
              </a:rPr>
              <a:t>Parameterized </a:t>
            </a:r>
            <a:r>
              <a:rPr sz="2400" b="1" spc="-5" dirty="0">
                <a:solidFill>
                  <a:srgbClr val="FFFFFF"/>
                </a:solidFill>
                <a:cs typeface="Tahoma"/>
              </a:rPr>
              <a:t>Stored</a:t>
            </a:r>
            <a:r>
              <a:rPr sz="2400" b="1" spc="-50" dirty="0">
                <a:solidFill>
                  <a:srgbClr val="FFFFFF"/>
                </a:solidFill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Tahoma"/>
              </a:rPr>
              <a:t>Procedures</a:t>
            </a:r>
            <a:endParaRPr sz="2400"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7564" y="1040707"/>
            <a:ext cx="7772400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8122024" y="6327178"/>
            <a:ext cx="2008908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9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76168" y="2646521"/>
            <a:ext cx="7712026" cy="203812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0" dirty="0">
                <a:latin typeface="Carlito"/>
                <a:cs typeface="Carlito"/>
              </a:rPr>
              <a:t>You </a:t>
            </a:r>
            <a:r>
              <a:rPr sz="1600" b="1" spc="-5" dirty="0">
                <a:latin typeface="Carlito"/>
                <a:cs typeface="Carlito"/>
              </a:rPr>
              <a:t>can </a:t>
            </a:r>
            <a:r>
              <a:rPr sz="1600" b="1" spc="-10" dirty="0">
                <a:latin typeface="Carlito"/>
                <a:cs typeface="Carlito"/>
              </a:rPr>
              <a:t>return values </a:t>
            </a:r>
            <a:r>
              <a:rPr sz="1600" b="1" spc="-15" dirty="0">
                <a:latin typeface="Carlito"/>
                <a:cs typeface="Carlito"/>
              </a:rPr>
              <a:t>from </a:t>
            </a:r>
            <a:r>
              <a:rPr sz="1600" b="1" spc="-5" dirty="0">
                <a:latin typeface="Carlito"/>
                <a:cs typeface="Carlito"/>
              </a:rPr>
              <a:t>the </a:t>
            </a:r>
            <a:r>
              <a:rPr sz="1600" b="1" spc="-10" dirty="0">
                <a:latin typeface="Carlito"/>
                <a:cs typeface="Carlito"/>
              </a:rPr>
              <a:t>stored procedure </a:t>
            </a:r>
            <a:r>
              <a:rPr sz="1600" b="1" spc="-15" dirty="0">
                <a:latin typeface="Carlito"/>
                <a:cs typeface="Carlito"/>
              </a:rPr>
              <a:t>by </a:t>
            </a:r>
            <a:r>
              <a:rPr sz="1600" b="1" spc="-5" dirty="0">
                <a:latin typeface="Carlito"/>
                <a:cs typeface="Carlito"/>
              </a:rPr>
              <a:t>using</a:t>
            </a:r>
            <a:r>
              <a:rPr sz="1600" b="1" spc="2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the:</a:t>
            </a:r>
            <a:endParaRPr sz="1600" dirty="0">
              <a:latin typeface="Carlito"/>
              <a:cs typeface="Carlito"/>
            </a:endParaRPr>
          </a:p>
          <a:p>
            <a:pPr marL="413384" marR="5078730">
              <a:lnSpc>
                <a:spcPct val="120000"/>
              </a:lnSpc>
            </a:pPr>
            <a:r>
              <a:rPr sz="1600" b="1" spc="-5" dirty="0">
                <a:latin typeface="Carlito"/>
                <a:cs typeface="Carlito"/>
              </a:rPr>
              <a:t>RETURN </a:t>
            </a:r>
            <a:r>
              <a:rPr sz="1600" b="1" spc="-15" dirty="0">
                <a:latin typeface="Carlito"/>
                <a:cs typeface="Carlito"/>
              </a:rPr>
              <a:t>statement  </a:t>
            </a:r>
            <a:r>
              <a:rPr sz="1600" b="1" spc="-10" dirty="0">
                <a:latin typeface="Carlito"/>
                <a:cs typeface="Carlito"/>
              </a:rPr>
              <a:t>OUTPUT</a:t>
            </a:r>
            <a:r>
              <a:rPr sz="1600" b="1" spc="-5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parameters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385"/>
              </a:spcBef>
            </a:pP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RETURN </a:t>
            </a:r>
            <a:r>
              <a:rPr sz="1600" b="1" spc="-15" dirty="0">
                <a:latin typeface="Carlito"/>
                <a:cs typeface="Carlito"/>
              </a:rPr>
              <a:t>statement </a:t>
            </a:r>
            <a:r>
              <a:rPr sz="1600" b="1" spc="-5" dirty="0">
                <a:latin typeface="Carlito"/>
                <a:cs typeface="Carlito"/>
              </a:rPr>
              <a:t>allows </a:t>
            </a: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15" dirty="0">
                <a:latin typeface="Carlito"/>
                <a:cs typeface="Carlito"/>
              </a:rPr>
              <a:t>stored procedure </a:t>
            </a:r>
            <a:r>
              <a:rPr sz="1600" b="1" spc="-10" dirty="0">
                <a:latin typeface="Carlito"/>
                <a:cs typeface="Carlito"/>
              </a:rPr>
              <a:t>to </a:t>
            </a:r>
            <a:r>
              <a:rPr sz="1600" b="1" spc="-15" dirty="0">
                <a:latin typeface="Carlito"/>
                <a:cs typeface="Carlito"/>
              </a:rPr>
              <a:t>return </a:t>
            </a:r>
            <a:r>
              <a:rPr sz="1600" b="1" spc="-5" dirty="0">
                <a:latin typeface="Carlito"/>
                <a:cs typeface="Carlito"/>
              </a:rPr>
              <a:t>only an </a:t>
            </a:r>
            <a:r>
              <a:rPr sz="1600" b="1" spc="-15" dirty="0">
                <a:latin typeface="Carlito"/>
                <a:cs typeface="Carlito"/>
              </a:rPr>
              <a:t>integer </a:t>
            </a:r>
            <a:r>
              <a:rPr sz="1600" b="1" spc="-10" dirty="0">
                <a:latin typeface="Carlito"/>
                <a:cs typeface="Carlito"/>
              </a:rPr>
              <a:t>value</a:t>
            </a:r>
            <a:r>
              <a:rPr sz="1600" b="1" spc="24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to</a:t>
            </a:r>
            <a:r>
              <a:rPr lang="en-GB" sz="1600" b="1" spc="-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the calling</a:t>
            </a:r>
            <a:r>
              <a:rPr sz="1600" b="1" spc="-2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application.</a:t>
            </a:r>
            <a:endParaRPr sz="1600" dirty="0">
              <a:latin typeface="Carlito"/>
              <a:cs typeface="Carlito"/>
            </a:endParaRPr>
          </a:p>
          <a:p>
            <a:pPr marL="12700">
              <a:spcBef>
                <a:spcPts val="385"/>
              </a:spcBef>
            </a:pPr>
            <a:r>
              <a:rPr sz="1600" b="1" spc="-15" dirty="0">
                <a:latin typeface="Carlito"/>
                <a:cs typeface="Carlito"/>
              </a:rPr>
              <a:t>Syntax:</a:t>
            </a:r>
            <a:endParaRPr sz="1600" dirty="0">
              <a:latin typeface="Carlito"/>
              <a:cs typeface="Carlito"/>
            </a:endParaRPr>
          </a:p>
          <a:p>
            <a:pPr marL="584200">
              <a:spcBef>
                <a:spcPts val="385"/>
              </a:spcBef>
            </a:pPr>
            <a:r>
              <a:rPr sz="1600" b="1" spc="-5" dirty="0">
                <a:latin typeface="Carlito"/>
                <a:cs typeface="Carlito"/>
              </a:rPr>
              <a:t>RETURN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value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7564" y="1772792"/>
            <a:ext cx="7772400" cy="41485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4465">
              <a:spcBef>
                <a:spcPts val="355"/>
              </a:spcBef>
            </a:pPr>
            <a:r>
              <a:rPr sz="2400" b="1" spc="-5" dirty="0">
                <a:solidFill>
                  <a:srgbClr val="FFFFFF"/>
                </a:solidFill>
                <a:cs typeface="Tahoma"/>
              </a:rPr>
              <a:t>Returning </a:t>
            </a:r>
            <a:r>
              <a:rPr sz="2400" b="1" dirty="0">
                <a:solidFill>
                  <a:srgbClr val="FFFFFF"/>
                </a:solidFill>
                <a:cs typeface="Tahoma"/>
              </a:rPr>
              <a:t>Values </a:t>
            </a:r>
            <a:r>
              <a:rPr sz="2400" b="1" spc="-5" dirty="0">
                <a:solidFill>
                  <a:srgbClr val="FFFFFF"/>
                </a:solidFill>
                <a:cs typeface="Tahoma"/>
              </a:rPr>
              <a:t>from Stored</a:t>
            </a:r>
            <a:r>
              <a:rPr sz="2400" b="1" spc="-80" dirty="0">
                <a:solidFill>
                  <a:srgbClr val="FFFFFF"/>
                </a:solidFill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Tahoma"/>
              </a:rPr>
              <a:t>Procedures</a:t>
            </a:r>
            <a:endParaRPr sz="2400" dirty="0"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7564" y="873944"/>
            <a:ext cx="7772400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7634879" y="6322773"/>
            <a:ext cx="2345085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5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07564" y="2509774"/>
            <a:ext cx="7844485" cy="2588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b="1" dirty="0">
                <a:cs typeface="Carlito"/>
              </a:rPr>
              <a:t>The </a:t>
            </a:r>
            <a:r>
              <a:rPr b="1" spc="-5" dirty="0">
                <a:cs typeface="Carlito"/>
              </a:rPr>
              <a:t>OUTPUT </a:t>
            </a:r>
            <a:r>
              <a:rPr b="1" spc="-20" dirty="0">
                <a:cs typeface="Carlito"/>
              </a:rPr>
              <a:t>keyword </a:t>
            </a:r>
            <a:r>
              <a:rPr b="1" spc="-5" dirty="0">
                <a:cs typeface="Carlito"/>
              </a:rPr>
              <a:t>allows </a:t>
            </a:r>
            <a:r>
              <a:rPr b="1" spc="-10" dirty="0">
                <a:cs typeface="Carlito"/>
              </a:rPr>
              <a:t>you </a:t>
            </a:r>
            <a:r>
              <a:rPr b="1" spc="-15" dirty="0">
                <a:cs typeface="Carlito"/>
              </a:rPr>
              <a:t>to create </a:t>
            </a:r>
            <a:r>
              <a:rPr b="1" dirty="0">
                <a:cs typeface="Carlito"/>
              </a:rPr>
              <a:t>a </a:t>
            </a:r>
            <a:r>
              <a:rPr b="1" spc="-15" dirty="0">
                <a:cs typeface="Carlito"/>
              </a:rPr>
              <a:t>stored </a:t>
            </a:r>
            <a:r>
              <a:rPr b="1" spc="-5" dirty="0">
                <a:cs typeface="Carlito"/>
              </a:rPr>
              <a:t>procedure with  </a:t>
            </a:r>
            <a:r>
              <a:rPr b="1" dirty="0">
                <a:cs typeface="Carlito"/>
              </a:rPr>
              <a:t>output</a:t>
            </a:r>
            <a:r>
              <a:rPr b="1" spc="-60" dirty="0">
                <a:cs typeface="Carlito"/>
              </a:rPr>
              <a:t> </a:t>
            </a:r>
            <a:r>
              <a:rPr b="1" spc="-15" dirty="0">
                <a:cs typeface="Carlito"/>
              </a:rPr>
              <a:t>parameters.</a:t>
            </a:r>
            <a:endParaRPr dirty="0">
              <a:cs typeface="Carlito"/>
            </a:endParaRPr>
          </a:p>
          <a:p>
            <a:pPr marL="12700">
              <a:spcBef>
                <a:spcPts val="480"/>
              </a:spcBef>
            </a:pPr>
            <a:r>
              <a:rPr b="1" spc="-15" dirty="0">
                <a:cs typeface="Carlito"/>
              </a:rPr>
              <a:t>Syntax:</a:t>
            </a:r>
            <a:endParaRPr dirty="0">
              <a:cs typeface="Carlito"/>
            </a:endParaRPr>
          </a:p>
          <a:p>
            <a:pPr marL="583565" marR="3301365">
              <a:lnSpc>
                <a:spcPct val="123100"/>
              </a:lnSpc>
              <a:spcBef>
                <a:spcPts val="195"/>
              </a:spcBef>
            </a:pPr>
            <a:r>
              <a:rPr b="1" spc="-30" dirty="0">
                <a:cs typeface="Carlito"/>
              </a:rPr>
              <a:t>CREATE </a:t>
            </a:r>
            <a:r>
              <a:rPr b="1" spc="-10" dirty="0">
                <a:cs typeface="Carlito"/>
              </a:rPr>
              <a:t>PROCEDURE </a:t>
            </a:r>
            <a:r>
              <a:rPr b="1" spc="-10" dirty="0" err="1">
                <a:cs typeface="Carlito"/>
              </a:rPr>
              <a:t>procedure_name</a:t>
            </a:r>
            <a:r>
              <a:rPr b="1" spc="-10" dirty="0">
                <a:cs typeface="Carlito"/>
              </a:rPr>
              <a:t>  </a:t>
            </a:r>
            <a:r>
              <a:rPr lang="en-GB" b="1" spc="-5" dirty="0">
                <a:cs typeface="Carlito"/>
              </a:rPr>
              <a:t>(</a:t>
            </a:r>
            <a:endParaRPr dirty="0">
              <a:cs typeface="Carlito"/>
            </a:endParaRPr>
          </a:p>
          <a:p>
            <a:pPr marL="583565">
              <a:spcBef>
                <a:spcPts val="385"/>
              </a:spcBef>
            </a:pPr>
            <a:r>
              <a:rPr b="1" spc="-10" dirty="0">
                <a:cs typeface="Carlito"/>
              </a:rPr>
              <a:t>{@parameter data_type}</a:t>
            </a:r>
            <a:r>
              <a:rPr b="1" spc="20" dirty="0">
                <a:cs typeface="Carlito"/>
              </a:rPr>
              <a:t> </a:t>
            </a:r>
            <a:r>
              <a:rPr b="1" spc="-5" dirty="0">
                <a:cs typeface="Carlito"/>
              </a:rPr>
              <a:t>[OUTPUT]</a:t>
            </a:r>
            <a:endParaRPr dirty="0">
              <a:cs typeface="Carlito"/>
            </a:endParaRPr>
          </a:p>
          <a:p>
            <a:pPr marL="583565">
              <a:spcBef>
                <a:spcPts val="385"/>
              </a:spcBef>
            </a:pPr>
            <a:r>
              <a:rPr lang="en-GB" b="1" spc="-5" dirty="0">
                <a:cs typeface="Carlito"/>
              </a:rPr>
              <a:t>)</a:t>
            </a:r>
            <a:endParaRPr dirty="0">
              <a:cs typeface="Carlito"/>
            </a:endParaRPr>
          </a:p>
          <a:p>
            <a:pPr marL="583565">
              <a:spcBef>
                <a:spcPts val="385"/>
              </a:spcBef>
            </a:pPr>
            <a:r>
              <a:rPr b="1" spc="-5" dirty="0">
                <a:cs typeface="Carlito"/>
              </a:rPr>
              <a:t>AS</a:t>
            </a:r>
            <a:endParaRPr dirty="0">
              <a:cs typeface="Carlito"/>
            </a:endParaRPr>
          </a:p>
          <a:p>
            <a:pPr marL="583565">
              <a:spcBef>
                <a:spcPts val="385"/>
              </a:spcBef>
            </a:pPr>
            <a:r>
              <a:rPr b="1" spc="-15" dirty="0">
                <a:cs typeface="Carlito"/>
              </a:rPr>
              <a:t>sql_statement</a:t>
            </a:r>
            <a:r>
              <a:rPr b="1" spc="-20" dirty="0">
                <a:cs typeface="Carlito"/>
              </a:rPr>
              <a:t> </a:t>
            </a:r>
            <a:r>
              <a:rPr b="1" spc="-5" dirty="0">
                <a:cs typeface="Carlito"/>
              </a:rPr>
              <a:t>[...n]</a:t>
            </a:r>
            <a:endParaRPr dirty="0"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7564" y="1772792"/>
            <a:ext cx="7849234" cy="41485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64465">
              <a:spcBef>
                <a:spcPts val="355"/>
              </a:spcBef>
            </a:pPr>
            <a:r>
              <a:rPr sz="2400" b="1" spc="-5" dirty="0">
                <a:solidFill>
                  <a:srgbClr val="FFFFFF"/>
                </a:solidFill>
                <a:cs typeface="Tahoma"/>
              </a:rPr>
              <a:t>Returning </a:t>
            </a:r>
            <a:r>
              <a:rPr sz="2400" b="1" dirty="0">
                <a:solidFill>
                  <a:srgbClr val="FFFFFF"/>
                </a:solidFill>
                <a:cs typeface="Tahoma"/>
              </a:rPr>
              <a:t>Values </a:t>
            </a:r>
            <a:r>
              <a:rPr sz="2400" b="1" spc="-5" dirty="0">
                <a:solidFill>
                  <a:srgbClr val="FFFFFF"/>
                </a:solidFill>
                <a:cs typeface="Tahoma"/>
              </a:rPr>
              <a:t>from Stored Procedures</a:t>
            </a:r>
            <a:r>
              <a:rPr sz="2400" b="1" spc="-100" dirty="0">
                <a:solidFill>
                  <a:srgbClr val="FFFFFF"/>
                </a:solidFill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Tahoma"/>
              </a:rPr>
              <a:t>(Contd.)</a:t>
            </a:r>
            <a:endParaRPr sz="2400"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7563" y="889578"/>
            <a:ext cx="7844486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7" name="object 7"/>
          <p:cNvSpPr/>
          <p:nvPr/>
        </p:nvSpPr>
        <p:spPr>
          <a:xfrm>
            <a:off x="8083482" y="6242090"/>
            <a:ext cx="1968567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3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07564" y="2635612"/>
            <a:ext cx="7772400" cy="149438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8450" indent="-285750">
              <a:spcBef>
                <a:spcPts val="484"/>
              </a:spcBef>
              <a:buFont typeface="Wingdings" panose="05000000000000000000" pitchFamily="2" charset="2"/>
              <a:buChar char="Ø"/>
            </a:pPr>
            <a:r>
              <a:rPr sz="1600" b="1" spc="-5" dirty="0">
                <a:cs typeface="Carlito"/>
              </a:rPr>
              <a:t>An</a:t>
            </a:r>
            <a:r>
              <a:rPr sz="1600" b="1" spc="-1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index:</a:t>
            </a:r>
            <a:endParaRPr sz="1600" dirty="0">
              <a:cs typeface="Carlito"/>
            </a:endParaRPr>
          </a:p>
          <a:p>
            <a:pPr marL="699134" indent="-285750">
              <a:spcBef>
                <a:spcPts val="380"/>
              </a:spcBef>
              <a:buFont typeface="Wingdings" panose="05000000000000000000" pitchFamily="2" charset="2"/>
              <a:buChar char="Ø"/>
            </a:pPr>
            <a:r>
              <a:rPr sz="1600" b="1" spc="-10" dirty="0">
                <a:cs typeface="Carlito"/>
              </a:rPr>
              <a:t>Is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data structure that </a:t>
            </a:r>
            <a:r>
              <a:rPr sz="1600" b="1" spc="-5" dirty="0">
                <a:cs typeface="Carlito"/>
              </a:rPr>
              <a:t>enables </a:t>
            </a:r>
            <a:r>
              <a:rPr sz="1600" b="1" spc="-15" dirty="0">
                <a:cs typeface="Carlito"/>
              </a:rPr>
              <a:t>fast </a:t>
            </a:r>
            <a:r>
              <a:rPr sz="1600" b="1" spc="-10" dirty="0">
                <a:cs typeface="Carlito"/>
              </a:rPr>
              <a:t>searching </a:t>
            </a:r>
            <a:r>
              <a:rPr sz="1600" b="1" spc="-5" dirty="0">
                <a:cs typeface="Carlito"/>
              </a:rPr>
              <a:t>of</a:t>
            </a:r>
            <a:r>
              <a:rPr sz="1600" b="1" spc="12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data.</a:t>
            </a:r>
            <a:endParaRPr sz="1600" dirty="0">
              <a:cs typeface="Carlito"/>
            </a:endParaRPr>
          </a:p>
          <a:p>
            <a:pPr marL="699134" indent="-285750">
              <a:spcBef>
                <a:spcPts val="390"/>
              </a:spcBef>
              <a:buFont typeface="Wingdings" panose="05000000000000000000" pitchFamily="2" charset="2"/>
              <a:buChar char="Ø"/>
            </a:pPr>
            <a:r>
              <a:rPr sz="1600" b="1" spc="-10" dirty="0">
                <a:cs typeface="Carlito"/>
              </a:rPr>
              <a:t>Accelerates queries that </a:t>
            </a:r>
            <a:r>
              <a:rPr sz="1600" b="1" spc="-5" dirty="0">
                <a:cs typeface="Carlito"/>
              </a:rPr>
              <a:t>join tables, and </a:t>
            </a:r>
            <a:r>
              <a:rPr sz="1600" b="1" spc="-10" dirty="0">
                <a:cs typeface="Carlito"/>
              </a:rPr>
              <a:t>performs </a:t>
            </a:r>
            <a:r>
              <a:rPr sz="1600" b="1" spc="-5" dirty="0">
                <a:cs typeface="Carlito"/>
              </a:rPr>
              <a:t>sorting and</a:t>
            </a:r>
            <a:r>
              <a:rPr sz="1600" b="1" spc="17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grouping.</a:t>
            </a:r>
            <a:endParaRPr sz="1600" dirty="0">
              <a:cs typeface="Carlito"/>
            </a:endParaRPr>
          </a:p>
          <a:p>
            <a:pPr marL="699134" marR="171323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sz="1600" b="1" spc="-15" dirty="0">
                <a:cs typeface="Carlito"/>
              </a:rPr>
              <a:t>Enforces </a:t>
            </a:r>
            <a:r>
              <a:rPr sz="1600" b="1" spc="-10" dirty="0">
                <a:cs typeface="Carlito"/>
              </a:rPr>
              <a:t>uniqueness </a:t>
            </a:r>
            <a:r>
              <a:rPr sz="1600" b="1" spc="-5" dirty="0">
                <a:cs typeface="Carlito"/>
              </a:rPr>
              <a:t>of </a:t>
            </a:r>
            <a:r>
              <a:rPr sz="1600" b="1" spc="-15" dirty="0">
                <a:cs typeface="Carlito"/>
              </a:rPr>
              <a:t>rows </a:t>
            </a:r>
            <a:r>
              <a:rPr sz="1600" b="1" spc="-5" dirty="0">
                <a:cs typeface="Carlito"/>
              </a:rPr>
              <a:t>(if </a:t>
            </a:r>
            <a:r>
              <a:rPr sz="1600" b="1" spc="-10" dirty="0">
                <a:cs typeface="Carlito"/>
              </a:rPr>
              <a:t>configured for that).  </a:t>
            </a:r>
            <a:endParaRPr lang="en-GB" sz="1600" b="1" spc="-10" dirty="0">
              <a:cs typeface="Carlito"/>
            </a:endParaRPr>
          </a:p>
          <a:p>
            <a:pPr marL="699134" marR="171323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1600" b="1" spc="-10" dirty="0">
                <a:cs typeface="Carlito"/>
              </a:rPr>
              <a:t>C</a:t>
            </a:r>
            <a:r>
              <a:rPr sz="1600" b="1" spc="-10" dirty="0" err="1">
                <a:cs typeface="Carlito"/>
              </a:rPr>
              <a:t>ontains</a:t>
            </a:r>
            <a:r>
              <a:rPr sz="1600" b="1" spc="-1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a collection of </a:t>
            </a:r>
            <a:r>
              <a:rPr sz="1600" b="1" spc="-25" dirty="0">
                <a:cs typeface="Carlito"/>
              </a:rPr>
              <a:t>keys </a:t>
            </a:r>
            <a:r>
              <a:rPr sz="1600" b="1" spc="-5" dirty="0">
                <a:cs typeface="Carlito"/>
              </a:rPr>
              <a:t>and</a:t>
            </a:r>
            <a:r>
              <a:rPr sz="1600" b="1" spc="3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pointers.</a:t>
            </a:r>
            <a:endParaRPr sz="1600" dirty="0"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3119" y="1826080"/>
            <a:ext cx="7776845" cy="40011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z="2400" b="1" spc="-5" dirty="0">
                <a:solidFill>
                  <a:srgbClr val="FFFFFF"/>
                </a:solidFill>
                <a:cs typeface="Carlito"/>
              </a:rPr>
              <a:t>Identifying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the </a:t>
            </a:r>
            <a:r>
              <a:rPr sz="2400" b="1" spc="-15" dirty="0">
                <a:solidFill>
                  <a:srgbClr val="FFFFFF"/>
                </a:solidFill>
                <a:cs typeface="Carlito"/>
              </a:rPr>
              <a:t>Types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of</a:t>
            </a:r>
            <a:r>
              <a:rPr sz="2400" b="1" spc="-5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3119" y="1063524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latin typeface="+mn-lt"/>
              </a:rPr>
              <a:t>SQL </a:t>
            </a:r>
            <a:r>
              <a:rPr sz="2400" b="1" spc="-5" dirty="0">
                <a:latin typeface="+mn-lt"/>
              </a:rPr>
              <a:t>Server</a:t>
            </a:r>
            <a:r>
              <a:rPr sz="2400" b="1" spc="-40" dirty="0">
                <a:latin typeface="+mn-lt"/>
              </a:rPr>
              <a:t> </a:t>
            </a:r>
            <a:r>
              <a:rPr sz="2400" b="1" spc="-10" dirty="0">
                <a:latin typeface="+mn-lt"/>
              </a:rPr>
              <a:t>Introduction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1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86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680884" y="2640420"/>
            <a:ext cx="8301318" cy="13086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105"/>
              </a:spcBef>
            </a:pPr>
            <a:r>
              <a:rPr sz="1600" b="1" spc="-15" dirty="0"/>
              <a:t>Create </a:t>
            </a:r>
            <a:r>
              <a:rPr sz="1600" b="1" dirty="0"/>
              <a:t>a </a:t>
            </a:r>
            <a:r>
              <a:rPr sz="1600" b="1" spc="-5" dirty="0"/>
              <a:t>Procedure </a:t>
            </a:r>
            <a:r>
              <a:rPr sz="1600" b="1" dirty="0"/>
              <a:t>which </a:t>
            </a:r>
            <a:r>
              <a:rPr sz="1600" b="1" spc="-10" dirty="0"/>
              <a:t>can </a:t>
            </a:r>
            <a:r>
              <a:rPr sz="1600" b="1" dirty="0"/>
              <a:t>accept a </a:t>
            </a:r>
            <a:r>
              <a:rPr sz="1600" b="1" spc="-15" dirty="0"/>
              <a:t>Date </a:t>
            </a:r>
            <a:r>
              <a:rPr sz="1600" b="1" dirty="0"/>
              <a:t>as a </a:t>
            </a:r>
            <a:r>
              <a:rPr sz="1600" b="1" spc="-10" dirty="0"/>
              <a:t>parameter</a:t>
            </a:r>
            <a:r>
              <a:rPr sz="1600" b="1" spc="-60" dirty="0"/>
              <a:t> </a:t>
            </a:r>
            <a:r>
              <a:rPr sz="1600" b="1" dirty="0"/>
              <a:t>and</a:t>
            </a:r>
            <a:r>
              <a:rPr lang="en-GB" sz="1600" b="1" dirty="0"/>
              <a:t> </a:t>
            </a:r>
            <a:r>
              <a:rPr sz="1600" b="1" spc="-5" dirty="0"/>
              <a:t>shows </a:t>
            </a:r>
            <a:r>
              <a:rPr sz="1600" b="1" dirty="0"/>
              <a:t>the </a:t>
            </a:r>
            <a:r>
              <a:rPr sz="1600" b="1" spc="-5" dirty="0"/>
              <a:t>List </a:t>
            </a:r>
            <a:r>
              <a:rPr sz="1600" b="1" dirty="0"/>
              <a:t>of Books </a:t>
            </a:r>
            <a:r>
              <a:rPr sz="1600" b="1" spc="-5" dirty="0"/>
              <a:t>which </a:t>
            </a:r>
            <a:r>
              <a:rPr sz="1600" b="1" spc="-15" dirty="0"/>
              <a:t>were </a:t>
            </a:r>
            <a:r>
              <a:rPr sz="1600" b="1" dirty="0"/>
              <a:t>published on or </a:t>
            </a:r>
            <a:r>
              <a:rPr sz="1600" b="1" spc="-10" dirty="0"/>
              <a:t>after that</a:t>
            </a:r>
            <a:r>
              <a:rPr sz="1600" b="1" spc="-114" dirty="0"/>
              <a:t> </a:t>
            </a:r>
            <a:r>
              <a:rPr sz="1600" b="1" spc="-15" dirty="0"/>
              <a:t>date.</a:t>
            </a:r>
          </a:p>
          <a:p>
            <a:pPr marL="405765" marR="5080">
              <a:lnSpc>
                <a:spcPct val="100000"/>
              </a:lnSpc>
              <a:spcBef>
                <a:spcPts val="480"/>
              </a:spcBef>
            </a:pPr>
            <a:r>
              <a:rPr sz="1600" b="1" spc="-20" dirty="0"/>
              <a:t>Create </a:t>
            </a:r>
            <a:r>
              <a:rPr sz="1600" b="1" dirty="0"/>
              <a:t>a </a:t>
            </a:r>
            <a:r>
              <a:rPr sz="1600" b="1" spc="-5" dirty="0"/>
              <a:t>Procedure which can </a:t>
            </a:r>
            <a:r>
              <a:rPr sz="1600" b="1" dirty="0"/>
              <a:t>accept a BookName as a </a:t>
            </a:r>
            <a:r>
              <a:rPr sz="1600" b="1" spc="-30" dirty="0"/>
              <a:t>parameter. </a:t>
            </a:r>
            <a:r>
              <a:rPr sz="1600" b="1" dirty="0"/>
              <a:t>If  it </a:t>
            </a:r>
            <a:r>
              <a:rPr sz="1600" b="1" spc="-15" dirty="0"/>
              <a:t>exists </a:t>
            </a:r>
            <a:r>
              <a:rPr sz="1600" b="1" dirty="0"/>
              <a:t>then it should show the </a:t>
            </a:r>
            <a:r>
              <a:rPr sz="1600" b="1" spc="-10" dirty="0"/>
              <a:t>entire detail </a:t>
            </a:r>
            <a:r>
              <a:rPr sz="1600" b="1" spc="-15" dirty="0"/>
              <a:t>for </a:t>
            </a:r>
            <a:r>
              <a:rPr sz="1600" b="1" spc="-5" dirty="0"/>
              <a:t>that </a:t>
            </a:r>
            <a:r>
              <a:rPr sz="1600" b="1" dirty="0"/>
              <a:t>Book  otherwise it should show </a:t>
            </a:r>
            <a:r>
              <a:rPr sz="1600" b="1" spc="-10" dirty="0"/>
              <a:t>appropriate </a:t>
            </a:r>
            <a:r>
              <a:rPr sz="1600" b="1" spc="-5" dirty="0"/>
              <a:t>Message </a:t>
            </a:r>
            <a:r>
              <a:rPr sz="1600" b="1" dirty="0"/>
              <a:t>so </a:t>
            </a:r>
            <a:r>
              <a:rPr sz="1600" b="1" spc="-10" dirty="0"/>
              <a:t>that </a:t>
            </a:r>
            <a:r>
              <a:rPr sz="1600" b="1" dirty="0"/>
              <a:t>user </a:t>
            </a:r>
            <a:r>
              <a:rPr sz="1600" b="1" spc="-5" dirty="0"/>
              <a:t>can  understand </a:t>
            </a:r>
            <a:r>
              <a:rPr sz="1600" b="1" spc="-10" dirty="0"/>
              <a:t>that </a:t>
            </a:r>
            <a:r>
              <a:rPr sz="1600" b="1" dirty="0"/>
              <a:t>the book does not</a:t>
            </a:r>
            <a:r>
              <a:rPr sz="1600" b="1" spc="-80" dirty="0"/>
              <a:t> </a:t>
            </a:r>
            <a:r>
              <a:rPr sz="1600" b="1" spc="-15" dirty="0"/>
              <a:t>exist.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0883" y="1980390"/>
            <a:ext cx="8301318" cy="353302"/>
          </a:xfrm>
          <a:prstGeom prst="rect">
            <a:avLst/>
          </a:prstGeom>
          <a:solidFill>
            <a:srgbClr val="C0504D"/>
          </a:solidFill>
          <a:ln w="25400">
            <a:solidFill>
              <a:srgbClr val="8B3836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810" algn="ctr">
              <a:spcBef>
                <a:spcPts val="355"/>
              </a:spcBef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Lab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Exercise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0883" y="1067086"/>
            <a:ext cx="8301318" cy="606576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3495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solidFill>
                  <a:schemeClr val="bg1"/>
                </a:solidFill>
                <a:latin typeface="+mn-lt"/>
              </a:rPr>
              <a:t>SQL Server</a:t>
            </a:r>
            <a:r>
              <a:rPr sz="2400" b="1" spc="-3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sp>
        <p:nvSpPr>
          <p:cNvPr id="7" name="object 7"/>
          <p:cNvSpPr/>
          <p:nvPr/>
        </p:nvSpPr>
        <p:spPr>
          <a:xfrm>
            <a:off x="7959846" y="6255537"/>
            <a:ext cx="2022355" cy="432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3" y="286085"/>
            <a:ext cx="968265" cy="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6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17876" y="990601"/>
            <a:ext cx="7772400" cy="512961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spcBef>
                <a:spcPts val="160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SQL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Server</a:t>
            </a: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Introduction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79011" y="2768220"/>
            <a:ext cx="4850130" cy="1177925"/>
            <a:chOff x="2255011" y="2768219"/>
            <a:chExt cx="4850130" cy="1177925"/>
          </a:xfrm>
        </p:grpSpPr>
        <p:sp>
          <p:nvSpPr>
            <p:cNvPr id="5" name="object 5"/>
            <p:cNvSpPr/>
            <p:nvPr/>
          </p:nvSpPr>
          <p:spPr>
            <a:xfrm>
              <a:off x="2267711" y="2780919"/>
              <a:ext cx="4824730" cy="1152525"/>
            </a:xfrm>
            <a:custGeom>
              <a:avLst/>
              <a:gdLst/>
              <a:ahLst/>
              <a:cxnLst/>
              <a:rect l="l" t="t" r="r" b="b"/>
              <a:pathLst>
                <a:path w="4824730" h="1152525">
                  <a:moveTo>
                    <a:pt x="4632579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3"/>
                  </a:lnTo>
                  <a:lnTo>
                    <a:pt x="0" y="960119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3"/>
                  </a:lnTo>
                  <a:lnTo>
                    <a:pt x="4632579" y="1152143"/>
                  </a:lnTo>
                  <a:lnTo>
                    <a:pt x="4676606" y="1147072"/>
                  </a:lnTo>
                  <a:lnTo>
                    <a:pt x="4717023" y="1132625"/>
                  </a:lnTo>
                  <a:lnTo>
                    <a:pt x="4752677" y="1109956"/>
                  </a:lnTo>
                  <a:lnTo>
                    <a:pt x="4782415" y="1080218"/>
                  </a:lnTo>
                  <a:lnTo>
                    <a:pt x="4805084" y="1044564"/>
                  </a:lnTo>
                  <a:lnTo>
                    <a:pt x="4819531" y="1004147"/>
                  </a:lnTo>
                  <a:lnTo>
                    <a:pt x="4824603" y="960119"/>
                  </a:lnTo>
                  <a:lnTo>
                    <a:pt x="4824603" y="192023"/>
                  </a:lnTo>
                  <a:lnTo>
                    <a:pt x="4819531" y="147996"/>
                  </a:lnTo>
                  <a:lnTo>
                    <a:pt x="4805084" y="107579"/>
                  </a:lnTo>
                  <a:lnTo>
                    <a:pt x="4782415" y="71925"/>
                  </a:lnTo>
                  <a:lnTo>
                    <a:pt x="4752677" y="42187"/>
                  </a:lnTo>
                  <a:lnTo>
                    <a:pt x="4717023" y="19518"/>
                  </a:lnTo>
                  <a:lnTo>
                    <a:pt x="4676606" y="5071"/>
                  </a:lnTo>
                  <a:lnTo>
                    <a:pt x="463257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67711" y="2780919"/>
              <a:ext cx="4824730" cy="1152525"/>
            </a:xfrm>
            <a:custGeom>
              <a:avLst/>
              <a:gdLst/>
              <a:ahLst/>
              <a:cxnLst/>
              <a:rect l="l" t="t" r="r" b="b"/>
              <a:pathLst>
                <a:path w="4824730" h="1152525">
                  <a:moveTo>
                    <a:pt x="0" y="192023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4632579" y="0"/>
                  </a:lnTo>
                  <a:lnTo>
                    <a:pt x="4676606" y="5071"/>
                  </a:lnTo>
                  <a:lnTo>
                    <a:pt x="4717023" y="19518"/>
                  </a:lnTo>
                  <a:lnTo>
                    <a:pt x="4752677" y="42187"/>
                  </a:lnTo>
                  <a:lnTo>
                    <a:pt x="4782415" y="71925"/>
                  </a:lnTo>
                  <a:lnTo>
                    <a:pt x="4805084" y="107579"/>
                  </a:lnTo>
                  <a:lnTo>
                    <a:pt x="4819531" y="147996"/>
                  </a:lnTo>
                  <a:lnTo>
                    <a:pt x="4824603" y="192023"/>
                  </a:lnTo>
                  <a:lnTo>
                    <a:pt x="4824603" y="960119"/>
                  </a:lnTo>
                  <a:lnTo>
                    <a:pt x="4819531" y="1004147"/>
                  </a:lnTo>
                  <a:lnTo>
                    <a:pt x="4805084" y="1044564"/>
                  </a:lnTo>
                  <a:lnTo>
                    <a:pt x="4782415" y="1080218"/>
                  </a:lnTo>
                  <a:lnTo>
                    <a:pt x="4752677" y="1109956"/>
                  </a:lnTo>
                  <a:lnTo>
                    <a:pt x="4717023" y="1132625"/>
                  </a:lnTo>
                  <a:lnTo>
                    <a:pt x="4676606" y="1147072"/>
                  </a:lnTo>
                  <a:lnTo>
                    <a:pt x="4632579" y="1152143"/>
                  </a:lnTo>
                  <a:lnTo>
                    <a:pt x="192024" y="1152143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19"/>
                  </a:lnTo>
                  <a:lnTo>
                    <a:pt x="0" y="19202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88026" y="3108782"/>
            <a:ext cx="217957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End of </a:t>
            </a:r>
            <a:r>
              <a:rPr sz="2800" spc="-25" dirty="0">
                <a:solidFill>
                  <a:srgbClr val="FFFFFF"/>
                </a:solidFill>
                <a:latin typeface="Carlito"/>
                <a:cs typeface="Carlito"/>
              </a:rPr>
              <a:t>Day</a:t>
            </a:r>
            <a:r>
              <a:rPr sz="2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GB" sz="2800" spc="-5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76" y="304800"/>
            <a:ext cx="933450" cy="573842"/>
          </a:xfrm>
          <a:prstGeom prst="rect">
            <a:avLst/>
          </a:prstGeom>
        </p:spPr>
      </p:pic>
      <p:sp>
        <p:nvSpPr>
          <p:cNvPr id="9" name="object 10"/>
          <p:cNvSpPr/>
          <p:nvPr/>
        </p:nvSpPr>
        <p:spPr>
          <a:xfrm>
            <a:off x="7745191" y="6322773"/>
            <a:ext cx="2345085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34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565" y="2176933"/>
            <a:ext cx="7772400" cy="8521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20" dirty="0">
                <a:cs typeface="Carlito"/>
              </a:rPr>
              <a:t>Keys </a:t>
            </a:r>
            <a:r>
              <a:rPr sz="1600" b="1" spc="-10" dirty="0">
                <a:cs typeface="Carlito"/>
              </a:rPr>
              <a:t>are the values </a:t>
            </a:r>
            <a:r>
              <a:rPr sz="1600" b="1" spc="-5" dirty="0">
                <a:cs typeface="Carlito"/>
              </a:rPr>
              <a:t>built on </a:t>
            </a:r>
            <a:r>
              <a:rPr sz="1600" b="1" spc="-10" dirty="0">
                <a:cs typeface="Carlito"/>
              </a:rPr>
              <a:t>the frequently searched </a:t>
            </a:r>
            <a:r>
              <a:rPr sz="1600" b="1" spc="-5" dirty="0">
                <a:cs typeface="Carlito"/>
              </a:rPr>
              <a:t>column or columns of </a:t>
            </a:r>
            <a:r>
              <a:rPr sz="1600" b="1" spc="-10" dirty="0">
                <a:cs typeface="Carlito"/>
              </a:rPr>
              <a:t>the</a:t>
            </a:r>
            <a:r>
              <a:rPr sz="1600" b="1" spc="24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table.</a:t>
            </a:r>
            <a:endParaRPr sz="1600" dirty="0">
              <a:cs typeface="Carlito"/>
            </a:endParaRPr>
          </a:p>
          <a:p>
            <a:pPr marL="355600" marR="5080" indent="-342900"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5" dirty="0">
                <a:cs typeface="Carlito"/>
              </a:rPr>
              <a:t>Pointers store </a:t>
            </a:r>
            <a:r>
              <a:rPr sz="1600" b="1" spc="-10" dirty="0">
                <a:cs typeface="Carlito"/>
              </a:rPr>
              <a:t>the address </a:t>
            </a:r>
            <a:r>
              <a:rPr sz="1600" b="1" spc="-5" dirty="0">
                <a:cs typeface="Carlito"/>
              </a:rPr>
              <a:t>of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location </a:t>
            </a:r>
            <a:r>
              <a:rPr sz="1600" b="1" spc="-10" dirty="0">
                <a:cs typeface="Carlito"/>
              </a:rPr>
              <a:t>where </a:t>
            </a: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data page </a:t>
            </a:r>
            <a:r>
              <a:rPr sz="1600" b="1" spc="-5" dirty="0">
                <a:cs typeface="Carlito"/>
              </a:rPr>
              <a:t>is </a:t>
            </a:r>
            <a:r>
              <a:rPr sz="1600" b="1" spc="-15" dirty="0">
                <a:cs typeface="Carlito"/>
              </a:rPr>
              <a:t>stored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the </a:t>
            </a:r>
            <a:r>
              <a:rPr sz="1600" b="1" spc="-20" dirty="0">
                <a:cs typeface="Carlito"/>
              </a:rPr>
              <a:t>memory,  </a:t>
            </a:r>
            <a:r>
              <a:rPr sz="1600" b="1" spc="-5" dirty="0">
                <a:cs typeface="Carlito"/>
              </a:rPr>
              <a:t>as </a:t>
            </a:r>
            <a:r>
              <a:rPr sz="1600" b="1" spc="-10" dirty="0">
                <a:cs typeface="Carlito"/>
              </a:rPr>
              <a:t>depicted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the following</a:t>
            </a:r>
            <a:r>
              <a:rPr sz="1600" b="1" spc="3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figure.</a:t>
            </a:r>
            <a:endParaRPr sz="1600" dirty="0"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7565" y="1628763"/>
            <a:ext cx="7776845" cy="40011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z="2400" b="1" spc="-5" dirty="0">
                <a:solidFill>
                  <a:srgbClr val="FFFFFF"/>
                </a:solidFill>
                <a:cs typeface="Carlito"/>
              </a:rPr>
              <a:t>Identifying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the </a:t>
            </a:r>
            <a:r>
              <a:rPr sz="2400" b="1" spc="-15" dirty="0">
                <a:solidFill>
                  <a:srgbClr val="FFFFFF"/>
                </a:solidFill>
                <a:cs typeface="Carlito"/>
              </a:rPr>
              <a:t>Types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of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r>
              <a:rPr sz="2400" b="1" spc="-114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arlito"/>
              </a:rPr>
              <a:t>(Contd.)</a:t>
            </a:r>
            <a:endParaRPr sz="2400"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3421640"/>
            <a:ext cx="4438650" cy="2336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7565" y="950721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/>
              <a:t>SQL </a:t>
            </a:r>
            <a:r>
              <a:rPr sz="2400" b="1" spc="-5" dirty="0"/>
              <a:t>Server</a:t>
            </a:r>
            <a:r>
              <a:rPr sz="2400" b="1" spc="-40" dirty="0"/>
              <a:t> </a:t>
            </a:r>
            <a:r>
              <a:rPr sz="2400" b="1" spc="-10" dirty="0"/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7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04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85261" y="2564969"/>
            <a:ext cx="7794703" cy="91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20000"/>
              </a:lnSpc>
              <a:spcBef>
                <a:spcPts val="100"/>
              </a:spcBef>
            </a:pPr>
            <a:r>
              <a:rPr sz="1600" b="1" spc="-15" dirty="0">
                <a:cs typeface="Carlito"/>
              </a:rPr>
              <a:t>Indexes </a:t>
            </a:r>
            <a:r>
              <a:rPr sz="1600" b="1" spc="-10" dirty="0">
                <a:cs typeface="Carlito"/>
              </a:rPr>
              <a:t>are </a:t>
            </a:r>
            <a:r>
              <a:rPr sz="1600" b="1" dirty="0">
                <a:cs typeface="Carlito"/>
              </a:rPr>
              <a:t>of </a:t>
            </a:r>
            <a:r>
              <a:rPr sz="1600" b="1" spc="-10" dirty="0">
                <a:cs typeface="Carlito"/>
              </a:rPr>
              <a:t>the following types:</a:t>
            </a:r>
            <a:endParaRPr lang="en-GB" sz="1600" b="1" spc="-10" dirty="0">
              <a:cs typeface="Carlito"/>
            </a:endParaRPr>
          </a:p>
          <a:p>
            <a:pPr marL="297814" marR="508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1600" b="1" spc="-15" dirty="0">
                <a:cs typeface="Carlito"/>
              </a:rPr>
              <a:t>Clustered</a:t>
            </a:r>
            <a:endParaRPr lang="en-GB" sz="1600" dirty="0">
              <a:cs typeface="Carlito"/>
            </a:endParaRPr>
          </a:p>
          <a:p>
            <a:pPr marL="297814" marR="508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1600" b="1" spc="-10" dirty="0">
                <a:cs typeface="Carlito"/>
              </a:rPr>
              <a:t>Non</a:t>
            </a:r>
            <a:r>
              <a:rPr lang="en-GB" sz="1600" b="1" spc="-1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clustered</a:t>
            </a:r>
            <a:endParaRPr sz="1600" dirty="0"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7564" y="1700771"/>
            <a:ext cx="7772400" cy="308418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spcBef>
                <a:spcPts val="245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Identifying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Indexes</a:t>
            </a:r>
            <a:r>
              <a:rPr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(Contd.)</a:t>
            </a:r>
            <a:endParaRPr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9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 txBox="1">
            <a:spLocks/>
          </p:cNvSpPr>
          <p:nvPr/>
        </p:nvSpPr>
        <p:spPr>
          <a:xfrm>
            <a:off x="2207565" y="950721"/>
            <a:ext cx="7772400" cy="37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20"/>
              </a:lnSpc>
            </a:pPr>
            <a:r>
              <a:rPr lang="en-GB" sz="2400" b="1"/>
              <a:t>SQL </a:t>
            </a:r>
            <a:r>
              <a:rPr lang="en-GB" sz="2400" b="1" spc="-5"/>
              <a:t>Server</a:t>
            </a:r>
            <a:r>
              <a:rPr lang="en-GB" sz="2400" b="1" spc="-40"/>
              <a:t> </a:t>
            </a:r>
            <a:r>
              <a:rPr lang="en-GB" sz="2400" b="1" spc="-10"/>
              <a:t>Introduction</a:t>
            </a:r>
            <a:endParaRPr lang="en-GB" sz="2400" b="1" spc="-10" dirty="0"/>
          </a:p>
        </p:txBody>
      </p:sp>
      <p:sp>
        <p:nvSpPr>
          <p:cNvPr id="12" name="Rectangle 11"/>
          <p:cNvSpPr/>
          <p:nvPr/>
        </p:nvSpPr>
        <p:spPr>
          <a:xfrm>
            <a:off x="2207564" y="4222376"/>
            <a:ext cx="7772400" cy="7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Table can contain Maximum only 1 Clustered Index and more than one non clustered index on different columns within it.</a:t>
            </a:r>
          </a:p>
        </p:txBody>
      </p:sp>
    </p:spTree>
    <p:extLst>
      <p:ext uri="{BB962C8B-B14F-4D97-AF65-F5344CB8AC3E}">
        <p14:creationId xmlns:p14="http://schemas.microsoft.com/office/powerpoint/2010/main" val="51331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005" y="2516885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9308" y="2442463"/>
            <a:ext cx="7350656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5" dirty="0">
                <a:cs typeface="Carlito"/>
              </a:rPr>
              <a:t>A </a:t>
            </a:r>
            <a:r>
              <a:rPr sz="1600" b="1" spc="-10" dirty="0">
                <a:cs typeface="Carlito"/>
              </a:rPr>
              <a:t>clustered index </a:t>
            </a:r>
            <a:r>
              <a:rPr sz="1600" b="1" spc="-5" dirty="0">
                <a:cs typeface="Carlito"/>
              </a:rPr>
              <a:t>sorts and </a:t>
            </a:r>
            <a:r>
              <a:rPr sz="1600" b="1" spc="-15" dirty="0">
                <a:cs typeface="Carlito"/>
              </a:rPr>
              <a:t>stores </a:t>
            </a:r>
            <a:r>
              <a:rPr sz="1600" b="1" spc="-10" dirty="0">
                <a:cs typeface="Carlito"/>
              </a:rPr>
              <a:t>the data </a:t>
            </a:r>
            <a:r>
              <a:rPr sz="1600" b="1" spc="-15" dirty="0">
                <a:cs typeface="Carlito"/>
              </a:rPr>
              <a:t>rows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table based on </a:t>
            </a:r>
            <a:r>
              <a:rPr sz="1600" b="1" spc="-10" dirty="0">
                <a:cs typeface="Carlito"/>
              </a:rPr>
              <a:t>their </a:t>
            </a:r>
            <a:r>
              <a:rPr sz="1600" b="1" spc="-25" dirty="0">
                <a:cs typeface="Carlito"/>
              </a:rPr>
              <a:t>key </a:t>
            </a:r>
            <a:r>
              <a:rPr sz="1600" b="1" spc="-10" dirty="0">
                <a:cs typeface="Carlito"/>
              </a:rPr>
              <a:t>values, </a:t>
            </a:r>
            <a:r>
              <a:rPr sz="1600" b="1" spc="-5" dirty="0">
                <a:cs typeface="Carlito"/>
              </a:rPr>
              <a:t>as  </a:t>
            </a:r>
            <a:r>
              <a:rPr sz="1600" b="1" spc="-10" dirty="0">
                <a:cs typeface="Carlito"/>
              </a:rPr>
              <a:t>shown </a:t>
            </a:r>
            <a:r>
              <a:rPr sz="1600" b="1" spc="-5" dirty="0">
                <a:cs typeface="Carlito"/>
              </a:rPr>
              <a:t>in </a:t>
            </a:r>
            <a:r>
              <a:rPr sz="1600" b="1" spc="-10" dirty="0">
                <a:cs typeface="Carlito"/>
              </a:rPr>
              <a:t>the following</a:t>
            </a:r>
            <a:r>
              <a:rPr sz="1600" b="1" spc="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figure.</a:t>
            </a:r>
            <a:endParaRPr sz="1600" dirty="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555" y="1772781"/>
            <a:ext cx="7849234" cy="30841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Identifying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b="1" spc="-15" dirty="0">
                <a:solidFill>
                  <a:srgbClr val="FFFFFF"/>
                </a:solidFill>
                <a:latin typeface="Carlito"/>
                <a:cs typeface="Carlito"/>
              </a:rPr>
              <a:t>Types </a:t>
            </a:r>
            <a:r>
              <a:rPr b="1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b="1" spc="-10" dirty="0">
                <a:solidFill>
                  <a:srgbClr val="FFFFFF"/>
                </a:solidFill>
                <a:latin typeface="Carlito"/>
                <a:cs typeface="Carlito"/>
              </a:rPr>
              <a:t>Indexes</a:t>
            </a:r>
            <a:r>
              <a:rPr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rlito"/>
                <a:cs typeface="Carlito"/>
              </a:rPr>
              <a:t>(Contd.)</a:t>
            </a:r>
            <a:endParaRPr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7740" y="3429000"/>
            <a:ext cx="4952999" cy="2294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5554" y="1046106"/>
            <a:ext cx="7844409" cy="37189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7366752" y="6323341"/>
            <a:ext cx="2613212" cy="432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5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005" y="2300858"/>
            <a:ext cx="140207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9307" y="2226310"/>
            <a:ext cx="7197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A non </a:t>
            </a:r>
            <a:r>
              <a:rPr sz="1600" b="1" spc="-10" dirty="0">
                <a:latin typeface="Carlito"/>
                <a:cs typeface="Carlito"/>
              </a:rPr>
              <a:t>clustered index </a:t>
            </a:r>
            <a:r>
              <a:rPr sz="1600" b="1" spc="-5" dirty="0">
                <a:latin typeface="Carlito"/>
                <a:cs typeface="Carlito"/>
              </a:rPr>
              <a:t>does not </a:t>
            </a:r>
            <a:r>
              <a:rPr sz="1600" b="1" spc="-15" dirty="0">
                <a:latin typeface="Carlito"/>
                <a:cs typeface="Carlito"/>
              </a:rPr>
              <a:t>have </a:t>
            </a: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same </a:t>
            </a:r>
            <a:r>
              <a:rPr sz="1600" b="1" spc="-10" dirty="0">
                <a:latin typeface="Carlito"/>
                <a:cs typeface="Carlito"/>
              </a:rPr>
              <a:t>physical order </a:t>
            </a:r>
            <a:r>
              <a:rPr sz="1600" b="1" spc="-5" dirty="0">
                <a:latin typeface="Carlito"/>
                <a:cs typeface="Carlito"/>
              </a:rPr>
              <a:t>of </a:t>
            </a: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15" dirty="0">
                <a:latin typeface="Carlito"/>
                <a:cs typeface="Carlito"/>
              </a:rPr>
              <a:t>rows </a:t>
            </a:r>
            <a:r>
              <a:rPr sz="1600" b="1" spc="-5" dirty="0">
                <a:latin typeface="Carlito"/>
                <a:cs typeface="Carlito"/>
              </a:rPr>
              <a:t>as the </a:t>
            </a:r>
            <a:r>
              <a:rPr sz="1600" b="1" spc="-10" dirty="0">
                <a:latin typeface="Carlito"/>
                <a:cs typeface="Carlito"/>
              </a:rPr>
              <a:t>index  </a:t>
            </a:r>
            <a:r>
              <a:rPr sz="1600" b="1" spc="-30" dirty="0">
                <a:latin typeface="Carlito"/>
                <a:cs typeface="Carlito"/>
              </a:rPr>
              <a:t>order, </a:t>
            </a:r>
            <a:r>
              <a:rPr sz="1600" b="1" spc="-5" dirty="0">
                <a:latin typeface="Carlito"/>
                <a:cs typeface="Carlito"/>
              </a:rPr>
              <a:t>as shown in </a:t>
            </a:r>
            <a:r>
              <a:rPr sz="1600" b="1" spc="-10" dirty="0">
                <a:latin typeface="Carlito"/>
                <a:cs typeface="Carlito"/>
              </a:rPr>
              <a:t>the following</a:t>
            </a:r>
            <a:r>
              <a:rPr sz="1600" b="1" spc="8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figure.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7564" y="1745013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5" dirty="0">
                <a:solidFill>
                  <a:srgbClr val="FFFFFF"/>
                </a:solidFill>
                <a:cs typeface="Carlito"/>
              </a:rPr>
              <a:t>Identifying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the </a:t>
            </a:r>
            <a:r>
              <a:rPr sz="2400" b="1" spc="-15" dirty="0">
                <a:solidFill>
                  <a:srgbClr val="FFFFFF"/>
                </a:solidFill>
                <a:cs typeface="Carlito"/>
              </a:rPr>
              <a:t>Types </a:t>
            </a:r>
            <a:r>
              <a:rPr sz="2400" b="1" dirty="0">
                <a:solidFill>
                  <a:srgbClr val="FFFFFF"/>
                </a:solidFill>
                <a:cs typeface="Carlito"/>
              </a:rPr>
              <a:t>of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r>
              <a:rPr sz="2400" b="1" spc="-114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5" dirty="0">
                <a:solidFill>
                  <a:srgbClr val="FFFFFF"/>
                </a:solidFill>
                <a:cs typeface="Carlito"/>
              </a:rPr>
              <a:t>(Contd.)</a:t>
            </a:r>
            <a:endParaRPr sz="2400"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1" y="3356990"/>
            <a:ext cx="4867275" cy="231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7564" y="974963"/>
            <a:ext cx="7772400" cy="371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latin typeface="+mn-lt"/>
              </a:rPr>
              <a:t>SQL </a:t>
            </a:r>
            <a:r>
              <a:rPr sz="2400" b="1" spc="-5" dirty="0">
                <a:latin typeface="+mn-lt"/>
              </a:rPr>
              <a:t>Server</a:t>
            </a:r>
            <a:r>
              <a:rPr sz="2400" b="1" spc="-40" dirty="0">
                <a:latin typeface="+mn-lt"/>
              </a:rPr>
              <a:t> </a:t>
            </a:r>
            <a:r>
              <a:rPr sz="2400" b="1" spc="-10" dirty="0">
                <a:latin typeface="+mn-lt"/>
              </a:rPr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8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92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56204" y="3025520"/>
            <a:ext cx="1264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6204" y="3318128"/>
            <a:ext cx="126492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6204" y="3610737"/>
            <a:ext cx="126492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9307" y="2608923"/>
            <a:ext cx="7536669" cy="11968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5" dirty="0">
                <a:cs typeface="Carlito"/>
              </a:rPr>
              <a:t>An</a:t>
            </a:r>
            <a:r>
              <a:rPr sz="1600" b="1" spc="-10" dirty="0">
                <a:cs typeface="Carlito"/>
              </a:rPr>
              <a:t> index:</a:t>
            </a:r>
            <a:endParaRPr sz="1600" dirty="0">
              <a:cs typeface="Carlito"/>
            </a:endParaRPr>
          </a:p>
          <a:p>
            <a:pPr marL="413384" marR="5080">
              <a:lnSpc>
                <a:spcPct val="120000"/>
              </a:lnSpc>
            </a:pPr>
            <a:r>
              <a:rPr sz="1600" b="1" spc="-10" dirty="0">
                <a:cs typeface="Carlito"/>
              </a:rPr>
              <a:t>Is </a:t>
            </a:r>
            <a:r>
              <a:rPr sz="1600" b="1" spc="-15" dirty="0">
                <a:cs typeface="Carlito"/>
              </a:rPr>
              <a:t>created </a:t>
            </a:r>
            <a:r>
              <a:rPr sz="1600" b="1" spc="-5" dirty="0">
                <a:cs typeface="Carlito"/>
              </a:rPr>
              <a:t>on </a:t>
            </a:r>
            <a:r>
              <a:rPr sz="1600" b="1" spc="-10" dirty="0">
                <a:cs typeface="Carlito"/>
              </a:rPr>
              <a:t>the most frequently queried </a:t>
            </a:r>
            <a:r>
              <a:rPr sz="1600" b="1" spc="-5" dirty="0">
                <a:cs typeface="Carlito"/>
              </a:rPr>
              <a:t>column of </a:t>
            </a:r>
            <a:r>
              <a:rPr sz="1600" b="1" spc="-10" dirty="0">
                <a:cs typeface="Carlito"/>
              </a:rPr>
              <a:t>the </a:t>
            </a:r>
            <a:r>
              <a:rPr sz="1600" b="1" spc="-5" dirty="0">
                <a:cs typeface="Carlito"/>
              </a:rPr>
              <a:t>tables </a:t>
            </a:r>
            <a:r>
              <a:rPr sz="1600" b="1" dirty="0">
                <a:cs typeface="Carlito"/>
              </a:rPr>
              <a:t>or </a:t>
            </a:r>
            <a:r>
              <a:rPr sz="1600" b="1" spc="-10" dirty="0">
                <a:cs typeface="Carlito"/>
              </a:rPr>
              <a:t>views.  </a:t>
            </a:r>
            <a:r>
              <a:rPr sz="1600" b="1" spc="-5" dirty="0">
                <a:cs typeface="Carlito"/>
              </a:rPr>
              <a:t>Based on </a:t>
            </a:r>
            <a:r>
              <a:rPr sz="1600" b="1" spc="-10" dirty="0">
                <a:cs typeface="Carlito"/>
              </a:rPr>
              <a:t>two </a:t>
            </a:r>
            <a:r>
              <a:rPr sz="1600" b="1" spc="-5" dirty="0">
                <a:cs typeface="Carlito"/>
              </a:rPr>
              <a:t>or </a:t>
            </a:r>
            <a:r>
              <a:rPr sz="1600" b="1" spc="-10" dirty="0">
                <a:cs typeface="Carlito"/>
              </a:rPr>
              <a:t>more </a:t>
            </a:r>
            <a:r>
              <a:rPr sz="1600" b="1" spc="-5" dirty="0">
                <a:cs typeface="Carlito"/>
              </a:rPr>
              <a:t>columns is called a </a:t>
            </a:r>
            <a:r>
              <a:rPr sz="1600" b="1" spc="-10" dirty="0">
                <a:cs typeface="Carlito"/>
              </a:rPr>
              <a:t>composite</a:t>
            </a:r>
            <a:r>
              <a:rPr sz="1600" b="1" spc="6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index.</a:t>
            </a:r>
            <a:endParaRPr sz="1600" dirty="0">
              <a:cs typeface="Carlito"/>
            </a:endParaRPr>
          </a:p>
          <a:p>
            <a:pPr marL="413384">
              <a:spcBef>
                <a:spcPts val="385"/>
              </a:spcBef>
            </a:pPr>
            <a:r>
              <a:rPr sz="1600" b="1" spc="-10" dirty="0">
                <a:cs typeface="Carlito"/>
              </a:rPr>
              <a:t>Can </a:t>
            </a:r>
            <a:r>
              <a:rPr sz="1600" b="1" spc="-5" dirty="0">
                <a:cs typeface="Carlito"/>
              </a:rPr>
              <a:t>be </a:t>
            </a:r>
            <a:r>
              <a:rPr sz="1600" b="1" spc="-15" dirty="0">
                <a:cs typeface="Carlito"/>
              </a:rPr>
              <a:t>created by </a:t>
            </a:r>
            <a:r>
              <a:rPr sz="1600" b="1" spc="-5" dirty="0">
                <a:cs typeface="Carlito"/>
              </a:rPr>
              <a:t>using </a:t>
            </a:r>
            <a:r>
              <a:rPr sz="1600" b="1" spc="-10" dirty="0">
                <a:cs typeface="Carlito"/>
              </a:rPr>
              <a:t>the </a:t>
            </a:r>
            <a:r>
              <a:rPr sz="1600" b="1" spc="-30" dirty="0">
                <a:cs typeface="Carlito"/>
              </a:rPr>
              <a:t>CREATE </a:t>
            </a:r>
            <a:r>
              <a:rPr sz="1600" b="1" spc="-5" dirty="0">
                <a:cs typeface="Carlito"/>
              </a:rPr>
              <a:t>INDEX</a:t>
            </a:r>
            <a:r>
              <a:rPr sz="1600" b="1" spc="125" dirty="0">
                <a:cs typeface="Carlito"/>
              </a:rPr>
              <a:t> </a:t>
            </a:r>
            <a:r>
              <a:rPr sz="1600" b="1" spc="-15" dirty="0">
                <a:cs typeface="Carlito"/>
              </a:rPr>
              <a:t>statement.</a:t>
            </a:r>
            <a:endParaRPr sz="1600" dirty="0"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7565" y="1772781"/>
            <a:ext cx="7776845" cy="400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</a:t>
            </a:r>
            <a:r>
              <a:rPr sz="2400" b="1" spc="-45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Indexes</a:t>
            </a:r>
            <a:endParaRPr sz="2400"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07565" y="991434"/>
            <a:ext cx="7772400" cy="371897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10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3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07564" y="2404036"/>
            <a:ext cx="7772400" cy="35667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600" b="1" spc="-15" dirty="0">
                <a:cs typeface="Carlito"/>
              </a:rPr>
              <a:t>Syntax:</a:t>
            </a:r>
            <a:endParaRPr sz="1600" dirty="0">
              <a:cs typeface="Carlito"/>
            </a:endParaRPr>
          </a:p>
          <a:p>
            <a:pPr marL="640715">
              <a:spcBef>
                <a:spcPts val="380"/>
              </a:spcBef>
            </a:pPr>
            <a:r>
              <a:rPr sz="1600" b="1" spc="-30" dirty="0">
                <a:cs typeface="Carlito"/>
              </a:rPr>
              <a:t>CREATE </a:t>
            </a:r>
            <a:r>
              <a:rPr sz="1600" b="1" spc="-10" dirty="0">
                <a:cs typeface="Carlito"/>
              </a:rPr>
              <a:t>[UNIQUE][CLUSTERED </a:t>
            </a:r>
            <a:r>
              <a:rPr sz="1600" b="1" spc="-5" dirty="0">
                <a:cs typeface="Carlito"/>
              </a:rPr>
              <a:t>| </a:t>
            </a:r>
            <a:r>
              <a:rPr sz="1600" b="1" spc="-10" dirty="0">
                <a:cs typeface="Carlito"/>
              </a:rPr>
              <a:t>NONCLUSTERED] </a:t>
            </a:r>
            <a:r>
              <a:rPr sz="1600" b="1" spc="-5" dirty="0">
                <a:cs typeface="Carlito"/>
              </a:rPr>
              <a:t>INDEX</a:t>
            </a:r>
            <a:r>
              <a:rPr sz="1600" b="1" spc="15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index_name</a:t>
            </a:r>
            <a:endParaRPr sz="1600" dirty="0">
              <a:cs typeface="Carlito"/>
            </a:endParaRPr>
          </a:p>
          <a:p>
            <a:pPr marL="640715">
              <a:spcBef>
                <a:spcPts val="385"/>
              </a:spcBef>
            </a:pPr>
            <a:r>
              <a:rPr sz="1600" b="1" spc="-10" dirty="0">
                <a:cs typeface="Carlito"/>
              </a:rPr>
              <a:t>ON </a:t>
            </a:r>
            <a:r>
              <a:rPr sz="1600" b="1" spc="-5" dirty="0">
                <a:cs typeface="Carlito"/>
              </a:rPr>
              <a:t>[{database_name.[schema_name]. |</a:t>
            </a:r>
            <a:r>
              <a:rPr sz="1600" b="1" spc="45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schema_name.}]</a:t>
            </a:r>
            <a:endParaRPr sz="1600" dirty="0">
              <a:cs typeface="Carlito"/>
            </a:endParaRPr>
          </a:p>
          <a:p>
            <a:pPr marL="640715" marR="1532890">
              <a:lnSpc>
                <a:spcPct val="120000"/>
              </a:lnSpc>
              <a:spcBef>
                <a:spcPts val="5"/>
              </a:spcBef>
            </a:pPr>
            <a:r>
              <a:rPr sz="1600" b="1" spc="-5" dirty="0">
                <a:cs typeface="Carlito"/>
              </a:rPr>
              <a:t>{table_or_view_name}(column [ASC | DESC][,...n])  </a:t>
            </a:r>
            <a:r>
              <a:rPr sz="1600" b="1" spc="-10" dirty="0">
                <a:cs typeface="Carlito"/>
              </a:rPr>
              <a:t>[WITH(&lt;relational_index_option&gt;[,...n])]</a:t>
            </a:r>
            <a:endParaRPr sz="1600" dirty="0">
              <a:cs typeface="Carlito"/>
            </a:endParaRPr>
          </a:p>
          <a:p>
            <a:pPr marL="640715">
              <a:spcBef>
                <a:spcPts val="384"/>
              </a:spcBef>
            </a:pPr>
            <a:r>
              <a:rPr sz="1600" b="1" spc="-5" dirty="0">
                <a:cs typeface="Carlito"/>
              </a:rPr>
              <a:t>[ON</a:t>
            </a:r>
            <a:r>
              <a:rPr sz="1600" b="1" spc="-10" dirty="0">
                <a:cs typeface="Carlito"/>
              </a:rPr>
              <a:t> </a:t>
            </a:r>
            <a:r>
              <a:rPr sz="1600" b="1" spc="-5" dirty="0">
                <a:cs typeface="Carlito"/>
              </a:rPr>
              <a:t>{partition_scheme_name(column_name[,...n])</a:t>
            </a:r>
            <a:endParaRPr sz="1600" dirty="0">
              <a:cs typeface="Carlito"/>
            </a:endParaRPr>
          </a:p>
          <a:p>
            <a:pPr marL="640715">
              <a:spcBef>
                <a:spcPts val="380"/>
              </a:spcBef>
            </a:pPr>
            <a:r>
              <a:rPr sz="1600" b="1" spc="-5" dirty="0">
                <a:cs typeface="Carlito"/>
              </a:rPr>
              <a:t>| </a:t>
            </a:r>
            <a:r>
              <a:rPr sz="1600" b="1" spc="-10" dirty="0">
                <a:cs typeface="Carlito"/>
              </a:rPr>
              <a:t>filegroup_name </a:t>
            </a:r>
            <a:r>
              <a:rPr sz="1600" b="1" spc="-5" dirty="0">
                <a:cs typeface="Carlito"/>
              </a:rPr>
              <a:t>|</a:t>
            </a:r>
            <a:r>
              <a:rPr sz="1600" b="1" spc="55" dirty="0">
                <a:cs typeface="Carlito"/>
              </a:rPr>
              <a:t> </a:t>
            </a:r>
            <a:r>
              <a:rPr sz="1600" b="1" spc="-35" dirty="0">
                <a:cs typeface="Carlito"/>
              </a:rPr>
              <a:t>DEFAULT}]</a:t>
            </a:r>
            <a:endParaRPr sz="1600" dirty="0">
              <a:cs typeface="Carlito"/>
            </a:endParaRPr>
          </a:p>
          <a:p>
            <a:pPr>
              <a:spcBef>
                <a:spcPts val="5"/>
              </a:spcBef>
            </a:pPr>
            <a:endParaRPr sz="2200" dirty="0">
              <a:cs typeface="Carlito"/>
            </a:endParaRPr>
          </a:p>
          <a:p>
            <a:pPr marL="640715"/>
            <a:r>
              <a:rPr sz="1600" b="1" spc="-10" dirty="0">
                <a:cs typeface="Carlito"/>
              </a:rPr>
              <a:t>&lt;relation_index_option&gt;::=</a:t>
            </a:r>
            <a:endParaRPr sz="1600" dirty="0">
              <a:cs typeface="Carlito"/>
            </a:endParaRPr>
          </a:p>
          <a:p>
            <a:pPr marL="640715">
              <a:spcBef>
                <a:spcPts val="385"/>
              </a:spcBef>
            </a:pPr>
            <a:r>
              <a:rPr sz="1600" b="1" spc="-15" dirty="0">
                <a:cs typeface="Carlito"/>
              </a:rPr>
              <a:t>{PAD_INDEX </a:t>
            </a:r>
            <a:r>
              <a:rPr sz="1600" b="1" spc="-5" dirty="0">
                <a:cs typeface="Carlito"/>
              </a:rPr>
              <a:t>= {ON |</a:t>
            </a:r>
            <a:r>
              <a:rPr sz="1600" b="1" spc="4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OFF}</a:t>
            </a:r>
            <a:endParaRPr sz="1600" dirty="0">
              <a:cs typeface="Carlito"/>
            </a:endParaRPr>
          </a:p>
          <a:p>
            <a:pPr marL="640715">
              <a:spcBef>
                <a:spcPts val="385"/>
              </a:spcBef>
            </a:pPr>
            <a:r>
              <a:rPr sz="1600" b="1" spc="-5" dirty="0">
                <a:cs typeface="Carlito"/>
              </a:rPr>
              <a:t>| </a:t>
            </a:r>
            <a:r>
              <a:rPr sz="1600" b="1" spc="-25" dirty="0">
                <a:cs typeface="Carlito"/>
              </a:rPr>
              <a:t>FILLFACTOR </a:t>
            </a:r>
            <a:r>
              <a:rPr sz="1600" b="1" spc="-5" dirty="0">
                <a:cs typeface="Carlito"/>
              </a:rPr>
              <a:t>=</a:t>
            </a:r>
            <a:r>
              <a:rPr sz="1600" b="1" spc="75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fillfactor</a:t>
            </a:r>
            <a:endParaRPr sz="1600" dirty="0">
              <a:cs typeface="Carlito"/>
            </a:endParaRPr>
          </a:p>
          <a:p>
            <a:pPr marL="640715">
              <a:spcBef>
                <a:spcPts val="385"/>
              </a:spcBef>
            </a:pPr>
            <a:r>
              <a:rPr sz="1600" b="1" spc="-5" dirty="0">
                <a:cs typeface="Carlito"/>
              </a:rPr>
              <a:t>| ONLINE = {ON |</a:t>
            </a:r>
            <a:r>
              <a:rPr sz="1600" b="1" spc="20" dirty="0">
                <a:cs typeface="Carlito"/>
              </a:rPr>
              <a:t> </a:t>
            </a:r>
            <a:r>
              <a:rPr sz="1600" b="1" spc="-10" dirty="0">
                <a:cs typeface="Carlito"/>
              </a:rPr>
              <a:t>OFF}</a:t>
            </a:r>
            <a:endParaRPr sz="1600" dirty="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119" y="1770593"/>
            <a:ext cx="7776845" cy="40011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spcBef>
                <a:spcPts val="240"/>
              </a:spcBef>
            </a:pPr>
            <a:r>
              <a:rPr sz="2400" b="1" spc="-10" dirty="0">
                <a:solidFill>
                  <a:srgbClr val="FFFFFF"/>
                </a:solidFill>
                <a:cs typeface="Carlito"/>
              </a:rPr>
              <a:t>Creating Indexes</a:t>
            </a:r>
            <a:r>
              <a:rPr sz="2400" b="1" spc="-50" dirty="0">
                <a:solidFill>
                  <a:srgbClr val="FFFFFF"/>
                </a:solidFill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cs typeface="Carlito"/>
              </a:rPr>
              <a:t>(Contd.)</a:t>
            </a:r>
            <a:endParaRPr sz="2400"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3119" y="1078897"/>
            <a:ext cx="7772400" cy="360163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>
              <a:lnSpc>
                <a:spcPts val="2920"/>
              </a:lnSpc>
            </a:pPr>
            <a:r>
              <a:rPr sz="2400" b="1" dirty="0">
                <a:solidFill>
                  <a:schemeClr val="bg1"/>
                </a:solidFill>
                <a:latin typeface="+mn-lt"/>
              </a:rPr>
              <a:t>SQL </a:t>
            </a:r>
            <a:r>
              <a:rPr sz="2400" b="1" spc="-5" dirty="0">
                <a:solidFill>
                  <a:schemeClr val="bg1"/>
                </a:solidFill>
                <a:latin typeface="+mn-lt"/>
              </a:rPr>
              <a:t>Server</a:t>
            </a:r>
            <a:r>
              <a:rPr sz="2400" b="1" spc="-40" dirty="0">
                <a:solidFill>
                  <a:schemeClr val="bg1"/>
                </a:solidFill>
                <a:latin typeface="+mn-lt"/>
              </a:rPr>
              <a:t> </a:t>
            </a:r>
            <a:r>
              <a:rPr sz="2400" b="1" spc="-10" dirty="0">
                <a:solidFill>
                  <a:schemeClr val="bg1"/>
                </a:solidFill>
                <a:latin typeface="+mn-lt"/>
              </a:rPr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941"/>
            <a:ext cx="968265" cy="595245"/>
          </a:xfrm>
          <a:prstGeom prst="rect">
            <a:avLst/>
          </a:prstGeom>
        </p:spPr>
      </p:pic>
      <p:sp>
        <p:nvSpPr>
          <p:cNvPr id="7" name="object 5"/>
          <p:cNvSpPr/>
          <p:nvPr/>
        </p:nvSpPr>
        <p:spPr>
          <a:xfrm>
            <a:off x="7368988" y="6296447"/>
            <a:ext cx="2613212" cy="432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28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1866</Words>
  <Application>Microsoft Office PowerPoint</Application>
  <PresentationFormat>Widescreen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Carlito</vt:lpstr>
      <vt:lpstr>Tahoma</vt:lpstr>
      <vt:lpstr>Wingdings</vt:lpstr>
      <vt:lpstr>Office Theme</vt:lpstr>
      <vt:lpstr>SQL Server Introduction</vt:lpstr>
      <vt:lpstr>SQL Server Introduction</vt:lpstr>
      <vt:lpstr>SQL Server Introduction</vt:lpstr>
      <vt:lpstr>SQL Server Introduction</vt:lpstr>
      <vt:lpstr>PowerPoint Presentation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SQL Server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Introduction</dc:title>
  <dc:creator>Admin</dc:creator>
  <cp:lastModifiedBy>aadya.tyagi@gmail.com</cp:lastModifiedBy>
  <cp:revision>29</cp:revision>
  <dcterms:created xsi:type="dcterms:W3CDTF">2021-07-17T06:37:45Z</dcterms:created>
  <dcterms:modified xsi:type="dcterms:W3CDTF">2021-07-17T11:50:35Z</dcterms:modified>
</cp:coreProperties>
</file>