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9" r:id="rId3"/>
    <p:sldId id="290" r:id="rId4"/>
    <p:sldId id="288" r:id="rId5"/>
    <p:sldId id="291" r:id="rId6"/>
    <p:sldId id="287" r:id="rId7"/>
    <p:sldId id="258" r:id="rId8"/>
    <p:sldId id="259" r:id="rId9"/>
    <p:sldId id="292" r:id="rId10"/>
    <p:sldId id="293" r:id="rId11"/>
    <p:sldId id="294" r:id="rId12"/>
    <p:sldId id="295" r:id="rId13"/>
    <p:sldId id="296" r:id="rId14"/>
    <p:sldId id="297" r:id="rId15"/>
    <p:sldId id="298" r:id="rId16"/>
    <p:sldId id="299"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82" d="100"/>
          <a:sy n="82" d="100"/>
        </p:scale>
        <p:origin x="5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6110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86185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47703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409509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59F94-72D8-4FD2-A826-428365A09B4C}" type="datetimeFigureOut">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247277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1D59F94-72D8-4FD2-A826-428365A09B4C}" type="datetimeFigureOut">
              <a:rPr lang="en-GB" smtClean="0"/>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0985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1D59F94-72D8-4FD2-A826-428365A09B4C}" type="datetimeFigureOut">
              <a:rPr lang="en-GB" smtClean="0"/>
              <a:t>22/07/2021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03059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1D59F94-72D8-4FD2-A826-428365A09B4C}" type="datetimeFigureOut">
              <a:rPr lang="en-GB" smtClean="0"/>
              <a:t>22/07/2021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85370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59F94-72D8-4FD2-A826-428365A09B4C}" type="datetimeFigureOut">
              <a:rPr lang="en-GB" smtClean="0"/>
              <a:t>22/07/2021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61856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D59F94-72D8-4FD2-A826-428365A09B4C}" type="datetimeFigureOut">
              <a:rPr lang="en-GB" smtClean="0"/>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60965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D59F94-72D8-4FD2-A826-428365A09B4C}" type="datetimeFigureOut">
              <a:rPr lang="en-GB" smtClean="0"/>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36308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59F94-72D8-4FD2-A826-428365A09B4C}" type="datetimeFigureOut">
              <a:rPr lang="en-GB" smtClean="0"/>
              <a:t>22/07/2021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460AC-0846-4811-93CD-B9A53D51EE87}" type="slidenum">
              <a:rPr lang="en-GB" smtClean="0"/>
              <a:t>‹#›</a:t>
            </a:fld>
            <a:endParaRPr lang="en-GB"/>
          </a:p>
        </p:txBody>
      </p:sp>
    </p:spTree>
    <p:extLst>
      <p:ext uri="{BB962C8B-B14F-4D97-AF65-F5344CB8AC3E}">
        <p14:creationId xmlns:p14="http://schemas.microsoft.com/office/powerpoint/2010/main" val="389086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91421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1</a:t>
            </a:r>
            <a:endParaRPr sz="2400" dirty="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Assignments</a:t>
            </a:r>
            <a:endParaRPr sz="2400" b="1" spc="-10" dirty="0">
              <a:solidFill>
                <a:schemeClr val="bg1"/>
              </a:solidFill>
              <a:latin typeface="+mn-lt"/>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11" name="Rectangle 10"/>
          <p:cNvSpPr/>
          <p:nvPr/>
        </p:nvSpPr>
        <p:spPr>
          <a:xfrm>
            <a:off x="2230087" y="5257537"/>
            <a:ext cx="7666356" cy="705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You Have to Independently Create the Table Using Appropriate Data Type For each Column.</a:t>
            </a:r>
          </a:p>
        </p:txBody>
      </p:sp>
      <p:sp>
        <p:nvSpPr>
          <p:cNvPr id="4" name="Rectangle 3"/>
          <p:cNvSpPr/>
          <p:nvPr/>
        </p:nvSpPr>
        <p:spPr>
          <a:xfrm>
            <a:off x="2150656" y="2493589"/>
            <a:ext cx="7745787" cy="2308324"/>
          </a:xfrm>
          <a:prstGeom prst="rect">
            <a:avLst/>
          </a:prstGeom>
        </p:spPr>
        <p:txBody>
          <a:bodyPr wrap="square">
            <a:spAutoFit/>
          </a:bodyPr>
          <a:lstStyle/>
          <a:p>
            <a:r>
              <a:rPr lang="en-GB" sz="1600" dirty="0"/>
              <a:t>Sample table: salesman</a:t>
            </a:r>
          </a:p>
          <a:p>
            <a:r>
              <a:rPr lang="en-GB" sz="1600" dirty="0" err="1"/>
              <a:t>salesman_id</a:t>
            </a:r>
            <a:r>
              <a:rPr lang="en-GB" sz="1600" dirty="0"/>
              <a:t> |    name         |   city          | commission </a:t>
            </a:r>
          </a:p>
          <a:p>
            <a:r>
              <a:rPr lang="en-GB" sz="1600" dirty="0"/>
              <a:t>-------------+------------+----------+------------------------------</a:t>
            </a:r>
          </a:p>
          <a:p>
            <a:r>
              <a:rPr lang="en-GB" sz="1600" dirty="0"/>
              <a:t>        5001       | James </a:t>
            </a:r>
            <a:r>
              <a:rPr lang="en-GB" sz="1600" dirty="0" err="1"/>
              <a:t>Hoog</a:t>
            </a:r>
            <a:r>
              <a:rPr lang="en-GB" sz="1600" dirty="0"/>
              <a:t> | New York |       0.15</a:t>
            </a:r>
          </a:p>
          <a:p>
            <a:r>
              <a:rPr lang="en-GB" sz="1600" dirty="0"/>
              <a:t>        5002       | Nail </a:t>
            </a:r>
            <a:r>
              <a:rPr lang="en-GB" sz="1600" dirty="0" err="1"/>
              <a:t>Knite</a:t>
            </a:r>
            <a:r>
              <a:rPr lang="en-GB" sz="1600" dirty="0"/>
              <a:t>     | Paris          |       0.13</a:t>
            </a:r>
          </a:p>
          <a:p>
            <a:r>
              <a:rPr lang="en-GB" sz="1600" dirty="0"/>
              <a:t>        5005       | Pit Alex         | London     |       0.11</a:t>
            </a:r>
          </a:p>
          <a:p>
            <a:r>
              <a:rPr lang="en-GB" sz="1600" dirty="0"/>
              <a:t>        5006       | Mc Lyon        | Paris         |       0.14</a:t>
            </a:r>
          </a:p>
          <a:p>
            <a:r>
              <a:rPr lang="en-GB" sz="1600" dirty="0"/>
              <a:t>        5007       | Paul Adam    | Rome       |       0.13</a:t>
            </a:r>
          </a:p>
          <a:p>
            <a:r>
              <a:rPr lang="en-GB" sz="1600" dirty="0"/>
              <a:t>        5003       | </a:t>
            </a:r>
            <a:r>
              <a:rPr lang="en-GB" sz="1600" dirty="0" err="1"/>
              <a:t>Lauson</a:t>
            </a:r>
            <a:r>
              <a:rPr lang="en-GB" sz="1600" dirty="0"/>
              <a:t> Hen  | San Jose   |       0.12</a:t>
            </a:r>
          </a:p>
        </p:txBody>
      </p:sp>
    </p:spTree>
    <p:extLst>
      <p:ext uri="{BB962C8B-B14F-4D97-AF65-F5344CB8AC3E}">
        <p14:creationId xmlns:p14="http://schemas.microsoft.com/office/powerpoint/2010/main" val="394680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4</a:t>
            </a:r>
            <a:endParaRPr lang="en-GB" sz="2400" dirty="0">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3" cstate="print"/>
            <a:stretch>
              <a:fillRect/>
            </a:stretch>
          </a:blipFill>
        </p:spPr>
        <p:txBody>
          <a:bodyPr wrap="square" lIns="0" tIns="0" rIns="0" bIns="0" rtlCol="0"/>
          <a:lstStyle/>
          <a:p>
            <a:endParaRPr/>
          </a:p>
        </p:txBody>
      </p:sp>
      <p:sp>
        <p:nvSpPr>
          <p:cNvPr id="2" name="Rectangle 1"/>
          <p:cNvSpPr/>
          <p:nvPr/>
        </p:nvSpPr>
        <p:spPr>
          <a:xfrm>
            <a:off x="2177269" y="2237026"/>
            <a:ext cx="7772399" cy="4401205"/>
          </a:xfrm>
          <a:prstGeom prst="rect">
            <a:avLst/>
          </a:prstGeom>
        </p:spPr>
        <p:txBody>
          <a:bodyPr wrap="square">
            <a:spAutoFit/>
          </a:bodyPr>
          <a:lstStyle/>
          <a:p>
            <a:pPr algn="just"/>
            <a:r>
              <a:rPr lang="en-GB" sz="1400" b="1" dirty="0"/>
              <a:t>1. Write a SQL query to display the Nobel prizes for 1970</a:t>
            </a:r>
          </a:p>
          <a:p>
            <a:pPr algn="just"/>
            <a:r>
              <a:rPr lang="en-GB" sz="1400" b="1" dirty="0"/>
              <a:t>2. Write a SQL query to know the winner of the 1971 prize for Literature</a:t>
            </a:r>
          </a:p>
          <a:p>
            <a:pPr algn="just"/>
            <a:r>
              <a:rPr lang="en-GB" sz="1400" b="1" dirty="0"/>
              <a:t>3. Write a SQL query to display the year and subject that won 'Dennis Gabor' his prize</a:t>
            </a:r>
          </a:p>
          <a:p>
            <a:pPr algn="just"/>
            <a:r>
              <a:rPr lang="en-GB" sz="1400" b="1" dirty="0"/>
              <a:t>4. Write a SQL query to give the name of the 'Physics' winners since the year 1971</a:t>
            </a:r>
          </a:p>
          <a:p>
            <a:pPr algn="just"/>
            <a:r>
              <a:rPr lang="en-GB" sz="1400" b="1" dirty="0"/>
              <a:t>5. Write a SQL query to Show all the details (year, subject, winner, country ) of the Chemistry prize winners between the year 1965 to 1975 inclusive.</a:t>
            </a:r>
          </a:p>
          <a:p>
            <a:pPr algn="just"/>
            <a:r>
              <a:rPr lang="en-GB" sz="1400" b="1" dirty="0"/>
              <a:t>6. Write a SQL query to show all details of the Prime Ministerial winners after 1972 of Menachem Begin and Yitzhak Rabin</a:t>
            </a:r>
          </a:p>
          <a:p>
            <a:pPr algn="just"/>
            <a:r>
              <a:rPr lang="en-GB" sz="1400" b="1" dirty="0"/>
              <a:t>7. Write a SQL query to show all the details of the winners with first name Louis</a:t>
            </a:r>
          </a:p>
          <a:p>
            <a:pPr algn="just"/>
            <a:r>
              <a:rPr lang="en-GB" sz="1400" b="1" dirty="0"/>
              <a:t>7. Write a SQL query to show all the winners in Physics for 1970 together with the winner of Economics for 1971</a:t>
            </a:r>
          </a:p>
          <a:p>
            <a:pPr algn="just"/>
            <a:r>
              <a:rPr lang="en-GB" sz="1400" b="1" dirty="0"/>
              <a:t>8. Write a SQL query to show all the winners of </a:t>
            </a:r>
            <a:r>
              <a:rPr lang="en-GB" sz="1400" b="1" dirty="0" err="1"/>
              <a:t>nobel</a:t>
            </a:r>
            <a:r>
              <a:rPr lang="en-GB" sz="1400" b="1" dirty="0"/>
              <a:t> prize in the year 1970 except the subject Physiology and Economics</a:t>
            </a:r>
          </a:p>
          <a:p>
            <a:pPr algn="just"/>
            <a:r>
              <a:rPr lang="en-GB" sz="1400" b="1" dirty="0"/>
              <a:t>9. Write a SQL query to show the winners of a 'Physiology' prize in an early year before 1971 together with winners of a 'Peace' prize in a later year on and after the 1974</a:t>
            </a:r>
          </a:p>
          <a:p>
            <a:pPr algn="just"/>
            <a:r>
              <a:rPr lang="en-GB" sz="1400" b="1" dirty="0"/>
              <a:t>10.  Write a SQL query to find all details of the prize won by Johannes Georg Bednorz.</a:t>
            </a:r>
          </a:p>
          <a:p>
            <a:pPr algn="just"/>
            <a:r>
              <a:rPr lang="en-GB" sz="1400" b="1" dirty="0"/>
              <a:t>11. Write a SQL query to find all the details of the </a:t>
            </a:r>
            <a:r>
              <a:rPr lang="en-GB" sz="1400" b="1" dirty="0" err="1"/>
              <a:t>nobel</a:t>
            </a:r>
            <a:r>
              <a:rPr lang="en-GB" sz="1400" b="1" dirty="0"/>
              <a:t> winners for the subject not started with the letter 'P' and arranged the list as the most recent comes first, then by name in order</a:t>
            </a:r>
          </a:p>
          <a:p>
            <a:pPr algn="just"/>
            <a:r>
              <a:rPr lang="en-GB" sz="1400" b="1" dirty="0"/>
              <a:t>12. Write a SQL query to find all the details of 1970 winners by the ordered to subject and winner name; but the list contain the subject Economics and Chemistry at last</a:t>
            </a:r>
          </a:p>
        </p:txBody>
      </p:sp>
    </p:spTree>
    <p:extLst>
      <p:ext uri="{BB962C8B-B14F-4D97-AF65-F5344CB8AC3E}">
        <p14:creationId xmlns:p14="http://schemas.microsoft.com/office/powerpoint/2010/main" val="328776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177268" y="1602467"/>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6</a:t>
            </a:r>
            <a:endParaRPr lang="en-GB" sz="2400" dirty="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3" cstate="print"/>
            <a:stretch>
              <a:fillRect/>
            </a:stretch>
          </a:blipFill>
        </p:spPr>
        <p:txBody>
          <a:bodyPr wrap="square" lIns="0" tIns="0" rIns="0" bIns="0" rtlCol="0"/>
          <a:lstStyle/>
          <a:p>
            <a:endParaRPr/>
          </a:p>
        </p:txBody>
      </p:sp>
      <p:sp>
        <p:nvSpPr>
          <p:cNvPr id="8" name="Horizontal Scroll 7"/>
          <p:cNvSpPr/>
          <p:nvPr/>
        </p:nvSpPr>
        <p:spPr>
          <a:xfrm>
            <a:off x="8046848" y="3876541"/>
            <a:ext cx="1741096" cy="12750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the Table Accordingly</a:t>
            </a:r>
          </a:p>
        </p:txBody>
      </p:sp>
      <p:sp>
        <p:nvSpPr>
          <p:cNvPr id="2" name="Rectangle 1"/>
          <p:cNvSpPr/>
          <p:nvPr/>
        </p:nvSpPr>
        <p:spPr>
          <a:xfrm>
            <a:off x="2177267" y="2485007"/>
            <a:ext cx="7776845" cy="3693319"/>
          </a:xfrm>
          <a:prstGeom prst="rect">
            <a:avLst/>
          </a:prstGeom>
        </p:spPr>
        <p:txBody>
          <a:bodyPr wrap="square">
            <a:spAutoFit/>
          </a:bodyPr>
          <a:lstStyle/>
          <a:p>
            <a:r>
              <a:rPr lang="en-GB" dirty="0"/>
              <a:t>Sample table: </a:t>
            </a:r>
            <a:r>
              <a:rPr lang="en-GB" dirty="0" err="1"/>
              <a:t>item_mast</a:t>
            </a:r>
            <a:endParaRPr lang="en-GB" dirty="0"/>
          </a:p>
          <a:p>
            <a:r>
              <a:rPr lang="en-GB" dirty="0"/>
              <a:t> PRO_ID PRO_NAME                       PRO_PRICE    PRO_COM</a:t>
            </a:r>
          </a:p>
          <a:p>
            <a:r>
              <a:rPr lang="en-GB" dirty="0"/>
              <a:t>------- ------------------------- -------------- ----------</a:t>
            </a:r>
          </a:p>
          <a:p>
            <a:r>
              <a:rPr lang="en-GB" dirty="0"/>
              <a:t>    101 Mother Board                    	3200.00       15</a:t>
            </a:r>
          </a:p>
          <a:p>
            <a:r>
              <a:rPr lang="en-GB" dirty="0"/>
              <a:t>    102 Key Board                        	450.00         16</a:t>
            </a:r>
          </a:p>
          <a:p>
            <a:r>
              <a:rPr lang="en-GB" dirty="0"/>
              <a:t>    103 ZIP drive                        		250.00         14</a:t>
            </a:r>
          </a:p>
          <a:p>
            <a:r>
              <a:rPr lang="en-GB" dirty="0"/>
              <a:t>    104 Speaker                         		 550.00        16</a:t>
            </a:r>
          </a:p>
          <a:p>
            <a:r>
              <a:rPr lang="en-GB" dirty="0"/>
              <a:t>    105 Monitor                         		5000.00	    11</a:t>
            </a:r>
          </a:p>
          <a:p>
            <a:r>
              <a:rPr lang="en-GB" dirty="0"/>
              <a:t>    106 DVD drive                        	900.00         12</a:t>
            </a:r>
          </a:p>
          <a:p>
            <a:r>
              <a:rPr lang="en-GB" dirty="0"/>
              <a:t>    107 CD drive                         		800.00         12</a:t>
            </a:r>
          </a:p>
          <a:p>
            <a:r>
              <a:rPr lang="en-GB" dirty="0"/>
              <a:t>    108 Printer                         		2600.00       13</a:t>
            </a:r>
          </a:p>
          <a:p>
            <a:r>
              <a:rPr lang="en-GB" dirty="0"/>
              <a:t>    109 Refill cartridge                 	350.00         13</a:t>
            </a:r>
          </a:p>
          <a:p>
            <a:r>
              <a:rPr lang="en-GB" dirty="0"/>
              <a:t>    110 Mouse                            		250.00         12</a:t>
            </a:r>
          </a:p>
        </p:txBody>
      </p:sp>
    </p:spTree>
    <p:extLst>
      <p:ext uri="{BB962C8B-B14F-4D97-AF65-F5344CB8AC3E}">
        <p14:creationId xmlns:p14="http://schemas.microsoft.com/office/powerpoint/2010/main" val="119537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6</a:t>
            </a:r>
            <a:endParaRPr lang="en-GB" sz="2400" dirty="0">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3" cstate="print"/>
            <a:stretch>
              <a:fillRect/>
            </a:stretch>
          </a:blipFill>
        </p:spPr>
        <p:txBody>
          <a:bodyPr wrap="square" lIns="0" tIns="0" rIns="0" bIns="0" rtlCol="0"/>
          <a:lstStyle/>
          <a:p>
            <a:endParaRPr/>
          </a:p>
        </p:txBody>
      </p:sp>
      <p:sp>
        <p:nvSpPr>
          <p:cNvPr id="3" name="Rectangle 2"/>
          <p:cNvSpPr/>
          <p:nvPr/>
        </p:nvSpPr>
        <p:spPr>
          <a:xfrm>
            <a:off x="2207565" y="2372738"/>
            <a:ext cx="7742104" cy="2800767"/>
          </a:xfrm>
          <a:prstGeom prst="rect">
            <a:avLst/>
          </a:prstGeom>
        </p:spPr>
        <p:txBody>
          <a:bodyPr wrap="square">
            <a:spAutoFit/>
          </a:bodyPr>
          <a:lstStyle/>
          <a:p>
            <a:pPr algn="just"/>
            <a:r>
              <a:rPr lang="en-GB" sz="1600" b="1" dirty="0"/>
              <a:t>1. Write a SQL query to find all the products with a price between Rs.200 and Rs.600</a:t>
            </a:r>
          </a:p>
          <a:p>
            <a:pPr algn="just"/>
            <a:r>
              <a:rPr lang="en-GB" sz="1600" b="1" dirty="0"/>
              <a:t>2. Write a SQL query to calculate the average price of all products of the manufacturer which code is 16</a:t>
            </a:r>
          </a:p>
          <a:p>
            <a:pPr algn="just"/>
            <a:r>
              <a:rPr lang="en-GB" sz="1600" b="1" dirty="0"/>
              <a:t>3. Write a SQL query to find the item name and price in </a:t>
            </a:r>
            <a:r>
              <a:rPr lang="en-GB" sz="1600" b="1" dirty="0" err="1"/>
              <a:t>Rs</a:t>
            </a:r>
            <a:r>
              <a:rPr lang="en-GB" sz="1600" b="1" dirty="0"/>
              <a:t> </a:t>
            </a:r>
            <a:r>
              <a:rPr lang="en-GB" sz="1600" b="1" dirty="0" err="1"/>
              <a:t>i.e</a:t>
            </a:r>
            <a:r>
              <a:rPr lang="en-GB" sz="1600" b="1" dirty="0"/>
              <a:t> Column names to be aliased as </a:t>
            </a:r>
            <a:r>
              <a:rPr lang="en-GB" sz="1600" b="1" dirty="0" err="1"/>
              <a:t>Item_Name</a:t>
            </a:r>
            <a:r>
              <a:rPr lang="en-GB" sz="1600" b="1" dirty="0"/>
              <a:t>, Amount In </a:t>
            </a:r>
            <a:r>
              <a:rPr lang="en-GB" sz="1600" b="1" dirty="0" err="1"/>
              <a:t>Rs</a:t>
            </a:r>
            <a:r>
              <a:rPr lang="en-GB" sz="1600" b="1" dirty="0"/>
              <a:t>.</a:t>
            </a:r>
          </a:p>
          <a:p>
            <a:pPr algn="just"/>
            <a:r>
              <a:rPr lang="en-GB" sz="1600" b="1" dirty="0"/>
              <a:t>4. Write a SQL query to display the name and price of all the items with a price is equal or more than Rs.250, and the list contain the larger price first and then by name in ascending order.</a:t>
            </a:r>
          </a:p>
          <a:p>
            <a:pPr algn="just"/>
            <a:r>
              <a:rPr lang="en-GB" sz="1600" b="1" dirty="0"/>
              <a:t>5. Write a SQL query to find the name and price of the cheapest item(s)</a:t>
            </a:r>
          </a:p>
          <a:p>
            <a:pPr algn="just"/>
            <a:r>
              <a:rPr lang="en-GB" sz="1600" b="1" dirty="0"/>
              <a:t>6. Write a SQL query to find the number of products with a price more than or equal to Rs.350</a:t>
            </a:r>
          </a:p>
        </p:txBody>
      </p:sp>
    </p:spTree>
    <p:extLst>
      <p:ext uri="{BB962C8B-B14F-4D97-AF65-F5344CB8AC3E}">
        <p14:creationId xmlns:p14="http://schemas.microsoft.com/office/powerpoint/2010/main" val="59466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177268" y="1602467"/>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7</a:t>
            </a:r>
            <a:endParaRPr lang="en-GB" sz="2400" dirty="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3" cstate="print"/>
            <a:stretch>
              <a:fillRect/>
            </a:stretch>
          </a:blipFill>
        </p:spPr>
        <p:txBody>
          <a:bodyPr wrap="square" lIns="0" tIns="0" rIns="0" bIns="0" rtlCol="0"/>
          <a:lstStyle/>
          <a:p>
            <a:endParaRPr/>
          </a:p>
        </p:txBody>
      </p:sp>
      <p:sp>
        <p:nvSpPr>
          <p:cNvPr id="8" name="Horizontal Scroll 7"/>
          <p:cNvSpPr/>
          <p:nvPr/>
        </p:nvSpPr>
        <p:spPr>
          <a:xfrm>
            <a:off x="8046848" y="3876541"/>
            <a:ext cx="1741096" cy="12750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the Table Accordingly</a:t>
            </a:r>
          </a:p>
        </p:txBody>
      </p:sp>
      <p:sp>
        <p:nvSpPr>
          <p:cNvPr id="3" name="Rectangle 2"/>
          <p:cNvSpPr/>
          <p:nvPr/>
        </p:nvSpPr>
        <p:spPr>
          <a:xfrm>
            <a:off x="2177267" y="2115855"/>
            <a:ext cx="7776845" cy="4031873"/>
          </a:xfrm>
          <a:prstGeom prst="rect">
            <a:avLst/>
          </a:prstGeom>
        </p:spPr>
        <p:txBody>
          <a:bodyPr wrap="square">
            <a:spAutoFit/>
          </a:bodyPr>
          <a:lstStyle/>
          <a:p>
            <a:r>
              <a:rPr lang="en-GB" sz="1600" dirty="0"/>
              <a:t>Sample table: </a:t>
            </a:r>
            <a:r>
              <a:rPr lang="en-GB" sz="1600" dirty="0" err="1"/>
              <a:t>emp_details</a:t>
            </a:r>
            <a:r>
              <a:rPr lang="en-GB" sz="1600" dirty="0"/>
              <a:t>	</a:t>
            </a:r>
          </a:p>
          <a:p>
            <a:r>
              <a:rPr lang="en-GB" sz="1600" dirty="0"/>
              <a:t>EMP_IDNO EMP_FNAME       EMP_LNAME         EMP_DEPT</a:t>
            </a:r>
          </a:p>
          <a:p>
            <a:r>
              <a:rPr lang="en-GB" sz="1600" dirty="0"/>
              <a:t>--------- --------------- --------------- ----------</a:t>
            </a:r>
          </a:p>
          <a:p>
            <a:r>
              <a:rPr lang="en-GB" sz="1600" dirty="0"/>
              <a:t>   127323         </a:t>
            </a:r>
            <a:r>
              <a:rPr lang="en-GB" sz="1600" dirty="0" err="1"/>
              <a:t>Michale</a:t>
            </a:r>
            <a:r>
              <a:rPr lang="en-GB" sz="1600" dirty="0"/>
              <a:t>              Robbin                  57</a:t>
            </a:r>
          </a:p>
          <a:p>
            <a:r>
              <a:rPr lang="en-GB" sz="1600" dirty="0"/>
              <a:t>   526689         Carlos                  Snares                  63</a:t>
            </a:r>
          </a:p>
          <a:p>
            <a:r>
              <a:rPr lang="en-GB" sz="1600" dirty="0"/>
              <a:t>   843795         </a:t>
            </a:r>
            <a:r>
              <a:rPr lang="en-GB" sz="1600" dirty="0" err="1"/>
              <a:t>Enric</a:t>
            </a:r>
            <a:r>
              <a:rPr lang="en-GB" sz="1600" dirty="0"/>
              <a:t>                    </a:t>
            </a:r>
            <a:r>
              <a:rPr lang="en-GB" sz="1600" dirty="0" err="1"/>
              <a:t>Dosio</a:t>
            </a:r>
            <a:r>
              <a:rPr lang="en-GB" sz="1600" dirty="0"/>
              <a:t>                    57</a:t>
            </a:r>
          </a:p>
          <a:p>
            <a:r>
              <a:rPr lang="en-GB" sz="1600" dirty="0"/>
              <a:t>   328717         </a:t>
            </a:r>
            <a:r>
              <a:rPr lang="en-GB" sz="1600" dirty="0" err="1"/>
              <a:t>Jhon</a:t>
            </a:r>
            <a:r>
              <a:rPr lang="en-GB" sz="1600" dirty="0"/>
              <a:t>                    Snares                   63</a:t>
            </a:r>
          </a:p>
          <a:p>
            <a:r>
              <a:rPr lang="en-GB" sz="1600" dirty="0"/>
              <a:t>   444527         Joseph                 </a:t>
            </a:r>
            <a:r>
              <a:rPr lang="en-GB" sz="1600" dirty="0" err="1"/>
              <a:t>Dosni</a:t>
            </a:r>
            <a:r>
              <a:rPr lang="en-GB" sz="1600" dirty="0"/>
              <a:t>                    47</a:t>
            </a:r>
          </a:p>
          <a:p>
            <a:r>
              <a:rPr lang="en-GB" sz="1600" dirty="0"/>
              <a:t>   659831         </a:t>
            </a:r>
            <a:r>
              <a:rPr lang="en-GB" sz="1600" dirty="0" err="1"/>
              <a:t>Zanifer</a:t>
            </a:r>
            <a:r>
              <a:rPr lang="en-GB" sz="1600" dirty="0"/>
              <a:t>                 Emily                    47</a:t>
            </a:r>
          </a:p>
          <a:p>
            <a:r>
              <a:rPr lang="en-GB" sz="1600" dirty="0"/>
              <a:t>   847674         </a:t>
            </a:r>
            <a:r>
              <a:rPr lang="en-GB" sz="1600" dirty="0" err="1"/>
              <a:t>Kuleswar</a:t>
            </a:r>
            <a:r>
              <a:rPr lang="en-GB" sz="1600" dirty="0"/>
              <a:t>             </a:t>
            </a:r>
            <a:r>
              <a:rPr lang="en-GB" sz="1600" dirty="0" err="1"/>
              <a:t>Sitaraman</a:t>
            </a:r>
            <a:r>
              <a:rPr lang="en-GB" sz="1600" dirty="0"/>
              <a:t>            57</a:t>
            </a:r>
          </a:p>
          <a:p>
            <a:r>
              <a:rPr lang="en-GB" sz="1600" dirty="0"/>
              <a:t>   748681         </a:t>
            </a:r>
            <a:r>
              <a:rPr lang="en-GB" sz="1600" dirty="0" err="1"/>
              <a:t>Henrey</a:t>
            </a:r>
            <a:r>
              <a:rPr lang="en-GB" sz="1600" dirty="0"/>
              <a:t>                Gabriel                 47</a:t>
            </a:r>
          </a:p>
          <a:p>
            <a:r>
              <a:rPr lang="en-GB" sz="1600" dirty="0"/>
              <a:t>   555935         Alex                     Manuel                 57</a:t>
            </a:r>
          </a:p>
          <a:p>
            <a:r>
              <a:rPr lang="en-GB" sz="1600" dirty="0"/>
              <a:t>   539569         George               Mardy                   27</a:t>
            </a:r>
          </a:p>
          <a:p>
            <a:r>
              <a:rPr lang="en-GB" sz="1600" dirty="0"/>
              <a:t>   733843         Mario                  </a:t>
            </a:r>
            <a:r>
              <a:rPr lang="en-GB" sz="1600" dirty="0" err="1"/>
              <a:t>Saule</a:t>
            </a:r>
            <a:r>
              <a:rPr lang="en-GB" sz="1600" dirty="0"/>
              <a:t>                    63</a:t>
            </a:r>
          </a:p>
          <a:p>
            <a:r>
              <a:rPr lang="en-GB" sz="1600" dirty="0"/>
              <a:t>   631548         Alan                    Snappy                  27</a:t>
            </a:r>
          </a:p>
          <a:p>
            <a:r>
              <a:rPr lang="en-GB" sz="1600" dirty="0"/>
              <a:t>   839139         Maria                  Foster                   57</a:t>
            </a:r>
          </a:p>
        </p:txBody>
      </p:sp>
    </p:spTree>
    <p:extLst>
      <p:ext uri="{BB962C8B-B14F-4D97-AF65-F5344CB8AC3E}">
        <p14:creationId xmlns:p14="http://schemas.microsoft.com/office/powerpoint/2010/main" val="173972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7</a:t>
            </a:r>
            <a:endParaRPr lang="en-GB" sz="2400" dirty="0">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3" cstate="print"/>
            <a:stretch>
              <a:fillRect/>
            </a:stretch>
          </a:blipFill>
        </p:spPr>
        <p:txBody>
          <a:bodyPr wrap="square" lIns="0" tIns="0" rIns="0" bIns="0" rtlCol="0"/>
          <a:lstStyle/>
          <a:p>
            <a:endParaRPr/>
          </a:p>
        </p:txBody>
      </p:sp>
      <p:sp>
        <p:nvSpPr>
          <p:cNvPr id="3" name="Rectangle 2"/>
          <p:cNvSpPr/>
          <p:nvPr/>
        </p:nvSpPr>
        <p:spPr>
          <a:xfrm>
            <a:off x="2192416" y="2237928"/>
            <a:ext cx="7742104" cy="1384995"/>
          </a:xfrm>
          <a:prstGeom prst="rect">
            <a:avLst/>
          </a:prstGeom>
        </p:spPr>
        <p:txBody>
          <a:bodyPr wrap="square">
            <a:spAutoFit/>
          </a:bodyPr>
          <a:lstStyle/>
          <a:p>
            <a:pPr algn="just"/>
            <a:r>
              <a:rPr lang="en-GB" sz="1400" b="1" dirty="0"/>
              <a:t>1. Write a query in SQL to find the last name of all employees, without duplicates. </a:t>
            </a:r>
          </a:p>
          <a:p>
            <a:pPr algn="just"/>
            <a:r>
              <a:rPr lang="en-GB" sz="1400" b="1" dirty="0"/>
              <a:t>2. Write a query in SQL to find the data of employees whose last name is 'Snares'</a:t>
            </a:r>
          </a:p>
          <a:p>
            <a:pPr algn="just"/>
            <a:r>
              <a:rPr lang="en-GB" sz="1400" b="1" dirty="0"/>
              <a:t>3. Write a query in SQL to display all the data of employees that work in the department 57</a:t>
            </a:r>
          </a:p>
          <a:p>
            <a:pPr algn="just"/>
            <a:r>
              <a:rPr lang="en-GB" sz="1400" b="1" dirty="0"/>
              <a:t>4. Write a query in SQL to find the data of employees whose last name is </a:t>
            </a:r>
            <a:r>
              <a:rPr lang="en-GB" sz="1400" b="1" dirty="0" err="1"/>
              <a:t>Dosni</a:t>
            </a:r>
            <a:r>
              <a:rPr lang="en-GB" sz="1400" b="1" dirty="0"/>
              <a:t> or Mardy</a:t>
            </a:r>
          </a:p>
          <a:p>
            <a:pPr algn="just"/>
            <a:r>
              <a:rPr lang="en-GB" sz="1400" b="1" dirty="0"/>
              <a:t>5. Write a query in SQL to display all the data of employees that work in department 47 or department 63</a:t>
            </a:r>
          </a:p>
        </p:txBody>
      </p:sp>
      <p:sp>
        <p:nvSpPr>
          <p:cNvPr id="2" name="Rectangle 1"/>
          <p:cNvSpPr/>
          <p:nvPr/>
        </p:nvSpPr>
        <p:spPr>
          <a:xfrm>
            <a:off x="2162121" y="3850976"/>
            <a:ext cx="7772399" cy="2246769"/>
          </a:xfrm>
          <a:prstGeom prst="rect">
            <a:avLst/>
          </a:prstGeom>
        </p:spPr>
        <p:txBody>
          <a:bodyPr wrap="square">
            <a:spAutoFit/>
          </a:bodyPr>
          <a:lstStyle/>
          <a:p>
            <a:pPr algn="just"/>
            <a:r>
              <a:rPr lang="en-GB" sz="1400" b="1" dirty="0"/>
              <a:t>Table join exercise</a:t>
            </a:r>
          </a:p>
          <a:p>
            <a:pPr algn="just"/>
            <a:r>
              <a:rPr lang="en-GB" sz="1400" b="1" dirty="0"/>
              <a:t>1. Write a SQL statement to find the names of all customers along with the salesmen who works for them.</a:t>
            </a:r>
          </a:p>
          <a:p>
            <a:pPr algn="just"/>
            <a:r>
              <a:rPr lang="en-GB" sz="1400" b="1" dirty="0"/>
              <a:t>2. Write a SQL statement to display all those orders by the customers not located in the same cities</a:t>
            </a:r>
          </a:p>
          <a:p>
            <a:pPr algn="just"/>
            <a:r>
              <a:rPr lang="en-GB" sz="1400" b="1" dirty="0"/>
              <a:t>3. Write a SQL statement to display Customer Name, </a:t>
            </a:r>
            <a:r>
              <a:rPr lang="en-GB" sz="1400" b="1" dirty="0" err="1"/>
              <a:t>SalesName</a:t>
            </a:r>
            <a:r>
              <a:rPr lang="en-GB" sz="1400" b="1" dirty="0"/>
              <a:t>, Sum of Purchase Amount</a:t>
            </a:r>
          </a:p>
          <a:p>
            <a:pPr algn="just"/>
            <a:r>
              <a:rPr lang="en-GB" sz="1400" b="1" dirty="0"/>
              <a:t>4. Write a query that produces all customers with their name, city, salesman and commission, who served by a salesman and the salesman works at a rate of the commission within 12% to 14%</a:t>
            </a:r>
          </a:p>
          <a:p>
            <a:pPr algn="just"/>
            <a:r>
              <a:rPr lang="en-GB" sz="1400" b="1" dirty="0"/>
              <a:t>5. Find all </a:t>
            </a:r>
            <a:r>
              <a:rPr lang="en-GB" sz="1400" b="1" dirty="0" err="1"/>
              <a:t>customername</a:t>
            </a:r>
            <a:r>
              <a:rPr lang="en-GB" sz="1400" b="1" dirty="0"/>
              <a:t> with orders on October 5, 2012</a:t>
            </a:r>
          </a:p>
          <a:p>
            <a:pPr algn="just"/>
            <a:r>
              <a:rPr lang="en-GB" sz="1400" b="1" dirty="0"/>
              <a:t>6. Write a SQL statement to prepare a list with salesman name, customer name and their cities for the salesmen and customer who belongs to the same city</a:t>
            </a:r>
          </a:p>
        </p:txBody>
      </p:sp>
    </p:spTree>
    <p:extLst>
      <p:ext uri="{BB962C8B-B14F-4D97-AF65-F5344CB8AC3E}">
        <p14:creationId xmlns:p14="http://schemas.microsoft.com/office/powerpoint/2010/main" val="265502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177268" y="1602467"/>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8</a:t>
            </a:r>
            <a:endParaRPr lang="en-GB" sz="2400" dirty="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3" cstate="print"/>
            <a:stretch>
              <a:fillRect/>
            </a:stretch>
          </a:blipFill>
        </p:spPr>
        <p:txBody>
          <a:bodyPr wrap="square" lIns="0" tIns="0" rIns="0" bIns="0" rtlCol="0"/>
          <a:lstStyle/>
          <a:p>
            <a:endParaRPr/>
          </a:p>
        </p:txBody>
      </p:sp>
      <p:sp>
        <p:nvSpPr>
          <p:cNvPr id="8" name="Horizontal Scroll 7"/>
          <p:cNvSpPr/>
          <p:nvPr/>
        </p:nvSpPr>
        <p:spPr>
          <a:xfrm>
            <a:off x="8639277" y="3516666"/>
            <a:ext cx="1741096" cy="12750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the Table Accordingly</a:t>
            </a:r>
          </a:p>
        </p:txBody>
      </p:sp>
      <p:sp>
        <p:nvSpPr>
          <p:cNvPr id="2" name="Rectangle 1"/>
          <p:cNvSpPr/>
          <p:nvPr/>
        </p:nvSpPr>
        <p:spPr>
          <a:xfrm>
            <a:off x="2035601" y="2261344"/>
            <a:ext cx="7610676" cy="3785652"/>
          </a:xfrm>
          <a:prstGeom prst="rect">
            <a:avLst/>
          </a:prstGeom>
        </p:spPr>
        <p:txBody>
          <a:bodyPr wrap="square">
            <a:spAutoFit/>
          </a:bodyPr>
          <a:lstStyle/>
          <a:p>
            <a:r>
              <a:rPr lang="en-GB" sz="1600" b="1" dirty="0"/>
              <a:t> Sample table : </a:t>
            </a:r>
            <a:r>
              <a:rPr lang="en-GB" sz="1600" b="1" dirty="0" err="1"/>
              <a:t>job_history</a:t>
            </a:r>
            <a:endParaRPr lang="en-GB" sz="1600" b="1" dirty="0"/>
          </a:p>
          <a:p>
            <a:r>
              <a:rPr lang="en-GB" sz="1600" b="1" dirty="0"/>
              <a:t> +-------------+------------+------------+------------+---------------+</a:t>
            </a:r>
          </a:p>
          <a:p>
            <a:r>
              <a:rPr lang="en-GB" sz="1600" b="1" dirty="0"/>
              <a:t>| EMPLOYEE_ID | START_DATE | END_DATE   | JOB_ID     | DEPARTMENT_ID |</a:t>
            </a:r>
          </a:p>
          <a:p>
            <a:r>
              <a:rPr lang="en-GB" sz="1600" b="1" dirty="0"/>
              <a:t>+-------------+------------+------------+------------+---------------+</a:t>
            </a:r>
          </a:p>
          <a:p>
            <a:r>
              <a:rPr lang="en-GB" sz="1600" b="1" dirty="0"/>
              <a:t>|         102           |  2001-01-13 | 2006-07-24 | IT_PROG     |                        60   |</a:t>
            </a:r>
          </a:p>
          <a:p>
            <a:r>
              <a:rPr lang="en-GB" sz="1600" b="1" dirty="0"/>
              <a:t>|         101           | 1997-09-21 | 2001-10-27 | AC_ACCOUNT |                    110 |</a:t>
            </a:r>
          </a:p>
          <a:p>
            <a:r>
              <a:rPr lang="en-GB" sz="1600" b="1" dirty="0"/>
              <a:t>|         101           | 2001-10-28 | 2005-03-15 | AC_MGR     |                         110 |</a:t>
            </a:r>
          </a:p>
          <a:p>
            <a:r>
              <a:rPr lang="en-GB" sz="1600" b="1" dirty="0"/>
              <a:t>|         201           | 2004-02-17 | 2007-12-19 | MK_REP     |                            20 |</a:t>
            </a:r>
          </a:p>
          <a:p>
            <a:r>
              <a:rPr lang="en-GB" sz="1600" b="1" dirty="0"/>
              <a:t>|         114           | 2006-03-24 | 2007-12-31 | ST_CLERK   |                            50 |</a:t>
            </a:r>
          </a:p>
          <a:p>
            <a:r>
              <a:rPr lang="en-GB" sz="1600" b="1" dirty="0"/>
              <a:t>|         122           | 2007-01-01 | 2007-12-31 | ST_CLERK   |                            50 |</a:t>
            </a:r>
          </a:p>
          <a:p>
            <a:r>
              <a:rPr lang="en-GB" sz="1600" b="1" dirty="0"/>
              <a:t>|         200           | 1995-09-17 | 2001-06-17 | AD_ASST    |                            90 |</a:t>
            </a:r>
          </a:p>
          <a:p>
            <a:r>
              <a:rPr lang="en-GB" sz="1600" b="1" dirty="0"/>
              <a:t>|         176           | 2006-03-24 | 2006-12-31 | SA_REP       |                            80 |</a:t>
            </a:r>
          </a:p>
          <a:p>
            <a:r>
              <a:rPr lang="en-GB" sz="1600" b="1" dirty="0"/>
              <a:t>|         176           | 2007-01-01 | 2007-12-31 | SA_MAN     |                            80 |</a:t>
            </a:r>
          </a:p>
          <a:p>
            <a:r>
              <a:rPr lang="en-GB" sz="1600" b="1" dirty="0"/>
              <a:t>|         200           | 2002-07-01 | 2006-12-31 | AC_ACCOUNT |                       90 |</a:t>
            </a:r>
          </a:p>
          <a:p>
            <a:r>
              <a:rPr lang="en-GB" sz="1600" b="1" dirty="0"/>
              <a:t>+-------------+------------+------------+------------+---------------+</a:t>
            </a:r>
          </a:p>
        </p:txBody>
      </p:sp>
    </p:spTree>
    <p:extLst>
      <p:ext uri="{BB962C8B-B14F-4D97-AF65-F5344CB8AC3E}">
        <p14:creationId xmlns:p14="http://schemas.microsoft.com/office/powerpoint/2010/main" val="20592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8</a:t>
            </a:r>
            <a:endParaRPr lang="en-GB" sz="2400" dirty="0">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3" cstate="print"/>
            <a:stretch>
              <a:fillRect/>
            </a:stretch>
          </a:blipFill>
        </p:spPr>
        <p:txBody>
          <a:bodyPr wrap="square" lIns="0" tIns="0" rIns="0" bIns="0" rtlCol="0"/>
          <a:lstStyle/>
          <a:p>
            <a:endParaRPr/>
          </a:p>
        </p:txBody>
      </p:sp>
      <p:sp>
        <p:nvSpPr>
          <p:cNvPr id="4" name="Rectangle 3"/>
          <p:cNvSpPr/>
          <p:nvPr/>
        </p:nvSpPr>
        <p:spPr>
          <a:xfrm>
            <a:off x="2207565" y="2329359"/>
            <a:ext cx="7742104" cy="4031873"/>
          </a:xfrm>
          <a:prstGeom prst="rect">
            <a:avLst/>
          </a:prstGeom>
        </p:spPr>
        <p:txBody>
          <a:bodyPr wrap="square">
            <a:spAutoFit/>
          </a:bodyPr>
          <a:lstStyle/>
          <a:p>
            <a:pPr algn="just"/>
            <a:r>
              <a:rPr lang="en-GB" sz="1600" b="1" dirty="0"/>
              <a:t>1. Write a query in SQL to display the ID for those employees who did two or more jobs in the past</a:t>
            </a:r>
          </a:p>
          <a:p>
            <a:pPr algn="just"/>
            <a:endParaRPr lang="en-GB" sz="1600" b="1" dirty="0"/>
          </a:p>
          <a:p>
            <a:pPr algn="just"/>
            <a:r>
              <a:rPr lang="en-GB" sz="1600" b="1" dirty="0"/>
              <a:t>Assignments on Subquery</a:t>
            </a:r>
          </a:p>
          <a:p>
            <a:pPr algn="just"/>
            <a:endParaRPr lang="en-GB" sz="1600" b="1" dirty="0"/>
          </a:p>
          <a:p>
            <a:pPr algn="just"/>
            <a:r>
              <a:rPr lang="en-GB" sz="1600" b="1" dirty="0"/>
              <a:t>2. Write a query to display all the orders from the orders table issued by the salesman 'Paul Adam'.</a:t>
            </a:r>
          </a:p>
          <a:p>
            <a:pPr algn="just"/>
            <a:r>
              <a:rPr lang="en-GB" sz="1600" b="1" dirty="0"/>
              <a:t>3. Write a query to display all the orders for the salesman who belongs to the city London</a:t>
            </a:r>
          </a:p>
          <a:p>
            <a:pPr algn="just"/>
            <a:r>
              <a:rPr lang="en-GB" sz="1600" b="1" dirty="0"/>
              <a:t>4. Write a query to display all the orders which values are greater than the average order value for 10th October 2012</a:t>
            </a:r>
          </a:p>
          <a:p>
            <a:pPr algn="just"/>
            <a:r>
              <a:rPr lang="en-GB" sz="1600" b="1" dirty="0"/>
              <a:t>5. Write a query to find all orders attributed to a salesman in New </a:t>
            </a:r>
            <a:r>
              <a:rPr lang="en-GB" sz="1600" b="1" dirty="0" err="1"/>
              <a:t>york</a:t>
            </a:r>
            <a:endParaRPr lang="en-GB" sz="1600" b="1" dirty="0"/>
          </a:p>
          <a:p>
            <a:pPr algn="just"/>
            <a:r>
              <a:rPr lang="en-GB" sz="1600" b="1" dirty="0"/>
              <a:t>6. Write a query to display the commission of all the salesmen servicing customers in Paris</a:t>
            </a:r>
          </a:p>
          <a:p>
            <a:pPr algn="just"/>
            <a:r>
              <a:rPr lang="en-GB" sz="1600" b="1" dirty="0"/>
              <a:t>7. Write a query to count the customers with grades above New York's average.</a:t>
            </a:r>
          </a:p>
          <a:p>
            <a:pPr algn="just"/>
            <a:r>
              <a:rPr lang="en-GB" sz="1600" b="1" dirty="0"/>
              <a:t>8. Write a query to extract the data from the orders table for those salesman who earned the maximum commission</a:t>
            </a:r>
          </a:p>
        </p:txBody>
      </p:sp>
    </p:spTree>
    <p:extLst>
      <p:ext uri="{BB962C8B-B14F-4D97-AF65-F5344CB8AC3E}">
        <p14:creationId xmlns:p14="http://schemas.microsoft.com/office/powerpoint/2010/main" val="74826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7876" y="990601"/>
            <a:ext cx="7772400" cy="512961"/>
          </a:xfrm>
          <a:prstGeom prst="rect">
            <a:avLst/>
          </a:prstGeom>
          <a:solidFill>
            <a:srgbClr val="4F81BC"/>
          </a:solidFill>
          <a:ln w="25400">
            <a:solidFill>
              <a:srgbClr val="385D89"/>
            </a:solidFill>
          </a:ln>
        </p:spPr>
        <p:txBody>
          <a:bodyPr vert="horz" wrap="square" lIns="0" tIns="20320" rIns="0" bIns="0" rtlCol="0">
            <a:spAutoFit/>
          </a:bodyPr>
          <a:lstStyle/>
          <a:p>
            <a:pPr algn="ctr">
              <a:spcBef>
                <a:spcPts val="160"/>
              </a:spcBef>
            </a:pPr>
            <a:r>
              <a:rPr sz="3200" dirty="0">
                <a:solidFill>
                  <a:srgbClr val="FFFFFF"/>
                </a:solidFill>
                <a:latin typeface="Carlito"/>
                <a:cs typeface="Carlito"/>
              </a:rPr>
              <a:t>SQL </a:t>
            </a:r>
            <a:r>
              <a:rPr sz="3200" spc="-5" dirty="0">
                <a:solidFill>
                  <a:srgbClr val="FFFFFF"/>
                </a:solidFill>
                <a:latin typeface="Carlito"/>
                <a:cs typeface="Carlito"/>
              </a:rPr>
              <a:t>Server</a:t>
            </a:r>
            <a:r>
              <a:rPr sz="3200" spc="-40" dirty="0">
                <a:solidFill>
                  <a:srgbClr val="FFFFFF"/>
                </a:solidFill>
                <a:latin typeface="Carlito"/>
                <a:cs typeface="Carlito"/>
              </a:rPr>
              <a:t> </a:t>
            </a:r>
            <a:r>
              <a:rPr sz="3200" spc="-10" dirty="0">
                <a:solidFill>
                  <a:srgbClr val="FFFFFF"/>
                </a:solidFill>
                <a:latin typeface="Carlito"/>
                <a:cs typeface="Carlito"/>
              </a:rPr>
              <a:t>Introduction</a:t>
            </a:r>
            <a:endParaRPr sz="3200">
              <a:latin typeface="Carlito"/>
              <a:cs typeface="Carlito"/>
            </a:endParaRPr>
          </a:p>
        </p:txBody>
      </p:sp>
      <p:grpSp>
        <p:nvGrpSpPr>
          <p:cNvPr id="4" name="object 4"/>
          <p:cNvGrpSpPr/>
          <p:nvPr/>
        </p:nvGrpSpPr>
        <p:grpSpPr>
          <a:xfrm>
            <a:off x="3779011" y="2768220"/>
            <a:ext cx="4850130" cy="1177925"/>
            <a:chOff x="2255011" y="2768219"/>
            <a:chExt cx="4850130" cy="1177925"/>
          </a:xfrm>
        </p:grpSpPr>
        <p:sp>
          <p:nvSpPr>
            <p:cNvPr id="5" name="object 5"/>
            <p:cNvSpPr/>
            <p:nvPr/>
          </p:nvSpPr>
          <p:spPr>
            <a:xfrm>
              <a:off x="2267711" y="2780919"/>
              <a:ext cx="4824730" cy="1152525"/>
            </a:xfrm>
            <a:custGeom>
              <a:avLst/>
              <a:gdLst/>
              <a:ahLst/>
              <a:cxnLst/>
              <a:rect l="l" t="t" r="r" b="b"/>
              <a:pathLst>
                <a:path w="4824730" h="1152525">
                  <a:moveTo>
                    <a:pt x="4632579" y="0"/>
                  </a:moveTo>
                  <a:lnTo>
                    <a:pt x="192024" y="0"/>
                  </a:lnTo>
                  <a:lnTo>
                    <a:pt x="147996" y="5071"/>
                  </a:lnTo>
                  <a:lnTo>
                    <a:pt x="107579" y="19518"/>
                  </a:lnTo>
                  <a:lnTo>
                    <a:pt x="71925" y="42187"/>
                  </a:lnTo>
                  <a:lnTo>
                    <a:pt x="42187" y="71925"/>
                  </a:lnTo>
                  <a:lnTo>
                    <a:pt x="19518" y="107579"/>
                  </a:lnTo>
                  <a:lnTo>
                    <a:pt x="5071" y="147996"/>
                  </a:lnTo>
                  <a:lnTo>
                    <a:pt x="0" y="192023"/>
                  </a:lnTo>
                  <a:lnTo>
                    <a:pt x="0" y="960119"/>
                  </a:lnTo>
                  <a:lnTo>
                    <a:pt x="5071" y="1004147"/>
                  </a:lnTo>
                  <a:lnTo>
                    <a:pt x="19518" y="1044564"/>
                  </a:lnTo>
                  <a:lnTo>
                    <a:pt x="42187" y="1080218"/>
                  </a:lnTo>
                  <a:lnTo>
                    <a:pt x="71925" y="1109956"/>
                  </a:lnTo>
                  <a:lnTo>
                    <a:pt x="107579" y="1132625"/>
                  </a:lnTo>
                  <a:lnTo>
                    <a:pt x="147996" y="1147072"/>
                  </a:lnTo>
                  <a:lnTo>
                    <a:pt x="192024" y="1152143"/>
                  </a:lnTo>
                  <a:lnTo>
                    <a:pt x="4632579" y="1152143"/>
                  </a:lnTo>
                  <a:lnTo>
                    <a:pt x="4676606" y="1147072"/>
                  </a:lnTo>
                  <a:lnTo>
                    <a:pt x="4717023" y="1132625"/>
                  </a:lnTo>
                  <a:lnTo>
                    <a:pt x="4752677" y="1109956"/>
                  </a:lnTo>
                  <a:lnTo>
                    <a:pt x="4782415" y="1080218"/>
                  </a:lnTo>
                  <a:lnTo>
                    <a:pt x="4805084" y="1044564"/>
                  </a:lnTo>
                  <a:lnTo>
                    <a:pt x="4819531" y="1004147"/>
                  </a:lnTo>
                  <a:lnTo>
                    <a:pt x="4824603" y="960119"/>
                  </a:lnTo>
                  <a:lnTo>
                    <a:pt x="4824603" y="192023"/>
                  </a:lnTo>
                  <a:lnTo>
                    <a:pt x="4819531" y="147996"/>
                  </a:lnTo>
                  <a:lnTo>
                    <a:pt x="4805084" y="107579"/>
                  </a:lnTo>
                  <a:lnTo>
                    <a:pt x="4782415" y="71925"/>
                  </a:lnTo>
                  <a:lnTo>
                    <a:pt x="4752677" y="42187"/>
                  </a:lnTo>
                  <a:lnTo>
                    <a:pt x="4717023" y="19518"/>
                  </a:lnTo>
                  <a:lnTo>
                    <a:pt x="4676606" y="5071"/>
                  </a:lnTo>
                  <a:lnTo>
                    <a:pt x="4632579" y="0"/>
                  </a:lnTo>
                  <a:close/>
                </a:path>
              </a:pathLst>
            </a:custGeom>
            <a:solidFill>
              <a:srgbClr val="4F81BC"/>
            </a:solidFill>
          </p:spPr>
          <p:txBody>
            <a:bodyPr wrap="square" lIns="0" tIns="0" rIns="0" bIns="0" rtlCol="0"/>
            <a:lstStyle/>
            <a:p>
              <a:endParaRPr/>
            </a:p>
          </p:txBody>
        </p:sp>
        <p:sp>
          <p:nvSpPr>
            <p:cNvPr id="6" name="object 6"/>
            <p:cNvSpPr/>
            <p:nvPr/>
          </p:nvSpPr>
          <p:spPr>
            <a:xfrm>
              <a:off x="2267711" y="2780919"/>
              <a:ext cx="4824730" cy="1152525"/>
            </a:xfrm>
            <a:custGeom>
              <a:avLst/>
              <a:gdLst/>
              <a:ahLst/>
              <a:cxnLst/>
              <a:rect l="l" t="t" r="r" b="b"/>
              <a:pathLst>
                <a:path w="4824730" h="1152525">
                  <a:moveTo>
                    <a:pt x="0" y="192023"/>
                  </a:moveTo>
                  <a:lnTo>
                    <a:pt x="5071" y="147996"/>
                  </a:lnTo>
                  <a:lnTo>
                    <a:pt x="19518" y="107579"/>
                  </a:lnTo>
                  <a:lnTo>
                    <a:pt x="42187" y="71925"/>
                  </a:lnTo>
                  <a:lnTo>
                    <a:pt x="71925" y="42187"/>
                  </a:lnTo>
                  <a:lnTo>
                    <a:pt x="107579" y="19518"/>
                  </a:lnTo>
                  <a:lnTo>
                    <a:pt x="147996" y="5071"/>
                  </a:lnTo>
                  <a:lnTo>
                    <a:pt x="192024" y="0"/>
                  </a:lnTo>
                  <a:lnTo>
                    <a:pt x="4632579" y="0"/>
                  </a:lnTo>
                  <a:lnTo>
                    <a:pt x="4676606" y="5071"/>
                  </a:lnTo>
                  <a:lnTo>
                    <a:pt x="4717023" y="19518"/>
                  </a:lnTo>
                  <a:lnTo>
                    <a:pt x="4752677" y="42187"/>
                  </a:lnTo>
                  <a:lnTo>
                    <a:pt x="4782415" y="71925"/>
                  </a:lnTo>
                  <a:lnTo>
                    <a:pt x="4805084" y="107579"/>
                  </a:lnTo>
                  <a:lnTo>
                    <a:pt x="4819531" y="147996"/>
                  </a:lnTo>
                  <a:lnTo>
                    <a:pt x="4824603" y="192023"/>
                  </a:lnTo>
                  <a:lnTo>
                    <a:pt x="4824603" y="960119"/>
                  </a:lnTo>
                  <a:lnTo>
                    <a:pt x="4819531" y="1004147"/>
                  </a:lnTo>
                  <a:lnTo>
                    <a:pt x="4805084" y="1044564"/>
                  </a:lnTo>
                  <a:lnTo>
                    <a:pt x="4782415" y="1080218"/>
                  </a:lnTo>
                  <a:lnTo>
                    <a:pt x="4752677" y="1109956"/>
                  </a:lnTo>
                  <a:lnTo>
                    <a:pt x="4717023" y="1132625"/>
                  </a:lnTo>
                  <a:lnTo>
                    <a:pt x="4676606" y="1147072"/>
                  </a:lnTo>
                  <a:lnTo>
                    <a:pt x="4632579" y="1152143"/>
                  </a:lnTo>
                  <a:lnTo>
                    <a:pt x="192024" y="1152143"/>
                  </a:lnTo>
                  <a:lnTo>
                    <a:pt x="147996" y="1147072"/>
                  </a:lnTo>
                  <a:lnTo>
                    <a:pt x="107579" y="1132625"/>
                  </a:lnTo>
                  <a:lnTo>
                    <a:pt x="71925" y="1109956"/>
                  </a:lnTo>
                  <a:lnTo>
                    <a:pt x="42187" y="1080218"/>
                  </a:lnTo>
                  <a:lnTo>
                    <a:pt x="19518" y="1044564"/>
                  </a:lnTo>
                  <a:lnTo>
                    <a:pt x="5071" y="1004147"/>
                  </a:lnTo>
                  <a:lnTo>
                    <a:pt x="0" y="960119"/>
                  </a:lnTo>
                  <a:lnTo>
                    <a:pt x="0" y="192023"/>
                  </a:lnTo>
                  <a:close/>
                </a:path>
              </a:pathLst>
            </a:custGeom>
            <a:ln w="25399">
              <a:solidFill>
                <a:srgbClr val="385D89"/>
              </a:solidFill>
            </a:ln>
          </p:spPr>
          <p:txBody>
            <a:bodyPr wrap="square" lIns="0" tIns="0" rIns="0" bIns="0" rtlCol="0"/>
            <a:lstStyle/>
            <a:p>
              <a:endParaRPr/>
            </a:p>
          </p:txBody>
        </p:sp>
      </p:grpSp>
      <p:sp>
        <p:nvSpPr>
          <p:cNvPr id="7" name="object 7"/>
          <p:cNvSpPr txBox="1"/>
          <p:nvPr/>
        </p:nvSpPr>
        <p:spPr>
          <a:xfrm>
            <a:off x="5288026" y="3108782"/>
            <a:ext cx="2179574" cy="443070"/>
          </a:xfrm>
          <a:prstGeom prst="rect">
            <a:avLst/>
          </a:prstGeom>
        </p:spPr>
        <p:txBody>
          <a:bodyPr vert="horz" wrap="square" lIns="0" tIns="12065" rIns="0" bIns="0" rtlCol="0">
            <a:spAutoFit/>
          </a:bodyPr>
          <a:lstStyle/>
          <a:p>
            <a:pPr marL="12700">
              <a:spcBef>
                <a:spcPts val="95"/>
              </a:spcBef>
            </a:pPr>
            <a:r>
              <a:rPr sz="2800" spc="-5" dirty="0">
                <a:solidFill>
                  <a:srgbClr val="FFFFFF"/>
                </a:solidFill>
                <a:latin typeface="Carlito"/>
                <a:cs typeface="Carlito"/>
              </a:rPr>
              <a:t>End of </a:t>
            </a:r>
            <a:r>
              <a:rPr sz="2800" spc="-25" dirty="0">
                <a:solidFill>
                  <a:srgbClr val="FFFFFF"/>
                </a:solidFill>
                <a:latin typeface="Carlito"/>
                <a:cs typeface="Carlito"/>
              </a:rPr>
              <a:t>Day</a:t>
            </a:r>
            <a:r>
              <a:rPr sz="2800" spc="-75" dirty="0">
                <a:solidFill>
                  <a:srgbClr val="FFFFFF"/>
                </a:solidFill>
                <a:latin typeface="Carlito"/>
                <a:cs typeface="Carlito"/>
              </a:rPr>
              <a:t> </a:t>
            </a:r>
            <a:r>
              <a:rPr lang="en-GB" sz="2800" spc="-5" dirty="0">
                <a:solidFill>
                  <a:srgbClr val="FFFFFF"/>
                </a:solidFill>
                <a:latin typeface="Carlito"/>
                <a:cs typeface="Carlito"/>
              </a:rPr>
              <a:t>6</a:t>
            </a:r>
            <a:endParaRPr sz="2800" dirty="0">
              <a:latin typeface="Carlito"/>
              <a:cs typeface="Carlito"/>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7876" y="304800"/>
            <a:ext cx="933450" cy="573842"/>
          </a:xfrm>
          <a:prstGeom prst="rect">
            <a:avLst/>
          </a:prstGeom>
        </p:spPr>
      </p:pic>
      <p:sp>
        <p:nvSpPr>
          <p:cNvPr id="9" name="object 10"/>
          <p:cNvSpPr/>
          <p:nvPr/>
        </p:nvSpPr>
        <p:spPr>
          <a:xfrm>
            <a:off x="7745191" y="6322773"/>
            <a:ext cx="2345085"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681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1</a:t>
            </a:r>
            <a:endParaRPr lang="en-GB" sz="2400" dirty="0">
              <a:cs typeface="Carlito"/>
            </a:endParaRPr>
          </a:p>
        </p:txBody>
      </p:sp>
      <p:sp>
        <p:nvSpPr>
          <p:cNvPr id="5" name="object 3"/>
          <p:cNvSpPr txBox="1">
            <a:spLocks/>
          </p:cNvSpPr>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dirty="0">
                <a:solidFill>
                  <a:schemeClr val="bg1"/>
                </a:solidFill>
                <a:latin typeface="+mn-lt"/>
              </a:rPr>
              <a:t>SQL </a:t>
            </a:r>
            <a:r>
              <a:rPr lang="en-GB" sz="2400" b="1" spc="-5" dirty="0">
                <a:solidFill>
                  <a:schemeClr val="bg1"/>
                </a:solidFill>
                <a:latin typeface="+mn-lt"/>
              </a:rPr>
              <a:t>Server</a:t>
            </a:r>
            <a:r>
              <a:rPr lang="en-GB" sz="2400" b="1" spc="-40" dirty="0">
                <a:solidFill>
                  <a:schemeClr val="bg1"/>
                </a:solidFill>
                <a:latin typeface="+mn-lt"/>
              </a:rPr>
              <a:t> </a:t>
            </a:r>
            <a:r>
              <a:rPr lang="en-GB" sz="2400" b="1" spc="-10" dirty="0">
                <a:solidFill>
                  <a:schemeClr val="bg1"/>
                </a:solidFill>
                <a:latin typeface="+mn-lt"/>
              </a:rPr>
              <a:t>Lab Assignment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2069107" y="2492850"/>
            <a:ext cx="7745787" cy="3293209"/>
          </a:xfrm>
          <a:prstGeom prst="rect">
            <a:avLst/>
          </a:prstGeom>
        </p:spPr>
        <p:txBody>
          <a:bodyPr wrap="square">
            <a:spAutoFit/>
          </a:bodyPr>
          <a:lstStyle/>
          <a:p>
            <a:pPr algn="just"/>
            <a:r>
              <a:rPr lang="en-GB" sz="1600" b="1" dirty="0"/>
              <a:t>[Simple Assignments]		</a:t>
            </a:r>
          </a:p>
          <a:p>
            <a:pPr algn="just"/>
            <a:r>
              <a:rPr lang="en-GB" sz="1600" b="1" dirty="0"/>
              <a:t>1. Write a SQL statement to display specific columns like name and commission for all the salesmen. </a:t>
            </a:r>
          </a:p>
          <a:p>
            <a:pPr algn="just"/>
            <a:r>
              <a:rPr lang="en-GB" sz="1600" b="1" dirty="0"/>
              <a:t>2. Write a SQL statement to display </a:t>
            </a:r>
            <a:r>
              <a:rPr lang="en-GB" sz="1600" b="1" dirty="0" err="1"/>
              <a:t>salesman_id</a:t>
            </a:r>
            <a:r>
              <a:rPr lang="en-GB" sz="1600" b="1" dirty="0"/>
              <a:t>, name, city and commission who gets the commission within the range more than 0.10% and less than 0.12%</a:t>
            </a:r>
          </a:p>
          <a:p>
            <a:pPr algn="just"/>
            <a:r>
              <a:rPr lang="en-GB" sz="1600" b="1" dirty="0"/>
              <a:t>3. Write a query to produce a list of </a:t>
            </a:r>
            <a:r>
              <a:rPr lang="en-GB" sz="1600" b="1" dirty="0" err="1"/>
              <a:t>salesman_id</a:t>
            </a:r>
            <a:r>
              <a:rPr lang="en-GB" sz="1600" b="1" dirty="0"/>
              <a:t>, name, city and commission of each salesman who live in cities other than Paris and Rome</a:t>
            </a:r>
          </a:p>
          <a:p>
            <a:pPr algn="just"/>
            <a:r>
              <a:rPr lang="en-GB" sz="1600" b="1" dirty="0"/>
              <a:t>4. Write a SQL statement to find those salesmen with all other information and name started with any letter within 'A' and 'L' (not inclusive)</a:t>
            </a:r>
          </a:p>
          <a:p>
            <a:pPr algn="just"/>
            <a:r>
              <a:rPr lang="en-GB" sz="1600" b="1" dirty="0"/>
              <a:t>5. Write a SQL statement to find those salesmen with all other information and name started with other than any latter within 'A' and 'L' (not inclusive)</a:t>
            </a:r>
          </a:p>
          <a:p>
            <a:pPr algn="just"/>
            <a:r>
              <a:rPr lang="en-GB" sz="1600" b="1" dirty="0"/>
              <a:t>6. Write a SQL statement to find that customer with all information whose name begin with the letter 'B'</a:t>
            </a:r>
          </a:p>
        </p:txBody>
      </p:sp>
    </p:spTree>
    <p:extLst>
      <p:ext uri="{BB962C8B-B14F-4D97-AF65-F5344CB8AC3E}">
        <p14:creationId xmlns:p14="http://schemas.microsoft.com/office/powerpoint/2010/main" val="275429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2</a:t>
            </a:r>
            <a:endParaRPr lang="en-GB" sz="2400" dirty="0">
              <a:cs typeface="Carlito"/>
            </a:endParaRPr>
          </a:p>
        </p:txBody>
      </p:sp>
      <p:sp>
        <p:nvSpPr>
          <p:cNvPr id="5" name="object 3"/>
          <p:cNvSpPr txBox="1">
            <a:spLocks/>
          </p:cNvSpPr>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dirty="0">
                <a:solidFill>
                  <a:schemeClr val="bg1"/>
                </a:solidFill>
                <a:latin typeface="+mn-lt"/>
              </a:rPr>
              <a:t>SQL </a:t>
            </a:r>
            <a:r>
              <a:rPr lang="en-GB" sz="2400" b="1" spc="-5" dirty="0">
                <a:solidFill>
                  <a:schemeClr val="bg1"/>
                </a:solidFill>
                <a:latin typeface="+mn-lt"/>
              </a:rPr>
              <a:t>Server</a:t>
            </a:r>
            <a:r>
              <a:rPr lang="en-GB" sz="2400" b="1" spc="-40" dirty="0">
                <a:solidFill>
                  <a:schemeClr val="bg1"/>
                </a:solidFill>
                <a:latin typeface="+mn-lt"/>
              </a:rPr>
              <a:t> </a:t>
            </a:r>
            <a:r>
              <a:rPr lang="en-GB" sz="2400" b="1" spc="-10" dirty="0">
                <a:solidFill>
                  <a:schemeClr val="bg1"/>
                </a:solidFill>
                <a:latin typeface="+mn-lt"/>
              </a:rPr>
              <a:t>Lab Assignment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2177268" y="2610683"/>
            <a:ext cx="7776845" cy="3785652"/>
          </a:xfrm>
          <a:prstGeom prst="rect">
            <a:avLst/>
          </a:prstGeom>
        </p:spPr>
        <p:txBody>
          <a:bodyPr wrap="square">
            <a:spAutoFit/>
          </a:bodyPr>
          <a:lstStyle/>
          <a:p>
            <a:r>
              <a:rPr lang="en-GB" sz="1600" dirty="0"/>
              <a:t>Sample table: orders</a:t>
            </a:r>
          </a:p>
          <a:p>
            <a:r>
              <a:rPr lang="en-GB" sz="1600" dirty="0" err="1"/>
              <a:t>ord_no</a:t>
            </a:r>
            <a:r>
              <a:rPr lang="en-GB" sz="1600" dirty="0"/>
              <a:t>      </a:t>
            </a:r>
            <a:r>
              <a:rPr lang="en-GB" sz="1600" dirty="0" err="1"/>
              <a:t>purch_amt</a:t>
            </a:r>
            <a:r>
              <a:rPr lang="en-GB" sz="1600" dirty="0"/>
              <a:t>   </a:t>
            </a:r>
            <a:r>
              <a:rPr lang="en-GB" sz="1600" dirty="0" err="1"/>
              <a:t>ord_date</a:t>
            </a:r>
            <a:r>
              <a:rPr lang="en-GB" sz="1600" dirty="0"/>
              <a:t>    </a:t>
            </a:r>
            <a:r>
              <a:rPr lang="en-GB" sz="1600" dirty="0" err="1"/>
              <a:t>customer_id</a:t>
            </a:r>
            <a:r>
              <a:rPr lang="en-GB" sz="1600" dirty="0"/>
              <a:t>  </a:t>
            </a:r>
            <a:r>
              <a:rPr lang="en-GB" sz="1600" dirty="0" err="1"/>
              <a:t>salesman_id</a:t>
            </a:r>
            <a:endParaRPr lang="en-GB" sz="1600" dirty="0"/>
          </a:p>
          <a:p>
            <a:r>
              <a:rPr lang="en-GB" sz="1600" dirty="0"/>
              <a:t>----------  ----------  ----------  -----------  -----------</a:t>
            </a:r>
          </a:p>
          <a:p>
            <a:r>
              <a:rPr lang="en-GB" sz="1600" dirty="0"/>
              <a:t>70001       150.5       2012-10-05   3005         5002</a:t>
            </a:r>
          </a:p>
          <a:p>
            <a:r>
              <a:rPr lang="en-GB" sz="1600" dirty="0"/>
              <a:t>70009       270.65     2012-09-10   3001         5005</a:t>
            </a:r>
          </a:p>
          <a:p>
            <a:r>
              <a:rPr lang="en-GB" sz="1600" dirty="0"/>
              <a:t>70002       65.26       2012-10-05   3002         5001</a:t>
            </a:r>
          </a:p>
          <a:p>
            <a:r>
              <a:rPr lang="en-GB" sz="1600" dirty="0"/>
              <a:t>70004       110.5       2012-08-17   3009         5003</a:t>
            </a:r>
          </a:p>
          <a:p>
            <a:r>
              <a:rPr lang="en-GB" sz="1600" dirty="0"/>
              <a:t>70007       948.5       2012-09-10   3005         5002</a:t>
            </a:r>
          </a:p>
          <a:p>
            <a:r>
              <a:rPr lang="en-GB" sz="1600" dirty="0"/>
              <a:t>70005       2400.6     2012-07-27   3007         5001</a:t>
            </a:r>
          </a:p>
          <a:p>
            <a:r>
              <a:rPr lang="en-GB" sz="1600" dirty="0"/>
              <a:t>70008       5760        2012-09-10   3002         5001</a:t>
            </a:r>
          </a:p>
          <a:p>
            <a:r>
              <a:rPr lang="en-GB" sz="1600" dirty="0"/>
              <a:t>70010       1983.43   2012-10-10   3004         5006</a:t>
            </a:r>
          </a:p>
          <a:p>
            <a:r>
              <a:rPr lang="en-GB" sz="1600" dirty="0"/>
              <a:t>70003       2480.4     2012-10-10   3009         5003</a:t>
            </a:r>
          </a:p>
          <a:p>
            <a:r>
              <a:rPr lang="en-GB" sz="1600" dirty="0"/>
              <a:t>70012       250.45     2012-06-27   3008         5002</a:t>
            </a:r>
          </a:p>
          <a:p>
            <a:r>
              <a:rPr lang="en-GB" sz="1600" dirty="0"/>
              <a:t>70011       75.29       2012-08-17   3003         5007</a:t>
            </a:r>
          </a:p>
          <a:p>
            <a:r>
              <a:rPr lang="en-GB" sz="1600" dirty="0"/>
              <a:t>70013       3045.6     2012-04-25   3002         5001</a:t>
            </a:r>
          </a:p>
        </p:txBody>
      </p:sp>
      <p:sp>
        <p:nvSpPr>
          <p:cNvPr id="9" name="Rectangle 8"/>
          <p:cNvSpPr/>
          <p:nvPr/>
        </p:nvSpPr>
        <p:spPr>
          <a:xfrm>
            <a:off x="6722772" y="3825025"/>
            <a:ext cx="2949262" cy="15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and Insert the Records accordingly and further do the following exercise.</a:t>
            </a:r>
          </a:p>
        </p:txBody>
      </p:sp>
    </p:spTree>
    <p:extLst>
      <p:ext uri="{BB962C8B-B14F-4D97-AF65-F5344CB8AC3E}">
        <p14:creationId xmlns:p14="http://schemas.microsoft.com/office/powerpoint/2010/main" val="11107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793766"/>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2</a:t>
            </a:r>
            <a:endParaRPr lang="en-GB" sz="2400" dirty="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4" name="Rectangle 3"/>
          <p:cNvSpPr/>
          <p:nvPr/>
        </p:nvSpPr>
        <p:spPr>
          <a:xfrm>
            <a:off x="2150656" y="2295846"/>
            <a:ext cx="7745787" cy="3539430"/>
          </a:xfrm>
          <a:prstGeom prst="rect">
            <a:avLst/>
          </a:prstGeom>
        </p:spPr>
        <p:txBody>
          <a:bodyPr wrap="square">
            <a:spAutoFit/>
          </a:bodyPr>
          <a:lstStyle/>
          <a:p>
            <a:r>
              <a:rPr lang="en-GB" sz="1400" b="1" dirty="0"/>
              <a:t>[Simple Assignments]</a:t>
            </a:r>
          </a:p>
          <a:p>
            <a:r>
              <a:rPr lang="en-GB" sz="1400" b="1" dirty="0"/>
              <a:t>1. Write a query to display the columns in a specific order like order date, salesman id, order number and purchase amount from for all the orders.</a:t>
            </a:r>
          </a:p>
          <a:p>
            <a:r>
              <a:rPr lang="en-GB" sz="1400" b="1" dirty="0"/>
              <a:t>2. Write a query to display distinct </a:t>
            </a:r>
            <a:r>
              <a:rPr lang="en-GB" sz="1400" b="1" dirty="0" err="1"/>
              <a:t>SalesName</a:t>
            </a:r>
            <a:r>
              <a:rPr lang="en-GB" sz="1400" b="1" dirty="0"/>
              <a:t> Name who is receiving the orders</a:t>
            </a:r>
          </a:p>
          <a:p>
            <a:r>
              <a:rPr lang="en-GB" sz="1400" b="1" dirty="0"/>
              <a:t>3. Write a SQL statement to display names and commission of salesman, who belongs to the city of Paris</a:t>
            </a:r>
          </a:p>
          <a:p>
            <a:endParaRPr lang="en-GB" sz="1400" b="1" dirty="0"/>
          </a:p>
          <a:p>
            <a:r>
              <a:rPr lang="en-GB" sz="1400" b="1" dirty="0"/>
              <a:t>[Medium Complexity]</a:t>
            </a:r>
          </a:p>
          <a:p>
            <a:r>
              <a:rPr lang="en-GB" sz="1400" b="1" dirty="0"/>
              <a:t>4. Write a SQL query to display the order number followed by order date and the purchase amount for each order which will be delivered by the salesman who is holding the ID 5001</a:t>
            </a:r>
          </a:p>
          <a:p>
            <a:r>
              <a:rPr lang="en-GB" sz="1400" b="1" dirty="0"/>
              <a:t>5. Write a SQL statement to display either those orders which are not issued on date 2012-09-10 and issued by the salesman whose ID is 5005 and below or those orders which purchase amount is 1000.00 and below</a:t>
            </a:r>
          </a:p>
          <a:p>
            <a:r>
              <a:rPr lang="en-GB" sz="1400" b="1" dirty="0"/>
              <a:t>6. Write a SQL statement to exclude the rows which satisfies -</a:t>
            </a:r>
          </a:p>
          <a:p>
            <a:r>
              <a:rPr lang="en-GB" sz="1400" b="1" dirty="0"/>
              <a:t>a) order dates are 2012-08-17 and purchase amount is below 1000 </a:t>
            </a:r>
          </a:p>
          <a:p>
            <a:r>
              <a:rPr lang="en-GB" sz="1400" b="1" dirty="0"/>
              <a:t>b) customer id is greater than 3005 and purchase amount is below 1000</a:t>
            </a:r>
          </a:p>
        </p:txBody>
      </p:sp>
    </p:spTree>
    <p:extLst>
      <p:ext uri="{BB962C8B-B14F-4D97-AF65-F5344CB8AC3E}">
        <p14:creationId xmlns:p14="http://schemas.microsoft.com/office/powerpoint/2010/main" val="30979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675859" y="1657249"/>
            <a:ext cx="8247198"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2</a:t>
            </a:r>
            <a:endParaRPr lang="en-GB" sz="2400" dirty="0">
              <a:cs typeface="Carlito"/>
            </a:endParaRPr>
          </a:p>
        </p:txBody>
      </p:sp>
      <p:sp>
        <p:nvSpPr>
          <p:cNvPr id="5" name="object 3"/>
          <p:cNvSpPr txBox="1">
            <a:spLocks/>
          </p:cNvSpPr>
          <p:nvPr/>
        </p:nvSpPr>
        <p:spPr>
          <a:xfrm>
            <a:off x="1675858" y="1153370"/>
            <a:ext cx="8278256"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dirty="0">
                <a:solidFill>
                  <a:schemeClr val="bg1"/>
                </a:solidFill>
                <a:latin typeface="+mn-lt"/>
              </a:rPr>
              <a:t>SQL </a:t>
            </a:r>
            <a:r>
              <a:rPr lang="en-GB" sz="2400" b="1" spc="-5" dirty="0">
                <a:solidFill>
                  <a:schemeClr val="bg1"/>
                </a:solidFill>
                <a:latin typeface="+mn-lt"/>
              </a:rPr>
              <a:t>Server</a:t>
            </a:r>
            <a:r>
              <a:rPr lang="en-GB" sz="2400" b="1" spc="-40" dirty="0">
                <a:solidFill>
                  <a:schemeClr val="bg1"/>
                </a:solidFill>
                <a:latin typeface="+mn-lt"/>
              </a:rPr>
              <a:t> </a:t>
            </a:r>
            <a:r>
              <a:rPr lang="en-GB" sz="2400" b="1" spc="-10" dirty="0">
                <a:solidFill>
                  <a:schemeClr val="bg1"/>
                </a:solidFill>
                <a:latin typeface="+mn-lt"/>
              </a:rPr>
              <a:t>Lab Assignment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858" y="383822"/>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1675858" y="2248773"/>
            <a:ext cx="8247199" cy="4031873"/>
          </a:xfrm>
          <a:prstGeom prst="rect">
            <a:avLst/>
          </a:prstGeom>
        </p:spPr>
        <p:txBody>
          <a:bodyPr wrap="square">
            <a:spAutoFit/>
          </a:bodyPr>
          <a:lstStyle/>
          <a:p>
            <a:r>
              <a:rPr lang="en-GB" sz="1600" b="1" dirty="0"/>
              <a:t>7. Write a query to filter all those orders with all information which purchase amount value is within the range 500 and 4000 except those orders of purchase amount value 948.50 and 1983.43</a:t>
            </a:r>
          </a:p>
          <a:p>
            <a:endParaRPr lang="en-GB" sz="1600" b="1" dirty="0"/>
          </a:p>
          <a:p>
            <a:r>
              <a:rPr lang="en-GB" sz="1600" b="1" dirty="0"/>
              <a:t>8. Write a SQL statement to find the total purchase amount of all orders	</a:t>
            </a:r>
          </a:p>
          <a:p>
            <a:r>
              <a:rPr lang="en-GB" sz="1600" b="1" dirty="0"/>
              <a:t>9. Write a SQL statement to find the average purchase amount of all orders</a:t>
            </a:r>
          </a:p>
          <a:p>
            <a:r>
              <a:rPr lang="en-GB" sz="1600" b="1" dirty="0"/>
              <a:t>10. Write a SQL statement to find the number of salesman currently listing for all of their customers.</a:t>
            </a:r>
          </a:p>
          <a:p>
            <a:r>
              <a:rPr lang="en-GB" sz="1600" b="1" dirty="0"/>
              <a:t>11. Write a SQL statement to get the maximum purchase amount of all the orders.</a:t>
            </a:r>
          </a:p>
          <a:p>
            <a:r>
              <a:rPr lang="en-GB" sz="1600" b="1" dirty="0"/>
              <a:t>12. Write a SQL statement to get the minimum purchase amount of all the orders.</a:t>
            </a:r>
          </a:p>
          <a:p>
            <a:r>
              <a:rPr lang="en-GB" sz="1600" b="1" dirty="0"/>
              <a:t>13. Write a SQL statement to find the highest purchase amount ordered by the each customer with their ID and highest purchase amount</a:t>
            </a:r>
          </a:p>
          <a:p>
            <a:r>
              <a:rPr lang="en-GB" sz="1600" b="1" dirty="0"/>
              <a:t>14. Write a SQL statement to find the highest purchase amount ordered by the each customer on a particular date with their ID, order date and highest purchase amount</a:t>
            </a:r>
          </a:p>
          <a:p>
            <a:r>
              <a:rPr lang="en-GB" sz="1600" b="1" dirty="0"/>
              <a:t>15. Write a SQL statement to find the highest purchase amount with their ID and order date, for only those customers who have highest purchase amount in a day is more than 2000</a:t>
            </a:r>
          </a:p>
        </p:txBody>
      </p:sp>
    </p:spTree>
    <p:extLst>
      <p:ext uri="{BB962C8B-B14F-4D97-AF65-F5344CB8AC3E}">
        <p14:creationId xmlns:p14="http://schemas.microsoft.com/office/powerpoint/2010/main" val="39397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2</a:t>
            </a:r>
            <a:endParaRPr lang="en-GB" sz="2400" dirty="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12" name="Rectangle 11"/>
          <p:cNvSpPr/>
          <p:nvPr/>
        </p:nvSpPr>
        <p:spPr>
          <a:xfrm>
            <a:off x="2192797" y="2722224"/>
            <a:ext cx="7745787" cy="2062103"/>
          </a:xfrm>
          <a:prstGeom prst="rect">
            <a:avLst/>
          </a:prstGeom>
        </p:spPr>
        <p:txBody>
          <a:bodyPr wrap="square">
            <a:spAutoFit/>
          </a:bodyPr>
          <a:lstStyle/>
          <a:p>
            <a:r>
              <a:rPr lang="en-GB" sz="1600" b="1" dirty="0"/>
              <a:t>16. Write a SQL statement to find the highest purchase amount with their ID, for only those customers whose ID is within the range 3002 and 3007		</a:t>
            </a:r>
          </a:p>
          <a:p>
            <a:r>
              <a:rPr lang="en-GB" sz="1600" b="1" dirty="0"/>
              <a:t>17. Write a SQL statement to display customer details (ID and max purchase amount) whose IDs are within the range 3002 and 3007 and highest purchase amount is more than 1000	</a:t>
            </a:r>
          </a:p>
          <a:p>
            <a:r>
              <a:rPr lang="en-GB" sz="1600" b="1" dirty="0"/>
              <a:t>18. Write a SQL statement to find the highest purchase amount with their ID, for only those salesmen whose ID is within the range 5003 and 5008</a:t>
            </a:r>
          </a:p>
          <a:p>
            <a:r>
              <a:rPr lang="en-GB" sz="1600" b="1" dirty="0"/>
              <a:t>19. Write a SQL statement that counts all orders for a date August 17th, 2012</a:t>
            </a:r>
          </a:p>
        </p:txBody>
      </p:sp>
    </p:spTree>
    <p:extLst>
      <p:ext uri="{BB962C8B-B14F-4D97-AF65-F5344CB8AC3E}">
        <p14:creationId xmlns:p14="http://schemas.microsoft.com/office/powerpoint/2010/main" val="352611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177269" y="176799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3</a:t>
            </a:r>
            <a:endParaRPr lang="en-GB" sz="2400" dirty="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3" cstate="print"/>
            <a:stretch>
              <a:fillRect/>
            </a:stretch>
          </a:blipFill>
        </p:spPr>
        <p:txBody>
          <a:bodyPr wrap="square" lIns="0" tIns="0" rIns="0" bIns="0" rtlCol="0"/>
          <a:lstStyle/>
          <a:p>
            <a:endParaRPr/>
          </a:p>
        </p:txBody>
      </p:sp>
      <p:sp>
        <p:nvSpPr>
          <p:cNvPr id="2" name="Rectangle 1"/>
          <p:cNvSpPr/>
          <p:nvPr/>
        </p:nvSpPr>
        <p:spPr>
          <a:xfrm>
            <a:off x="2177512" y="2433234"/>
            <a:ext cx="7776601" cy="2800767"/>
          </a:xfrm>
          <a:prstGeom prst="rect">
            <a:avLst/>
          </a:prstGeom>
        </p:spPr>
        <p:txBody>
          <a:bodyPr wrap="square">
            <a:spAutoFit/>
          </a:bodyPr>
          <a:lstStyle/>
          <a:p>
            <a:r>
              <a:rPr lang="en-GB" sz="1600" b="1" dirty="0"/>
              <a:t>Sample table: customer</a:t>
            </a:r>
          </a:p>
          <a:p>
            <a:r>
              <a:rPr lang="en-GB" sz="1600" b="1" dirty="0" err="1"/>
              <a:t>customer_id</a:t>
            </a:r>
            <a:r>
              <a:rPr lang="en-GB" sz="1600" b="1" dirty="0"/>
              <a:t> |   </a:t>
            </a:r>
            <a:r>
              <a:rPr lang="en-GB" sz="1600" b="1" dirty="0" err="1"/>
              <a:t>cust_name</a:t>
            </a:r>
            <a:r>
              <a:rPr lang="en-GB" sz="1600" b="1" dirty="0"/>
              <a:t>    |    city    | grade | </a:t>
            </a:r>
            <a:r>
              <a:rPr lang="en-GB" sz="1600" b="1" dirty="0" err="1"/>
              <a:t>salesman_id</a:t>
            </a:r>
            <a:r>
              <a:rPr lang="en-GB" sz="1600" b="1" dirty="0"/>
              <a:t> </a:t>
            </a:r>
          </a:p>
          <a:p>
            <a:r>
              <a:rPr lang="en-GB" sz="1600" b="1" dirty="0"/>
              <a:t>-------------+----------------+------------+-------+-------------</a:t>
            </a:r>
          </a:p>
          <a:p>
            <a:r>
              <a:rPr lang="en-GB" sz="1600" b="1" dirty="0"/>
              <a:t>        3002 | Nick Rimando   | New York   |   100 |        5001</a:t>
            </a:r>
          </a:p>
          <a:p>
            <a:r>
              <a:rPr lang="en-GB" sz="1600" b="1" dirty="0"/>
              <a:t>        3007 | Brad Davis         | New York   |   200 |        5001</a:t>
            </a:r>
          </a:p>
          <a:p>
            <a:r>
              <a:rPr lang="en-GB" sz="1600" b="1" dirty="0"/>
              <a:t>        3005 | Graham Zusi     | California   |   200 |         5002</a:t>
            </a:r>
          </a:p>
          <a:p>
            <a:r>
              <a:rPr lang="en-GB" sz="1600" b="1" dirty="0"/>
              <a:t>        3008 | Julian Green     | London       |   300 |        5002</a:t>
            </a:r>
          </a:p>
          <a:p>
            <a:r>
              <a:rPr lang="en-GB" sz="1600" b="1" dirty="0"/>
              <a:t>        3004 | Fabian Johnson| Paris            |   300 |        5006</a:t>
            </a:r>
          </a:p>
          <a:p>
            <a:r>
              <a:rPr lang="en-GB" sz="1600" b="1" dirty="0"/>
              <a:t>        3009 | Geoff Cameron| Berlin          |   100 |        5003</a:t>
            </a:r>
          </a:p>
          <a:p>
            <a:r>
              <a:rPr lang="en-GB" sz="1600" b="1" dirty="0"/>
              <a:t>        3003 | Jozy </a:t>
            </a:r>
            <a:r>
              <a:rPr lang="en-GB" sz="1600" b="1" dirty="0" err="1"/>
              <a:t>Altidor</a:t>
            </a:r>
            <a:r>
              <a:rPr lang="en-GB" sz="1600" b="1" dirty="0"/>
              <a:t>       | Moscow     |   200 |        5007</a:t>
            </a:r>
          </a:p>
          <a:p>
            <a:r>
              <a:rPr lang="en-GB" sz="1600" b="1" dirty="0"/>
              <a:t>        3001 | Brad Guzan       | London       |           |        5005</a:t>
            </a:r>
          </a:p>
        </p:txBody>
      </p:sp>
      <p:sp>
        <p:nvSpPr>
          <p:cNvPr id="8" name="Horizontal Scroll 7"/>
          <p:cNvSpPr/>
          <p:nvPr/>
        </p:nvSpPr>
        <p:spPr>
          <a:xfrm>
            <a:off x="8046848" y="3876541"/>
            <a:ext cx="1741096" cy="12750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the Table Accordingly</a:t>
            </a:r>
          </a:p>
        </p:txBody>
      </p:sp>
    </p:spTree>
    <p:extLst>
      <p:ext uri="{BB962C8B-B14F-4D97-AF65-F5344CB8AC3E}">
        <p14:creationId xmlns:p14="http://schemas.microsoft.com/office/powerpoint/2010/main" val="424417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3</a:t>
            </a:r>
            <a:endParaRPr lang="en-GB" sz="2400" dirty="0">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3" cstate="print"/>
            <a:stretch>
              <a:fillRect/>
            </a:stretch>
          </a:blipFill>
        </p:spPr>
        <p:txBody>
          <a:bodyPr wrap="square" lIns="0" tIns="0" rIns="0" bIns="0" rtlCol="0"/>
          <a:lstStyle/>
          <a:p>
            <a:endParaRPr/>
          </a:p>
        </p:txBody>
      </p:sp>
      <p:sp>
        <p:nvSpPr>
          <p:cNvPr id="2" name="Rectangle 1"/>
          <p:cNvSpPr/>
          <p:nvPr/>
        </p:nvSpPr>
        <p:spPr>
          <a:xfrm>
            <a:off x="2177269" y="2237026"/>
            <a:ext cx="7772399" cy="4185761"/>
          </a:xfrm>
          <a:prstGeom prst="rect">
            <a:avLst/>
          </a:prstGeom>
        </p:spPr>
        <p:txBody>
          <a:bodyPr wrap="square">
            <a:spAutoFit/>
          </a:bodyPr>
          <a:lstStyle/>
          <a:p>
            <a:pPr algn="just"/>
            <a:r>
              <a:rPr lang="en-GB" sz="1400" b="1" dirty="0"/>
              <a:t>1. Write a SQL statement to display all the information for those customers with a grade of 200</a:t>
            </a:r>
          </a:p>
          <a:p>
            <a:pPr algn="just"/>
            <a:r>
              <a:rPr lang="en-GB" sz="1400" b="1" dirty="0"/>
              <a:t>2. Write a SQL statement to display all the information for those customers with a grade between 200 and 300</a:t>
            </a:r>
          </a:p>
          <a:p>
            <a:pPr algn="just"/>
            <a:r>
              <a:rPr lang="en-GB" sz="1400" b="1" dirty="0"/>
              <a:t>3. Write a query statement to display all customers in New York who have a grade value above 100</a:t>
            </a:r>
          </a:p>
          <a:p>
            <a:pPr algn="just"/>
            <a:r>
              <a:rPr lang="en-GB" sz="1400" b="1" dirty="0"/>
              <a:t>4. Write a SQL statement to display all customers, who are either belongs to the city New York or had a grade above 100</a:t>
            </a:r>
          </a:p>
          <a:p>
            <a:pPr algn="just"/>
            <a:r>
              <a:rPr lang="en-GB" sz="1400" b="1" dirty="0"/>
              <a:t>5. Write a SQL statement to display all the customers, who are either belongs to the city New York or not had a grade above 100</a:t>
            </a:r>
          </a:p>
          <a:p>
            <a:pPr algn="just"/>
            <a:r>
              <a:rPr lang="en-GB" sz="1400" b="1" dirty="0"/>
              <a:t>6. Write a SQL query to display those customers who are neither belongs to the city New York nor grade value is more than 100</a:t>
            </a:r>
          </a:p>
          <a:p>
            <a:pPr algn="just"/>
            <a:r>
              <a:rPr lang="en-GB" sz="1400" b="1" dirty="0"/>
              <a:t>7. Write a query to sort out those customers with all information whose ID value is within any of 3007, 3008 and 3009</a:t>
            </a:r>
          </a:p>
          <a:p>
            <a:pPr algn="just"/>
            <a:r>
              <a:rPr lang="en-GB" sz="1400" b="1" dirty="0"/>
              <a:t>8. Write a SQL statement to find all those customers with all information whose names are ending with the letter 'n'</a:t>
            </a:r>
          </a:p>
          <a:p>
            <a:pPr algn="just"/>
            <a:r>
              <a:rPr lang="en-GB" sz="1400" b="1" dirty="0"/>
              <a:t>9. Write a SQL statement to find that customer with all information who gets a grade except NULL value</a:t>
            </a:r>
          </a:p>
          <a:p>
            <a:pPr algn="just"/>
            <a:r>
              <a:rPr lang="en-GB" sz="1400" b="1" dirty="0"/>
              <a:t>10. Write a SQL statement know how many customer listed</a:t>
            </a:r>
          </a:p>
          <a:p>
            <a:pPr algn="just"/>
            <a:r>
              <a:rPr lang="en-GB" sz="1400" b="1" dirty="0"/>
              <a:t>11. Write a SQL statement find the number of customers who has a Grade</a:t>
            </a:r>
          </a:p>
          <a:p>
            <a:pPr algn="just"/>
            <a:r>
              <a:rPr lang="en-GB" sz="1400" b="1" dirty="0"/>
              <a:t>12. Write a SQL statement which selects the highest grade for each of the cities</a:t>
            </a:r>
          </a:p>
        </p:txBody>
      </p:sp>
    </p:spTree>
    <p:extLst>
      <p:ext uri="{BB962C8B-B14F-4D97-AF65-F5344CB8AC3E}">
        <p14:creationId xmlns:p14="http://schemas.microsoft.com/office/powerpoint/2010/main" val="362017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177268" y="1602467"/>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Assignment : Category 4</a:t>
            </a:r>
            <a:endParaRPr lang="en-GB" sz="2400" dirty="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lang="en-GB" sz="2400" b="1" spc="-10" dirty="0">
                <a:solidFill>
                  <a:schemeClr val="bg1"/>
                </a:solidFill>
                <a:latin typeface="+mn-lt"/>
              </a:rPr>
              <a:t>Lab Assignment</a:t>
            </a:r>
            <a:endParaRPr sz="2400" b="1" spc="-10" dirty="0">
              <a:solidFill>
                <a:schemeClr val="bg1"/>
              </a:solidFill>
              <a:latin typeface="+mn-lt"/>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3" cstate="print"/>
            <a:stretch>
              <a:fillRect/>
            </a:stretch>
          </a:blipFill>
        </p:spPr>
        <p:txBody>
          <a:bodyPr wrap="square" lIns="0" tIns="0" rIns="0" bIns="0" rtlCol="0"/>
          <a:lstStyle/>
          <a:p>
            <a:endParaRPr/>
          </a:p>
        </p:txBody>
      </p:sp>
      <p:sp>
        <p:nvSpPr>
          <p:cNvPr id="8" name="Horizontal Scroll 7"/>
          <p:cNvSpPr/>
          <p:nvPr/>
        </p:nvSpPr>
        <p:spPr>
          <a:xfrm>
            <a:off x="8046848" y="3876541"/>
            <a:ext cx="1741096" cy="12750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the Table Accordingly</a:t>
            </a:r>
          </a:p>
        </p:txBody>
      </p:sp>
      <p:sp>
        <p:nvSpPr>
          <p:cNvPr id="3" name="Rectangle 2"/>
          <p:cNvSpPr/>
          <p:nvPr/>
        </p:nvSpPr>
        <p:spPr>
          <a:xfrm>
            <a:off x="2177268" y="2149154"/>
            <a:ext cx="7776845" cy="4832092"/>
          </a:xfrm>
          <a:prstGeom prst="rect">
            <a:avLst/>
          </a:prstGeom>
        </p:spPr>
        <p:txBody>
          <a:bodyPr wrap="square">
            <a:spAutoFit/>
          </a:bodyPr>
          <a:lstStyle/>
          <a:p>
            <a:r>
              <a:rPr lang="en-GB" sz="1100" b="1" dirty="0"/>
              <a:t>Sample table: </a:t>
            </a:r>
            <a:r>
              <a:rPr lang="en-GB" sz="1100" b="1" dirty="0" err="1"/>
              <a:t>nobel_win</a:t>
            </a:r>
            <a:endParaRPr lang="en-GB" sz="1100" b="1" dirty="0"/>
          </a:p>
          <a:p>
            <a:endParaRPr lang="en-GB" sz="1100" dirty="0"/>
          </a:p>
          <a:p>
            <a:r>
              <a:rPr lang="en-GB" sz="1100" dirty="0"/>
              <a:t>YEAR SUBJECT                   WINNER                                        COUNTRY                CATEGORY</a:t>
            </a:r>
          </a:p>
          <a:p>
            <a:r>
              <a:rPr lang="en-GB" sz="1100" dirty="0"/>
              <a:t>---- ------------------------- --------------------------------------------- ------------------------- ------------</a:t>
            </a:r>
          </a:p>
          <a:p>
            <a:r>
              <a:rPr lang="en-GB" sz="1100" dirty="0"/>
              <a:t>1970 Physics                   Hannes Alfven                                 Sweden                 Scientist</a:t>
            </a:r>
          </a:p>
          <a:p>
            <a:r>
              <a:rPr lang="en-GB" sz="1100" dirty="0"/>
              <a:t>1970 Physics                   Louis Neel                                         France                  Scientist</a:t>
            </a:r>
          </a:p>
          <a:p>
            <a:r>
              <a:rPr lang="en-GB" sz="1100" dirty="0"/>
              <a:t>1970 Chemistry              Luis Federico Leloir                         France                  Scientist</a:t>
            </a:r>
          </a:p>
          <a:p>
            <a:r>
              <a:rPr lang="en-GB" sz="1100" dirty="0"/>
              <a:t>1970 Physiology             Ulf von Euler                                    Sweden                Scientist</a:t>
            </a:r>
          </a:p>
          <a:p>
            <a:r>
              <a:rPr lang="en-GB" sz="1100" dirty="0"/>
              <a:t>1970 Physiology              Bernard Katz                                    Germany             Scientist</a:t>
            </a:r>
          </a:p>
          <a:p>
            <a:r>
              <a:rPr lang="en-GB" sz="1100" dirty="0"/>
              <a:t>1970 Literature               </a:t>
            </a:r>
            <a:r>
              <a:rPr lang="en-GB" sz="1100" dirty="0" err="1"/>
              <a:t>Aleksandr</a:t>
            </a:r>
            <a:r>
              <a:rPr lang="en-GB" sz="1100" dirty="0"/>
              <a:t> Solzhenitsyn                  Russia                 Linguist</a:t>
            </a:r>
          </a:p>
          <a:p>
            <a:r>
              <a:rPr lang="en-GB" sz="1100" dirty="0"/>
              <a:t>1970 Economics              Paul Samuelson                               USA                    Economist</a:t>
            </a:r>
          </a:p>
          <a:p>
            <a:r>
              <a:rPr lang="en-GB" sz="1100" dirty="0"/>
              <a:t>1970 Physiology              Julius Axelrod                                   USA                    Scientist</a:t>
            </a:r>
          </a:p>
          <a:p>
            <a:r>
              <a:rPr lang="en-GB" sz="1100" dirty="0"/>
              <a:t>1971 Physics                    Dennis Gabor                                  Hungary               Scientist</a:t>
            </a:r>
          </a:p>
          <a:p>
            <a:r>
              <a:rPr lang="en-GB" sz="1100" dirty="0"/>
              <a:t>1971 Chemistry               Gerhard Herzberg                          Germany              Scientist</a:t>
            </a:r>
          </a:p>
          <a:p>
            <a:r>
              <a:rPr lang="en-GB" sz="1100" dirty="0"/>
              <a:t>1971 Peace                      Willy Brandt                                     Germany            Chancellor</a:t>
            </a:r>
          </a:p>
          <a:p>
            <a:r>
              <a:rPr lang="en-GB" sz="1100" dirty="0"/>
              <a:t>1971 Literature                Pablo Neruda                                  Chile                   Linguist</a:t>
            </a:r>
          </a:p>
          <a:p>
            <a:r>
              <a:rPr lang="en-GB" sz="1100" dirty="0"/>
              <a:t>1971 Economics               Simon Kuznets                                 Russia                Economist</a:t>
            </a:r>
          </a:p>
          <a:p>
            <a:r>
              <a:rPr lang="en-GB" sz="1100" dirty="0"/>
              <a:t>1978 Peace                       Anwar al-Sadat                                Egypt                  President</a:t>
            </a:r>
          </a:p>
          <a:p>
            <a:r>
              <a:rPr lang="en-GB" sz="1100" dirty="0"/>
              <a:t>1978 Peace                       Menachem Begin                            Israel                 Prime Minister</a:t>
            </a:r>
          </a:p>
          <a:p>
            <a:r>
              <a:rPr lang="en-GB" sz="1100" dirty="0"/>
              <a:t>1987 Chemistry                Donald J. Cram                                USA                    Scientist</a:t>
            </a:r>
          </a:p>
          <a:p>
            <a:r>
              <a:rPr lang="en-GB" sz="1100" dirty="0"/>
              <a:t>1987 Chemistry                 Jean-Marie Lehn                            France                 Scientist</a:t>
            </a:r>
          </a:p>
          <a:p>
            <a:r>
              <a:rPr lang="en-GB" sz="1100" dirty="0"/>
              <a:t>1987 Physiology                Susumu </a:t>
            </a:r>
            <a:r>
              <a:rPr lang="en-GB" sz="1100" dirty="0" err="1"/>
              <a:t>Tonegawa</a:t>
            </a:r>
            <a:r>
              <a:rPr lang="en-GB" sz="1100" dirty="0"/>
              <a:t>                         Japan                  Scientist</a:t>
            </a:r>
          </a:p>
          <a:p>
            <a:r>
              <a:rPr lang="en-GB" sz="1100" dirty="0"/>
              <a:t>1994 Economics                </a:t>
            </a:r>
            <a:r>
              <a:rPr lang="en-GB" sz="1100" dirty="0" err="1"/>
              <a:t>Reinhard</a:t>
            </a:r>
            <a:r>
              <a:rPr lang="en-GB" sz="1100" dirty="0"/>
              <a:t> </a:t>
            </a:r>
            <a:r>
              <a:rPr lang="en-GB" sz="1100" dirty="0" err="1"/>
              <a:t>Selten</a:t>
            </a:r>
            <a:r>
              <a:rPr lang="en-GB" sz="1100" dirty="0"/>
              <a:t>                              Germany           Economist</a:t>
            </a:r>
          </a:p>
          <a:p>
            <a:r>
              <a:rPr lang="en-GB" sz="1100" dirty="0"/>
              <a:t>1994 Peace                        Yitzhak Rabin                                    Israel                 Prime Minister</a:t>
            </a:r>
          </a:p>
          <a:p>
            <a:r>
              <a:rPr lang="en-GB" sz="1100" dirty="0"/>
              <a:t>1987 Physics                      Johannes Georg Bednorz               Germany           Scientist</a:t>
            </a:r>
          </a:p>
          <a:p>
            <a:r>
              <a:rPr lang="en-GB" sz="1100" dirty="0"/>
              <a:t>1987 Literature                Joseph Brodsky                                Russia                 Linguist</a:t>
            </a:r>
          </a:p>
          <a:p>
            <a:r>
              <a:rPr lang="en-GB" sz="1100" dirty="0"/>
              <a:t>1987 Economics                 Robert Solow                                  USA                    Economist</a:t>
            </a:r>
          </a:p>
          <a:p>
            <a:r>
              <a:rPr lang="en-GB" sz="1100" dirty="0"/>
              <a:t>1994 Literature                  Kenzaburo </a:t>
            </a:r>
            <a:r>
              <a:rPr lang="en-GB" sz="1100" dirty="0" err="1"/>
              <a:t>Oe</a:t>
            </a:r>
            <a:r>
              <a:rPr lang="en-GB" sz="1100" dirty="0"/>
              <a:t>                                  Japan                 Author</a:t>
            </a:r>
          </a:p>
        </p:txBody>
      </p:sp>
    </p:spTree>
    <p:extLst>
      <p:ext uri="{BB962C8B-B14F-4D97-AF65-F5344CB8AC3E}">
        <p14:creationId xmlns:p14="http://schemas.microsoft.com/office/powerpoint/2010/main" val="133133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2771</Words>
  <Application>Microsoft Office PowerPoint</Application>
  <PresentationFormat>Widescreen</PresentationFormat>
  <Paragraphs>234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Carlito</vt:lpstr>
      <vt:lpstr>Office Theme</vt:lpstr>
      <vt:lpstr>SQL Server Lab Assignments</vt:lpstr>
      <vt:lpstr>PowerPoint Presentation</vt:lpstr>
      <vt:lpstr>PowerPoint Presentation</vt:lpstr>
      <vt:lpstr>SQL Server Lab Assignment</vt:lpstr>
      <vt:lpstr>PowerPoint Presentation</vt:lpstr>
      <vt:lpstr>SQL Server Lab Assignment</vt:lpstr>
      <vt:lpstr>SQL Server Lab Assignment</vt:lpstr>
      <vt:lpstr>SQL Server Introduction</vt:lpstr>
      <vt:lpstr>SQL Server Lab Assignment</vt:lpstr>
      <vt:lpstr>SQL Server Introduction</vt:lpstr>
      <vt:lpstr>SQL Server Lab Assignment</vt:lpstr>
      <vt:lpstr>SQL Server Introduction</vt:lpstr>
      <vt:lpstr>SQL Server Lab Assignment</vt:lpstr>
      <vt:lpstr>SQL Server Introduction</vt:lpstr>
      <vt:lpstr>SQL Server Lab Assignment</vt:lpstr>
      <vt:lpstr>SQL Server 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Introduction</dc:title>
  <dc:creator>Admin</dc:creator>
  <cp:lastModifiedBy>aadya.tyagi@gmail.com</cp:lastModifiedBy>
  <cp:revision>64</cp:revision>
  <dcterms:created xsi:type="dcterms:W3CDTF">2021-07-18T03:03:08Z</dcterms:created>
  <dcterms:modified xsi:type="dcterms:W3CDTF">2021-07-22T05:02:27Z</dcterms:modified>
</cp:coreProperties>
</file>