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60"/>
  </p:notesMasterIdLst>
  <p:sldIdLst>
    <p:sldId id="256" r:id="rId2"/>
    <p:sldId id="466" r:id="rId3"/>
    <p:sldId id="529" r:id="rId4"/>
    <p:sldId id="379" r:id="rId5"/>
    <p:sldId id="547" r:id="rId6"/>
    <p:sldId id="630" r:id="rId7"/>
    <p:sldId id="449" r:id="rId8"/>
    <p:sldId id="569" r:id="rId9"/>
    <p:sldId id="572" r:id="rId10"/>
    <p:sldId id="631" r:id="rId11"/>
    <p:sldId id="573" r:id="rId12"/>
    <p:sldId id="574" r:id="rId13"/>
    <p:sldId id="580" r:id="rId14"/>
    <p:sldId id="575" r:id="rId15"/>
    <p:sldId id="581" r:id="rId16"/>
    <p:sldId id="582" r:id="rId17"/>
    <p:sldId id="576" r:id="rId18"/>
    <p:sldId id="584" r:id="rId19"/>
    <p:sldId id="577" r:id="rId20"/>
    <p:sldId id="586" r:id="rId21"/>
    <p:sldId id="578" r:id="rId22"/>
    <p:sldId id="588" r:id="rId23"/>
    <p:sldId id="587" r:id="rId24"/>
    <p:sldId id="632" r:id="rId25"/>
    <p:sldId id="591" r:id="rId26"/>
    <p:sldId id="590" r:id="rId27"/>
    <p:sldId id="592" r:id="rId28"/>
    <p:sldId id="600" r:id="rId29"/>
    <p:sldId id="593" r:id="rId30"/>
    <p:sldId id="601" r:id="rId31"/>
    <p:sldId id="594" r:id="rId32"/>
    <p:sldId id="604" r:id="rId33"/>
    <p:sldId id="595" r:id="rId34"/>
    <p:sldId id="606" r:id="rId35"/>
    <p:sldId id="605" r:id="rId36"/>
    <p:sldId id="596" r:id="rId37"/>
    <p:sldId id="608" r:id="rId38"/>
    <p:sldId id="597" r:id="rId39"/>
    <p:sldId id="610" r:id="rId40"/>
    <p:sldId id="598" r:id="rId41"/>
    <p:sldId id="611" r:id="rId42"/>
    <p:sldId id="633" r:id="rId43"/>
    <p:sldId id="612" r:id="rId44"/>
    <p:sldId id="613" r:id="rId45"/>
    <p:sldId id="615" r:id="rId46"/>
    <p:sldId id="628" r:id="rId47"/>
    <p:sldId id="616" r:id="rId48"/>
    <p:sldId id="623" r:id="rId49"/>
    <p:sldId id="617" r:id="rId50"/>
    <p:sldId id="624" r:id="rId51"/>
    <p:sldId id="629" r:id="rId52"/>
    <p:sldId id="625" r:id="rId53"/>
    <p:sldId id="619" r:id="rId54"/>
    <p:sldId id="626" r:id="rId55"/>
    <p:sldId id="620" r:id="rId56"/>
    <p:sldId id="627" r:id="rId57"/>
    <p:sldId id="545" r:id="rId58"/>
    <p:sldId id="63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E3AF9-76F5-4908-9F5F-40053A42BF66}" type="datetimeFigureOut">
              <a:rPr lang="en-IN" smtClean="0"/>
              <a:t>12-09-2022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465A2-B9E7-45FB-973C-16ADF4B78762}" type="slidenum">
              <a:rPr lang="en-IN" smtClean="0"/>
              <a:t>‹#›</a:t>
            </a:fld>
            <a:endParaRPr lang="en-IN"/>
          </a:p>
        </p:txBody>
      </p:sp>
    </p:spTree>
    <p:extLst>
      <p:ext uri="{BB962C8B-B14F-4D97-AF65-F5344CB8AC3E}">
        <p14:creationId xmlns:p14="http://schemas.microsoft.com/office/powerpoint/2010/main" val="422610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452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7436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165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964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8788" y="720725"/>
            <a:ext cx="6400800" cy="3600450"/>
          </a:xfrm>
          <a:ln/>
        </p:spPr>
      </p:sp>
      <p:sp>
        <p:nvSpPr>
          <p:cNvPr id="200707" name="Rectangle 3"/>
          <p:cNvSpPr>
            <a:spLocks noGrp="1" noChangeArrowheads="1"/>
          </p:cNvSpPr>
          <p:nvPr>
            <p:ph type="body" idx="1"/>
          </p:nvPr>
        </p:nvSpPr>
        <p:spPr>
          <a:xfrm>
            <a:off x="973139" y="4562476"/>
            <a:ext cx="5368925" cy="4318000"/>
          </a:xfrm>
        </p:spPr>
        <p:txBody>
          <a:bodyPr/>
          <a:lstStyle/>
          <a:p>
            <a:endParaRPr lang="en-US" dirty="0"/>
          </a:p>
        </p:txBody>
      </p:sp>
    </p:spTree>
    <p:extLst>
      <p:ext uri="{BB962C8B-B14F-4D97-AF65-F5344CB8AC3E}">
        <p14:creationId xmlns:p14="http://schemas.microsoft.com/office/powerpoint/2010/main" val="207594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39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1681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818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6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798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59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51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5943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51526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181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2665880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6906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3274918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391245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165790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hapter Outlin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0" y="1585913"/>
            <a:ext cx="7029451" cy="4514851"/>
          </a:xfrm>
        </p:spPr>
        <p:txBody>
          <a:bodyPr/>
          <a:lstStyle>
            <a:lvl1pPr marL="0" indent="0">
              <a:spcBef>
                <a:spcPts val="800"/>
              </a:spcBef>
              <a:spcAft>
                <a:spcPts val="800"/>
              </a:spcAft>
              <a:buFontTx/>
              <a:buNone/>
              <a:defRPr sz="2667" b="0"/>
            </a:lvl1pPr>
            <a:lvl2pPr marL="365751" indent="0">
              <a:buNone/>
              <a:defRPr/>
            </a:lvl2pPr>
            <a:lvl3pPr marL="670543" indent="0">
              <a:buFont typeface="Arial" pitchFamily="34" charset="0"/>
              <a:buNone/>
              <a:defRPr/>
            </a:lvl3pPr>
            <a:lvl4pPr marL="914377" indent="0">
              <a:buNone/>
              <a:defRPr/>
            </a:lvl4pPr>
            <a:lvl5pPr marL="1280128" indent="0">
              <a:buFont typeface="Arial" pitchFamily="34" charset="0"/>
              <a:buNone/>
              <a:defRPr/>
            </a:lvl5pPr>
          </a:lstStyle>
          <a:p>
            <a:pPr lvl="0"/>
            <a:r>
              <a:rPr lang="en-US"/>
              <a:t>Click to edit Master text styles</a:t>
            </a:r>
          </a:p>
        </p:txBody>
      </p:sp>
    </p:spTree>
    <p:extLst>
      <p:ext uri="{BB962C8B-B14F-4D97-AF65-F5344CB8AC3E}">
        <p14:creationId xmlns:p14="http://schemas.microsoft.com/office/powerpoint/2010/main" val="373817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269968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AD6A7-831F-4A9B-92E6-26ECC10EB96C}"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37357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AD6A7-831F-4A9B-92E6-26ECC10EB96C}"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359452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AD6A7-831F-4A9B-92E6-26ECC10EB96C}"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354036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4AD6A7-831F-4A9B-92E6-26ECC10EB96C}"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6892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AD6A7-831F-4A9B-92E6-26ECC10EB96C}"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300721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4AD6A7-831F-4A9B-92E6-26ECC10EB96C}"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299256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AD6A7-831F-4A9B-92E6-26ECC10EB96C}"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96E8D0-DAE1-479D-81A3-38FD35EE971D}" type="slidenum">
              <a:rPr lang="en-IN" smtClean="0"/>
              <a:t>‹#›</a:t>
            </a:fld>
            <a:endParaRPr lang="en-IN"/>
          </a:p>
        </p:txBody>
      </p:sp>
    </p:spTree>
    <p:extLst>
      <p:ext uri="{BB962C8B-B14F-4D97-AF65-F5344CB8AC3E}">
        <p14:creationId xmlns:p14="http://schemas.microsoft.com/office/powerpoint/2010/main" val="232452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4AD6A7-831F-4A9B-92E6-26ECC10EB96C}" type="datetimeFigureOut">
              <a:rPr lang="en-IN" smtClean="0"/>
              <a:t>12-09-2022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96E8D0-DAE1-479D-81A3-38FD35EE971D}" type="slidenum">
              <a:rPr lang="en-IN" smtClean="0"/>
              <a:t>‹#›</a:t>
            </a:fld>
            <a:endParaRPr lang="en-IN"/>
          </a:p>
        </p:txBody>
      </p:sp>
    </p:spTree>
    <p:extLst>
      <p:ext uri="{BB962C8B-B14F-4D97-AF65-F5344CB8AC3E}">
        <p14:creationId xmlns:p14="http://schemas.microsoft.com/office/powerpoint/2010/main" val="3687720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1D62-9D8C-85F0-F2CA-748D47A947B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753FA0C-34DF-2B50-6E64-9FA96B1A7B1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457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3576240" y="1562628"/>
          <a:ext cx="5039520" cy="2926080"/>
        </p:xfrm>
        <a:graphic>
          <a:graphicData uri="http://schemas.openxmlformats.org/drawingml/2006/table">
            <a:tbl>
              <a:tblPr>
                <a:tableStyleId>{00A15C55-8517-42AA-B614-E9B94910E393}</a:tableStyleId>
              </a:tblPr>
              <a:tblGrid>
                <a:gridCol w="5039520">
                  <a:extLst>
                    <a:ext uri="{9D8B030D-6E8A-4147-A177-3AD203B41FA5}">
                      <a16:colId xmlns:a16="http://schemas.microsoft.com/office/drawing/2014/main" val="1695728431"/>
                    </a:ext>
                  </a:extLst>
                </a:gridCol>
              </a:tblGrid>
              <a:tr h="585216">
                <a:tc>
                  <a:txBody>
                    <a:bodyPr/>
                    <a:lstStyle/>
                    <a:p>
                      <a:pPr marL="0" algn="l" defTabSz="914400" rtl="0" eaLnBrk="1" latinLnBrk="0" hangingPunct="1">
                        <a:lnSpc>
                          <a:spcPct val="100000"/>
                        </a:lnSpc>
                        <a:spcAft>
                          <a:spcPts val="0"/>
                        </a:spcAft>
                      </a:pPr>
                      <a:r>
                        <a:rPr lang="en-US" sz="2400" b="0" kern="1200" dirty="0">
                          <a:solidFill>
                            <a:schemeClr val="bg1">
                              <a:lumMod val="65000"/>
                            </a:schemeClr>
                          </a:solidFill>
                          <a:latin typeface="+mn-lt"/>
                          <a:ea typeface="+mn-ea"/>
                          <a:cs typeface="+mn-cs"/>
                        </a:rPr>
                        <a:t>Assumed Knowledge</a:t>
                      </a:r>
                    </a:p>
                  </a:txBody>
                  <a:tcPr marL="121920" marR="121920" marT="60960" marB="60960"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85216">
                <a:tc>
                  <a:txBody>
                    <a:bodyPr/>
                    <a:lstStyle/>
                    <a:p>
                      <a:pPr>
                        <a:lnSpc>
                          <a:spcPct val="100000"/>
                        </a:lnSpc>
                        <a:spcAft>
                          <a:spcPts val="0"/>
                        </a:spcAft>
                      </a:pPr>
                      <a:r>
                        <a:rPr lang="en-US" sz="2400" b="0" dirty="0">
                          <a:solidFill>
                            <a:schemeClr val="bg1">
                              <a:lumMod val="65000"/>
                            </a:schemeClr>
                          </a:solidFill>
                        </a:rPr>
                        <a:t>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85216">
                <a:tc>
                  <a:txBody>
                    <a:bodyPr/>
                    <a:lstStyle/>
                    <a:p>
                      <a:pPr>
                        <a:lnSpc>
                          <a:spcPct val="100000"/>
                        </a:lnSpc>
                        <a:spcAft>
                          <a:spcPts val="0"/>
                        </a:spcAft>
                      </a:pPr>
                      <a:r>
                        <a:rPr lang="en-US" sz="2400" b="1" dirty="0">
                          <a:solidFill>
                            <a:schemeClr val="tx1"/>
                          </a:solidFill>
                        </a:rPr>
                        <a:t>Creational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85216">
                <a:tc>
                  <a:txBody>
                    <a:bodyPr/>
                    <a:lstStyle/>
                    <a:p>
                      <a:pPr>
                        <a:lnSpc>
                          <a:spcPct val="100000"/>
                        </a:lnSpc>
                        <a:spcAft>
                          <a:spcPts val="0"/>
                        </a:spcAft>
                      </a:pPr>
                      <a:r>
                        <a:rPr lang="en-US" sz="2400" b="0" dirty="0">
                          <a:solidFill>
                            <a:schemeClr val="bg1">
                              <a:lumMod val="65000"/>
                            </a:schemeClr>
                          </a:solidFill>
                        </a:rPr>
                        <a:t>Structural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585216">
                <a:tc>
                  <a:txBody>
                    <a:bodyPr/>
                    <a:lstStyle/>
                    <a:p>
                      <a:pPr>
                        <a:lnSpc>
                          <a:spcPct val="100000"/>
                        </a:lnSpc>
                        <a:spcAft>
                          <a:spcPts val="0"/>
                        </a:spcAft>
                      </a:pPr>
                      <a:r>
                        <a:rPr lang="en-US" sz="2400" b="0" dirty="0">
                          <a:solidFill>
                            <a:schemeClr val="bg1">
                              <a:lumMod val="65000"/>
                            </a:schemeClr>
                          </a:solidFill>
                        </a:rPr>
                        <a:t>Behavioral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93329009"/>
                  </a:ext>
                </a:extLst>
              </a:tr>
            </a:tbl>
          </a:graphicData>
        </a:graphic>
      </p:graphicFrame>
    </p:spTree>
    <p:extLst>
      <p:ext uri="{BB962C8B-B14F-4D97-AF65-F5344CB8AC3E}">
        <p14:creationId xmlns:p14="http://schemas.microsoft.com/office/powerpoint/2010/main" val="39599519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p:txBody>
          <a:bodyPr/>
          <a:lstStyle/>
          <a:p>
            <a:r>
              <a:rPr lang="en-US" dirty="0"/>
              <a:t>Creational Design Patterns</a:t>
            </a:r>
            <a:br>
              <a:rPr lang="en-US" dirty="0"/>
            </a:br>
            <a:endParaRPr lang="en-IN" dirty="0"/>
          </a:p>
        </p:txBody>
      </p:sp>
      <p:sp>
        <p:nvSpPr>
          <p:cNvPr id="3" name="Content Placeholder 2">
            <a:extLst>
              <a:ext uri="{FF2B5EF4-FFF2-40B4-BE49-F238E27FC236}">
                <a16:creationId xmlns:a16="http://schemas.microsoft.com/office/drawing/2014/main" id="{A975EA97-DC34-460C-A85B-E81EEE58E7CD}"/>
              </a:ext>
            </a:extLst>
          </p:cNvPr>
          <p:cNvSpPr>
            <a:spLocks noGrp="1"/>
          </p:cNvSpPr>
          <p:nvPr>
            <p:ph idx="1"/>
          </p:nvPr>
        </p:nvSpPr>
        <p:spPr/>
        <p:txBody>
          <a:bodyPr/>
          <a:lstStyle/>
          <a:p>
            <a:r>
              <a:rPr lang="en-US" dirty="0"/>
              <a:t>Factory Pattern</a:t>
            </a:r>
          </a:p>
          <a:p>
            <a:r>
              <a:rPr lang="en-US" dirty="0"/>
              <a:t>Abstract Factory Pattern</a:t>
            </a:r>
          </a:p>
          <a:p>
            <a:r>
              <a:rPr lang="en-US" dirty="0"/>
              <a:t>Singleton Pattern</a:t>
            </a:r>
          </a:p>
          <a:p>
            <a:r>
              <a:rPr lang="en-US" dirty="0"/>
              <a:t>Prototype Pattern</a:t>
            </a:r>
          </a:p>
          <a:p>
            <a:r>
              <a:rPr lang="en-US" dirty="0"/>
              <a:t>Builder Pattern.</a:t>
            </a:r>
          </a:p>
          <a:p>
            <a:endParaRPr lang="en-IN" dirty="0"/>
          </a:p>
        </p:txBody>
      </p:sp>
    </p:spTree>
    <p:extLst>
      <p:ext uri="{BB962C8B-B14F-4D97-AF65-F5344CB8AC3E}">
        <p14:creationId xmlns:p14="http://schemas.microsoft.com/office/powerpoint/2010/main" val="371684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p:txBody>
          <a:bodyPr/>
          <a:lstStyle/>
          <a:p>
            <a:r>
              <a:rPr lang="en-US" dirty="0"/>
              <a:t>Factory Design Pattern</a:t>
            </a:r>
            <a:br>
              <a:rPr lang="en-US" dirty="0"/>
            </a:br>
            <a:endParaRPr lang="en-IN" dirty="0"/>
          </a:p>
        </p:txBody>
      </p:sp>
      <p:sp>
        <p:nvSpPr>
          <p:cNvPr id="3" name="Content Placeholder 2">
            <a:extLst>
              <a:ext uri="{FF2B5EF4-FFF2-40B4-BE49-F238E27FC236}">
                <a16:creationId xmlns:a16="http://schemas.microsoft.com/office/drawing/2014/main" id="{A975EA97-DC34-460C-A85B-E81EEE58E7CD}"/>
              </a:ext>
            </a:extLst>
          </p:cNvPr>
          <p:cNvSpPr>
            <a:spLocks noGrp="1"/>
          </p:cNvSpPr>
          <p:nvPr>
            <p:ph idx="1"/>
          </p:nvPr>
        </p:nvSpPr>
        <p:spPr>
          <a:xfrm>
            <a:off x="1" y="966009"/>
            <a:ext cx="6510295" cy="5065903"/>
          </a:xfrm>
        </p:spPr>
        <p:txBody>
          <a:bodyPr/>
          <a:lstStyle/>
          <a:p>
            <a:r>
              <a:rPr lang="en-US" dirty="0"/>
              <a:t>It follows the principle of </a:t>
            </a:r>
          </a:p>
          <a:p>
            <a:pPr marL="300559" lvl="1" indent="0">
              <a:buNone/>
            </a:pPr>
            <a:r>
              <a:rPr lang="en-US" dirty="0"/>
              <a:t>“</a:t>
            </a:r>
            <a:r>
              <a:rPr lang="en-US" b="1" dirty="0"/>
              <a:t>Define an interface or abstract class for creating an object but let the subclasses decide which class to instantiate”</a:t>
            </a:r>
            <a:r>
              <a:rPr lang="en-US" dirty="0"/>
              <a:t>. </a:t>
            </a:r>
          </a:p>
          <a:p>
            <a:r>
              <a:rPr lang="en-US" dirty="0"/>
              <a:t>It is also known as Virtual Constructor.</a:t>
            </a:r>
          </a:p>
          <a:p>
            <a:pPr marL="0" indent="0">
              <a:buNone/>
            </a:pPr>
            <a:endParaRPr lang="en-US" dirty="0"/>
          </a:p>
          <a:p>
            <a:r>
              <a:rPr lang="en-US" dirty="0"/>
              <a:t>Advantages:</a:t>
            </a:r>
          </a:p>
          <a:p>
            <a:pPr lvl="1"/>
            <a:r>
              <a:rPr lang="en-US" dirty="0"/>
              <a:t>allow all the sub-classes to choose the type of objects so as to create them.</a:t>
            </a:r>
          </a:p>
          <a:p>
            <a:pPr lvl="1"/>
            <a:r>
              <a:rPr lang="en-US" b="0" i="0" dirty="0">
                <a:solidFill>
                  <a:srgbClr val="000000"/>
                </a:solidFill>
                <a:effectLst/>
                <a:latin typeface="inter-regular"/>
              </a:rPr>
              <a:t>promotes the </a:t>
            </a:r>
            <a:r>
              <a:rPr lang="en-US" b="1" i="0" dirty="0">
                <a:solidFill>
                  <a:srgbClr val="000000"/>
                </a:solidFill>
                <a:effectLst/>
                <a:latin typeface="inter-bold"/>
              </a:rPr>
              <a:t>loose-coupling</a:t>
            </a:r>
            <a:r>
              <a:rPr lang="en-US" b="0" i="0" dirty="0">
                <a:solidFill>
                  <a:srgbClr val="000000"/>
                </a:solidFill>
                <a:effectLst/>
                <a:latin typeface="inter-regular"/>
              </a:rPr>
              <a:t> by eliminating the need to bind application-specific classes into the code.</a:t>
            </a:r>
            <a:endParaRPr lang="en-US" dirty="0"/>
          </a:p>
          <a:p>
            <a:endParaRPr lang="en-IN" dirty="0"/>
          </a:p>
        </p:txBody>
      </p:sp>
      <p:pic>
        <p:nvPicPr>
          <p:cNvPr id="4098" name="Picture 2">
            <a:extLst>
              <a:ext uri="{FF2B5EF4-FFF2-40B4-BE49-F238E27FC236}">
                <a16:creationId xmlns:a16="http://schemas.microsoft.com/office/drawing/2014/main" id="{CC6BAB09-5689-416C-911C-496A1D3E3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295" y="1225550"/>
            <a:ext cx="5838164" cy="379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1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FFB-D40E-4AC3-A407-E1EE59162E9E}"/>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0F1F8E0A-18B6-4DE6-9E99-029AC345F4FD}"/>
              </a:ext>
            </a:extLst>
          </p:cNvPr>
          <p:cNvSpPr>
            <a:spLocks noGrp="1"/>
          </p:cNvSpPr>
          <p:nvPr>
            <p:ph idx="1"/>
          </p:nvPr>
        </p:nvSpPr>
        <p:spPr/>
        <p:txBody>
          <a:bodyPr/>
          <a:lstStyle/>
          <a:p>
            <a:r>
              <a:rPr lang="en-IN" dirty="0"/>
              <a:t>Convert UML diagram in Java Coding and run</a:t>
            </a:r>
          </a:p>
        </p:txBody>
      </p:sp>
      <p:pic>
        <p:nvPicPr>
          <p:cNvPr id="4" name="Content Placeholder 4">
            <a:extLst>
              <a:ext uri="{FF2B5EF4-FFF2-40B4-BE49-F238E27FC236}">
                <a16:creationId xmlns:a16="http://schemas.microsoft.com/office/drawing/2014/main" id="{21256691-C6D1-4BCF-9F45-F2B1E8908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81009" y="1477251"/>
            <a:ext cx="7760832" cy="469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9307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p:txBody>
          <a:bodyPr/>
          <a:lstStyle/>
          <a:p>
            <a:r>
              <a:rPr lang="en-US" dirty="0"/>
              <a:t>Abstract Factory Pattern</a:t>
            </a:r>
          </a:p>
        </p:txBody>
      </p:sp>
      <p:sp>
        <p:nvSpPr>
          <p:cNvPr id="3" name="Content Placeholder 2">
            <a:extLst>
              <a:ext uri="{FF2B5EF4-FFF2-40B4-BE49-F238E27FC236}">
                <a16:creationId xmlns:a16="http://schemas.microsoft.com/office/drawing/2014/main" id="{A975EA97-DC34-460C-A85B-E81EEE58E7CD}"/>
              </a:ext>
            </a:extLst>
          </p:cNvPr>
          <p:cNvSpPr>
            <a:spLocks noGrp="1"/>
          </p:cNvSpPr>
          <p:nvPr>
            <p:ph idx="1"/>
          </p:nvPr>
        </p:nvSpPr>
        <p:spPr/>
        <p:txBody>
          <a:bodyPr/>
          <a:lstStyle/>
          <a:p>
            <a:r>
              <a:rPr lang="en-US" dirty="0"/>
              <a:t>lets you produce families of related objects without specifying their concrete classes.</a:t>
            </a:r>
          </a:p>
          <a:p>
            <a:pPr algn="just"/>
            <a:r>
              <a:rPr lang="en-US" dirty="0"/>
              <a:t>Advantage</a:t>
            </a:r>
          </a:p>
          <a:p>
            <a:pPr lvl="1" algn="just"/>
            <a:r>
              <a:rPr lang="en-US" dirty="0"/>
              <a:t>isolates the client code from concrete (implementation) classes.</a:t>
            </a:r>
          </a:p>
          <a:p>
            <a:pPr lvl="1" algn="just"/>
            <a:r>
              <a:rPr lang="en-US" dirty="0"/>
              <a:t>It eases the exchanging of object families.</a:t>
            </a:r>
          </a:p>
          <a:p>
            <a:pPr lvl="1" algn="just"/>
            <a:r>
              <a:rPr lang="en-US" dirty="0"/>
              <a:t>It promotes consistency among objects.</a:t>
            </a:r>
          </a:p>
          <a:p>
            <a:pPr marL="0" indent="0">
              <a:buNone/>
            </a:pPr>
            <a:endParaRPr lang="en-IN" dirty="0"/>
          </a:p>
        </p:txBody>
      </p:sp>
    </p:spTree>
    <p:extLst>
      <p:ext uri="{BB962C8B-B14F-4D97-AF65-F5344CB8AC3E}">
        <p14:creationId xmlns:p14="http://schemas.microsoft.com/office/powerpoint/2010/main" val="132273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7866-45B7-47B6-9473-755EF993917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6015600-A0D6-4DA6-AFF0-A6608307C061}"/>
              </a:ext>
            </a:extLst>
          </p:cNvPr>
          <p:cNvSpPr>
            <a:spLocks noGrp="1"/>
          </p:cNvSpPr>
          <p:nvPr>
            <p:ph idx="1"/>
          </p:nvPr>
        </p:nvSpPr>
        <p:spPr/>
        <p:txBody>
          <a:bodyPr>
            <a:normAutofit/>
          </a:bodyPr>
          <a:lstStyle/>
          <a:p>
            <a:pPr algn="just" eaLnBrk="1" hangingPunct="1">
              <a:spcBef>
                <a:spcPct val="20000"/>
              </a:spcBef>
              <a:buClr>
                <a:schemeClr val="bg2"/>
              </a:buClr>
              <a:buSzPct val="75000"/>
              <a:buFont typeface="Wingdings" panose="05000000000000000000" pitchFamily="2" charset="2"/>
              <a:buNone/>
            </a:pPr>
            <a:r>
              <a:rPr lang="en-US" altLang="en-US" sz="2667" dirty="0">
                <a:latin typeface="Times New Roman" panose="02020603050405020304" pitchFamily="18" charset="0"/>
              </a:rPr>
              <a:t>Suppose you are writing a program to plan the layout of gardens. These could be annual gardens, vegetable gardens or perennial gardens. However, no matter which kind of garden you are planning, you want to ask the same questions:</a:t>
            </a:r>
          </a:p>
          <a:p>
            <a:pPr lvl="1" eaLnBrk="1" hangingPunct="1">
              <a:spcBef>
                <a:spcPct val="20000"/>
              </a:spcBef>
              <a:buClr>
                <a:schemeClr val="bg2"/>
              </a:buClr>
              <a:buSzPct val="80000"/>
              <a:buFont typeface="Wingdings" panose="05000000000000000000" pitchFamily="2" charset="2"/>
              <a:buChar char="§"/>
            </a:pPr>
            <a:r>
              <a:rPr lang="en-US" altLang="en-US" sz="2667" dirty="0">
                <a:latin typeface="Times New Roman" panose="02020603050405020304" pitchFamily="18" charset="0"/>
              </a:rPr>
              <a:t>What are good border plants?</a:t>
            </a:r>
          </a:p>
          <a:p>
            <a:pPr lvl="1" eaLnBrk="1" hangingPunct="1">
              <a:spcBef>
                <a:spcPct val="20000"/>
              </a:spcBef>
              <a:buClr>
                <a:schemeClr val="bg2"/>
              </a:buClr>
              <a:buSzPct val="80000"/>
              <a:buFont typeface="Wingdings" panose="05000000000000000000" pitchFamily="2" charset="2"/>
              <a:buChar char="§"/>
            </a:pPr>
            <a:r>
              <a:rPr lang="en-US" altLang="en-US" sz="2667" dirty="0">
                <a:latin typeface="Times New Roman" panose="02020603050405020304" pitchFamily="18" charset="0"/>
              </a:rPr>
              <a:t>What are good center plants?</a:t>
            </a:r>
          </a:p>
          <a:p>
            <a:pPr lvl="1" eaLnBrk="1" hangingPunct="1">
              <a:spcBef>
                <a:spcPct val="20000"/>
              </a:spcBef>
              <a:buClr>
                <a:schemeClr val="bg2"/>
              </a:buClr>
              <a:buSzPct val="80000"/>
              <a:buFont typeface="Wingdings" panose="05000000000000000000" pitchFamily="2" charset="2"/>
              <a:buChar char="§"/>
            </a:pPr>
            <a:r>
              <a:rPr lang="en-US" altLang="en-US" sz="2667" dirty="0">
                <a:latin typeface="Times New Roman" panose="02020603050405020304" pitchFamily="18" charset="0"/>
              </a:rPr>
              <a:t>What plants do well in partial shade?</a:t>
            </a:r>
          </a:p>
          <a:p>
            <a:pPr eaLnBrk="1" hangingPunct="1">
              <a:spcBef>
                <a:spcPct val="20000"/>
              </a:spcBef>
              <a:buClr>
                <a:schemeClr val="bg2"/>
              </a:buClr>
              <a:buSzPct val="75000"/>
              <a:buFont typeface="Wingdings" panose="05000000000000000000" pitchFamily="2" charset="2"/>
              <a:buNone/>
            </a:pPr>
            <a:endParaRPr lang="en-US" altLang="en-US" sz="2667"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51070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FFB-D40E-4AC3-A407-E1EE59162E9E}"/>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0F1F8E0A-18B6-4DE6-9E99-029AC345F4FD}"/>
              </a:ext>
            </a:extLst>
          </p:cNvPr>
          <p:cNvSpPr>
            <a:spLocks noGrp="1"/>
          </p:cNvSpPr>
          <p:nvPr>
            <p:ph idx="1"/>
          </p:nvPr>
        </p:nvSpPr>
        <p:spPr/>
        <p:txBody>
          <a:bodyPr/>
          <a:lstStyle/>
          <a:p>
            <a:r>
              <a:rPr lang="en-IN" dirty="0"/>
              <a:t>Write a program to demonstrate the use of Abstract Factory Method</a:t>
            </a:r>
          </a:p>
        </p:txBody>
      </p:sp>
    </p:spTree>
    <p:extLst>
      <p:ext uri="{BB962C8B-B14F-4D97-AF65-F5344CB8AC3E}">
        <p14:creationId xmlns:p14="http://schemas.microsoft.com/office/powerpoint/2010/main" val="370073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a:xfrm>
            <a:off x="976297" y="277019"/>
            <a:ext cx="10181492" cy="817563"/>
          </a:xfrm>
        </p:spPr>
        <p:txBody>
          <a:bodyPr>
            <a:normAutofit fontScale="90000"/>
          </a:bodyPr>
          <a:lstStyle/>
          <a:p>
            <a:br>
              <a:rPr lang="en-US" dirty="0"/>
            </a:br>
            <a:br>
              <a:rPr lang="en-US" dirty="0"/>
            </a:br>
            <a:r>
              <a:rPr lang="en-US" dirty="0"/>
              <a:t>Singleton Pattern</a:t>
            </a:r>
            <a:br>
              <a:rPr lang="en-US" dirty="0"/>
            </a:br>
            <a:br>
              <a:rPr lang="en-US" dirty="0"/>
            </a:br>
            <a:endParaRPr lang="en-IN" dirty="0"/>
          </a:p>
        </p:txBody>
      </p:sp>
      <p:sp>
        <p:nvSpPr>
          <p:cNvPr id="3" name="Content Placeholder 2">
            <a:extLst>
              <a:ext uri="{FF2B5EF4-FFF2-40B4-BE49-F238E27FC236}">
                <a16:creationId xmlns:a16="http://schemas.microsoft.com/office/drawing/2014/main" id="{A975EA97-DC34-460C-A85B-E81EEE58E7CD}"/>
              </a:ext>
            </a:extLst>
          </p:cNvPr>
          <p:cNvSpPr>
            <a:spLocks noGrp="1"/>
          </p:cNvSpPr>
          <p:nvPr>
            <p:ph idx="1"/>
          </p:nvPr>
        </p:nvSpPr>
        <p:spPr>
          <a:xfrm>
            <a:off x="317226" y="1106298"/>
            <a:ext cx="5504455" cy="5065903"/>
          </a:xfrm>
        </p:spPr>
        <p:txBody>
          <a:bodyPr/>
          <a:lstStyle/>
          <a:p>
            <a:r>
              <a:rPr lang="en-US" altLang="en-US" dirty="0"/>
              <a:t>T</a:t>
            </a:r>
            <a:r>
              <a:rPr lang="bg-BG" altLang="en-US" dirty="0"/>
              <a:t>he Singleton </a:t>
            </a:r>
            <a:r>
              <a:rPr lang="en-US" altLang="en-US" dirty="0"/>
              <a:t>pattern e</a:t>
            </a:r>
            <a:r>
              <a:rPr lang="bg-BG" altLang="en-US" dirty="0"/>
              <a:t>nsure</a:t>
            </a:r>
            <a:r>
              <a:rPr lang="en-US" altLang="en-US" dirty="0"/>
              <a:t>s</a:t>
            </a:r>
            <a:r>
              <a:rPr lang="bg-BG" altLang="en-US" dirty="0"/>
              <a:t> a class has only one instance, and provide</a:t>
            </a:r>
            <a:r>
              <a:rPr lang="en-US" altLang="en-US" dirty="0"/>
              <a:t>s</a:t>
            </a:r>
            <a:r>
              <a:rPr lang="bg-BG" altLang="en-US" dirty="0"/>
              <a:t> a global point of access to it.  </a:t>
            </a:r>
            <a:endParaRPr lang="en-US" altLang="en-US" dirty="0"/>
          </a:p>
          <a:p>
            <a:r>
              <a:rPr lang="bg-BG" altLang="en-US" dirty="0"/>
              <a:t>Singletons maintain a static reference to the sole singleton instance and return a reference to that instance from a static instance() method. </a:t>
            </a:r>
            <a:endParaRPr lang="en-US" altLang="en-US" dirty="0"/>
          </a:p>
          <a:p>
            <a:pPr marL="0" indent="0">
              <a:buNone/>
            </a:pPr>
            <a:endParaRPr lang="en-IN" dirty="0"/>
          </a:p>
        </p:txBody>
      </p:sp>
      <p:pic>
        <p:nvPicPr>
          <p:cNvPr id="4" name="Content Placeholder 4">
            <a:extLst>
              <a:ext uri="{FF2B5EF4-FFF2-40B4-BE49-F238E27FC236}">
                <a16:creationId xmlns:a16="http://schemas.microsoft.com/office/drawing/2014/main" id="{8FC58FAB-81A2-4096-B20E-88C03FE76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148195" y="827821"/>
            <a:ext cx="4291965" cy="5359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385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FFB-D40E-4AC3-A407-E1EE59162E9E}"/>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0F1F8E0A-18B6-4DE6-9E99-029AC345F4FD}"/>
              </a:ext>
            </a:extLst>
          </p:cNvPr>
          <p:cNvSpPr>
            <a:spLocks noGrp="1"/>
          </p:cNvSpPr>
          <p:nvPr>
            <p:ph idx="1"/>
          </p:nvPr>
        </p:nvSpPr>
        <p:spPr/>
        <p:txBody>
          <a:bodyPr/>
          <a:lstStyle/>
          <a:p>
            <a:r>
              <a:rPr lang="en-IN" dirty="0"/>
              <a:t>Write a program to demonstrate the use of Singleton Design Pattern</a:t>
            </a:r>
          </a:p>
        </p:txBody>
      </p:sp>
    </p:spTree>
    <p:extLst>
      <p:ext uri="{BB962C8B-B14F-4D97-AF65-F5344CB8AC3E}">
        <p14:creationId xmlns:p14="http://schemas.microsoft.com/office/powerpoint/2010/main" val="261670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p:txBody>
          <a:bodyPr/>
          <a:lstStyle/>
          <a:p>
            <a:r>
              <a:rPr lang="en-US" dirty="0"/>
              <a:t>Prototype Design Pattern</a:t>
            </a:r>
            <a:br>
              <a:rPr lang="en-US" dirty="0"/>
            </a:br>
            <a:endParaRPr lang="en-IN" dirty="0"/>
          </a:p>
        </p:txBody>
      </p:sp>
      <p:sp>
        <p:nvSpPr>
          <p:cNvPr id="3" name="Content Placeholder 2">
            <a:extLst>
              <a:ext uri="{FF2B5EF4-FFF2-40B4-BE49-F238E27FC236}">
                <a16:creationId xmlns:a16="http://schemas.microsoft.com/office/drawing/2014/main" id="{A975EA97-DC34-460C-A85B-E81EEE58E7CD}"/>
              </a:ext>
            </a:extLst>
          </p:cNvPr>
          <p:cNvSpPr>
            <a:spLocks noGrp="1"/>
          </p:cNvSpPr>
          <p:nvPr>
            <p:ph idx="1"/>
          </p:nvPr>
        </p:nvSpPr>
        <p:spPr>
          <a:xfrm>
            <a:off x="317226" y="1106298"/>
            <a:ext cx="5646695" cy="5065903"/>
          </a:xfrm>
        </p:spPr>
        <p:txBody>
          <a:bodyPr/>
          <a:lstStyle/>
          <a:p>
            <a:r>
              <a:rPr lang="en-US" dirty="0"/>
              <a:t>cloning of an existing object instead of creating new one and can also be customized as per the requirement</a:t>
            </a:r>
            <a:r>
              <a:rPr lang="en-US" b="0" i="0" dirty="0">
                <a:solidFill>
                  <a:srgbClr val="333333"/>
                </a:solidFill>
                <a:effectLst/>
                <a:latin typeface="inter-regular"/>
              </a:rPr>
              <a:t>.</a:t>
            </a:r>
          </a:p>
          <a:p>
            <a:r>
              <a:rPr lang="en-US" dirty="0"/>
              <a:t>Advantage of Prototype Pattern</a:t>
            </a:r>
          </a:p>
          <a:p>
            <a:pPr lvl="1"/>
            <a:r>
              <a:rPr lang="en-US" dirty="0"/>
              <a:t>It reduces the need of sub-classing.</a:t>
            </a:r>
          </a:p>
          <a:p>
            <a:pPr lvl="1"/>
            <a:r>
              <a:rPr lang="en-US" dirty="0"/>
              <a:t>It hides complexities of creating objects.</a:t>
            </a:r>
          </a:p>
          <a:p>
            <a:pPr lvl="1"/>
            <a:r>
              <a:rPr lang="en-US" dirty="0"/>
              <a:t>The clients can get new objects without knowing which type of object it will be.</a:t>
            </a:r>
          </a:p>
          <a:p>
            <a:pPr lvl="1"/>
            <a:r>
              <a:rPr lang="en-US" dirty="0"/>
              <a:t>It lets you add or remove objects at runtime.</a:t>
            </a:r>
            <a:endParaRPr lang="en-IN" dirty="0"/>
          </a:p>
        </p:txBody>
      </p:sp>
      <p:pic>
        <p:nvPicPr>
          <p:cNvPr id="5122" name="Picture 2" descr="Prototype Design Pattern in C# - Gyanendu Shekhar's Blog">
            <a:extLst>
              <a:ext uri="{FF2B5EF4-FFF2-40B4-BE49-F238E27FC236}">
                <a16:creationId xmlns:a16="http://schemas.microsoft.com/office/drawing/2014/main" id="{18308D3B-0009-4C5A-8712-99225253B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83" y="1456563"/>
            <a:ext cx="5447031"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14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Programming with Java</a:t>
            </a:r>
          </a:p>
        </p:txBody>
      </p:sp>
      <p:sp>
        <p:nvSpPr>
          <p:cNvPr id="2" name="Subtitle 1"/>
          <p:cNvSpPr>
            <a:spLocks noGrp="1"/>
          </p:cNvSpPr>
          <p:nvPr>
            <p:ph type="subTitle" idx="1"/>
          </p:nvPr>
        </p:nvSpPr>
        <p:spPr/>
        <p:txBody>
          <a:bodyPr/>
          <a:lstStyle/>
          <a:p>
            <a:r>
              <a:rPr lang="en-US" dirty="0"/>
              <a:t>Chapter 4: </a:t>
            </a:r>
            <a:br>
              <a:rPr lang="en-US" dirty="0"/>
            </a:br>
            <a:r>
              <a:rPr lang="en-US" dirty="0"/>
              <a:t>Introduction to Design Pattern</a:t>
            </a:r>
          </a:p>
          <a:p>
            <a:endParaRPr lang="en-US" dirty="0"/>
          </a:p>
          <a:p>
            <a:endParaRPr lang="en-US" dirty="0"/>
          </a:p>
          <a:p>
            <a:endParaRPr lang="en-US" dirty="0"/>
          </a:p>
        </p:txBody>
      </p:sp>
      <p:sp>
        <p:nvSpPr>
          <p:cNvPr id="3" name="TextBox 2"/>
          <p:cNvSpPr txBox="1"/>
          <p:nvPr/>
        </p:nvSpPr>
        <p:spPr>
          <a:xfrm>
            <a:off x="0" y="0"/>
            <a:ext cx="12192000" cy="127379"/>
          </a:xfrm>
          <a:prstGeom prst="rect">
            <a:avLst/>
          </a:prstGeom>
          <a:solidFill>
            <a:schemeClr val="bg1"/>
          </a:solidFill>
        </p:spPr>
        <p:txBody>
          <a:bodyPr wrap="square" rtlCol="0">
            <a:noAutofit/>
          </a:bodyPr>
          <a:lstStyle/>
          <a:p>
            <a:endParaRPr lang="en-US" sz="2400" dirty="0"/>
          </a:p>
        </p:txBody>
      </p:sp>
    </p:spTree>
    <p:extLst>
      <p:ext uri="{BB962C8B-B14F-4D97-AF65-F5344CB8AC3E}">
        <p14:creationId xmlns:p14="http://schemas.microsoft.com/office/powerpoint/2010/main" val="32689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FFB-D40E-4AC3-A407-E1EE59162E9E}"/>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0F1F8E0A-18B6-4DE6-9E99-029AC345F4FD}"/>
              </a:ext>
            </a:extLst>
          </p:cNvPr>
          <p:cNvSpPr>
            <a:spLocks noGrp="1"/>
          </p:cNvSpPr>
          <p:nvPr>
            <p:ph idx="1"/>
          </p:nvPr>
        </p:nvSpPr>
        <p:spPr/>
        <p:txBody>
          <a:bodyPr/>
          <a:lstStyle/>
          <a:p>
            <a:r>
              <a:rPr lang="en-IN" dirty="0"/>
              <a:t>Write a program to demonstrate the use of Prototype Design Pattern</a:t>
            </a:r>
          </a:p>
        </p:txBody>
      </p:sp>
      <p:pic>
        <p:nvPicPr>
          <p:cNvPr id="4" name="Content Placeholder 6">
            <a:extLst>
              <a:ext uri="{FF2B5EF4-FFF2-40B4-BE49-F238E27FC236}">
                <a16:creationId xmlns:a16="http://schemas.microsoft.com/office/drawing/2014/main" id="{214425CA-FE62-4885-A5F1-FBCC5567F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987041" y="1733357"/>
            <a:ext cx="5394961" cy="4438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787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p:txBody>
          <a:bodyPr/>
          <a:lstStyle/>
          <a:p>
            <a:r>
              <a:rPr lang="en-US" dirty="0"/>
              <a:t>Builder Design Pattern</a:t>
            </a:r>
            <a:br>
              <a:rPr lang="en-US" dirty="0"/>
            </a:br>
            <a:endParaRPr lang="en-IN" dirty="0"/>
          </a:p>
        </p:txBody>
      </p:sp>
      <p:sp>
        <p:nvSpPr>
          <p:cNvPr id="7" name="Content Placeholder 6">
            <a:extLst>
              <a:ext uri="{FF2B5EF4-FFF2-40B4-BE49-F238E27FC236}">
                <a16:creationId xmlns:a16="http://schemas.microsoft.com/office/drawing/2014/main" id="{A714E516-BD1D-4A3E-8ACB-82164913F803}"/>
              </a:ext>
            </a:extLst>
          </p:cNvPr>
          <p:cNvSpPr>
            <a:spLocks noGrp="1"/>
          </p:cNvSpPr>
          <p:nvPr>
            <p:ph idx="1"/>
          </p:nvPr>
        </p:nvSpPr>
        <p:spPr/>
        <p:txBody>
          <a:bodyPr>
            <a:normAutofit/>
          </a:bodyPr>
          <a:lstStyle/>
          <a:p>
            <a:r>
              <a:rPr lang="en-US" dirty="0"/>
              <a:t>The Builder Pattern separates the construction of a complex object from its representation so that the same construction process can create different representations.</a:t>
            </a:r>
          </a:p>
          <a:p>
            <a:r>
              <a:rPr lang="en-US" dirty="0"/>
              <a:t>Advantages</a:t>
            </a:r>
          </a:p>
          <a:p>
            <a:pPr lvl="1"/>
            <a:r>
              <a:rPr lang="en-US" dirty="0"/>
              <a:t>The parameters to the constructor are reduced and are provided in highly readable method calls.</a:t>
            </a:r>
          </a:p>
          <a:p>
            <a:pPr lvl="1"/>
            <a:r>
              <a:rPr lang="en-US" dirty="0"/>
              <a:t>Builder design pattern also helps in minimizing the number of parameters in the constructor and thus there is no need to pass in null for optional parameters to the constructor.</a:t>
            </a:r>
          </a:p>
          <a:p>
            <a:pPr lvl="1"/>
            <a:r>
              <a:rPr lang="en-US" dirty="0"/>
              <a:t>Object is always instantiated in a complete state</a:t>
            </a:r>
          </a:p>
          <a:p>
            <a:pPr lvl="1"/>
            <a:r>
              <a:rPr lang="en-US" dirty="0"/>
              <a:t>Immutable objects can be built without much complex logic in the object building process.</a:t>
            </a:r>
          </a:p>
          <a:p>
            <a:endParaRPr lang="en-IN" dirty="0"/>
          </a:p>
        </p:txBody>
      </p:sp>
    </p:spTree>
    <p:extLst>
      <p:ext uri="{BB962C8B-B14F-4D97-AF65-F5344CB8AC3E}">
        <p14:creationId xmlns:p14="http://schemas.microsoft.com/office/powerpoint/2010/main" val="4166530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BF93-9128-4031-A590-F131D8AE09A5}"/>
              </a:ext>
            </a:extLst>
          </p:cNvPr>
          <p:cNvSpPr>
            <a:spLocks noGrp="1"/>
          </p:cNvSpPr>
          <p:nvPr>
            <p:ph type="title"/>
          </p:nvPr>
        </p:nvSpPr>
        <p:spPr/>
        <p:txBody>
          <a:bodyPr/>
          <a:lstStyle/>
          <a:p>
            <a:r>
              <a:rPr lang="en-US" dirty="0"/>
              <a:t>Builder Design Pattern</a:t>
            </a:r>
            <a:br>
              <a:rPr lang="en-US" dirty="0"/>
            </a:br>
            <a:endParaRPr lang="en-IN" dirty="0"/>
          </a:p>
        </p:txBody>
      </p:sp>
      <p:pic>
        <p:nvPicPr>
          <p:cNvPr id="5" name="Content Placeholder 4">
            <a:extLst>
              <a:ext uri="{FF2B5EF4-FFF2-40B4-BE49-F238E27FC236}">
                <a16:creationId xmlns:a16="http://schemas.microsoft.com/office/drawing/2014/main" id="{EC8DFB9A-9050-4D8F-90CF-E79F56653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7040" y="1121913"/>
            <a:ext cx="6446520" cy="3870748"/>
          </a:xfrm>
        </p:spPr>
      </p:pic>
      <p:sp>
        <p:nvSpPr>
          <p:cNvPr id="7" name="TextBox 6">
            <a:extLst>
              <a:ext uri="{FF2B5EF4-FFF2-40B4-BE49-F238E27FC236}">
                <a16:creationId xmlns:a16="http://schemas.microsoft.com/office/drawing/2014/main" id="{9474A8FD-EDFD-402F-A6E2-022E3194A408}"/>
              </a:ext>
            </a:extLst>
          </p:cNvPr>
          <p:cNvSpPr txBox="1"/>
          <p:nvPr/>
        </p:nvSpPr>
        <p:spPr>
          <a:xfrm>
            <a:off x="218440" y="905232"/>
            <a:ext cx="5440680" cy="5015797"/>
          </a:xfrm>
          <a:prstGeom prst="rect">
            <a:avLst/>
          </a:prstGeom>
          <a:noFill/>
        </p:spPr>
        <p:txBody>
          <a:bodyPr wrap="square">
            <a:spAutoFit/>
          </a:bodyPr>
          <a:lstStyle/>
          <a:p>
            <a:r>
              <a:rPr lang="en-US" sz="2133" dirty="0"/>
              <a:t>Builder - specifies an abstract interface for creating parts of a Product object. </a:t>
            </a:r>
          </a:p>
          <a:p>
            <a:endParaRPr lang="en-US" sz="2133" dirty="0"/>
          </a:p>
          <a:p>
            <a:r>
              <a:rPr lang="en-US" sz="2133" dirty="0" err="1"/>
              <a:t>ConcreteBuilder</a:t>
            </a:r>
            <a:r>
              <a:rPr lang="en-US" sz="2133" dirty="0"/>
              <a:t> - constructs and assembles parts of the product by implementing the Builder interface. Also, it defines and keeps track of the representation it creates and provides an interface for retrieving the product . </a:t>
            </a:r>
          </a:p>
          <a:p>
            <a:endParaRPr lang="en-US" sz="2133" dirty="0"/>
          </a:p>
          <a:p>
            <a:r>
              <a:rPr lang="en-US" sz="2133" dirty="0"/>
              <a:t>Director - constructs an object using the Builder interface. </a:t>
            </a:r>
          </a:p>
          <a:p>
            <a:endParaRPr lang="en-US" sz="2133" dirty="0"/>
          </a:p>
          <a:p>
            <a:r>
              <a:rPr lang="en-US" sz="2133" dirty="0"/>
              <a:t>Product - represents the complex object under construction. </a:t>
            </a:r>
          </a:p>
        </p:txBody>
      </p:sp>
    </p:spTree>
    <p:extLst>
      <p:ext uri="{BB962C8B-B14F-4D97-AF65-F5344CB8AC3E}">
        <p14:creationId xmlns:p14="http://schemas.microsoft.com/office/powerpoint/2010/main" val="777190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FFB-D40E-4AC3-A407-E1EE59162E9E}"/>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0F1F8E0A-18B6-4DE6-9E99-029AC345F4FD}"/>
              </a:ext>
            </a:extLst>
          </p:cNvPr>
          <p:cNvSpPr>
            <a:spLocks noGrp="1"/>
          </p:cNvSpPr>
          <p:nvPr>
            <p:ph idx="1"/>
          </p:nvPr>
        </p:nvSpPr>
        <p:spPr/>
        <p:txBody>
          <a:bodyPr/>
          <a:lstStyle/>
          <a:p>
            <a:r>
              <a:rPr lang="en-IN" dirty="0"/>
              <a:t>Write a program to demonstrate the use of Builder Design Pattern</a:t>
            </a:r>
          </a:p>
        </p:txBody>
      </p:sp>
    </p:spTree>
    <p:extLst>
      <p:ext uri="{BB962C8B-B14F-4D97-AF65-F5344CB8AC3E}">
        <p14:creationId xmlns:p14="http://schemas.microsoft.com/office/powerpoint/2010/main" val="1278905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3576240" y="1562628"/>
          <a:ext cx="5039520" cy="2926080"/>
        </p:xfrm>
        <a:graphic>
          <a:graphicData uri="http://schemas.openxmlformats.org/drawingml/2006/table">
            <a:tbl>
              <a:tblPr>
                <a:tableStyleId>{00A15C55-8517-42AA-B614-E9B94910E393}</a:tableStyleId>
              </a:tblPr>
              <a:tblGrid>
                <a:gridCol w="5039520">
                  <a:extLst>
                    <a:ext uri="{9D8B030D-6E8A-4147-A177-3AD203B41FA5}">
                      <a16:colId xmlns:a16="http://schemas.microsoft.com/office/drawing/2014/main" val="1695728431"/>
                    </a:ext>
                  </a:extLst>
                </a:gridCol>
              </a:tblGrid>
              <a:tr h="585216">
                <a:tc>
                  <a:txBody>
                    <a:bodyPr/>
                    <a:lstStyle/>
                    <a:p>
                      <a:pPr marL="0" algn="l" defTabSz="914400" rtl="0" eaLnBrk="1" latinLnBrk="0" hangingPunct="1">
                        <a:lnSpc>
                          <a:spcPct val="100000"/>
                        </a:lnSpc>
                        <a:spcAft>
                          <a:spcPts val="0"/>
                        </a:spcAft>
                      </a:pPr>
                      <a:r>
                        <a:rPr lang="en-US" sz="2400" b="0" kern="1200" dirty="0">
                          <a:solidFill>
                            <a:schemeClr val="bg1">
                              <a:lumMod val="65000"/>
                            </a:schemeClr>
                          </a:solidFill>
                          <a:latin typeface="+mn-lt"/>
                          <a:ea typeface="+mn-ea"/>
                          <a:cs typeface="+mn-cs"/>
                        </a:rPr>
                        <a:t>Assumed Knowledge</a:t>
                      </a:r>
                    </a:p>
                  </a:txBody>
                  <a:tcPr marL="121920" marR="121920" marT="60960" marB="60960"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85216">
                <a:tc>
                  <a:txBody>
                    <a:bodyPr/>
                    <a:lstStyle/>
                    <a:p>
                      <a:pPr>
                        <a:lnSpc>
                          <a:spcPct val="100000"/>
                        </a:lnSpc>
                        <a:spcAft>
                          <a:spcPts val="0"/>
                        </a:spcAft>
                      </a:pPr>
                      <a:r>
                        <a:rPr lang="en-US" sz="2400" b="0" dirty="0">
                          <a:solidFill>
                            <a:schemeClr val="bg1">
                              <a:lumMod val="65000"/>
                            </a:schemeClr>
                          </a:solidFill>
                        </a:rPr>
                        <a:t>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85216">
                <a:tc>
                  <a:txBody>
                    <a:bodyPr/>
                    <a:lstStyle/>
                    <a:p>
                      <a:pPr>
                        <a:lnSpc>
                          <a:spcPct val="100000"/>
                        </a:lnSpc>
                        <a:spcAft>
                          <a:spcPts val="0"/>
                        </a:spcAft>
                      </a:pPr>
                      <a:r>
                        <a:rPr lang="en-US" sz="2400" b="0" dirty="0">
                          <a:solidFill>
                            <a:schemeClr val="bg1">
                              <a:lumMod val="65000"/>
                            </a:schemeClr>
                          </a:solidFill>
                        </a:rPr>
                        <a:t>Creational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85216">
                <a:tc>
                  <a:txBody>
                    <a:bodyPr/>
                    <a:lstStyle/>
                    <a:p>
                      <a:pPr>
                        <a:lnSpc>
                          <a:spcPct val="100000"/>
                        </a:lnSpc>
                        <a:spcAft>
                          <a:spcPts val="0"/>
                        </a:spcAft>
                      </a:pPr>
                      <a:r>
                        <a:rPr lang="en-US" sz="2400" b="1" dirty="0">
                          <a:solidFill>
                            <a:schemeClr val="tx1"/>
                          </a:solidFill>
                        </a:rPr>
                        <a:t>Structural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585216">
                <a:tc>
                  <a:txBody>
                    <a:bodyPr/>
                    <a:lstStyle/>
                    <a:p>
                      <a:pPr>
                        <a:lnSpc>
                          <a:spcPct val="100000"/>
                        </a:lnSpc>
                        <a:spcAft>
                          <a:spcPts val="0"/>
                        </a:spcAft>
                      </a:pPr>
                      <a:r>
                        <a:rPr lang="en-US" sz="2400" b="0" dirty="0">
                          <a:solidFill>
                            <a:schemeClr val="bg1">
                              <a:lumMod val="65000"/>
                            </a:schemeClr>
                          </a:solidFill>
                        </a:rPr>
                        <a:t>Behavioral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93329009"/>
                  </a:ext>
                </a:extLst>
              </a:tr>
            </a:tbl>
          </a:graphicData>
        </a:graphic>
      </p:graphicFrame>
    </p:spTree>
    <p:extLst>
      <p:ext uri="{BB962C8B-B14F-4D97-AF65-F5344CB8AC3E}">
        <p14:creationId xmlns:p14="http://schemas.microsoft.com/office/powerpoint/2010/main" val="253855321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FFB-D40E-4AC3-A407-E1EE59162E9E}"/>
              </a:ext>
            </a:extLst>
          </p:cNvPr>
          <p:cNvSpPr>
            <a:spLocks noGrp="1"/>
          </p:cNvSpPr>
          <p:nvPr>
            <p:ph type="title"/>
          </p:nvPr>
        </p:nvSpPr>
        <p:spPr/>
        <p:txBody>
          <a:bodyPr/>
          <a:lstStyle/>
          <a:p>
            <a:r>
              <a:rPr lang="en-IN" dirty="0"/>
              <a:t>Structural Design Pattern</a:t>
            </a:r>
          </a:p>
        </p:txBody>
      </p:sp>
      <p:sp>
        <p:nvSpPr>
          <p:cNvPr id="3" name="Content Placeholder 2">
            <a:extLst>
              <a:ext uri="{FF2B5EF4-FFF2-40B4-BE49-F238E27FC236}">
                <a16:creationId xmlns:a16="http://schemas.microsoft.com/office/drawing/2014/main" id="{0F1F8E0A-18B6-4DE6-9E99-029AC345F4FD}"/>
              </a:ext>
            </a:extLst>
          </p:cNvPr>
          <p:cNvSpPr>
            <a:spLocks noGrp="1"/>
          </p:cNvSpPr>
          <p:nvPr>
            <p:ph idx="1"/>
          </p:nvPr>
        </p:nvSpPr>
        <p:spPr/>
        <p:txBody>
          <a:bodyPr/>
          <a:lstStyle/>
          <a:p>
            <a:r>
              <a:rPr lang="en-US" dirty="0"/>
              <a:t>Structural patterns describe how classes and objects can be combined to form larger structures.</a:t>
            </a:r>
          </a:p>
          <a:p>
            <a:r>
              <a:rPr lang="en-US" dirty="0"/>
              <a:t>The difference between class patterns and object patterns is that class patterns describe how inheritance can be used to provide more useful program interfaces. </a:t>
            </a:r>
          </a:p>
          <a:p>
            <a:r>
              <a:rPr lang="en-US" dirty="0"/>
              <a:t>Object patterns, on the other hand, describe how objects can be composed into larger structures using object composition, or the inclusion of objects within other objects.</a:t>
            </a:r>
          </a:p>
          <a:p>
            <a:endParaRPr lang="en-US" dirty="0"/>
          </a:p>
          <a:p>
            <a:endParaRPr lang="en-IN" dirty="0"/>
          </a:p>
        </p:txBody>
      </p:sp>
    </p:spTree>
    <p:extLst>
      <p:ext uri="{BB962C8B-B14F-4D97-AF65-F5344CB8AC3E}">
        <p14:creationId xmlns:p14="http://schemas.microsoft.com/office/powerpoint/2010/main" val="4203028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3EC-ACC0-4958-97BE-DDBCA176A361}"/>
              </a:ext>
            </a:extLst>
          </p:cNvPr>
          <p:cNvSpPr>
            <a:spLocks noGrp="1"/>
          </p:cNvSpPr>
          <p:nvPr>
            <p:ph type="title"/>
          </p:nvPr>
        </p:nvSpPr>
        <p:spPr/>
        <p:txBody>
          <a:bodyPr/>
          <a:lstStyle/>
          <a:p>
            <a:r>
              <a:rPr lang="en-IN" dirty="0"/>
              <a:t>Different Structural Design </a:t>
            </a:r>
            <a:r>
              <a:rPr lang="en-IN" dirty="0" err="1"/>
              <a:t>Patern</a:t>
            </a:r>
            <a:endParaRPr lang="en-IN" dirty="0"/>
          </a:p>
        </p:txBody>
      </p:sp>
      <p:sp>
        <p:nvSpPr>
          <p:cNvPr id="3" name="Content Placeholder 2">
            <a:extLst>
              <a:ext uri="{FF2B5EF4-FFF2-40B4-BE49-F238E27FC236}">
                <a16:creationId xmlns:a16="http://schemas.microsoft.com/office/drawing/2014/main" id="{A9E3AA8F-7E0C-4739-A735-7B074A4183C5}"/>
              </a:ext>
            </a:extLst>
          </p:cNvPr>
          <p:cNvSpPr>
            <a:spLocks noGrp="1"/>
          </p:cNvSpPr>
          <p:nvPr>
            <p:ph idx="1"/>
          </p:nvPr>
        </p:nvSpPr>
        <p:spPr/>
        <p:txBody>
          <a:bodyPr/>
          <a:lstStyle/>
          <a:p>
            <a:r>
              <a:rPr lang="en-US" dirty="0"/>
              <a:t>The Structural patterns are:</a:t>
            </a:r>
          </a:p>
          <a:p>
            <a:pPr lvl="1"/>
            <a:r>
              <a:rPr lang="en-US" dirty="0"/>
              <a:t>Adapter</a:t>
            </a:r>
          </a:p>
          <a:p>
            <a:pPr lvl="1"/>
            <a:r>
              <a:rPr lang="en-US" dirty="0"/>
              <a:t>Composite</a:t>
            </a:r>
          </a:p>
          <a:p>
            <a:pPr lvl="1"/>
            <a:r>
              <a:rPr lang="en-US" dirty="0"/>
              <a:t>Proxy</a:t>
            </a:r>
          </a:p>
          <a:p>
            <a:pPr lvl="1"/>
            <a:r>
              <a:rPr lang="en-US" dirty="0"/>
              <a:t>Flyweight</a:t>
            </a:r>
          </a:p>
          <a:p>
            <a:pPr lvl="1"/>
            <a:r>
              <a:rPr lang="en-US" dirty="0"/>
              <a:t>Façade</a:t>
            </a:r>
          </a:p>
          <a:p>
            <a:pPr lvl="1"/>
            <a:r>
              <a:rPr lang="en-US" dirty="0"/>
              <a:t>Bridge</a:t>
            </a:r>
          </a:p>
          <a:p>
            <a:pPr lvl="1"/>
            <a:r>
              <a:rPr lang="en-US" dirty="0"/>
              <a:t>Decorator</a:t>
            </a:r>
          </a:p>
          <a:p>
            <a:pPr lvl="1"/>
            <a:endParaRPr lang="en-IN" dirty="0"/>
          </a:p>
        </p:txBody>
      </p:sp>
    </p:spTree>
    <p:extLst>
      <p:ext uri="{BB962C8B-B14F-4D97-AF65-F5344CB8AC3E}">
        <p14:creationId xmlns:p14="http://schemas.microsoft.com/office/powerpoint/2010/main" val="464162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D33F-0493-4774-A7AA-EE93C5F7CC2D}"/>
              </a:ext>
            </a:extLst>
          </p:cNvPr>
          <p:cNvSpPr>
            <a:spLocks noGrp="1"/>
          </p:cNvSpPr>
          <p:nvPr>
            <p:ph type="title"/>
          </p:nvPr>
        </p:nvSpPr>
        <p:spPr/>
        <p:txBody>
          <a:bodyPr/>
          <a:lstStyle/>
          <a:p>
            <a:r>
              <a:rPr lang="en-IN" dirty="0"/>
              <a:t>Adapter Design Pattern</a:t>
            </a:r>
          </a:p>
        </p:txBody>
      </p:sp>
      <p:sp>
        <p:nvSpPr>
          <p:cNvPr id="3" name="Content Placeholder 2">
            <a:extLst>
              <a:ext uri="{FF2B5EF4-FFF2-40B4-BE49-F238E27FC236}">
                <a16:creationId xmlns:a16="http://schemas.microsoft.com/office/drawing/2014/main" id="{7B47367F-7EF7-42A4-B79A-E82FC10B3306}"/>
              </a:ext>
            </a:extLst>
          </p:cNvPr>
          <p:cNvSpPr>
            <a:spLocks noGrp="1"/>
          </p:cNvSpPr>
          <p:nvPr>
            <p:ph idx="1"/>
          </p:nvPr>
        </p:nvSpPr>
        <p:spPr>
          <a:xfrm>
            <a:off x="174986" y="966009"/>
            <a:ext cx="6215655" cy="5065903"/>
          </a:xfrm>
        </p:spPr>
        <p:txBody>
          <a:bodyPr>
            <a:normAutofit/>
          </a:bodyPr>
          <a:lstStyle/>
          <a:p>
            <a:r>
              <a:rPr lang="en-US" dirty="0"/>
              <a:t>Adapters are used to enable objects with different interfaces to communicate with each other.</a:t>
            </a:r>
          </a:p>
          <a:p>
            <a:r>
              <a:rPr lang="en-US" dirty="0"/>
              <a:t>The Adapter pattern is used to convert the programming interface of one class into that of another.</a:t>
            </a:r>
          </a:p>
          <a:p>
            <a:r>
              <a:rPr lang="en-US" dirty="0"/>
              <a:t> We use adapters whenever we want unrelated classes to work together in a single program.</a:t>
            </a:r>
          </a:p>
          <a:p>
            <a:r>
              <a:rPr lang="en-US" dirty="0"/>
              <a:t>write a class that has the desired interface and then make it communicate with the class that has a different interface.</a:t>
            </a:r>
          </a:p>
          <a:p>
            <a:endParaRPr lang="en-IN" dirty="0"/>
          </a:p>
        </p:txBody>
      </p:sp>
      <p:pic>
        <p:nvPicPr>
          <p:cNvPr id="5" name="Picture 4">
            <a:extLst>
              <a:ext uri="{FF2B5EF4-FFF2-40B4-BE49-F238E27FC236}">
                <a16:creationId xmlns:a16="http://schemas.microsoft.com/office/drawing/2014/main" id="{26F03FB2-8EEF-4CE2-B916-4177AF731960}"/>
              </a:ext>
            </a:extLst>
          </p:cNvPr>
          <p:cNvPicPr>
            <a:picLocks noChangeAspect="1"/>
          </p:cNvPicPr>
          <p:nvPr/>
        </p:nvPicPr>
        <p:blipFill>
          <a:blip r:embed="rId2"/>
          <a:stretch>
            <a:fillRect/>
          </a:stretch>
        </p:blipFill>
        <p:spPr>
          <a:xfrm>
            <a:off x="6390641" y="1509728"/>
            <a:ext cx="5433060" cy="3353101"/>
          </a:xfrm>
          <a:prstGeom prst="rect">
            <a:avLst/>
          </a:prstGeom>
        </p:spPr>
      </p:pic>
    </p:spTree>
    <p:extLst>
      <p:ext uri="{BB962C8B-B14F-4D97-AF65-F5344CB8AC3E}">
        <p14:creationId xmlns:p14="http://schemas.microsoft.com/office/powerpoint/2010/main" val="1271747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C25A-4A88-46E8-8F9F-D813D7AD7CDC}"/>
              </a:ext>
            </a:extLst>
          </p:cNvPr>
          <p:cNvSpPr>
            <a:spLocks noGrp="1"/>
          </p:cNvSpPr>
          <p:nvPr>
            <p:ph type="title"/>
          </p:nvPr>
        </p:nvSpPr>
        <p:spPr/>
        <p:txBody>
          <a:bodyPr/>
          <a:lstStyle/>
          <a:p>
            <a:r>
              <a:rPr lang="en-IN" dirty="0"/>
              <a:t>Demonstrator</a:t>
            </a:r>
          </a:p>
        </p:txBody>
      </p:sp>
      <p:sp>
        <p:nvSpPr>
          <p:cNvPr id="3" name="Content Placeholder 2">
            <a:extLst>
              <a:ext uri="{FF2B5EF4-FFF2-40B4-BE49-F238E27FC236}">
                <a16:creationId xmlns:a16="http://schemas.microsoft.com/office/drawing/2014/main" id="{1ED2C6B0-F42C-4811-B9F4-39FED5803EEE}"/>
              </a:ext>
            </a:extLst>
          </p:cNvPr>
          <p:cNvSpPr>
            <a:spLocks noGrp="1"/>
          </p:cNvSpPr>
          <p:nvPr>
            <p:ph idx="1"/>
          </p:nvPr>
        </p:nvSpPr>
        <p:spPr/>
        <p:txBody>
          <a:bodyPr/>
          <a:lstStyle/>
          <a:p>
            <a:r>
              <a:rPr lang="en-IN" dirty="0"/>
              <a:t>Write code to demonstrate UML diagram </a:t>
            </a:r>
          </a:p>
        </p:txBody>
      </p:sp>
      <p:pic>
        <p:nvPicPr>
          <p:cNvPr id="4" name="Content Placeholder 4">
            <a:extLst>
              <a:ext uri="{FF2B5EF4-FFF2-40B4-BE49-F238E27FC236}">
                <a16:creationId xmlns:a16="http://schemas.microsoft.com/office/drawing/2014/main" id="{151E717D-1F9B-4603-A9A5-F8E7EB241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26385" y="1507279"/>
            <a:ext cx="7112000" cy="491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28513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3987-F4F0-44BF-9C89-158FAF8B1123}"/>
              </a:ext>
            </a:extLst>
          </p:cNvPr>
          <p:cNvSpPr>
            <a:spLocks noGrp="1"/>
          </p:cNvSpPr>
          <p:nvPr>
            <p:ph type="title"/>
          </p:nvPr>
        </p:nvSpPr>
        <p:spPr/>
        <p:txBody>
          <a:bodyPr/>
          <a:lstStyle/>
          <a:p>
            <a:r>
              <a:rPr lang="en-IN" dirty="0"/>
              <a:t>Composite Design Pattern</a:t>
            </a:r>
          </a:p>
        </p:txBody>
      </p:sp>
      <p:sp>
        <p:nvSpPr>
          <p:cNvPr id="8" name="Content Placeholder 7">
            <a:extLst>
              <a:ext uri="{FF2B5EF4-FFF2-40B4-BE49-F238E27FC236}">
                <a16:creationId xmlns:a16="http://schemas.microsoft.com/office/drawing/2014/main" id="{5ED56BA3-B6B3-4613-BBE7-28FB595B7252}"/>
              </a:ext>
            </a:extLst>
          </p:cNvPr>
          <p:cNvSpPr>
            <a:spLocks noGrp="1"/>
          </p:cNvSpPr>
          <p:nvPr>
            <p:ph idx="1"/>
          </p:nvPr>
        </p:nvSpPr>
        <p:spPr>
          <a:xfrm>
            <a:off x="317226" y="1106298"/>
            <a:ext cx="5636535" cy="5065903"/>
          </a:xfrm>
        </p:spPr>
        <p:txBody>
          <a:bodyPr>
            <a:normAutofit/>
          </a:bodyPr>
          <a:lstStyle/>
          <a:p>
            <a:r>
              <a:rPr lang="en-US" dirty="0"/>
              <a:t>It allows a client object to treat both single components and collections of components identically.   </a:t>
            </a:r>
          </a:p>
          <a:p>
            <a:r>
              <a:rPr lang="en-US" dirty="0"/>
              <a:t> Composite patterns are often used to represent recursive data  structures.  </a:t>
            </a:r>
          </a:p>
          <a:p>
            <a:r>
              <a:rPr lang="en-US" dirty="0"/>
              <a:t>Use the Composite pattern when:</a:t>
            </a:r>
          </a:p>
          <a:p>
            <a:pPr lvl="1"/>
            <a:r>
              <a:rPr lang="en-US" dirty="0"/>
              <a:t>You want to represent part-whole hierarchies of objects. </a:t>
            </a:r>
          </a:p>
          <a:p>
            <a:pPr lvl="1"/>
            <a:r>
              <a:rPr lang="en-US" dirty="0"/>
              <a:t>You want clients to be able to ignore the difference between compositions of objects and individual objects. Clients will treat all objects in the composite structure uniformly.</a:t>
            </a:r>
          </a:p>
          <a:p>
            <a:endParaRPr lang="en-IN" dirty="0"/>
          </a:p>
        </p:txBody>
      </p:sp>
      <p:pic>
        <p:nvPicPr>
          <p:cNvPr id="9" name="Content Placeholder 4">
            <a:extLst>
              <a:ext uri="{FF2B5EF4-FFF2-40B4-BE49-F238E27FC236}">
                <a16:creationId xmlns:a16="http://schemas.microsoft.com/office/drawing/2014/main" id="{94C86CBA-8382-4E3A-B0B7-C03536E11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26029" y="1488229"/>
            <a:ext cx="5641400" cy="2697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1626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Chapter Objectives</a:t>
            </a:r>
          </a:p>
        </p:txBody>
      </p:sp>
      <p:sp>
        <p:nvSpPr>
          <p:cNvPr id="199683" name="Rectangle 3"/>
          <p:cNvSpPr>
            <a:spLocks noGrp="1" noChangeArrowheads="1"/>
          </p:cNvSpPr>
          <p:nvPr>
            <p:ph idx="1"/>
          </p:nvPr>
        </p:nvSpPr>
        <p:spPr/>
        <p:txBody>
          <a:bodyPr/>
          <a:lstStyle/>
          <a:p>
            <a:pPr marL="0" indent="0">
              <a:buNone/>
            </a:pPr>
            <a:r>
              <a:rPr lang="en-US" dirty="0"/>
              <a:t>In this chapter, you will be:</a:t>
            </a:r>
          </a:p>
          <a:p>
            <a:r>
              <a:rPr lang="en-US" dirty="0"/>
              <a:t>Usage of Design Pattern</a:t>
            </a:r>
          </a:p>
          <a:p>
            <a:pPr lvl="1"/>
            <a:r>
              <a:rPr lang="en-US" dirty="0"/>
              <a:t>Most common Java usage pattern</a:t>
            </a:r>
          </a:p>
          <a:p>
            <a:pPr lvl="1"/>
            <a:r>
              <a:rPr lang="en-US" dirty="0"/>
              <a:t>Declare, Construct, Assign, Call methods</a:t>
            </a:r>
          </a:p>
        </p:txBody>
      </p:sp>
    </p:spTree>
    <p:extLst>
      <p:ext uri="{BB962C8B-B14F-4D97-AF65-F5344CB8AC3E}">
        <p14:creationId xmlns:p14="http://schemas.microsoft.com/office/powerpoint/2010/main" val="3431120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3987-F4F0-44BF-9C89-158FAF8B1123}"/>
              </a:ext>
            </a:extLst>
          </p:cNvPr>
          <p:cNvSpPr>
            <a:spLocks noGrp="1"/>
          </p:cNvSpPr>
          <p:nvPr>
            <p:ph type="title"/>
          </p:nvPr>
        </p:nvSpPr>
        <p:spPr/>
        <p:txBody>
          <a:bodyPr/>
          <a:lstStyle/>
          <a:p>
            <a:r>
              <a:rPr lang="en-IN" dirty="0"/>
              <a:t>Demonstrator</a:t>
            </a:r>
          </a:p>
        </p:txBody>
      </p:sp>
      <p:sp>
        <p:nvSpPr>
          <p:cNvPr id="4" name="Content Placeholder 3">
            <a:extLst>
              <a:ext uri="{FF2B5EF4-FFF2-40B4-BE49-F238E27FC236}">
                <a16:creationId xmlns:a16="http://schemas.microsoft.com/office/drawing/2014/main" id="{1F213953-DB28-4114-B84B-BC0DBACFD160}"/>
              </a:ext>
            </a:extLst>
          </p:cNvPr>
          <p:cNvSpPr>
            <a:spLocks noGrp="1"/>
          </p:cNvSpPr>
          <p:nvPr>
            <p:ph idx="1"/>
          </p:nvPr>
        </p:nvSpPr>
        <p:spPr/>
        <p:txBody>
          <a:bodyPr/>
          <a:lstStyle/>
          <a:p>
            <a:r>
              <a:rPr lang="en-IN" dirty="0"/>
              <a:t>Write a program to show composite design pattern</a:t>
            </a:r>
          </a:p>
        </p:txBody>
      </p:sp>
      <p:pic>
        <p:nvPicPr>
          <p:cNvPr id="7" name="Picture 6">
            <a:extLst>
              <a:ext uri="{FF2B5EF4-FFF2-40B4-BE49-F238E27FC236}">
                <a16:creationId xmlns:a16="http://schemas.microsoft.com/office/drawing/2014/main" id="{B514339E-47DB-49AA-964B-EB4BDA88A869}"/>
              </a:ext>
            </a:extLst>
          </p:cNvPr>
          <p:cNvPicPr>
            <a:picLocks noChangeAspect="1"/>
          </p:cNvPicPr>
          <p:nvPr/>
        </p:nvPicPr>
        <p:blipFill>
          <a:blip r:embed="rId2"/>
          <a:stretch>
            <a:fillRect/>
          </a:stretch>
        </p:blipFill>
        <p:spPr>
          <a:xfrm>
            <a:off x="3058160" y="1785799"/>
            <a:ext cx="4897120" cy="4327995"/>
          </a:xfrm>
          <a:prstGeom prst="rect">
            <a:avLst/>
          </a:prstGeom>
        </p:spPr>
      </p:pic>
    </p:spTree>
    <p:extLst>
      <p:ext uri="{BB962C8B-B14F-4D97-AF65-F5344CB8AC3E}">
        <p14:creationId xmlns:p14="http://schemas.microsoft.com/office/powerpoint/2010/main" val="2701176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C98C-21B9-42EA-80CC-1F6040D9ECFB}"/>
              </a:ext>
            </a:extLst>
          </p:cNvPr>
          <p:cNvSpPr>
            <a:spLocks noGrp="1"/>
          </p:cNvSpPr>
          <p:nvPr>
            <p:ph type="title"/>
          </p:nvPr>
        </p:nvSpPr>
        <p:spPr/>
        <p:txBody>
          <a:bodyPr/>
          <a:lstStyle/>
          <a:p>
            <a:r>
              <a:rPr lang="en-IN" dirty="0"/>
              <a:t>Proxy Design Pattern</a:t>
            </a:r>
          </a:p>
        </p:txBody>
      </p:sp>
      <p:sp>
        <p:nvSpPr>
          <p:cNvPr id="3" name="Content Placeholder 2">
            <a:extLst>
              <a:ext uri="{FF2B5EF4-FFF2-40B4-BE49-F238E27FC236}">
                <a16:creationId xmlns:a16="http://schemas.microsoft.com/office/drawing/2014/main" id="{0EC05193-8EFB-4C55-9C24-01B84ACD9E18}"/>
              </a:ext>
            </a:extLst>
          </p:cNvPr>
          <p:cNvSpPr>
            <a:spLocks noGrp="1"/>
          </p:cNvSpPr>
          <p:nvPr>
            <p:ph idx="1"/>
          </p:nvPr>
        </p:nvSpPr>
        <p:spPr>
          <a:xfrm>
            <a:off x="317226" y="1106298"/>
            <a:ext cx="6063255" cy="5065903"/>
          </a:xfrm>
        </p:spPr>
        <p:txBody>
          <a:bodyPr/>
          <a:lstStyle/>
          <a:p>
            <a:r>
              <a:rPr lang="en-US" dirty="0"/>
              <a:t>The Proxy pattern allows us to create an intermediary that acts as an interface to another resource, while also hiding the underlying complexity of the component.</a:t>
            </a:r>
          </a:p>
          <a:p>
            <a:r>
              <a:rPr lang="en-US" dirty="0"/>
              <a:t>When to use proxy design pattern:</a:t>
            </a:r>
          </a:p>
          <a:p>
            <a:pPr lvl="1"/>
            <a:r>
              <a:rPr lang="en-US" dirty="0"/>
              <a:t>When we want a simplified version of a complex or heavy object.</a:t>
            </a:r>
          </a:p>
          <a:p>
            <a:pPr lvl="1"/>
            <a:r>
              <a:rPr lang="en-US" dirty="0"/>
              <a:t>When we want to add a layer of security to the original underlying object to provide controlled access based on access rights of the client.</a:t>
            </a:r>
            <a:endParaRPr lang="en-IN" dirty="0"/>
          </a:p>
        </p:txBody>
      </p:sp>
      <p:pic>
        <p:nvPicPr>
          <p:cNvPr id="5" name="Picture 4">
            <a:extLst>
              <a:ext uri="{FF2B5EF4-FFF2-40B4-BE49-F238E27FC236}">
                <a16:creationId xmlns:a16="http://schemas.microsoft.com/office/drawing/2014/main" id="{63AAD894-9E1F-4FD7-8F44-2F436317A560}"/>
              </a:ext>
            </a:extLst>
          </p:cNvPr>
          <p:cNvPicPr>
            <a:picLocks noChangeAspect="1"/>
          </p:cNvPicPr>
          <p:nvPr/>
        </p:nvPicPr>
        <p:blipFill>
          <a:blip r:embed="rId2"/>
          <a:stretch>
            <a:fillRect/>
          </a:stretch>
        </p:blipFill>
        <p:spPr>
          <a:xfrm>
            <a:off x="5923280" y="1614170"/>
            <a:ext cx="5878829" cy="2959100"/>
          </a:xfrm>
          <a:prstGeom prst="rect">
            <a:avLst/>
          </a:prstGeom>
        </p:spPr>
      </p:pic>
    </p:spTree>
    <p:extLst>
      <p:ext uri="{BB962C8B-B14F-4D97-AF65-F5344CB8AC3E}">
        <p14:creationId xmlns:p14="http://schemas.microsoft.com/office/powerpoint/2010/main" val="129486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3987-F4F0-44BF-9C89-158FAF8B1123}"/>
              </a:ext>
            </a:extLst>
          </p:cNvPr>
          <p:cNvSpPr>
            <a:spLocks noGrp="1"/>
          </p:cNvSpPr>
          <p:nvPr>
            <p:ph type="title"/>
          </p:nvPr>
        </p:nvSpPr>
        <p:spPr/>
        <p:txBody>
          <a:bodyPr/>
          <a:lstStyle/>
          <a:p>
            <a:r>
              <a:rPr lang="en-IN" dirty="0"/>
              <a:t>Demonstrator</a:t>
            </a:r>
          </a:p>
        </p:txBody>
      </p:sp>
      <p:sp>
        <p:nvSpPr>
          <p:cNvPr id="4" name="Content Placeholder 3">
            <a:extLst>
              <a:ext uri="{FF2B5EF4-FFF2-40B4-BE49-F238E27FC236}">
                <a16:creationId xmlns:a16="http://schemas.microsoft.com/office/drawing/2014/main" id="{1F213953-DB28-4114-B84B-BC0DBACFD160}"/>
              </a:ext>
            </a:extLst>
          </p:cNvPr>
          <p:cNvSpPr>
            <a:spLocks noGrp="1"/>
          </p:cNvSpPr>
          <p:nvPr>
            <p:ph idx="1"/>
          </p:nvPr>
        </p:nvSpPr>
        <p:spPr/>
        <p:txBody>
          <a:bodyPr/>
          <a:lstStyle/>
          <a:p>
            <a:r>
              <a:rPr lang="en-IN" dirty="0"/>
              <a:t>Write a program to show proxy design pattern</a:t>
            </a:r>
          </a:p>
        </p:txBody>
      </p:sp>
      <p:pic>
        <p:nvPicPr>
          <p:cNvPr id="5" name="Content Placeholder 4">
            <a:extLst>
              <a:ext uri="{FF2B5EF4-FFF2-40B4-BE49-F238E27FC236}">
                <a16:creationId xmlns:a16="http://schemas.microsoft.com/office/drawing/2014/main" id="{9C3D7F04-3523-4BD6-9677-2AA7F9E36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60640" y="1540856"/>
            <a:ext cx="7327201" cy="4631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9870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16E2-9DBF-4BE9-AEA4-A2E8137C8AF5}"/>
              </a:ext>
            </a:extLst>
          </p:cNvPr>
          <p:cNvSpPr>
            <a:spLocks noGrp="1"/>
          </p:cNvSpPr>
          <p:nvPr>
            <p:ph type="title"/>
          </p:nvPr>
        </p:nvSpPr>
        <p:spPr/>
        <p:txBody>
          <a:bodyPr/>
          <a:lstStyle/>
          <a:p>
            <a:r>
              <a:rPr lang="en-IN" dirty="0"/>
              <a:t>Flyweight Design Pattern</a:t>
            </a:r>
          </a:p>
        </p:txBody>
      </p:sp>
      <p:sp>
        <p:nvSpPr>
          <p:cNvPr id="3" name="Content Placeholder 2">
            <a:extLst>
              <a:ext uri="{FF2B5EF4-FFF2-40B4-BE49-F238E27FC236}">
                <a16:creationId xmlns:a16="http://schemas.microsoft.com/office/drawing/2014/main" id="{40F5E459-4F67-4C5D-AEF6-6DA1116FD0D7}"/>
              </a:ext>
            </a:extLst>
          </p:cNvPr>
          <p:cNvSpPr>
            <a:spLocks noGrp="1"/>
          </p:cNvSpPr>
          <p:nvPr>
            <p:ph idx="1"/>
          </p:nvPr>
        </p:nvSpPr>
        <p:spPr/>
        <p:txBody>
          <a:bodyPr>
            <a:normAutofit/>
          </a:bodyPr>
          <a:lstStyle/>
          <a:p>
            <a:r>
              <a:rPr lang="en-US" b="0" i="0" dirty="0">
                <a:solidFill>
                  <a:srgbClr val="000000"/>
                </a:solidFill>
                <a:effectLst/>
                <a:latin typeface="Helvetica Neue"/>
              </a:rPr>
              <a:t>When we want to create large number of similar objects having almost similar functionality. Instead of creating large number of instances of a class we can reuse already existing similar objects by storing them. IF no match found, then we will create a new object and store it for future reuse.</a:t>
            </a:r>
          </a:p>
          <a:p>
            <a:r>
              <a:rPr lang="en-US" b="0" i="0" dirty="0">
                <a:solidFill>
                  <a:srgbClr val="000000"/>
                </a:solidFill>
                <a:effectLst/>
                <a:latin typeface="Helvetica Neue"/>
              </a:rPr>
              <a:t>When we want to reduce the storage cost of large number of objects and improve performance.</a:t>
            </a:r>
          </a:p>
          <a:p>
            <a:r>
              <a:rPr lang="en-US" b="0" i="0" dirty="0">
                <a:solidFill>
                  <a:srgbClr val="000000"/>
                </a:solidFill>
                <a:effectLst/>
                <a:latin typeface="Helvetica Neue"/>
              </a:rPr>
              <a:t>When we can make object specific attributes external and can be computes on run-time.</a:t>
            </a:r>
          </a:p>
          <a:p>
            <a:r>
              <a:rPr lang="en-US" b="0" i="0" dirty="0">
                <a:solidFill>
                  <a:srgbClr val="000000"/>
                </a:solidFill>
                <a:effectLst/>
                <a:latin typeface="Helvetica Neue"/>
              </a:rPr>
              <a:t>When client doesn't enforce unique objects.</a:t>
            </a:r>
            <a:endParaRPr lang="en-IN" dirty="0"/>
          </a:p>
        </p:txBody>
      </p:sp>
    </p:spTree>
    <p:extLst>
      <p:ext uri="{BB962C8B-B14F-4D97-AF65-F5344CB8AC3E}">
        <p14:creationId xmlns:p14="http://schemas.microsoft.com/office/powerpoint/2010/main" val="397856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138E-3F70-432F-9482-C7FD603C3FCB}"/>
              </a:ext>
            </a:extLst>
          </p:cNvPr>
          <p:cNvSpPr>
            <a:spLocks noGrp="1"/>
          </p:cNvSpPr>
          <p:nvPr>
            <p:ph type="title"/>
          </p:nvPr>
        </p:nvSpPr>
        <p:spPr/>
        <p:txBody>
          <a:bodyPr/>
          <a:lstStyle/>
          <a:p>
            <a:r>
              <a:rPr lang="en-IN" dirty="0"/>
              <a:t>Flyweight Design Pattern</a:t>
            </a:r>
          </a:p>
        </p:txBody>
      </p:sp>
      <p:sp>
        <p:nvSpPr>
          <p:cNvPr id="3" name="Content Placeholder 2">
            <a:extLst>
              <a:ext uri="{FF2B5EF4-FFF2-40B4-BE49-F238E27FC236}">
                <a16:creationId xmlns:a16="http://schemas.microsoft.com/office/drawing/2014/main" id="{F34B2CF7-AFB7-4EC3-A8F6-CE5AFB6DA50B}"/>
              </a:ext>
            </a:extLst>
          </p:cNvPr>
          <p:cNvSpPr>
            <a:spLocks noGrp="1"/>
          </p:cNvSpPr>
          <p:nvPr>
            <p:ph idx="1"/>
          </p:nvPr>
        </p:nvSpPr>
        <p:spPr/>
        <p:txBody>
          <a:bodyPr/>
          <a:lstStyle/>
          <a:p>
            <a:r>
              <a:rPr lang="en-US" dirty="0"/>
              <a:t>A flyweight objects essentially has two kind of attributes – intrinsic and extrinsic.</a:t>
            </a:r>
          </a:p>
          <a:p>
            <a:r>
              <a:rPr lang="en-US" dirty="0"/>
              <a:t>An intrinsic state attribute is stored/shared in the flyweight object, and it is independent of flyweight’s context.</a:t>
            </a:r>
          </a:p>
          <a:p>
            <a:r>
              <a:rPr lang="en-US" dirty="0"/>
              <a:t>Client objects maintain the extrinsic state, and they need to pass this to a flyweight object during object creation.</a:t>
            </a:r>
            <a:endParaRPr lang="en-IN" dirty="0"/>
          </a:p>
        </p:txBody>
      </p:sp>
      <p:pic>
        <p:nvPicPr>
          <p:cNvPr id="8" name="Picture 7">
            <a:extLst>
              <a:ext uri="{FF2B5EF4-FFF2-40B4-BE49-F238E27FC236}">
                <a16:creationId xmlns:a16="http://schemas.microsoft.com/office/drawing/2014/main" id="{256D4B77-4BDC-412C-AB5C-67777C5C14FC}"/>
              </a:ext>
            </a:extLst>
          </p:cNvPr>
          <p:cNvPicPr>
            <a:picLocks noChangeAspect="1"/>
          </p:cNvPicPr>
          <p:nvPr/>
        </p:nvPicPr>
        <p:blipFill>
          <a:blip r:embed="rId2"/>
          <a:stretch>
            <a:fillRect/>
          </a:stretch>
        </p:blipFill>
        <p:spPr>
          <a:xfrm>
            <a:off x="2426970" y="3429001"/>
            <a:ext cx="7581900" cy="1993900"/>
          </a:xfrm>
          <a:prstGeom prst="rect">
            <a:avLst/>
          </a:prstGeom>
        </p:spPr>
      </p:pic>
    </p:spTree>
    <p:extLst>
      <p:ext uri="{BB962C8B-B14F-4D97-AF65-F5344CB8AC3E}">
        <p14:creationId xmlns:p14="http://schemas.microsoft.com/office/powerpoint/2010/main" val="2939662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2850-A235-43B9-BBF9-BFE7C12073B3}"/>
              </a:ext>
            </a:extLst>
          </p:cNvPr>
          <p:cNvSpPr>
            <a:spLocks noGrp="1"/>
          </p:cNvSpPr>
          <p:nvPr>
            <p:ph type="title"/>
          </p:nvPr>
        </p:nvSpPr>
        <p:spPr/>
        <p:txBody>
          <a:bodyPr/>
          <a:lstStyle/>
          <a:p>
            <a:r>
              <a:rPr lang="en-IN" dirty="0"/>
              <a:t>Demonstration</a:t>
            </a:r>
          </a:p>
        </p:txBody>
      </p:sp>
      <p:sp>
        <p:nvSpPr>
          <p:cNvPr id="7" name="Content Placeholder 6">
            <a:extLst>
              <a:ext uri="{FF2B5EF4-FFF2-40B4-BE49-F238E27FC236}">
                <a16:creationId xmlns:a16="http://schemas.microsoft.com/office/drawing/2014/main" id="{23B423DF-AB2A-4296-91C7-B47AADDDB9ED}"/>
              </a:ext>
            </a:extLst>
          </p:cNvPr>
          <p:cNvSpPr>
            <a:spLocks noGrp="1"/>
          </p:cNvSpPr>
          <p:nvPr>
            <p:ph idx="1"/>
          </p:nvPr>
        </p:nvSpPr>
        <p:spPr/>
        <p:txBody>
          <a:bodyPr/>
          <a:lstStyle/>
          <a:p>
            <a:r>
              <a:rPr lang="en-IN" dirty="0"/>
              <a:t>Convert following UML diagram to Java Code</a:t>
            </a:r>
          </a:p>
        </p:txBody>
      </p:sp>
      <p:pic>
        <p:nvPicPr>
          <p:cNvPr id="9" name="Picture 8">
            <a:extLst>
              <a:ext uri="{FF2B5EF4-FFF2-40B4-BE49-F238E27FC236}">
                <a16:creationId xmlns:a16="http://schemas.microsoft.com/office/drawing/2014/main" id="{9C5577D5-FCEF-4C7A-9927-4AEE24AB4153}"/>
              </a:ext>
            </a:extLst>
          </p:cNvPr>
          <p:cNvPicPr>
            <a:picLocks noChangeAspect="1"/>
          </p:cNvPicPr>
          <p:nvPr/>
        </p:nvPicPr>
        <p:blipFill>
          <a:blip r:embed="rId2"/>
          <a:stretch>
            <a:fillRect/>
          </a:stretch>
        </p:blipFill>
        <p:spPr>
          <a:xfrm>
            <a:off x="2585973" y="1725249"/>
            <a:ext cx="6616700" cy="4587240"/>
          </a:xfrm>
          <a:prstGeom prst="rect">
            <a:avLst/>
          </a:prstGeom>
        </p:spPr>
      </p:pic>
    </p:spTree>
    <p:extLst>
      <p:ext uri="{BB962C8B-B14F-4D97-AF65-F5344CB8AC3E}">
        <p14:creationId xmlns:p14="http://schemas.microsoft.com/office/powerpoint/2010/main" val="2123388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C5F2-44A7-44E5-AC66-FC17272A29F7}"/>
              </a:ext>
            </a:extLst>
          </p:cNvPr>
          <p:cNvSpPr>
            <a:spLocks noGrp="1"/>
          </p:cNvSpPr>
          <p:nvPr>
            <p:ph type="title"/>
          </p:nvPr>
        </p:nvSpPr>
        <p:spPr/>
        <p:txBody>
          <a:bodyPr/>
          <a:lstStyle/>
          <a:p>
            <a:r>
              <a:rPr lang="en-IN" dirty="0"/>
              <a:t>Façade Design Pattern</a:t>
            </a:r>
          </a:p>
        </p:txBody>
      </p:sp>
      <p:sp>
        <p:nvSpPr>
          <p:cNvPr id="3" name="Content Placeholder 2">
            <a:extLst>
              <a:ext uri="{FF2B5EF4-FFF2-40B4-BE49-F238E27FC236}">
                <a16:creationId xmlns:a16="http://schemas.microsoft.com/office/drawing/2014/main" id="{C8EDE54C-F717-4DA9-9D05-AF776412AB75}"/>
              </a:ext>
            </a:extLst>
          </p:cNvPr>
          <p:cNvSpPr>
            <a:spLocks noGrp="1"/>
          </p:cNvSpPr>
          <p:nvPr>
            <p:ph idx="1"/>
          </p:nvPr>
        </p:nvSpPr>
        <p:spPr>
          <a:xfrm>
            <a:off x="317226" y="1106298"/>
            <a:ext cx="6368055" cy="5065903"/>
          </a:xfrm>
        </p:spPr>
        <p:txBody>
          <a:bodyPr/>
          <a:lstStyle/>
          <a:p>
            <a:r>
              <a:rPr lang="en-US" dirty="0"/>
              <a:t>Facade pattern is often needed when there is a large number of interdependent classes or because parts of the code are unavailable.</a:t>
            </a:r>
          </a:p>
          <a:p>
            <a:r>
              <a:rPr lang="en-US" dirty="0"/>
              <a:t> It is used as a camouflage to cover the complexities of a large system</a:t>
            </a:r>
          </a:p>
          <a:p>
            <a:r>
              <a:rPr lang="en-US" dirty="0"/>
              <a:t>It is a wrapper class used to hide the implementation details.</a:t>
            </a:r>
            <a:endParaRPr lang="en-IN" dirty="0"/>
          </a:p>
        </p:txBody>
      </p:sp>
      <p:pic>
        <p:nvPicPr>
          <p:cNvPr id="5" name="Picture 4">
            <a:extLst>
              <a:ext uri="{FF2B5EF4-FFF2-40B4-BE49-F238E27FC236}">
                <a16:creationId xmlns:a16="http://schemas.microsoft.com/office/drawing/2014/main" id="{3811BEB3-9F87-4F15-8EEF-601282BD9F6B}"/>
              </a:ext>
            </a:extLst>
          </p:cNvPr>
          <p:cNvPicPr>
            <a:picLocks noChangeAspect="1"/>
          </p:cNvPicPr>
          <p:nvPr/>
        </p:nvPicPr>
        <p:blipFill>
          <a:blip r:embed="rId2"/>
          <a:stretch>
            <a:fillRect/>
          </a:stretch>
        </p:blipFill>
        <p:spPr>
          <a:xfrm>
            <a:off x="6096001" y="1889761"/>
            <a:ext cx="5405047" cy="3742689"/>
          </a:xfrm>
          <a:prstGeom prst="rect">
            <a:avLst/>
          </a:prstGeom>
        </p:spPr>
      </p:pic>
    </p:spTree>
    <p:extLst>
      <p:ext uri="{BB962C8B-B14F-4D97-AF65-F5344CB8AC3E}">
        <p14:creationId xmlns:p14="http://schemas.microsoft.com/office/powerpoint/2010/main" val="1629834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C5F2-44A7-44E5-AC66-FC17272A29F7}"/>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C8EDE54C-F717-4DA9-9D05-AF776412AB75}"/>
              </a:ext>
            </a:extLst>
          </p:cNvPr>
          <p:cNvSpPr>
            <a:spLocks noGrp="1"/>
          </p:cNvSpPr>
          <p:nvPr>
            <p:ph idx="1"/>
          </p:nvPr>
        </p:nvSpPr>
        <p:spPr/>
        <p:txBody>
          <a:bodyPr/>
          <a:lstStyle/>
          <a:p>
            <a:r>
              <a:rPr lang="en-IN" dirty="0"/>
              <a:t>Convert UML diagram to Java Code</a:t>
            </a:r>
          </a:p>
        </p:txBody>
      </p:sp>
      <p:pic>
        <p:nvPicPr>
          <p:cNvPr id="4" name="Content Placeholder 4">
            <a:extLst>
              <a:ext uri="{FF2B5EF4-FFF2-40B4-BE49-F238E27FC236}">
                <a16:creationId xmlns:a16="http://schemas.microsoft.com/office/drawing/2014/main" id="{2ECC6264-E807-4CC0-87D9-639AA5470C22}"/>
              </a:ext>
            </a:extLst>
          </p:cNvPr>
          <p:cNvPicPr>
            <a:picLocks noChangeAspect="1"/>
          </p:cNvPicPr>
          <p:nvPr/>
        </p:nvPicPr>
        <p:blipFill>
          <a:blip r:embed="rId2"/>
          <a:stretch>
            <a:fillRect/>
          </a:stretch>
        </p:blipFill>
        <p:spPr bwMode="auto">
          <a:xfrm>
            <a:off x="2219084" y="1787738"/>
            <a:ext cx="7554837" cy="4023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37861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EECA-7140-4523-A275-C0A0D5D02B4E}"/>
              </a:ext>
            </a:extLst>
          </p:cNvPr>
          <p:cNvSpPr>
            <a:spLocks noGrp="1"/>
          </p:cNvSpPr>
          <p:nvPr>
            <p:ph type="title"/>
          </p:nvPr>
        </p:nvSpPr>
        <p:spPr/>
        <p:txBody>
          <a:bodyPr/>
          <a:lstStyle/>
          <a:p>
            <a:r>
              <a:rPr lang="en-IN" dirty="0"/>
              <a:t>Bridge Design Pattern</a:t>
            </a:r>
          </a:p>
        </p:txBody>
      </p:sp>
      <p:sp>
        <p:nvSpPr>
          <p:cNvPr id="3" name="Content Placeholder 2">
            <a:extLst>
              <a:ext uri="{FF2B5EF4-FFF2-40B4-BE49-F238E27FC236}">
                <a16:creationId xmlns:a16="http://schemas.microsoft.com/office/drawing/2014/main" id="{CF6B9BB7-CC9E-4BB8-8C48-BC978A37885C}"/>
              </a:ext>
            </a:extLst>
          </p:cNvPr>
          <p:cNvSpPr>
            <a:spLocks noGrp="1"/>
          </p:cNvSpPr>
          <p:nvPr>
            <p:ph idx="1"/>
          </p:nvPr>
        </p:nvSpPr>
        <p:spPr>
          <a:xfrm>
            <a:off x="317226" y="1106298"/>
            <a:ext cx="5905775" cy="5065903"/>
          </a:xfrm>
        </p:spPr>
        <p:txBody>
          <a:bodyPr/>
          <a:lstStyle/>
          <a:p>
            <a:r>
              <a:rPr lang="en-US" dirty="0"/>
              <a:t>“Decouples an abstraction from its implementation so that the two can vary independently.”</a:t>
            </a:r>
          </a:p>
          <a:p>
            <a:r>
              <a:rPr lang="en-US" dirty="0"/>
              <a:t>It decouples the abstract elements of a class from its implementation by providing a bridge structure between them. </a:t>
            </a:r>
          </a:p>
          <a:p>
            <a:r>
              <a:rPr lang="en-US" dirty="0"/>
              <a:t>It follows the principle which says “prefer composition over inheritance”.</a:t>
            </a:r>
            <a:endParaRPr lang="en-IN" dirty="0"/>
          </a:p>
        </p:txBody>
      </p:sp>
      <p:pic>
        <p:nvPicPr>
          <p:cNvPr id="13316" name="Picture 4" descr="Bridge pattern - Wikipedia">
            <a:extLst>
              <a:ext uri="{FF2B5EF4-FFF2-40B4-BE49-F238E27FC236}">
                <a16:creationId xmlns:a16="http://schemas.microsoft.com/office/drawing/2014/main" id="{0C1C19EB-D59E-4EB3-977D-8BB341962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435100"/>
            <a:ext cx="635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68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EECA-7140-4523-A275-C0A0D5D02B4E}"/>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CF6B9BB7-CC9E-4BB8-8C48-BC978A37885C}"/>
              </a:ext>
            </a:extLst>
          </p:cNvPr>
          <p:cNvSpPr>
            <a:spLocks noGrp="1"/>
          </p:cNvSpPr>
          <p:nvPr>
            <p:ph idx="1"/>
          </p:nvPr>
        </p:nvSpPr>
        <p:spPr/>
        <p:txBody>
          <a:bodyPr/>
          <a:lstStyle/>
          <a:p>
            <a:r>
              <a:rPr lang="en-IN" dirty="0"/>
              <a:t>Demonstrate UML in Java Code</a:t>
            </a:r>
          </a:p>
        </p:txBody>
      </p:sp>
      <p:pic>
        <p:nvPicPr>
          <p:cNvPr id="6" name="Picture 5">
            <a:extLst>
              <a:ext uri="{FF2B5EF4-FFF2-40B4-BE49-F238E27FC236}">
                <a16:creationId xmlns:a16="http://schemas.microsoft.com/office/drawing/2014/main" id="{45CBC1A8-DCD0-4D20-A61E-2B2CB98AA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1734820"/>
            <a:ext cx="7505700" cy="3835400"/>
          </a:xfrm>
          <a:prstGeom prst="rect">
            <a:avLst/>
          </a:prstGeom>
        </p:spPr>
      </p:pic>
    </p:spTree>
    <p:extLst>
      <p:ext uri="{BB962C8B-B14F-4D97-AF65-F5344CB8AC3E}">
        <p14:creationId xmlns:p14="http://schemas.microsoft.com/office/powerpoint/2010/main" val="29124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3576240" y="1562628"/>
          <a:ext cx="5039520" cy="2926080"/>
        </p:xfrm>
        <a:graphic>
          <a:graphicData uri="http://schemas.openxmlformats.org/drawingml/2006/table">
            <a:tbl>
              <a:tblPr>
                <a:tableStyleId>{00A15C55-8517-42AA-B614-E9B94910E393}</a:tableStyleId>
              </a:tblPr>
              <a:tblGrid>
                <a:gridCol w="5039520">
                  <a:extLst>
                    <a:ext uri="{9D8B030D-6E8A-4147-A177-3AD203B41FA5}">
                      <a16:colId xmlns:a16="http://schemas.microsoft.com/office/drawing/2014/main" val="1695728431"/>
                    </a:ext>
                  </a:extLst>
                </a:gridCol>
              </a:tblGrid>
              <a:tr h="585216">
                <a:tc>
                  <a:txBody>
                    <a:bodyPr/>
                    <a:lstStyle/>
                    <a:p>
                      <a:pPr marL="0" algn="l" defTabSz="914400" rtl="0" eaLnBrk="1" latinLnBrk="0" hangingPunct="1">
                        <a:lnSpc>
                          <a:spcPct val="100000"/>
                        </a:lnSpc>
                        <a:spcAft>
                          <a:spcPts val="0"/>
                        </a:spcAft>
                      </a:pPr>
                      <a:r>
                        <a:rPr lang="en-US" sz="2400" b="1" kern="1200" dirty="0">
                          <a:solidFill>
                            <a:schemeClr val="tx1"/>
                          </a:solidFill>
                          <a:latin typeface="+mn-lt"/>
                          <a:ea typeface="+mn-ea"/>
                          <a:cs typeface="+mn-cs"/>
                        </a:rPr>
                        <a:t>Assumed Knowledge</a:t>
                      </a:r>
                    </a:p>
                  </a:txBody>
                  <a:tcPr marL="121920" marR="121920" marT="60960" marB="60960"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85216">
                <a:tc>
                  <a:txBody>
                    <a:bodyPr/>
                    <a:lstStyle/>
                    <a:p>
                      <a:pPr>
                        <a:lnSpc>
                          <a:spcPct val="100000"/>
                        </a:lnSpc>
                        <a:spcAft>
                          <a:spcPts val="0"/>
                        </a:spcAft>
                      </a:pPr>
                      <a:r>
                        <a:rPr lang="en-US" sz="2400" b="0" dirty="0">
                          <a:solidFill>
                            <a:schemeClr val="bg1">
                              <a:lumMod val="65000"/>
                            </a:schemeClr>
                          </a:solidFill>
                        </a:rPr>
                        <a:t>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85216">
                <a:tc>
                  <a:txBody>
                    <a:bodyPr/>
                    <a:lstStyle/>
                    <a:p>
                      <a:pPr>
                        <a:lnSpc>
                          <a:spcPct val="100000"/>
                        </a:lnSpc>
                        <a:spcAft>
                          <a:spcPts val="0"/>
                        </a:spcAft>
                      </a:pPr>
                      <a:r>
                        <a:rPr lang="en-US" sz="2400" b="0" dirty="0">
                          <a:solidFill>
                            <a:schemeClr val="bg1">
                              <a:lumMod val="65000"/>
                            </a:schemeClr>
                          </a:solidFill>
                        </a:rPr>
                        <a:t>Creational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85216">
                <a:tc>
                  <a:txBody>
                    <a:bodyPr/>
                    <a:lstStyle/>
                    <a:p>
                      <a:pPr>
                        <a:lnSpc>
                          <a:spcPct val="100000"/>
                        </a:lnSpc>
                        <a:spcAft>
                          <a:spcPts val="0"/>
                        </a:spcAft>
                      </a:pPr>
                      <a:r>
                        <a:rPr lang="en-US" sz="2400" b="0" dirty="0">
                          <a:solidFill>
                            <a:schemeClr val="bg1">
                              <a:lumMod val="65000"/>
                            </a:schemeClr>
                          </a:solidFill>
                        </a:rPr>
                        <a:t>Structural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585216">
                <a:tc>
                  <a:txBody>
                    <a:bodyPr/>
                    <a:lstStyle/>
                    <a:p>
                      <a:pPr>
                        <a:lnSpc>
                          <a:spcPct val="100000"/>
                        </a:lnSpc>
                        <a:spcAft>
                          <a:spcPts val="0"/>
                        </a:spcAft>
                      </a:pPr>
                      <a:r>
                        <a:rPr lang="en-US" sz="2400" b="0" dirty="0" err="1">
                          <a:solidFill>
                            <a:schemeClr val="bg1">
                              <a:lumMod val="65000"/>
                            </a:schemeClr>
                          </a:solidFill>
                        </a:rPr>
                        <a:t>Behavioural</a:t>
                      </a:r>
                      <a:r>
                        <a:rPr lang="en-US" sz="2400" b="0" dirty="0">
                          <a:solidFill>
                            <a:schemeClr val="bg1">
                              <a:lumMod val="65000"/>
                            </a:schemeClr>
                          </a:solidFill>
                        </a:rPr>
                        <a:t>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93329009"/>
                  </a:ext>
                </a:extLst>
              </a:tr>
            </a:tbl>
          </a:graphicData>
        </a:graphic>
      </p:graphicFrame>
    </p:spTree>
    <p:extLst>
      <p:ext uri="{BB962C8B-B14F-4D97-AF65-F5344CB8AC3E}">
        <p14:creationId xmlns:p14="http://schemas.microsoft.com/office/powerpoint/2010/main" val="74691362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95CC-1A42-47DA-AE3A-8D8018258789}"/>
              </a:ext>
            </a:extLst>
          </p:cNvPr>
          <p:cNvSpPr>
            <a:spLocks noGrp="1"/>
          </p:cNvSpPr>
          <p:nvPr>
            <p:ph type="title"/>
          </p:nvPr>
        </p:nvSpPr>
        <p:spPr/>
        <p:txBody>
          <a:bodyPr/>
          <a:lstStyle/>
          <a:p>
            <a:r>
              <a:rPr lang="en-IN" dirty="0"/>
              <a:t>Decorator Design Pattern</a:t>
            </a:r>
          </a:p>
        </p:txBody>
      </p:sp>
      <p:sp>
        <p:nvSpPr>
          <p:cNvPr id="3" name="Content Placeholder 2">
            <a:extLst>
              <a:ext uri="{FF2B5EF4-FFF2-40B4-BE49-F238E27FC236}">
                <a16:creationId xmlns:a16="http://schemas.microsoft.com/office/drawing/2014/main" id="{1FBAB13A-8FFA-4111-A96E-7FAEC4A64C06}"/>
              </a:ext>
            </a:extLst>
          </p:cNvPr>
          <p:cNvSpPr>
            <a:spLocks noGrp="1"/>
          </p:cNvSpPr>
          <p:nvPr>
            <p:ph idx="1"/>
          </p:nvPr>
        </p:nvSpPr>
        <p:spPr>
          <a:xfrm>
            <a:off x="317226" y="1106298"/>
            <a:ext cx="6337575" cy="5065903"/>
          </a:xfrm>
        </p:spPr>
        <p:txBody>
          <a:bodyPr/>
          <a:lstStyle/>
          <a:p>
            <a:r>
              <a:rPr lang="en-US" dirty="0"/>
              <a:t>Use to modify the functionality of an object at runtime. </a:t>
            </a:r>
          </a:p>
          <a:p>
            <a:r>
              <a:rPr lang="en-US" dirty="0"/>
              <a:t>At the same time other instances of the same class will not be affected by this.</a:t>
            </a:r>
          </a:p>
          <a:p>
            <a:r>
              <a:rPr lang="en-US" dirty="0"/>
              <a:t>Use inheritance or composition to extend the behavior of an object but this is done at compile time and its applicable to all the instances of the class</a:t>
            </a:r>
            <a:endParaRPr lang="en-IN" dirty="0"/>
          </a:p>
        </p:txBody>
      </p:sp>
      <p:pic>
        <p:nvPicPr>
          <p:cNvPr id="14338" name="Picture 2" descr="Decorator pattern - Wikiwand">
            <a:extLst>
              <a:ext uri="{FF2B5EF4-FFF2-40B4-BE49-F238E27FC236}">
                <a16:creationId xmlns:a16="http://schemas.microsoft.com/office/drawing/2014/main" id="{516B3785-B4DE-4BDC-BE2A-ED547D06A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491" y="1332103"/>
            <a:ext cx="5585884"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46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C60E-F0B1-47D2-B302-396183AAD682}"/>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C28CD633-2F72-40DC-8B28-D6B6652AC603}"/>
              </a:ext>
            </a:extLst>
          </p:cNvPr>
          <p:cNvSpPr>
            <a:spLocks noGrp="1"/>
          </p:cNvSpPr>
          <p:nvPr>
            <p:ph idx="1"/>
          </p:nvPr>
        </p:nvSpPr>
        <p:spPr/>
        <p:txBody>
          <a:bodyPr/>
          <a:lstStyle/>
          <a:p>
            <a:r>
              <a:rPr lang="en-IN" dirty="0"/>
              <a:t>Convert following diagram to Java Code</a:t>
            </a:r>
          </a:p>
        </p:txBody>
      </p:sp>
      <p:pic>
        <p:nvPicPr>
          <p:cNvPr id="17410" name="Picture 2" descr="Decorator Design Pattern in Java Example - JournalDev">
            <a:extLst>
              <a:ext uri="{FF2B5EF4-FFF2-40B4-BE49-F238E27FC236}">
                <a16:creationId xmlns:a16="http://schemas.microsoft.com/office/drawing/2014/main" id="{81A5EF1B-AB0D-4A8F-8863-8B1EC8A77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695451"/>
            <a:ext cx="61976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139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3576240" y="1562628"/>
          <a:ext cx="5039520" cy="2926080"/>
        </p:xfrm>
        <a:graphic>
          <a:graphicData uri="http://schemas.openxmlformats.org/drawingml/2006/table">
            <a:tbl>
              <a:tblPr>
                <a:tableStyleId>{00A15C55-8517-42AA-B614-E9B94910E393}</a:tableStyleId>
              </a:tblPr>
              <a:tblGrid>
                <a:gridCol w="5039520">
                  <a:extLst>
                    <a:ext uri="{9D8B030D-6E8A-4147-A177-3AD203B41FA5}">
                      <a16:colId xmlns:a16="http://schemas.microsoft.com/office/drawing/2014/main" val="1695728431"/>
                    </a:ext>
                  </a:extLst>
                </a:gridCol>
              </a:tblGrid>
              <a:tr h="585216">
                <a:tc>
                  <a:txBody>
                    <a:bodyPr/>
                    <a:lstStyle/>
                    <a:p>
                      <a:pPr marL="0" algn="l" defTabSz="914400" rtl="0" eaLnBrk="1" latinLnBrk="0" hangingPunct="1">
                        <a:lnSpc>
                          <a:spcPct val="100000"/>
                        </a:lnSpc>
                        <a:spcAft>
                          <a:spcPts val="0"/>
                        </a:spcAft>
                      </a:pPr>
                      <a:r>
                        <a:rPr lang="en-US" sz="2400" b="0" kern="1200" dirty="0">
                          <a:solidFill>
                            <a:schemeClr val="bg1">
                              <a:lumMod val="65000"/>
                            </a:schemeClr>
                          </a:solidFill>
                          <a:latin typeface="+mn-lt"/>
                          <a:ea typeface="+mn-ea"/>
                          <a:cs typeface="+mn-cs"/>
                        </a:rPr>
                        <a:t>Assumed Knowledge</a:t>
                      </a:r>
                    </a:p>
                  </a:txBody>
                  <a:tcPr marL="121920" marR="121920" marT="60960" marB="60960"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85216">
                <a:tc>
                  <a:txBody>
                    <a:bodyPr/>
                    <a:lstStyle/>
                    <a:p>
                      <a:pPr>
                        <a:lnSpc>
                          <a:spcPct val="100000"/>
                        </a:lnSpc>
                        <a:spcAft>
                          <a:spcPts val="0"/>
                        </a:spcAft>
                      </a:pPr>
                      <a:r>
                        <a:rPr lang="en-US" sz="2400" b="0" dirty="0">
                          <a:solidFill>
                            <a:schemeClr val="bg1">
                              <a:lumMod val="65000"/>
                            </a:schemeClr>
                          </a:solidFill>
                        </a:rPr>
                        <a:t>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85216">
                <a:tc>
                  <a:txBody>
                    <a:bodyPr/>
                    <a:lstStyle/>
                    <a:p>
                      <a:pPr>
                        <a:lnSpc>
                          <a:spcPct val="100000"/>
                        </a:lnSpc>
                        <a:spcAft>
                          <a:spcPts val="0"/>
                        </a:spcAft>
                      </a:pPr>
                      <a:r>
                        <a:rPr lang="en-US" sz="2400" b="0" dirty="0">
                          <a:solidFill>
                            <a:schemeClr val="bg1">
                              <a:lumMod val="65000"/>
                            </a:schemeClr>
                          </a:solidFill>
                        </a:rPr>
                        <a:t>Creational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85216">
                <a:tc>
                  <a:txBody>
                    <a:bodyPr/>
                    <a:lstStyle/>
                    <a:p>
                      <a:pPr>
                        <a:lnSpc>
                          <a:spcPct val="100000"/>
                        </a:lnSpc>
                        <a:spcAft>
                          <a:spcPts val="0"/>
                        </a:spcAft>
                      </a:pPr>
                      <a:r>
                        <a:rPr lang="en-US" sz="2400" b="0" dirty="0">
                          <a:solidFill>
                            <a:schemeClr val="bg1">
                              <a:lumMod val="65000"/>
                            </a:schemeClr>
                          </a:solidFill>
                        </a:rPr>
                        <a:t>Structural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585216">
                <a:tc>
                  <a:txBody>
                    <a:bodyPr/>
                    <a:lstStyle/>
                    <a:p>
                      <a:pPr>
                        <a:lnSpc>
                          <a:spcPct val="100000"/>
                        </a:lnSpc>
                        <a:spcAft>
                          <a:spcPts val="0"/>
                        </a:spcAft>
                      </a:pPr>
                      <a:r>
                        <a:rPr lang="en-US" sz="2400" b="1" dirty="0" err="1">
                          <a:solidFill>
                            <a:schemeClr val="tx1"/>
                          </a:solidFill>
                        </a:rPr>
                        <a:t>Behavioural</a:t>
                      </a:r>
                      <a:r>
                        <a:rPr lang="en-US" sz="2400" b="1" dirty="0">
                          <a:solidFill>
                            <a:schemeClr val="tx1"/>
                          </a:solidFill>
                        </a:rPr>
                        <a:t>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93329009"/>
                  </a:ext>
                </a:extLst>
              </a:tr>
            </a:tbl>
          </a:graphicData>
        </a:graphic>
      </p:graphicFrame>
    </p:spTree>
    <p:extLst>
      <p:ext uri="{BB962C8B-B14F-4D97-AF65-F5344CB8AC3E}">
        <p14:creationId xmlns:p14="http://schemas.microsoft.com/office/powerpoint/2010/main" val="10246243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BB69-B8A9-4C59-A430-4D17D84AC541}"/>
              </a:ext>
            </a:extLst>
          </p:cNvPr>
          <p:cNvSpPr>
            <a:spLocks noGrp="1"/>
          </p:cNvSpPr>
          <p:nvPr>
            <p:ph type="title"/>
          </p:nvPr>
        </p:nvSpPr>
        <p:spPr/>
        <p:txBody>
          <a:bodyPr/>
          <a:lstStyle/>
          <a:p>
            <a:r>
              <a:rPr lang="en-IN" dirty="0"/>
              <a:t>Behavioural Design Pattern</a:t>
            </a:r>
            <a:br>
              <a:rPr lang="en-IN" dirty="0"/>
            </a:br>
            <a:endParaRPr lang="en-IN" dirty="0"/>
          </a:p>
        </p:txBody>
      </p:sp>
      <p:sp>
        <p:nvSpPr>
          <p:cNvPr id="3" name="Content Placeholder 2">
            <a:extLst>
              <a:ext uri="{FF2B5EF4-FFF2-40B4-BE49-F238E27FC236}">
                <a16:creationId xmlns:a16="http://schemas.microsoft.com/office/drawing/2014/main" id="{AD64974B-1F13-4F38-982D-BD6C755867E5}"/>
              </a:ext>
            </a:extLst>
          </p:cNvPr>
          <p:cNvSpPr>
            <a:spLocks noGrp="1"/>
          </p:cNvSpPr>
          <p:nvPr>
            <p:ph idx="1"/>
          </p:nvPr>
        </p:nvSpPr>
        <p:spPr>
          <a:xfrm>
            <a:off x="317226" y="1106298"/>
            <a:ext cx="10472695" cy="5065903"/>
          </a:xfrm>
        </p:spPr>
        <p:txBody>
          <a:bodyPr/>
          <a:lstStyle/>
          <a:p>
            <a:pPr algn="just"/>
            <a:r>
              <a:rPr lang="en-US" dirty="0">
                <a:solidFill>
                  <a:srgbClr val="333333"/>
                </a:solidFill>
                <a:latin typeface="inter-regular"/>
              </a:rPr>
              <a:t>It is</a:t>
            </a:r>
            <a:r>
              <a:rPr lang="en-US" b="0" i="0" dirty="0">
                <a:solidFill>
                  <a:srgbClr val="333333"/>
                </a:solidFill>
                <a:effectLst/>
                <a:latin typeface="inter-regular"/>
              </a:rPr>
              <a:t> concerned with </a:t>
            </a:r>
            <a:r>
              <a:rPr lang="en-US" b="1" i="0" dirty="0">
                <a:solidFill>
                  <a:srgbClr val="333333"/>
                </a:solidFill>
                <a:effectLst/>
                <a:latin typeface="inter-bold"/>
              </a:rPr>
              <a:t>the interaction and responsibility of objects.</a:t>
            </a:r>
            <a:endParaRPr lang="en-US" b="0" i="0" dirty="0">
              <a:solidFill>
                <a:srgbClr val="333333"/>
              </a:solidFill>
              <a:effectLst/>
              <a:latin typeface="inter-regular"/>
            </a:endParaRPr>
          </a:p>
          <a:p>
            <a:pPr algn="just"/>
            <a:r>
              <a:rPr lang="en-US" b="0" i="0" dirty="0">
                <a:solidFill>
                  <a:srgbClr val="333333"/>
                </a:solidFill>
                <a:effectLst/>
                <a:latin typeface="inter-regular"/>
              </a:rPr>
              <a:t>In these design patterns, </a:t>
            </a:r>
            <a:r>
              <a:rPr lang="en-US" b="1" i="0" dirty="0">
                <a:solidFill>
                  <a:srgbClr val="333333"/>
                </a:solidFill>
                <a:effectLst/>
                <a:latin typeface="inter-bold"/>
              </a:rPr>
              <a:t>the interaction between the objects should be in such a way that they can easily talk to each other and still should be loosely coupled.</a:t>
            </a:r>
            <a:endParaRPr lang="en-US" b="0" i="0" dirty="0">
              <a:solidFill>
                <a:srgbClr val="333333"/>
              </a:solidFill>
              <a:effectLst/>
              <a:latin typeface="inter-regular"/>
            </a:endParaRPr>
          </a:p>
          <a:p>
            <a:pPr algn="just"/>
            <a:r>
              <a:rPr lang="en-US" b="0" i="0" dirty="0">
                <a:solidFill>
                  <a:srgbClr val="333333"/>
                </a:solidFill>
                <a:effectLst/>
                <a:latin typeface="inter-regular"/>
              </a:rPr>
              <a:t>It reduces hard coding and dependencies.</a:t>
            </a:r>
          </a:p>
          <a:p>
            <a:pPr algn="just"/>
            <a:r>
              <a:rPr lang="en-US" b="0" i="0" dirty="0">
                <a:solidFill>
                  <a:srgbClr val="000000"/>
                </a:solidFill>
                <a:effectLst/>
                <a:latin typeface="inherit"/>
              </a:rPr>
              <a:t>It reduces the complexity of communication between the objects. </a:t>
            </a:r>
            <a:endParaRPr lang="en-US" dirty="0">
              <a:solidFill>
                <a:srgbClr val="090808"/>
              </a:solidFill>
              <a:latin typeface="inherit"/>
            </a:endParaRPr>
          </a:p>
          <a:p>
            <a:pPr algn="just"/>
            <a:r>
              <a:rPr lang="en-US" b="0" i="0" dirty="0">
                <a:solidFill>
                  <a:srgbClr val="000000"/>
                </a:solidFill>
                <a:effectLst/>
                <a:latin typeface="inherit"/>
              </a:rPr>
              <a:t>It defines the best possible way to communicate between the objects.</a:t>
            </a:r>
            <a:endParaRPr lang="en-US" dirty="0">
              <a:solidFill>
                <a:srgbClr val="090808"/>
              </a:solidFill>
              <a:latin typeface="inherit"/>
            </a:endParaRPr>
          </a:p>
          <a:p>
            <a:pPr algn="just"/>
            <a:r>
              <a:rPr lang="en-US" b="0" i="0" dirty="0">
                <a:solidFill>
                  <a:srgbClr val="000000"/>
                </a:solidFill>
                <a:effectLst/>
                <a:latin typeface="inherit"/>
              </a:rPr>
              <a:t>It saves the number of resources. By saving the number of resources, we can serve particular clients in a particular amount of time. </a:t>
            </a:r>
            <a:endParaRPr lang="en-US" b="0" i="0" dirty="0">
              <a:solidFill>
                <a:srgbClr val="090808"/>
              </a:solidFill>
              <a:effectLst/>
              <a:latin typeface="inherit"/>
            </a:endParaRPr>
          </a:p>
          <a:p>
            <a:endParaRPr lang="en-IN" dirty="0"/>
          </a:p>
        </p:txBody>
      </p:sp>
    </p:spTree>
    <p:extLst>
      <p:ext uri="{BB962C8B-B14F-4D97-AF65-F5344CB8AC3E}">
        <p14:creationId xmlns:p14="http://schemas.microsoft.com/office/powerpoint/2010/main" val="1632100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60FF-777B-4F4C-931E-EECE3C2DD43C}"/>
              </a:ext>
            </a:extLst>
          </p:cNvPr>
          <p:cNvSpPr>
            <a:spLocks noGrp="1"/>
          </p:cNvSpPr>
          <p:nvPr>
            <p:ph type="title"/>
          </p:nvPr>
        </p:nvSpPr>
        <p:spPr/>
        <p:txBody>
          <a:bodyPr/>
          <a:lstStyle/>
          <a:p>
            <a:r>
              <a:rPr lang="en-IN" dirty="0"/>
              <a:t>Different Behavioural Design Pattern</a:t>
            </a:r>
          </a:p>
        </p:txBody>
      </p:sp>
      <p:sp>
        <p:nvSpPr>
          <p:cNvPr id="3" name="Content Placeholder 2">
            <a:extLst>
              <a:ext uri="{FF2B5EF4-FFF2-40B4-BE49-F238E27FC236}">
                <a16:creationId xmlns:a16="http://schemas.microsoft.com/office/drawing/2014/main" id="{C8620B50-5D8D-4D97-8104-5521E55169C8}"/>
              </a:ext>
            </a:extLst>
          </p:cNvPr>
          <p:cNvSpPr>
            <a:spLocks noGrp="1"/>
          </p:cNvSpPr>
          <p:nvPr>
            <p:ph idx="1"/>
          </p:nvPr>
        </p:nvSpPr>
        <p:spPr/>
        <p:txBody>
          <a:bodyPr/>
          <a:lstStyle/>
          <a:p>
            <a:r>
              <a:rPr lang="en-US" dirty="0"/>
              <a:t>Chain of Responsibilities</a:t>
            </a:r>
          </a:p>
          <a:p>
            <a:r>
              <a:rPr lang="en-US" dirty="0"/>
              <a:t>Strategy</a:t>
            </a:r>
          </a:p>
          <a:p>
            <a:r>
              <a:rPr lang="en-US" dirty="0"/>
              <a:t>Command</a:t>
            </a:r>
          </a:p>
          <a:p>
            <a:r>
              <a:rPr lang="en-US" dirty="0"/>
              <a:t>Observer</a:t>
            </a:r>
          </a:p>
          <a:p>
            <a:r>
              <a:rPr lang="en-US" dirty="0"/>
              <a:t>Template Method</a:t>
            </a:r>
          </a:p>
          <a:p>
            <a:r>
              <a:rPr lang="en-US" dirty="0"/>
              <a:t>Iterator</a:t>
            </a:r>
            <a:endParaRPr lang="en-IN" dirty="0"/>
          </a:p>
        </p:txBody>
      </p:sp>
    </p:spTree>
    <p:extLst>
      <p:ext uri="{BB962C8B-B14F-4D97-AF65-F5344CB8AC3E}">
        <p14:creationId xmlns:p14="http://schemas.microsoft.com/office/powerpoint/2010/main" val="1543165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9F70-8024-4C3A-A55D-4AFC8BE73E50}"/>
              </a:ext>
            </a:extLst>
          </p:cNvPr>
          <p:cNvSpPr>
            <a:spLocks noGrp="1"/>
          </p:cNvSpPr>
          <p:nvPr>
            <p:ph type="title"/>
          </p:nvPr>
        </p:nvSpPr>
        <p:spPr/>
        <p:txBody>
          <a:bodyPr/>
          <a:lstStyle/>
          <a:p>
            <a:r>
              <a:rPr lang="en-IN" dirty="0"/>
              <a:t>Chain of Responsibility Design Pattern</a:t>
            </a:r>
          </a:p>
        </p:txBody>
      </p:sp>
      <p:sp>
        <p:nvSpPr>
          <p:cNvPr id="3" name="Content Placeholder 2">
            <a:extLst>
              <a:ext uri="{FF2B5EF4-FFF2-40B4-BE49-F238E27FC236}">
                <a16:creationId xmlns:a16="http://schemas.microsoft.com/office/drawing/2014/main" id="{632CC317-EDBF-4827-927B-541F26EC9C61}"/>
              </a:ext>
            </a:extLst>
          </p:cNvPr>
          <p:cNvSpPr>
            <a:spLocks noGrp="1"/>
          </p:cNvSpPr>
          <p:nvPr>
            <p:ph idx="1"/>
          </p:nvPr>
        </p:nvSpPr>
        <p:spPr>
          <a:xfrm>
            <a:off x="317226" y="1106298"/>
            <a:ext cx="6347735" cy="5065903"/>
          </a:xfrm>
        </p:spPr>
        <p:txBody>
          <a:bodyPr>
            <a:normAutofit/>
          </a:bodyPr>
          <a:lstStyle/>
          <a:p>
            <a:r>
              <a:rPr lang="en-US" dirty="0"/>
              <a:t>"avoid coupling the sender of a request to its receiver by giving multiple objects a chance to handle the request".</a:t>
            </a:r>
          </a:p>
          <a:p>
            <a:r>
              <a:rPr lang="en-US" dirty="0"/>
              <a:t> For example, an ATM uses the Chain of Responsibility design pattern in money giving process.</a:t>
            </a:r>
          </a:p>
          <a:p>
            <a:r>
              <a:rPr lang="en-US" dirty="0"/>
              <a:t>It reduces the coupling.</a:t>
            </a:r>
          </a:p>
          <a:p>
            <a:r>
              <a:rPr lang="en-US" dirty="0"/>
              <a:t>It adds flexibility while assigning the responsibilities to objects.</a:t>
            </a:r>
          </a:p>
          <a:p>
            <a:r>
              <a:rPr lang="en-US" dirty="0"/>
              <a:t>It allows a set of classes to act as one; events produced in one class can be sent to other handler classes with the help of composition.</a:t>
            </a:r>
            <a:endParaRPr lang="en-IN" dirty="0"/>
          </a:p>
        </p:txBody>
      </p:sp>
      <p:pic>
        <p:nvPicPr>
          <p:cNvPr id="5" name="Picture 4">
            <a:extLst>
              <a:ext uri="{FF2B5EF4-FFF2-40B4-BE49-F238E27FC236}">
                <a16:creationId xmlns:a16="http://schemas.microsoft.com/office/drawing/2014/main" id="{16E55908-1F69-40D1-A847-1FA320B44A57}"/>
              </a:ext>
            </a:extLst>
          </p:cNvPr>
          <p:cNvPicPr>
            <a:picLocks noChangeAspect="1"/>
          </p:cNvPicPr>
          <p:nvPr/>
        </p:nvPicPr>
        <p:blipFill>
          <a:blip r:embed="rId2"/>
          <a:stretch>
            <a:fillRect/>
          </a:stretch>
        </p:blipFill>
        <p:spPr>
          <a:xfrm>
            <a:off x="4865370" y="1179830"/>
            <a:ext cx="6870700" cy="3340100"/>
          </a:xfrm>
          <a:prstGeom prst="rect">
            <a:avLst/>
          </a:prstGeom>
        </p:spPr>
      </p:pic>
    </p:spTree>
    <p:extLst>
      <p:ext uri="{BB962C8B-B14F-4D97-AF65-F5344CB8AC3E}">
        <p14:creationId xmlns:p14="http://schemas.microsoft.com/office/powerpoint/2010/main" val="1766814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9F70-8024-4C3A-A55D-4AFC8BE73E50}"/>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632CC317-EDBF-4827-927B-541F26EC9C61}"/>
              </a:ext>
            </a:extLst>
          </p:cNvPr>
          <p:cNvSpPr>
            <a:spLocks noGrp="1"/>
          </p:cNvSpPr>
          <p:nvPr>
            <p:ph idx="1"/>
          </p:nvPr>
        </p:nvSpPr>
        <p:spPr/>
        <p:txBody>
          <a:bodyPr/>
          <a:lstStyle/>
          <a:p>
            <a:r>
              <a:rPr lang="en-US" b="1" i="0" dirty="0">
                <a:solidFill>
                  <a:srgbClr val="333333"/>
                </a:solidFill>
                <a:effectLst/>
                <a:latin typeface="inter-bold"/>
              </a:rPr>
              <a:t>Convert the following UML Diagram to Java code</a:t>
            </a:r>
            <a:endParaRPr lang="en-IN" dirty="0"/>
          </a:p>
        </p:txBody>
      </p:sp>
      <p:pic>
        <p:nvPicPr>
          <p:cNvPr id="4" name="Content Placeholder 4">
            <a:extLst>
              <a:ext uri="{FF2B5EF4-FFF2-40B4-BE49-F238E27FC236}">
                <a16:creationId xmlns:a16="http://schemas.microsoft.com/office/drawing/2014/main" id="{14AC151C-347C-4B84-914D-C7D7A8E64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11426" y="1503672"/>
            <a:ext cx="6703695" cy="454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76221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8A7F-45E3-4850-896E-B0F9B44B666B}"/>
              </a:ext>
            </a:extLst>
          </p:cNvPr>
          <p:cNvSpPr>
            <a:spLocks noGrp="1"/>
          </p:cNvSpPr>
          <p:nvPr>
            <p:ph type="title"/>
          </p:nvPr>
        </p:nvSpPr>
        <p:spPr/>
        <p:txBody>
          <a:bodyPr/>
          <a:lstStyle/>
          <a:p>
            <a:r>
              <a:rPr lang="en-IN" dirty="0"/>
              <a:t>Strategy Design Pattern</a:t>
            </a:r>
          </a:p>
        </p:txBody>
      </p:sp>
      <p:sp>
        <p:nvSpPr>
          <p:cNvPr id="3" name="Content Placeholder 2">
            <a:extLst>
              <a:ext uri="{FF2B5EF4-FFF2-40B4-BE49-F238E27FC236}">
                <a16:creationId xmlns:a16="http://schemas.microsoft.com/office/drawing/2014/main" id="{087A4822-A6F2-49F6-BBF3-22D89D85B184}"/>
              </a:ext>
            </a:extLst>
          </p:cNvPr>
          <p:cNvSpPr>
            <a:spLocks noGrp="1"/>
          </p:cNvSpPr>
          <p:nvPr>
            <p:ph idx="1"/>
          </p:nvPr>
        </p:nvSpPr>
        <p:spPr>
          <a:xfrm>
            <a:off x="317226" y="1106298"/>
            <a:ext cx="5860055" cy="5065903"/>
          </a:xfrm>
        </p:spPr>
        <p:txBody>
          <a:bodyPr/>
          <a:lstStyle/>
          <a:p>
            <a:r>
              <a:rPr lang="en-US" b="1" dirty="0"/>
              <a:t>"defines a family of functionality, encapsulate each one, and make them interchangeable".</a:t>
            </a:r>
          </a:p>
          <a:p>
            <a:r>
              <a:rPr lang="en-US" dirty="0"/>
              <a:t>It’s easy to switch between different algorithms (strategies) in runtime because you’re using polymorphism in the interfaces.</a:t>
            </a:r>
          </a:p>
          <a:p>
            <a:r>
              <a:rPr lang="en-US" dirty="0"/>
              <a:t>Clean code because you avoid conditional-infested code (not complex).</a:t>
            </a:r>
          </a:p>
          <a:p>
            <a:endParaRPr lang="en-IN" dirty="0"/>
          </a:p>
        </p:txBody>
      </p:sp>
      <p:pic>
        <p:nvPicPr>
          <p:cNvPr id="5" name="Picture 4">
            <a:extLst>
              <a:ext uri="{FF2B5EF4-FFF2-40B4-BE49-F238E27FC236}">
                <a16:creationId xmlns:a16="http://schemas.microsoft.com/office/drawing/2014/main" id="{8B0AEB76-4A0A-4900-8725-47FFFA6A8A7E}"/>
              </a:ext>
            </a:extLst>
          </p:cNvPr>
          <p:cNvPicPr>
            <a:picLocks noChangeAspect="1"/>
          </p:cNvPicPr>
          <p:nvPr/>
        </p:nvPicPr>
        <p:blipFill>
          <a:blip r:embed="rId2"/>
          <a:stretch>
            <a:fillRect/>
          </a:stretch>
        </p:blipFill>
        <p:spPr>
          <a:xfrm>
            <a:off x="6177281" y="1569720"/>
            <a:ext cx="6108700" cy="2641600"/>
          </a:xfrm>
          <a:prstGeom prst="rect">
            <a:avLst/>
          </a:prstGeom>
        </p:spPr>
      </p:pic>
    </p:spTree>
    <p:extLst>
      <p:ext uri="{BB962C8B-B14F-4D97-AF65-F5344CB8AC3E}">
        <p14:creationId xmlns:p14="http://schemas.microsoft.com/office/powerpoint/2010/main" val="1119862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301-AE60-4E92-9A72-DA3967273C6F}"/>
              </a:ext>
            </a:extLst>
          </p:cNvPr>
          <p:cNvSpPr>
            <a:spLocks noGrp="1"/>
          </p:cNvSpPr>
          <p:nvPr>
            <p:ph type="title"/>
          </p:nvPr>
        </p:nvSpPr>
        <p:spPr/>
        <p:txBody>
          <a:bodyPr/>
          <a:lstStyle/>
          <a:p>
            <a:r>
              <a:rPr lang="en-IN" dirty="0"/>
              <a:t>Demonstration</a:t>
            </a:r>
            <a:br>
              <a:rPr lang="en-IN" dirty="0"/>
            </a:br>
            <a:endParaRPr lang="en-IN" dirty="0"/>
          </a:p>
        </p:txBody>
      </p:sp>
      <p:sp>
        <p:nvSpPr>
          <p:cNvPr id="3" name="Content Placeholder 2">
            <a:extLst>
              <a:ext uri="{FF2B5EF4-FFF2-40B4-BE49-F238E27FC236}">
                <a16:creationId xmlns:a16="http://schemas.microsoft.com/office/drawing/2014/main" id="{7EC2F5CE-8344-4058-B8D8-12A9E8C0056A}"/>
              </a:ext>
            </a:extLst>
          </p:cNvPr>
          <p:cNvSpPr>
            <a:spLocks noGrp="1"/>
          </p:cNvSpPr>
          <p:nvPr>
            <p:ph idx="1"/>
          </p:nvPr>
        </p:nvSpPr>
        <p:spPr/>
        <p:txBody>
          <a:bodyPr/>
          <a:lstStyle/>
          <a:p>
            <a:r>
              <a:rPr lang="en-IN" dirty="0"/>
              <a:t>Convert Following UML Diagram to Java code</a:t>
            </a:r>
          </a:p>
        </p:txBody>
      </p:sp>
      <p:pic>
        <p:nvPicPr>
          <p:cNvPr id="7" name="Picture 6">
            <a:extLst>
              <a:ext uri="{FF2B5EF4-FFF2-40B4-BE49-F238E27FC236}">
                <a16:creationId xmlns:a16="http://schemas.microsoft.com/office/drawing/2014/main" id="{2AACE472-9933-4E0D-AE62-3CEDEB350120}"/>
              </a:ext>
            </a:extLst>
          </p:cNvPr>
          <p:cNvPicPr>
            <a:picLocks noChangeAspect="1"/>
          </p:cNvPicPr>
          <p:nvPr/>
        </p:nvPicPr>
        <p:blipFill>
          <a:blip r:embed="rId2"/>
          <a:stretch>
            <a:fillRect/>
          </a:stretch>
        </p:blipFill>
        <p:spPr>
          <a:xfrm>
            <a:off x="1394460" y="1689689"/>
            <a:ext cx="8813800" cy="4622800"/>
          </a:xfrm>
          <a:prstGeom prst="rect">
            <a:avLst/>
          </a:prstGeom>
        </p:spPr>
      </p:pic>
    </p:spTree>
    <p:extLst>
      <p:ext uri="{BB962C8B-B14F-4D97-AF65-F5344CB8AC3E}">
        <p14:creationId xmlns:p14="http://schemas.microsoft.com/office/powerpoint/2010/main" val="176161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4656-4F16-4764-BDD0-010F31600E84}"/>
              </a:ext>
            </a:extLst>
          </p:cNvPr>
          <p:cNvSpPr>
            <a:spLocks noGrp="1"/>
          </p:cNvSpPr>
          <p:nvPr>
            <p:ph type="title"/>
          </p:nvPr>
        </p:nvSpPr>
        <p:spPr/>
        <p:txBody>
          <a:bodyPr/>
          <a:lstStyle/>
          <a:p>
            <a:r>
              <a:rPr lang="en-IN" dirty="0"/>
              <a:t>Command Design Pattern</a:t>
            </a:r>
          </a:p>
        </p:txBody>
      </p:sp>
      <p:sp>
        <p:nvSpPr>
          <p:cNvPr id="3" name="Content Placeholder 2">
            <a:extLst>
              <a:ext uri="{FF2B5EF4-FFF2-40B4-BE49-F238E27FC236}">
                <a16:creationId xmlns:a16="http://schemas.microsoft.com/office/drawing/2014/main" id="{DA105A6C-9610-4095-A7AC-8279E4D28C76}"/>
              </a:ext>
            </a:extLst>
          </p:cNvPr>
          <p:cNvSpPr>
            <a:spLocks noGrp="1"/>
          </p:cNvSpPr>
          <p:nvPr>
            <p:ph idx="1"/>
          </p:nvPr>
        </p:nvSpPr>
        <p:spPr>
          <a:xfrm>
            <a:off x="317226" y="1106298"/>
            <a:ext cx="6108447" cy="5065903"/>
          </a:xfrm>
        </p:spPr>
        <p:txBody>
          <a:bodyPr>
            <a:normAutofit/>
          </a:bodyPr>
          <a:lstStyle/>
          <a:p>
            <a:r>
              <a:rPr lang="en-US" b="1" dirty="0"/>
              <a:t>"encapsulate a request under an object as a command and pass it to invoker object. Invoker object looks for the appropriate object which can handle this command and pass the command to the corresponding object and that object executes the command".</a:t>
            </a:r>
          </a:p>
          <a:p>
            <a:r>
              <a:rPr lang="en-US" dirty="0"/>
              <a:t>It is also known as Action or Transaction.</a:t>
            </a:r>
          </a:p>
          <a:p>
            <a:r>
              <a:rPr lang="en-US" dirty="0"/>
              <a:t>It separates the object that invokes the operation from the object that actually performs the operation.</a:t>
            </a:r>
          </a:p>
          <a:p>
            <a:r>
              <a:rPr lang="en-US" dirty="0"/>
              <a:t>It makes easy to add new commands, because existing classes remain unchanged.</a:t>
            </a:r>
            <a:endParaRPr lang="en-IN" dirty="0"/>
          </a:p>
        </p:txBody>
      </p:sp>
      <p:pic>
        <p:nvPicPr>
          <p:cNvPr id="5" name="Picture 4">
            <a:extLst>
              <a:ext uri="{FF2B5EF4-FFF2-40B4-BE49-F238E27FC236}">
                <a16:creationId xmlns:a16="http://schemas.microsoft.com/office/drawing/2014/main" id="{6AD47B8D-BAAB-4955-B5D6-6974D64A7DCC}"/>
              </a:ext>
            </a:extLst>
          </p:cNvPr>
          <p:cNvPicPr>
            <a:picLocks noChangeAspect="1"/>
          </p:cNvPicPr>
          <p:nvPr/>
        </p:nvPicPr>
        <p:blipFill>
          <a:blip r:embed="rId2"/>
          <a:stretch>
            <a:fillRect/>
          </a:stretch>
        </p:blipFill>
        <p:spPr>
          <a:xfrm>
            <a:off x="6425673" y="2119503"/>
            <a:ext cx="5449103" cy="3286760"/>
          </a:xfrm>
          <a:prstGeom prst="rect">
            <a:avLst/>
          </a:prstGeom>
        </p:spPr>
      </p:pic>
    </p:spTree>
    <p:extLst>
      <p:ext uri="{BB962C8B-B14F-4D97-AF65-F5344CB8AC3E}">
        <p14:creationId xmlns:p14="http://schemas.microsoft.com/office/powerpoint/2010/main" val="326442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B2491F-EFC5-44F6-87C6-74D03D140669}"/>
              </a:ext>
            </a:extLst>
          </p:cNvPr>
          <p:cNvSpPr>
            <a:spLocks noGrp="1"/>
          </p:cNvSpPr>
          <p:nvPr>
            <p:ph type="title"/>
          </p:nvPr>
        </p:nvSpPr>
        <p:spPr/>
        <p:txBody>
          <a:bodyPr/>
          <a:lstStyle/>
          <a:p>
            <a:r>
              <a:rPr lang="en-GB" dirty="0"/>
              <a:t>Assumed Knowledge</a:t>
            </a:r>
          </a:p>
        </p:txBody>
      </p:sp>
      <p:sp>
        <p:nvSpPr>
          <p:cNvPr id="5" name="Content Placeholder 4">
            <a:extLst>
              <a:ext uri="{FF2B5EF4-FFF2-40B4-BE49-F238E27FC236}">
                <a16:creationId xmlns:a16="http://schemas.microsoft.com/office/drawing/2014/main" id="{7970C392-EE4B-4659-90B7-0F3F6BADF21D}"/>
              </a:ext>
            </a:extLst>
          </p:cNvPr>
          <p:cNvSpPr>
            <a:spLocks noGrp="1"/>
          </p:cNvSpPr>
          <p:nvPr>
            <p:ph idx="1"/>
          </p:nvPr>
        </p:nvSpPr>
        <p:spPr/>
        <p:txBody>
          <a:bodyPr>
            <a:normAutofit fontScale="92500" lnSpcReduction="20000"/>
          </a:bodyPr>
          <a:lstStyle/>
          <a:p>
            <a:r>
              <a:rPr lang="en-GB" dirty="0"/>
              <a:t>This course focuses mainly on applied use of Java and important concepts</a:t>
            </a:r>
          </a:p>
          <a:p>
            <a:pPr lvl="1"/>
            <a:r>
              <a:rPr lang="en-GB" dirty="0"/>
              <a:t>We assume knowledge of basic Java syntax</a:t>
            </a:r>
          </a:p>
          <a:p>
            <a:pPr lvl="1"/>
            <a:r>
              <a:rPr lang="en-GB" dirty="0"/>
              <a:t>Appendix A covers the basics and includes suggestions for additional reading</a:t>
            </a:r>
          </a:p>
          <a:p>
            <a:r>
              <a:rPr lang="en-GB" dirty="0"/>
              <a:t>In particular, we assume you are familiar with these topics:</a:t>
            </a:r>
          </a:p>
          <a:p>
            <a:pPr lvl="1"/>
            <a:r>
              <a:rPr lang="en-GB" dirty="0"/>
              <a:t>Program structure (e.g., all code in methods, </a:t>
            </a:r>
            <a:r>
              <a:rPr lang="en-GB" dirty="0">
                <a:latin typeface="Courier"/>
              </a:rPr>
              <a:t>{…}</a:t>
            </a:r>
            <a:r>
              <a:rPr lang="en-GB" dirty="0"/>
              <a:t>)</a:t>
            </a:r>
          </a:p>
          <a:p>
            <a:pPr lvl="1"/>
            <a:r>
              <a:rPr lang="en-GB" dirty="0"/>
              <a:t>Data types (primitives vs. objects)</a:t>
            </a:r>
          </a:p>
          <a:p>
            <a:pPr lvl="1"/>
            <a:r>
              <a:rPr lang="en-GB" dirty="0"/>
              <a:t>Operators (e.g., </a:t>
            </a:r>
            <a:r>
              <a:rPr lang="en-GB" dirty="0">
                <a:latin typeface="Courier"/>
              </a:rPr>
              <a:t>=</a:t>
            </a:r>
            <a:r>
              <a:rPr lang="en-GB" dirty="0"/>
              <a:t>, </a:t>
            </a:r>
            <a:r>
              <a:rPr lang="en-GB" dirty="0">
                <a:latin typeface="Courier"/>
              </a:rPr>
              <a:t>+</a:t>
            </a:r>
            <a:r>
              <a:rPr lang="en-GB" dirty="0"/>
              <a:t>, </a:t>
            </a:r>
            <a:r>
              <a:rPr lang="en-GB" dirty="0">
                <a:latin typeface="Courier"/>
              </a:rPr>
              <a:t>-</a:t>
            </a:r>
            <a:r>
              <a:rPr lang="en-GB" dirty="0"/>
              <a:t>, </a:t>
            </a:r>
            <a:r>
              <a:rPr lang="en-GB" dirty="0">
                <a:latin typeface="Courier"/>
              </a:rPr>
              <a:t>==</a:t>
            </a:r>
            <a:r>
              <a:rPr lang="en-GB" dirty="0"/>
              <a:t>, </a:t>
            </a:r>
            <a:r>
              <a:rPr lang="en-GB" dirty="0">
                <a:latin typeface="Courier"/>
              </a:rPr>
              <a:t>&gt;</a:t>
            </a:r>
            <a:r>
              <a:rPr lang="en-GB" dirty="0"/>
              <a:t>, </a:t>
            </a:r>
            <a:r>
              <a:rPr lang="en-GB" dirty="0">
                <a:latin typeface="Courier"/>
              </a:rPr>
              <a:t>?…:</a:t>
            </a:r>
            <a:r>
              <a:rPr lang="en-GB" dirty="0"/>
              <a:t>, </a:t>
            </a:r>
            <a:r>
              <a:rPr lang="en-GB" dirty="0">
                <a:latin typeface="Courier"/>
              </a:rPr>
              <a:t>&amp;&amp;</a:t>
            </a:r>
            <a:r>
              <a:rPr lang="en-GB" dirty="0"/>
              <a:t>)</a:t>
            </a:r>
          </a:p>
          <a:p>
            <a:pPr lvl="1"/>
            <a:r>
              <a:rPr lang="en-GB" dirty="0"/>
              <a:t>Control structures (e.g., </a:t>
            </a:r>
            <a:r>
              <a:rPr lang="en-GB" dirty="0">
                <a:latin typeface="Courier"/>
              </a:rPr>
              <a:t>if…else</a:t>
            </a:r>
            <a:r>
              <a:rPr lang="en-GB" dirty="0"/>
              <a:t>, </a:t>
            </a:r>
            <a:r>
              <a:rPr lang="en-GB" dirty="0">
                <a:latin typeface="Courier"/>
              </a:rPr>
              <a:t>switch</a:t>
            </a:r>
            <a:r>
              <a:rPr lang="en-GB" dirty="0"/>
              <a:t>, </a:t>
            </a:r>
            <a:r>
              <a:rPr lang="en-GB" dirty="0">
                <a:latin typeface="Courier"/>
              </a:rPr>
              <a:t>while</a:t>
            </a:r>
            <a:r>
              <a:rPr lang="en-GB" dirty="0"/>
              <a:t>, </a:t>
            </a:r>
            <a:r>
              <a:rPr lang="en-GB" dirty="0">
                <a:latin typeface="Courier"/>
              </a:rPr>
              <a:t>for</a:t>
            </a:r>
            <a:r>
              <a:rPr lang="en-GB" dirty="0"/>
              <a:t>)</a:t>
            </a:r>
          </a:p>
          <a:p>
            <a:pPr lvl="1"/>
            <a:r>
              <a:rPr lang="en-GB" dirty="0"/>
              <a:t>Arrays (</a:t>
            </a:r>
            <a:r>
              <a:rPr lang="en-GB" dirty="0">
                <a:latin typeface="Courier"/>
              </a:rPr>
              <a:t>[]</a:t>
            </a:r>
            <a:r>
              <a:rPr lang="en-GB" dirty="0"/>
              <a:t>)</a:t>
            </a:r>
          </a:p>
          <a:p>
            <a:pPr lvl="1"/>
            <a:r>
              <a:rPr lang="en-GB" dirty="0"/>
              <a:t>Managed memory model (garbage collection)</a:t>
            </a:r>
          </a:p>
          <a:p>
            <a:r>
              <a:rPr lang="en-GB" dirty="0"/>
              <a:t>Java is from the C family of languages</a:t>
            </a:r>
          </a:p>
          <a:p>
            <a:pPr lvl="1"/>
            <a:r>
              <a:rPr lang="en-GB" dirty="0"/>
              <a:t>Knowledge of any other language in that family will help</a:t>
            </a:r>
          </a:p>
        </p:txBody>
      </p:sp>
    </p:spTree>
    <p:extLst>
      <p:ext uri="{BB962C8B-B14F-4D97-AF65-F5344CB8AC3E}">
        <p14:creationId xmlns:p14="http://schemas.microsoft.com/office/powerpoint/2010/main" val="871087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301-AE60-4E92-9A72-DA3967273C6F}"/>
              </a:ext>
            </a:extLst>
          </p:cNvPr>
          <p:cNvSpPr>
            <a:spLocks noGrp="1"/>
          </p:cNvSpPr>
          <p:nvPr>
            <p:ph type="title"/>
          </p:nvPr>
        </p:nvSpPr>
        <p:spPr/>
        <p:txBody>
          <a:bodyPr/>
          <a:lstStyle/>
          <a:p>
            <a:r>
              <a:rPr lang="en-IN" dirty="0"/>
              <a:t>Demonstration</a:t>
            </a:r>
            <a:br>
              <a:rPr lang="en-IN" dirty="0"/>
            </a:br>
            <a:endParaRPr lang="en-IN" dirty="0"/>
          </a:p>
        </p:txBody>
      </p:sp>
      <p:sp>
        <p:nvSpPr>
          <p:cNvPr id="3" name="Content Placeholder 2">
            <a:extLst>
              <a:ext uri="{FF2B5EF4-FFF2-40B4-BE49-F238E27FC236}">
                <a16:creationId xmlns:a16="http://schemas.microsoft.com/office/drawing/2014/main" id="{7EC2F5CE-8344-4058-B8D8-12A9E8C0056A}"/>
              </a:ext>
            </a:extLst>
          </p:cNvPr>
          <p:cNvSpPr>
            <a:spLocks noGrp="1"/>
          </p:cNvSpPr>
          <p:nvPr>
            <p:ph idx="1"/>
          </p:nvPr>
        </p:nvSpPr>
        <p:spPr/>
        <p:txBody>
          <a:bodyPr/>
          <a:lstStyle/>
          <a:p>
            <a:r>
              <a:rPr lang="en-IN" dirty="0"/>
              <a:t>Convert following UML diagram in Java Code</a:t>
            </a:r>
          </a:p>
        </p:txBody>
      </p:sp>
      <p:pic>
        <p:nvPicPr>
          <p:cNvPr id="5" name="Picture 4">
            <a:extLst>
              <a:ext uri="{FF2B5EF4-FFF2-40B4-BE49-F238E27FC236}">
                <a16:creationId xmlns:a16="http://schemas.microsoft.com/office/drawing/2014/main" id="{9456758F-086B-4352-A395-3EF124688584}"/>
              </a:ext>
            </a:extLst>
          </p:cNvPr>
          <p:cNvPicPr>
            <a:picLocks noChangeAspect="1"/>
          </p:cNvPicPr>
          <p:nvPr/>
        </p:nvPicPr>
        <p:blipFill>
          <a:blip r:embed="rId2"/>
          <a:stretch>
            <a:fillRect/>
          </a:stretch>
        </p:blipFill>
        <p:spPr>
          <a:xfrm>
            <a:off x="1958593" y="1656080"/>
            <a:ext cx="7419088" cy="4561267"/>
          </a:xfrm>
          <a:prstGeom prst="rect">
            <a:avLst/>
          </a:prstGeom>
        </p:spPr>
      </p:pic>
    </p:spTree>
    <p:extLst>
      <p:ext uri="{BB962C8B-B14F-4D97-AF65-F5344CB8AC3E}">
        <p14:creationId xmlns:p14="http://schemas.microsoft.com/office/powerpoint/2010/main" val="990127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4656-4F16-4764-BDD0-010F31600E84}"/>
              </a:ext>
            </a:extLst>
          </p:cNvPr>
          <p:cNvSpPr>
            <a:spLocks noGrp="1"/>
          </p:cNvSpPr>
          <p:nvPr>
            <p:ph type="title"/>
          </p:nvPr>
        </p:nvSpPr>
        <p:spPr/>
        <p:txBody>
          <a:bodyPr/>
          <a:lstStyle/>
          <a:p>
            <a:r>
              <a:rPr lang="en-IN" dirty="0"/>
              <a:t>Observer Design Pattern</a:t>
            </a:r>
          </a:p>
        </p:txBody>
      </p:sp>
      <p:sp>
        <p:nvSpPr>
          <p:cNvPr id="3" name="Content Placeholder 2">
            <a:extLst>
              <a:ext uri="{FF2B5EF4-FFF2-40B4-BE49-F238E27FC236}">
                <a16:creationId xmlns:a16="http://schemas.microsoft.com/office/drawing/2014/main" id="{DA105A6C-9610-4095-A7AC-8279E4D28C76}"/>
              </a:ext>
            </a:extLst>
          </p:cNvPr>
          <p:cNvSpPr>
            <a:spLocks noGrp="1"/>
          </p:cNvSpPr>
          <p:nvPr>
            <p:ph idx="1"/>
          </p:nvPr>
        </p:nvSpPr>
        <p:spPr>
          <a:xfrm>
            <a:off x="317226" y="1106298"/>
            <a:ext cx="6108447" cy="5065903"/>
          </a:xfrm>
        </p:spPr>
        <p:txBody>
          <a:bodyPr/>
          <a:lstStyle/>
          <a:p>
            <a:r>
              <a:rPr lang="en-US" dirty="0"/>
              <a:t>It specifies communication between objects: observable and observers. An observable is an object which notifies observers about the changes in its state.</a:t>
            </a:r>
          </a:p>
          <a:p>
            <a:r>
              <a:rPr lang="en-US" dirty="0"/>
              <a:t>For example, a news agency can notify channels when it receives news.</a:t>
            </a:r>
          </a:p>
        </p:txBody>
      </p:sp>
      <p:pic>
        <p:nvPicPr>
          <p:cNvPr id="6" name="Content Placeholder 4">
            <a:extLst>
              <a:ext uri="{FF2B5EF4-FFF2-40B4-BE49-F238E27FC236}">
                <a16:creationId xmlns:a16="http://schemas.microsoft.com/office/drawing/2014/main" id="{76087C6D-27C8-4EC4-894F-4BAD69A8F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24775" y="2663190"/>
            <a:ext cx="6350000" cy="262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99699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301-AE60-4E92-9A72-DA3967273C6F}"/>
              </a:ext>
            </a:extLst>
          </p:cNvPr>
          <p:cNvSpPr>
            <a:spLocks noGrp="1"/>
          </p:cNvSpPr>
          <p:nvPr>
            <p:ph type="title"/>
          </p:nvPr>
        </p:nvSpPr>
        <p:spPr/>
        <p:txBody>
          <a:bodyPr/>
          <a:lstStyle/>
          <a:p>
            <a:r>
              <a:rPr lang="en-IN" dirty="0"/>
              <a:t>Demonstration</a:t>
            </a:r>
            <a:br>
              <a:rPr lang="en-IN" dirty="0"/>
            </a:br>
            <a:endParaRPr lang="en-IN" dirty="0"/>
          </a:p>
        </p:txBody>
      </p:sp>
      <p:sp>
        <p:nvSpPr>
          <p:cNvPr id="3" name="Content Placeholder 2">
            <a:extLst>
              <a:ext uri="{FF2B5EF4-FFF2-40B4-BE49-F238E27FC236}">
                <a16:creationId xmlns:a16="http://schemas.microsoft.com/office/drawing/2014/main" id="{7EC2F5CE-8344-4058-B8D8-12A9E8C0056A}"/>
              </a:ext>
            </a:extLst>
          </p:cNvPr>
          <p:cNvSpPr>
            <a:spLocks noGrp="1"/>
          </p:cNvSpPr>
          <p:nvPr>
            <p:ph idx="1"/>
          </p:nvPr>
        </p:nvSpPr>
        <p:spPr/>
        <p:txBody>
          <a:bodyPr/>
          <a:lstStyle/>
          <a:p>
            <a:r>
              <a:rPr lang="en-IN" dirty="0"/>
              <a:t>Convert following UML Diagram to Java Code</a:t>
            </a:r>
          </a:p>
        </p:txBody>
      </p:sp>
      <p:pic>
        <p:nvPicPr>
          <p:cNvPr id="5" name="Picture 4">
            <a:extLst>
              <a:ext uri="{FF2B5EF4-FFF2-40B4-BE49-F238E27FC236}">
                <a16:creationId xmlns:a16="http://schemas.microsoft.com/office/drawing/2014/main" id="{C3CE53F2-CCD3-4F21-84A7-1B5C354A00CE}"/>
              </a:ext>
            </a:extLst>
          </p:cNvPr>
          <p:cNvPicPr>
            <a:picLocks noChangeAspect="1"/>
          </p:cNvPicPr>
          <p:nvPr/>
        </p:nvPicPr>
        <p:blipFill>
          <a:blip r:embed="rId2"/>
          <a:stretch>
            <a:fillRect/>
          </a:stretch>
        </p:blipFill>
        <p:spPr>
          <a:xfrm>
            <a:off x="2599690" y="1819910"/>
            <a:ext cx="7581900" cy="4254500"/>
          </a:xfrm>
          <a:prstGeom prst="rect">
            <a:avLst/>
          </a:prstGeom>
        </p:spPr>
      </p:pic>
    </p:spTree>
    <p:extLst>
      <p:ext uri="{BB962C8B-B14F-4D97-AF65-F5344CB8AC3E}">
        <p14:creationId xmlns:p14="http://schemas.microsoft.com/office/powerpoint/2010/main" val="340157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9348-10C0-4C48-94D1-45F1006E32FC}"/>
              </a:ext>
            </a:extLst>
          </p:cNvPr>
          <p:cNvSpPr>
            <a:spLocks noGrp="1"/>
          </p:cNvSpPr>
          <p:nvPr>
            <p:ph type="title"/>
          </p:nvPr>
        </p:nvSpPr>
        <p:spPr/>
        <p:txBody>
          <a:bodyPr/>
          <a:lstStyle/>
          <a:p>
            <a:r>
              <a:rPr lang="en-IN" dirty="0"/>
              <a:t>Template Design Pattern</a:t>
            </a:r>
          </a:p>
        </p:txBody>
      </p:sp>
      <p:sp>
        <p:nvSpPr>
          <p:cNvPr id="3" name="Content Placeholder 2">
            <a:extLst>
              <a:ext uri="{FF2B5EF4-FFF2-40B4-BE49-F238E27FC236}">
                <a16:creationId xmlns:a16="http://schemas.microsoft.com/office/drawing/2014/main" id="{8FF04173-BEBE-4A3F-8516-26189B192F70}"/>
              </a:ext>
            </a:extLst>
          </p:cNvPr>
          <p:cNvSpPr>
            <a:spLocks noGrp="1"/>
          </p:cNvSpPr>
          <p:nvPr>
            <p:ph idx="1"/>
          </p:nvPr>
        </p:nvSpPr>
        <p:spPr>
          <a:xfrm>
            <a:off x="317226" y="1106298"/>
            <a:ext cx="6571255" cy="5065903"/>
          </a:xfrm>
        </p:spPr>
        <p:txBody>
          <a:bodyPr/>
          <a:lstStyle/>
          <a:p>
            <a:r>
              <a:rPr lang="en-US" dirty="0"/>
              <a:t>allows you to defines a skeleton of an algorithm in a base class and let subclasses override the steps without changing the overall algorithm’s structure.</a:t>
            </a:r>
          </a:p>
          <a:p>
            <a:r>
              <a:rPr lang="en-US" dirty="0"/>
              <a:t> there is no code duplication.</a:t>
            </a:r>
          </a:p>
          <a:p>
            <a:r>
              <a:rPr lang="en-US" dirty="0"/>
              <a:t>Code reuse happens with the Template Method pattern as it uses inheritance and not composition. Only a few methods need to be overridden.</a:t>
            </a:r>
          </a:p>
          <a:p>
            <a:r>
              <a:rPr lang="en-US" dirty="0"/>
              <a:t>Flexibility lets subclasses decide how to implement steps in an algorithm.</a:t>
            </a:r>
          </a:p>
          <a:p>
            <a:endParaRPr lang="en-IN" dirty="0"/>
          </a:p>
        </p:txBody>
      </p:sp>
      <p:pic>
        <p:nvPicPr>
          <p:cNvPr id="5" name="Picture 4">
            <a:extLst>
              <a:ext uri="{FF2B5EF4-FFF2-40B4-BE49-F238E27FC236}">
                <a16:creationId xmlns:a16="http://schemas.microsoft.com/office/drawing/2014/main" id="{1F45E0E8-DFA1-4778-A5D2-49A129CFB81B}"/>
              </a:ext>
            </a:extLst>
          </p:cNvPr>
          <p:cNvPicPr>
            <a:picLocks noChangeAspect="1"/>
          </p:cNvPicPr>
          <p:nvPr/>
        </p:nvPicPr>
        <p:blipFill>
          <a:blip r:embed="rId2"/>
          <a:stretch>
            <a:fillRect/>
          </a:stretch>
        </p:blipFill>
        <p:spPr>
          <a:xfrm>
            <a:off x="6616975" y="1695450"/>
            <a:ext cx="5257800" cy="3467100"/>
          </a:xfrm>
          <a:prstGeom prst="rect">
            <a:avLst/>
          </a:prstGeom>
        </p:spPr>
      </p:pic>
    </p:spTree>
    <p:extLst>
      <p:ext uri="{BB962C8B-B14F-4D97-AF65-F5344CB8AC3E}">
        <p14:creationId xmlns:p14="http://schemas.microsoft.com/office/powerpoint/2010/main" val="1207101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301-AE60-4E92-9A72-DA3967273C6F}"/>
              </a:ext>
            </a:extLst>
          </p:cNvPr>
          <p:cNvSpPr>
            <a:spLocks noGrp="1"/>
          </p:cNvSpPr>
          <p:nvPr>
            <p:ph type="title"/>
          </p:nvPr>
        </p:nvSpPr>
        <p:spPr/>
        <p:txBody>
          <a:bodyPr/>
          <a:lstStyle/>
          <a:p>
            <a:r>
              <a:rPr lang="en-IN" dirty="0"/>
              <a:t>Demonstration</a:t>
            </a:r>
            <a:br>
              <a:rPr lang="en-IN" dirty="0"/>
            </a:br>
            <a:endParaRPr lang="en-IN" dirty="0"/>
          </a:p>
        </p:txBody>
      </p:sp>
      <p:sp>
        <p:nvSpPr>
          <p:cNvPr id="3" name="Content Placeholder 2">
            <a:extLst>
              <a:ext uri="{FF2B5EF4-FFF2-40B4-BE49-F238E27FC236}">
                <a16:creationId xmlns:a16="http://schemas.microsoft.com/office/drawing/2014/main" id="{7EC2F5CE-8344-4058-B8D8-12A9E8C0056A}"/>
              </a:ext>
            </a:extLst>
          </p:cNvPr>
          <p:cNvSpPr>
            <a:spLocks noGrp="1"/>
          </p:cNvSpPr>
          <p:nvPr>
            <p:ph idx="1"/>
          </p:nvPr>
        </p:nvSpPr>
        <p:spPr/>
        <p:txBody>
          <a:bodyPr/>
          <a:lstStyle/>
          <a:p>
            <a:r>
              <a:rPr lang="en-IN" dirty="0"/>
              <a:t>Demonstrate following UML Diagram in Java Code</a:t>
            </a:r>
          </a:p>
        </p:txBody>
      </p:sp>
      <p:pic>
        <p:nvPicPr>
          <p:cNvPr id="4" name="Picture 3">
            <a:extLst>
              <a:ext uri="{FF2B5EF4-FFF2-40B4-BE49-F238E27FC236}">
                <a16:creationId xmlns:a16="http://schemas.microsoft.com/office/drawing/2014/main" id="{396DBF50-7F4B-4DE6-A338-4A13CD867843}"/>
              </a:ext>
            </a:extLst>
          </p:cNvPr>
          <p:cNvPicPr>
            <a:picLocks noChangeAspect="1"/>
          </p:cNvPicPr>
          <p:nvPr/>
        </p:nvPicPr>
        <p:blipFill>
          <a:blip r:embed="rId2"/>
          <a:stretch>
            <a:fillRect/>
          </a:stretch>
        </p:blipFill>
        <p:spPr>
          <a:xfrm>
            <a:off x="1784351" y="1677783"/>
            <a:ext cx="6983731" cy="4576967"/>
          </a:xfrm>
          <a:prstGeom prst="rect">
            <a:avLst/>
          </a:prstGeom>
        </p:spPr>
      </p:pic>
    </p:spTree>
    <p:extLst>
      <p:ext uri="{BB962C8B-B14F-4D97-AF65-F5344CB8AC3E}">
        <p14:creationId xmlns:p14="http://schemas.microsoft.com/office/powerpoint/2010/main" val="599149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489-DAF5-4379-A120-2FD0609B1144}"/>
              </a:ext>
            </a:extLst>
          </p:cNvPr>
          <p:cNvSpPr>
            <a:spLocks noGrp="1"/>
          </p:cNvSpPr>
          <p:nvPr>
            <p:ph type="title"/>
          </p:nvPr>
        </p:nvSpPr>
        <p:spPr/>
        <p:txBody>
          <a:bodyPr/>
          <a:lstStyle/>
          <a:p>
            <a:r>
              <a:rPr lang="en-IN" dirty="0"/>
              <a:t>Iterator Design Pattern</a:t>
            </a:r>
          </a:p>
        </p:txBody>
      </p:sp>
      <p:sp>
        <p:nvSpPr>
          <p:cNvPr id="3" name="Content Placeholder 2">
            <a:extLst>
              <a:ext uri="{FF2B5EF4-FFF2-40B4-BE49-F238E27FC236}">
                <a16:creationId xmlns:a16="http://schemas.microsoft.com/office/drawing/2014/main" id="{F615C3B9-0929-4F48-9C98-703529F64F02}"/>
              </a:ext>
            </a:extLst>
          </p:cNvPr>
          <p:cNvSpPr>
            <a:spLocks noGrp="1"/>
          </p:cNvSpPr>
          <p:nvPr>
            <p:ph idx="1"/>
          </p:nvPr>
        </p:nvSpPr>
        <p:spPr>
          <a:xfrm>
            <a:off x="317226" y="1106298"/>
            <a:ext cx="5910855" cy="5065903"/>
          </a:xfrm>
        </p:spPr>
        <p:txBody>
          <a:bodyPr/>
          <a:lstStyle/>
          <a:p>
            <a:r>
              <a:rPr lang="en-US" dirty="0"/>
              <a:t>It is used "to access the elements of an aggregate object sequentially without exposing its underlying implementation“</a:t>
            </a:r>
          </a:p>
          <a:p>
            <a:r>
              <a:rPr lang="en-US" b="0" i="0" dirty="0">
                <a:solidFill>
                  <a:srgbClr val="333333"/>
                </a:solidFill>
                <a:effectLst/>
                <a:latin typeface="inter-regular"/>
              </a:rPr>
              <a:t>It is also known as </a:t>
            </a:r>
            <a:r>
              <a:rPr lang="en-US" b="1" i="0" dirty="0">
                <a:solidFill>
                  <a:srgbClr val="333333"/>
                </a:solidFill>
                <a:effectLst/>
                <a:latin typeface="inter-bold"/>
              </a:rPr>
              <a:t>Cursor.</a:t>
            </a:r>
          </a:p>
          <a:p>
            <a:r>
              <a:rPr lang="en-US" dirty="0"/>
              <a:t>It supports variations in the traversal of a collection.</a:t>
            </a:r>
          </a:p>
          <a:p>
            <a:r>
              <a:rPr lang="en-US" dirty="0"/>
              <a:t>It simplifies the interface to the collection.</a:t>
            </a:r>
            <a:endParaRPr lang="en-IN" dirty="0"/>
          </a:p>
        </p:txBody>
      </p:sp>
      <p:pic>
        <p:nvPicPr>
          <p:cNvPr id="26626" name="Picture 2" descr="Iterator pattern - Wikiwand">
            <a:extLst>
              <a:ext uri="{FF2B5EF4-FFF2-40B4-BE49-F238E27FC236}">
                <a16:creationId xmlns:a16="http://schemas.microsoft.com/office/drawing/2014/main" id="{95305857-A8DB-4138-AF41-90097945E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1740" y="1295400"/>
            <a:ext cx="5405120" cy="409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50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301-AE60-4E92-9A72-DA3967273C6F}"/>
              </a:ext>
            </a:extLst>
          </p:cNvPr>
          <p:cNvSpPr>
            <a:spLocks noGrp="1"/>
          </p:cNvSpPr>
          <p:nvPr>
            <p:ph type="title"/>
          </p:nvPr>
        </p:nvSpPr>
        <p:spPr/>
        <p:txBody>
          <a:bodyPr/>
          <a:lstStyle/>
          <a:p>
            <a:r>
              <a:rPr lang="en-IN" dirty="0"/>
              <a:t>Demonstration</a:t>
            </a:r>
            <a:br>
              <a:rPr lang="en-IN" dirty="0"/>
            </a:br>
            <a:endParaRPr lang="en-IN" dirty="0"/>
          </a:p>
        </p:txBody>
      </p:sp>
      <p:sp>
        <p:nvSpPr>
          <p:cNvPr id="3" name="Content Placeholder 2">
            <a:extLst>
              <a:ext uri="{FF2B5EF4-FFF2-40B4-BE49-F238E27FC236}">
                <a16:creationId xmlns:a16="http://schemas.microsoft.com/office/drawing/2014/main" id="{7EC2F5CE-8344-4058-B8D8-12A9E8C0056A}"/>
              </a:ext>
            </a:extLst>
          </p:cNvPr>
          <p:cNvSpPr>
            <a:spLocks noGrp="1"/>
          </p:cNvSpPr>
          <p:nvPr>
            <p:ph idx="1"/>
          </p:nvPr>
        </p:nvSpPr>
        <p:spPr/>
        <p:txBody>
          <a:bodyPr/>
          <a:lstStyle/>
          <a:p>
            <a:r>
              <a:rPr lang="en-IN" dirty="0"/>
              <a:t>Convert following UML Design Pattern in Java Code</a:t>
            </a:r>
          </a:p>
        </p:txBody>
      </p:sp>
      <p:pic>
        <p:nvPicPr>
          <p:cNvPr id="5" name="Picture 4">
            <a:extLst>
              <a:ext uri="{FF2B5EF4-FFF2-40B4-BE49-F238E27FC236}">
                <a16:creationId xmlns:a16="http://schemas.microsoft.com/office/drawing/2014/main" id="{C32D8025-40C7-4D4C-B97C-AADABAC1253F}"/>
              </a:ext>
            </a:extLst>
          </p:cNvPr>
          <p:cNvPicPr>
            <a:picLocks noChangeAspect="1"/>
          </p:cNvPicPr>
          <p:nvPr/>
        </p:nvPicPr>
        <p:blipFill>
          <a:blip r:embed="rId2"/>
          <a:stretch>
            <a:fillRect/>
          </a:stretch>
        </p:blipFill>
        <p:spPr>
          <a:xfrm>
            <a:off x="1962150" y="1743710"/>
            <a:ext cx="8267700" cy="4203700"/>
          </a:xfrm>
          <a:prstGeom prst="rect">
            <a:avLst/>
          </a:prstGeom>
        </p:spPr>
      </p:pic>
    </p:spTree>
    <p:extLst>
      <p:ext uri="{BB962C8B-B14F-4D97-AF65-F5344CB8AC3E}">
        <p14:creationId xmlns:p14="http://schemas.microsoft.com/office/powerpoint/2010/main" val="3135349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a:t>Chapter Summary</a:t>
            </a:r>
          </a:p>
        </p:txBody>
      </p:sp>
      <p:sp>
        <p:nvSpPr>
          <p:cNvPr id="61445" name="Rectangle 3"/>
          <p:cNvSpPr>
            <a:spLocks noGrp="1" noChangeArrowheads="1"/>
          </p:cNvSpPr>
          <p:nvPr>
            <p:ph idx="1"/>
          </p:nvPr>
        </p:nvSpPr>
        <p:spPr>
          <a:xfrm>
            <a:off x="345440" y="1087120"/>
            <a:ext cx="11406360" cy="4820024"/>
          </a:xfrm>
        </p:spPr>
        <p:txBody>
          <a:bodyPr/>
          <a:lstStyle/>
          <a:p>
            <a:pPr>
              <a:spcBef>
                <a:spcPts val="1200"/>
              </a:spcBef>
            </a:pPr>
            <a:r>
              <a:rPr lang="en-US" dirty="0"/>
              <a:t>Design patterns capture the best practices of experienced object-oriented software developers. </a:t>
            </a:r>
          </a:p>
          <a:p>
            <a:pPr>
              <a:spcBef>
                <a:spcPts val="1200"/>
              </a:spcBef>
            </a:pPr>
            <a:r>
              <a:rPr lang="en-US" b="1" dirty="0"/>
              <a:t>Creational Design Patterns </a:t>
            </a:r>
            <a:r>
              <a:rPr lang="en-US" dirty="0"/>
              <a:t>are concerned with the method of creating Objects.</a:t>
            </a:r>
          </a:p>
          <a:p>
            <a:r>
              <a:rPr lang="en-US" b="1" dirty="0"/>
              <a:t>Structural Design Patterns </a:t>
            </a:r>
            <a:r>
              <a:rPr lang="en-US" dirty="0"/>
              <a:t>deal with the composition of classes and objects which form larger structures.</a:t>
            </a:r>
          </a:p>
          <a:p>
            <a:r>
              <a:rPr lang="en-US" b="1" dirty="0"/>
              <a:t>Behavioral Design Patterns </a:t>
            </a:r>
            <a:r>
              <a:rPr lang="en-US" dirty="0"/>
              <a:t>are concerned with the responsibility and interaction between the objects.</a:t>
            </a:r>
          </a:p>
          <a:p>
            <a:r>
              <a:rPr lang="en-US" b="1" dirty="0"/>
              <a:t>JEE Design Patterns </a:t>
            </a:r>
            <a:r>
              <a:rPr lang="en-US" dirty="0"/>
              <a:t>are concerned with providing solutions to the Java EE-based software applications and frameworks.</a:t>
            </a:r>
          </a:p>
          <a:p>
            <a:pPr lvl="1"/>
            <a:endParaRPr lang="en-US" dirty="0"/>
          </a:p>
        </p:txBody>
      </p:sp>
    </p:spTree>
    <p:extLst>
      <p:ext uri="{BB962C8B-B14F-4D97-AF65-F5344CB8AC3E}">
        <p14:creationId xmlns:p14="http://schemas.microsoft.com/office/powerpoint/2010/main" val="928580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7B8C-C77D-4314-86D9-2DCE33CBDD2C}"/>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2F6CBC95-ECF6-4866-87B5-701B3C49E200}"/>
              </a:ext>
            </a:extLst>
          </p:cNvPr>
          <p:cNvSpPr>
            <a:spLocks noGrp="1"/>
          </p:cNvSpPr>
          <p:nvPr>
            <p:ph idx="1"/>
          </p:nvPr>
        </p:nvSpPr>
        <p:spPr/>
        <p:txBody>
          <a:bodyPr>
            <a:normAutofit/>
          </a:bodyPr>
          <a:lstStyle/>
          <a:p>
            <a:r>
              <a:rPr lang="en-US" dirty="0"/>
              <a:t>Create a builder for a class, that has the following fields</a:t>
            </a:r>
          </a:p>
          <a:p>
            <a:endParaRPr lang="en-US" dirty="0"/>
          </a:p>
          <a:p>
            <a:endParaRPr lang="en-US" dirty="0"/>
          </a:p>
          <a:p>
            <a:endParaRPr lang="en-US" dirty="0"/>
          </a:p>
          <a:p>
            <a:endParaRPr lang="en-US" dirty="0"/>
          </a:p>
          <a:p>
            <a:endParaRPr lang="en-US" dirty="0"/>
          </a:p>
          <a:p>
            <a:endParaRPr lang="en-US" dirty="0"/>
          </a:p>
          <a:p>
            <a:r>
              <a:rPr lang="en-US" dirty="0"/>
              <a:t>Builder should be defined inside the class Dog and </a:t>
            </a:r>
            <a:r>
              <a:rPr lang="en-US" dirty="0" err="1"/>
              <a:t>shound</a:t>
            </a:r>
            <a:r>
              <a:rPr lang="en-US" dirty="0"/>
              <a:t> be the only of creating its instance.</a:t>
            </a:r>
            <a:endParaRPr lang="en-IN" dirty="0"/>
          </a:p>
        </p:txBody>
      </p:sp>
      <p:sp>
        <p:nvSpPr>
          <p:cNvPr id="5" name="Rectangle 4">
            <a:extLst>
              <a:ext uri="{FF2B5EF4-FFF2-40B4-BE49-F238E27FC236}">
                <a16:creationId xmlns:a16="http://schemas.microsoft.com/office/drawing/2014/main" id="{A093D6B0-81EA-4DF5-BCFE-51105B04EF0E}"/>
              </a:ext>
            </a:extLst>
          </p:cNvPr>
          <p:cNvSpPr/>
          <p:nvPr/>
        </p:nvSpPr>
        <p:spPr bwMode="auto">
          <a:xfrm>
            <a:off x="2440940" y="2447290"/>
            <a:ext cx="7965440" cy="2438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21920" tIns="60960" rIns="121920" bIns="60960" numCol="1" rtlCol="0" anchor="t" anchorCtr="0" compatLnSpc="1">
            <a:prstTxWarp prst="textNoShape">
              <a:avLst/>
            </a:prstTxWarp>
          </a:bodyPr>
          <a:lstStyle/>
          <a:p>
            <a:r>
              <a:rPr lang="en-US" sz="1867" dirty="0"/>
              <a:t>public class Dog {</a:t>
            </a:r>
          </a:p>
          <a:p>
            <a:endParaRPr lang="en-US" sz="1867" dirty="0"/>
          </a:p>
          <a:p>
            <a:r>
              <a:rPr lang="en-US" sz="1867" dirty="0"/>
              <a:t>  private String name;</a:t>
            </a:r>
          </a:p>
          <a:p>
            <a:r>
              <a:rPr lang="en-US" sz="1867" dirty="0"/>
              <a:t>  private String type;</a:t>
            </a:r>
          </a:p>
          <a:p>
            <a:r>
              <a:rPr lang="en-US" sz="1867" dirty="0"/>
              <a:t>  private Integer age;</a:t>
            </a:r>
          </a:p>
          <a:p>
            <a:r>
              <a:rPr lang="en-US" sz="1867" dirty="0"/>
              <a:t>  private List&lt;String&gt; toys;</a:t>
            </a:r>
          </a:p>
          <a:p>
            <a:r>
              <a:rPr lang="en-US" sz="1867" dirty="0"/>
              <a:t>}</a:t>
            </a:r>
          </a:p>
          <a:p>
            <a:pPr defTabSz="1219170" eaLnBrk="0" fontAlgn="base" hangingPunct="0">
              <a:spcBef>
                <a:spcPct val="0"/>
              </a:spcBef>
              <a:spcAft>
                <a:spcPct val="0"/>
              </a:spcAft>
            </a:pPr>
            <a:r>
              <a:rPr lang="en-IN" sz="1867" dirty="0">
                <a:solidFill>
                  <a:schemeClr val="bg1"/>
                </a:solidFill>
                <a:latin typeface="Tahoma" pitchFamily="34" charset="0"/>
              </a:rPr>
              <a:t>}</a:t>
            </a:r>
          </a:p>
        </p:txBody>
      </p:sp>
    </p:spTree>
    <p:extLst>
      <p:ext uri="{BB962C8B-B14F-4D97-AF65-F5344CB8AC3E}">
        <p14:creationId xmlns:p14="http://schemas.microsoft.com/office/powerpoint/2010/main" val="201959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3576240" y="1562628"/>
          <a:ext cx="5039520" cy="2926080"/>
        </p:xfrm>
        <a:graphic>
          <a:graphicData uri="http://schemas.openxmlformats.org/drawingml/2006/table">
            <a:tbl>
              <a:tblPr>
                <a:tableStyleId>{00A15C55-8517-42AA-B614-E9B94910E393}</a:tableStyleId>
              </a:tblPr>
              <a:tblGrid>
                <a:gridCol w="5039520">
                  <a:extLst>
                    <a:ext uri="{9D8B030D-6E8A-4147-A177-3AD203B41FA5}">
                      <a16:colId xmlns:a16="http://schemas.microsoft.com/office/drawing/2014/main" val="1695728431"/>
                    </a:ext>
                  </a:extLst>
                </a:gridCol>
              </a:tblGrid>
              <a:tr h="585216">
                <a:tc>
                  <a:txBody>
                    <a:bodyPr/>
                    <a:lstStyle/>
                    <a:p>
                      <a:pPr marL="0" algn="l" defTabSz="914400" rtl="0" eaLnBrk="1" latinLnBrk="0" hangingPunct="1">
                        <a:lnSpc>
                          <a:spcPct val="100000"/>
                        </a:lnSpc>
                        <a:spcAft>
                          <a:spcPts val="0"/>
                        </a:spcAft>
                      </a:pPr>
                      <a:r>
                        <a:rPr lang="en-US" sz="2400" b="0" kern="1200" dirty="0">
                          <a:solidFill>
                            <a:schemeClr val="bg1">
                              <a:lumMod val="65000"/>
                            </a:schemeClr>
                          </a:solidFill>
                          <a:latin typeface="+mn-lt"/>
                          <a:ea typeface="+mn-ea"/>
                          <a:cs typeface="+mn-cs"/>
                        </a:rPr>
                        <a:t>Assumed Knowledge</a:t>
                      </a:r>
                    </a:p>
                  </a:txBody>
                  <a:tcPr marL="121920" marR="121920" marT="60960" marB="60960"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85216">
                <a:tc>
                  <a:txBody>
                    <a:bodyPr/>
                    <a:lstStyle/>
                    <a:p>
                      <a:pPr>
                        <a:lnSpc>
                          <a:spcPct val="100000"/>
                        </a:lnSpc>
                        <a:spcAft>
                          <a:spcPts val="0"/>
                        </a:spcAft>
                      </a:pPr>
                      <a:r>
                        <a:rPr lang="en-US" sz="2400" b="1" dirty="0">
                          <a:solidFill>
                            <a:schemeClr val="tx1"/>
                          </a:solidFill>
                        </a:rPr>
                        <a:t>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85216">
                <a:tc>
                  <a:txBody>
                    <a:bodyPr/>
                    <a:lstStyle/>
                    <a:p>
                      <a:pPr>
                        <a:lnSpc>
                          <a:spcPct val="100000"/>
                        </a:lnSpc>
                        <a:spcAft>
                          <a:spcPts val="0"/>
                        </a:spcAft>
                      </a:pPr>
                      <a:r>
                        <a:rPr lang="en-US" sz="2400" b="0" dirty="0">
                          <a:solidFill>
                            <a:schemeClr val="bg1">
                              <a:lumMod val="65000"/>
                            </a:schemeClr>
                          </a:solidFill>
                        </a:rPr>
                        <a:t>Creational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85216">
                <a:tc>
                  <a:txBody>
                    <a:bodyPr/>
                    <a:lstStyle/>
                    <a:p>
                      <a:pPr>
                        <a:lnSpc>
                          <a:spcPct val="100000"/>
                        </a:lnSpc>
                        <a:spcAft>
                          <a:spcPts val="0"/>
                        </a:spcAft>
                      </a:pPr>
                      <a:r>
                        <a:rPr lang="en-US" sz="2400" b="0" dirty="0">
                          <a:solidFill>
                            <a:schemeClr val="bg1">
                              <a:lumMod val="65000"/>
                            </a:schemeClr>
                          </a:solidFill>
                        </a:rPr>
                        <a:t>Structural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585216">
                <a:tc>
                  <a:txBody>
                    <a:bodyPr/>
                    <a:lstStyle/>
                    <a:p>
                      <a:pPr>
                        <a:lnSpc>
                          <a:spcPct val="100000"/>
                        </a:lnSpc>
                        <a:spcAft>
                          <a:spcPts val="0"/>
                        </a:spcAft>
                      </a:pPr>
                      <a:r>
                        <a:rPr lang="en-US" sz="2400" b="0" dirty="0" err="1">
                          <a:solidFill>
                            <a:schemeClr val="bg1">
                              <a:lumMod val="65000"/>
                            </a:schemeClr>
                          </a:solidFill>
                        </a:rPr>
                        <a:t>Behavioural</a:t>
                      </a:r>
                      <a:r>
                        <a:rPr lang="en-US" sz="2400" b="0" dirty="0">
                          <a:solidFill>
                            <a:schemeClr val="bg1">
                              <a:lumMod val="65000"/>
                            </a:schemeClr>
                          </a:solidFill>
                        </a:rPr>
                        <a:t> Design Pattern</a:t>
                      </a:r>
                    </a:p>
                  </a:txBody>
                  <a:tcPr marL="121920" marR="121920" marT="60960" marB="60960"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93329009"/>
                  </a:ext>
                </a:extLst>
              </a:tr>
            </a:tbl>
          </a:graphicData>
        </a:graphic>
      </p:graphicFrame>
    </p:spTree>
    <p:extLst>
      <p:ext uri="{BB962C8B-B14F-4D97-AF65-F5344CB8AC3E}">
        <p14:creationId xmlns:p14="http://schemas.microsoft.com/office/powerpoint/2010/main" val="41696249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dirty="0"/>
              <a:t>Design Pattern</a:t>
            </a:r>
          </a:p>
        </p:txBody>
      </p:sp>
      <p:sp>
        <p:nvSpPr>
          <p:cNvPr id="279555" name="Rectangle 3"/>
          <p:cNvSpPr>
            <a:spLocks noGrp="1" noChangeArrowheads="1"/>
          </p:cNvSpPr>
          <p:nvPr>
            <p:ph idx="1"/>
          </p:nvPr>
        </p:nvSpPr>
        <p:spPr/>
        <p:txBody>
          <a:bodyPr/>
          <a:lstStyle/>
          <a:p>
            <a:r>
              <a:rPr lang="en-US" dirty="0"/>
              <a:t>Design patterns capture the best practices of experienced object-oriented software developers. </a:t>
            </a:r>
          </a:p>
          <a:p>
            <a:r>
              <a:rPr lang="en-US" dirty="0"/>
              <a:t>Design patterns are solutions to general software development problems. </a:t>
            </a:r>
          </a:p>
          <a:p>
            <a:r>
              <a:rPr lang="en-US" dirty="0"/>
              <a:t>“</a:t>
            </a:r>
            <a:r>
              <a:rPr lang="en-US" b="1" dirty="0"/>
              <a:t>Each pattern describes a problem which occurs over and over again in our environment, and then describes the core of the solution to that problem, in such a way that you can use this solution a million times over, without ever doing it the same way twice.” [1] </a:t>
            </a:r>
          </a:p>
          <a:p>
            <a:pPr marL="0" indent="0">
              <a:buNone/>
            </a:pPr>
            <a:r>
              <a:rPr lang="en-US" b="1" dirty="0"/>
              <a:t>[Christopher Alexander]</a:t>
            </a:r>
          </a:p>
          <a:p>
            <a:endParaRPr lang="en-US" dirty="0"/>
          </a:p>
          <a:p>
            <a:endParaRPr lang="en-US" dirty="0"/>
          </a:p>
        </p:txBody>
      </p:sp>
    </p:spTree>
    <p:extLst>
      <p:ext uri="{BB962C8B-B14F-4D97-AF65-F5344CB8AC3E}">
        <p14:creationId xmlns:p14="http://schemas.microsoft.com/office/powerpoint/2010/main" val="278731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dirty="0"/>
              <a:t>Essential Elements of Design Pattern</a:t>
            </a:r>
          </a:p>
        </p:txBody>
      </p:sp>
      <p:sp>
        <p:nvSpPr>
          <p:cNvPr id="279555" name="Rectangle 3"/>
          <p:cNvSpPr>
            <a:spLocks noGrp="1" noChangeArrowheads="1"/>
          </p:cNvSpPr>
          <p:nvPr>
            <p:ph idx="1"/>
          </p:nvPr>
        </p:nvSpPr>
        <p:spPr/>
        <p:txBody>
          <a:bodyPr/>
          <a:lstStyle/>
          <a:p>
            <a:r>
              <a:rPr lang="en-US" dirty="0"/>
              <a:t>In general, a pattern has four essential elements.</a:t>
            </a:r>
          </a:p>
          <a:p>
            <a:pPr lvl="1"/>
            <a:r>
              <a:rPr lang="en-US" dirty="0"/>
              <a:t>The pattern name</a:t>
            </a:r>
          </a:p>
          <a:p>
            <a:pPr lvl="1"/>
            <a:r>
              <a:rPr lang="en-US" dirty="0"/>
              <a:t>The problem</a:t>
            </a:r>
          </a:p>
          <a:p>
            <a:pPr lvl="1"/>
            <a:r>
              <a:rPr lang="en-US" dirty="0"/>
              <a:t>The solution</a:t>
            </a:r>
          </a:p>
          <a:p>
            <a:pPr lvl="1"/>
            <a:r>
              <a:rPr lang="en-US" dirty="0"/>
              <a:t>The consequences</a:t>
            </a:r>
          </a:p>
          <a:p>
            <a:endParaRPr lang="en-US" dirty="0"/>
          </a:p>
          <a:p>
            <a:endParaRPr lang="en-US" dirty="0"/>
          </a:p>
        </p:txBody>
      </p:sp>
    </p:spTree>
    <p:extLst>
      <p:ext uri="{BB962C8B-B14F-4D97-AF65-F5344CB8AC3E}">
        <p14:creationId xmlns:p14="http://schemas.microsoft.com/office/powerpoint/2010/main" val="63996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dirty="0"/>
              <a:t>Types of Design Pattern</a:t>
            </a:r>
          </a:p>
        </p:txBody>
      </p:sp>
      <p:sp>
        <p:nvSpPr>
          <p:cNvPr id="279555" name="Rectangle 3"/>
          <p:cNvSpPr>
            <a:spLocks noGrp="1" noChangeArrowheads="1"/>
          </p:cNvSpPr>
          <p:nvPr>
            <p:ph idx="1"/>
          </p:nvPr>
        </p:nvSpPr>
        <p:spPr>
          <a:xfrm>
            <a:off x="317226" y="1106298"/>
            <a:ext cx="5890535" cy="5065903"/>
          </a:xfrm>
        </p:spPr>
        <p:txBody>
          <a:bodyPr>
            <a:normAutofit/>
          </a:bodyPr>
          <a:lstStyle/>
          <a:p>
            <a:r>
              <a:rPr lang="en-US" b="1" dirty="0"/>
              <a:t>Creational Design Patterns </a:t>
            </a:r>
            <a:r>
              <a:rPr lang="en-US" dirty="0"/>
              <a:t>are concerned with the method of creating Objects.</a:t>
            </a:r>
          </a:p>
          <a:p>
            <a:r>
              <a:rPr lang="en-US" b="1" dirty="0"/>
              <a:t>Structural Design Patterns </a:t>
            </a:r>
            <a:r>
              <a:rPr lang="en-US" dirty="0"/>
              <a:t>deal with the composition of classes and objects which form larger structures.</a:t>
            </a:r>
          </a:p>
          <a:p>
            <a:r>
              <a:rPr lang="en-US" b="1" dirty="0" err="1"/>
              <a:t>Behaviour</a:t>
            </a:r>
            <a:r>
              <a:rPr lang="en-US" b="1" dirty="0"/>
              <a:t> Design Patterns </a:t>
            </a:r>
            <a:r>
              <a:rPr lang="en-US" dirty="0"/>
              <a:t>are concerned with the responsibility and interaction between the objects.</a:t>
            </a:r>
          </a:p>
          <a:p>
            <a:r>
              <a:rPr lang="en-US" b="1" dirty="0"/>
              <a:t>JEE Design Patterns </a:t>
            </a:r>
            <a:r>
              <a:rPr lang="en-US" dirty="0"/>
              <a:t>are concerned with providing solutions to the Java EE-based software applications and frameworks.</a:t>
            </a:r>
          </a:p>
          <a:p>
            <a:endParaRPr lang="en-US" dirty="0"/>
          </a:p>
        </p:txBody>
      </p:sp>
      <p:pic>
        <p:nvPicPr>
          <p:cNvPr id="4" name="Picture 4" descr="Java-design-patterns-types-edureka">
            <a:extLst>
              <a:ext uri="{FF2B5EF4-FFF2-40B4-BE49-F238E27FC236}">
                <a16:creationId xmlns:a16="http://schemas.microsoft.com/office/drawing/2014/main" id="{A2E33F56-B05F-4C56-8D3B-3EA85075C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446658"/>
            <a:ext cx="5778775" cy="346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803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TotalTime>
  <Words>2328</Words>
  <Application>Microsoft Office PowerPoint</Application>
  <PresentationFormat>Widescreen</PresentationFormat>
  <Paragraphs>268</Paragraphs>
  <Slides>58</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Arial</vt:lpstr>
      <vt:lpstr>Calibri</vt:lpstr>
      <vt:lpstr>Courier</vt:lpstr>
      <vt:lpstr>Helvetica Neue</vt:lpstr>
      <vt:lpstr>inherit</vt:lpstr>
      <vt:lpstr>inter-bold</vt:lpstr>
      <vt:lpstr>inter-regular</vt:lpstr>
      <vt:lpstr>Tahoma</vt:lpstr>
      <vt:lpstr>Times New Roman</vt:lpstr>
      <vt:lpstr>Trebuchet MS</vt:lpstr>
      <vt:lpstr>Wingdings</vt:lpstr>
      <vt:lpstr>Wingdings 3</vt:lpstr>
      <vt:lpstr>Facet</vt:lpstr>
      <vt:lpstr>PowerPoint Presentation</vt:lpstr>
      <vt:lpstr>Programming with Java</vt:lpstr>
      <vt:lpstr>Chapter Objectives</vt:lpstr>
      <vt:lpstr>Chapter Concepts</vt:lpstr>
      <vt:lpstr>Assumed Knowledge</vt:lpstr>
      <vt:lpstr>Chapter Concepts</vt:lpstr>
      <vt:lpstr>Design Pattern</vt:lpstr>
      <vt:lpstr>Essential Elements of Design Pattern</vt:lpstr>
      <vt:lpstr>Types of Design Pattern</vt:lpstr>
      <vt:lpstr>Chapter Concepts</vt:lpstr>
      <vt:lpstr>Creational Design Patterns </vt:lpstr>
      <vt:lpstr>Factory Design Pattern </vt:lpstr>
      <vt:lpstr>Demonstration</vt:lpstr>
      <vt:lpstr>Abstract Factory Pattern</vt:lpstr>
      <vt:lpstr>Example</vt:lpstr>
      <vt:lpstr>Demonstration</vt:lpstr>
      <vt:lpstr>  Singleton Pattern  </vt:lpstr>
      <vt:lpstr>Demonstration</vt:lpstr>
      <vt:lpstr>Prototype Design Pattern </vt:lpstr>
      <vt:lpstr>Demonstration</vt:lpstr>
      <vt:lpstr>Builder Design Pattern </vt:lpstr>
      <vt:lpstr>Builder Design Pattern </vt:lpstr>
      <vt:lpstr>Demonstration</vt:lpstr>
      <vt:lpstr>Chapter Concepts</vt:lpstr>
      <vt:lpstr>Structural Design Pattern</vt:lpstr>
      <vt:lpstr>Different Structural Design Patern</vt:lpstr>
      <vt:lpstr>Adapter Design Pattern</vt:lpstr>
      <vt:lpstr>Demonstrator</vt:lpstr>
      <vt:lpstr>Composite Design Pattern</vt:lpstr>
      <vt:lpstr>Demonstrator</vt:lpstr>
      <vt:lpstr>Proxy Design Pattern</vt:lpstr>
      <vt:lpstr>Demonstrator</vt:lpstr>
      <vt:lpstr>Flyweight Design Pattern</vt:lpstr>
      <vt:lpstr>Flyweight Design Pattern</vt:lpstr>
      <vt:lpstr>Demonstration</vt:lpstr>
      <vt:lpstr>Façade Design Pattern</vt:lpstr>
      <vt:lpstr>Demonstration</vt:lpstr>
      <vt:lpstr>Bridge Design Pattern</vt:lpstr>
      <vt:lpstr>Demonstration</vt:lpstr>
      <vt:lpstr>Decorator Design Pattern</vt:lpstr>
      <vt:lpstr>Demonstration </vt:lpstr>
      <vt:lpstr>Chapter Concepts</vt:lpstr>
      <vt:lpstr>Behavioural Design Pattern </vt:lpstr>
      <vt:lpstr>Different Behavioural Design Pattern</vt:lpstr>
      <vt:lpstr>Chain of Responsibility Design Pattern</vt:lpstr>
      <vt:lpstr>Demonstration</vt:lpstr>
      <vt:lpstr>Strategy Design Pattern</vt:lpstr>
      <vt:lpstr>Demonstration </vt:lpstr>
      <vt:lpstr>Command Design Pattern</vt:lpstr>
      <vt:lpstr>Demonstration </vt:lpstr>
      <vt:lpstr>Observer Design Pattern</vt:lpstr>
      <vt:lpstr>Demonstration </vt:lpstr>
      <vt:lpstr>Template Design Pattern</vt:lpstr>
      <vt:lpstr>Demonstration </vt:lpstr>
      <vt:lpstr>Iterator Design Pattern</vt:lpstr>
      <vt:lpstr>Demonstration </vt:lpstr>
      <vt:lpstr>Chapter Summary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GUPTA GUSCSE201927349</dc:creator>
  <cp:lastModifiedBy>NIDHI GUPTA GUSCSE201927349</cp:lastModifiedBy>
  <cp:revision>1</cp:revision>
  <dcterms:created xsi:type="dcterms:W3CDTF">2022-09-12T09:34:09Z</dcterms:created>
  <dcterms:modified xsi:type="dcterms:W3CDTF">2022-09-12T10:06:47Z</dcterms:modified>
</cp:coreProperties>
</file>