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7" r:id="rId3"/>
    <p:sldId id="269" r:id="rId4"/>
    <p:sldId id="271" r:id="rId5"/>
    <p:sldId id="382" r:id="rId6"/>
    <p:sldId id="381" r:id="rId7"/>
    <p:sldId id="391" r:id="rId8"/>
    <p:sldId id="281" r:id="rId9"/>
    <p:sldId id="294" r:id="rId10"/>
    <p:sldId id="295" r:id="rId11"/>
    <p:sldId id="296" r:id="rId12"/>
    <p:sldId id="396" r:id="rId13"/>
    <p:sldId id="297" r:id="rId14"/>
    <p:sldId id="298" r:id="rId15"/>
    <p:sldId id="299" r:id="rId16"/>
    <p:sldId id="300" r:id="rId17"/>
    <p:sldId id="301" r:id="rId18"/>
    <p:sldId id="302" r:id="rId19"/>
    <p:sldId id="303" r:id="rId20"/>
    <p:sldId id="304" r:id="rId21"/>
    <p:sldId id="305" r:id="rId22"/>
    <p:sldId id="306" r:id="rId23"/>
    <p:sldId id="308" r:id="rId24"/>
    <p:sldId id="309" r:id="rId25"/>
    <p:sldId id="399" r:id="rId26"/>
    <p:sldId id="312" r:id="rId27"/>
    <p:sldId id="313" r:id="rId28"/>
    <p:sldId id="314" r:id="rId29"/>
    <p:sldId id="316" r:id="rId30"/>
    <p:sldId id="318" r:id="rId31"/>
    <p:sldId id="319" r:id="rId32"/>
    <p:sldId id="320" r:id="rId33"/>
    <p:sldId id="321" r:id="rId34"/>
    <p:sldId id="322" r:id="rId35"/>
    <p:sldId id="41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1467-863F-4E2E-865D-F3E565ED7A53}"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30EDA-AEF6-4DED-8D87-893F74B89F0D}" type="slidenum">
              <a:rPr lang="en-IN" smtClean="0"/>
              <a:t>‹#›</a:t>
            </a:fld>
            <a:endParaRPr lang="en-IN"/>
          </a:p>
        </p:txBody>
      </p:sp>
    </p:spTree>
    <p:extLst>
      <p:ext uri="{BB962C8B-B14F-4D97-AF65-F5344CB8AC3E}">
        <p14:creationId xmlns:p14="http://schemas.microsoft.com/office/powerpoint/2010/main" val="123192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2</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extLst>
      <p:ext uri="{BB962C8B-B14F-4D97-AF65-F5344CB8AC3E}">
        <p14:creationId xmlns:p14="http://schemas.microsoft.com/office/powerpoint/2010/main" val="43259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884BB2-C628-4D2A-8062-E425BC58C2AD}" type="slidenum">
              <a:rPr lang="en-US" smtClean="0"/>
              <a:pPr eaLnBrk="1" hangingPunct="1"/>
              <a:t>30</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buClr>
                <a:schemeClr val="tx2"/>
              </a:buClr>
            </a:pPr>
            <a:r>
              <a:rPr lang="en-US" dirty="0">
                <a:solidFill>
                  <a:srgbClr val="003399"/>
                </a:solidFill>
              </a:rPr>
              <a:t>Assume a shopping application.</a:t>
            </a:r>
          </a:p>
          <a:p>
            <a:pPr eaLnBrk="1" hangingPunct="1">
              <a:lnSpc>
                <a:spcPct val="150000"/>
              </a:lnSpc>
              <a:buClr>
                <a:schemeClr val="tx2"/>
              </a:buClr>
            </a:pPr>
            <a:r>
              <a:rPr lang="en-US" dirty="0">
                <a:solidFill>
                  <a:srgbClr val="003399"/>
                </a:solidFill>
              </a:rPr>
              <a:t>A customer orders for many items.</a:t>
            </a:r>
          </a:p>
          <a:p>
            <a:pPr eaLnBrk="1" hangingPunct="1">
              <a:lnSpc>
                <a:spcPct val="150000"/>
              </a:lnSpc>
              <a:buClr>
                <a:schemeClr val="tx2"/>
              </a:buClr>
            </a:pPr>
            <a:r>
              <a:rPr lang="en-US" dirty="0">
                <a:solidFill>
                  <a:srgbClr val="003399"/>
                </a:solidFill>
              </a:rPr>
              <a:t>We have 2 entities to maintain customer order.</a:t>
            </a:r>
          </a:p>
          <a:p>
            <a:pPr eaLnBrk="1" hangingPunct="1">
              <a:lnSpc>
                <a:spcPct val="150000"/>
              </a:lnSpc>
              <a:buClr>
                <a:schemeClr val="tx2"/>
              </a:buClr>
            </a:pPr>
            <a:r>
              <a:rPr lang="en-US" dirty="0">
                <a:solidFill>
                  <a:srgbClr val="003399"/>
                </a:solidFill>
              </a:rPr>
              <a:t>Orders entity: records the order details like order number, order date and customer id</a:t>
            </a:r>
          </a:p>
          <a:p>
            <a:pPr eaLnBrk="1" hangingPunct="1">
              <a:lnSpc>
                <a:spcPct val="150000"/>
              </a:lnSpc>
              <a:buClr>
                <a:schemeClr val="tx2"/>
              </a:buClr>
            </a:pPr>
            <a:r>
              <a:rPr lang="en-US" dirty="0">
                <a:solidFill>
                  <a:srgbClr val="003399"/>
                </a:solidFill>
              </a:rPr>
              <a:t>Order-Items: records the items pertaining to the order.</a:t>
            </a:r>
          </a:p>
          <a:p>
            <a:pPr eaLnBrk="1" hangingPunct="1">
              <a:lnSpc>
                <a:spcPct val="150000"/>
              </a:lnSpc>
              <a:buClr>
                <a:schemeClr val="tx2"/>
              </a:buClr>
            </a:pPr>
            <a:r>
              <a:rPr lang="en-US" dirty="0">
                <a:solidFill>
                  <a:srgbClr val="003399"/>
                </a:solidFill>
              </a:rPr>
              <a:t>Order-Items entity is a weak entity.</a:t>
            </a:r>
          </a:p>
          <a:p>
            <a:pPr eaLnBrk="1" hangingPunct="1"/>
            <a:endParaRPr lang="en-US" dirty="0">
              <a:solidFill>
                <a:schemeClr val="accent2"/>
              </a:solidFill>
              <a:latin typeface="Arial" charset="0"/>
            </a:endParaRPr>
          </a:p>
        </p:txBody>
      </p:sp>
    </p:spTree>
    <p:extLst>
      <p:ext uri="{BB962C8B-B14F-4D97-AF65-F5344CB8AC3E}">
        <p14:creationId xmlns:p14="http://schemas.microsoft.com/office/powerpoint/2010/main" val="777907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C9EE4-97A2-4BBD-A1D0-1C6B03EB0EDA}" type="slidenum">
              <a:rPr lang="en-US" smtClean="0"/>
              <a:pPr eaLnBrk="1" hangingPunct="1"/>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150714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B2154FA-A398-4A15-B832-BDCF1CB060E7}" type="slidenum">
              <a:rPr lang="en-US" smtClean="0"/>
              <a:pPr eaLnBrk="1" hangingPunct="1"/>
              <a:t>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solidFill>
                  <a:schemeClr val="bg2">
                    <a:lumMod val="50000"/>
                  </a:schemeClr>
                </a:solidFill>
              </a:rPr>
              <a:t>Data important to us must be stored so that we can retrieve it when we need it.</a:t>
            </a:r>
          </a:p>
          <a:p>
            <a:pPr eaLnBrk="1" hangingPunct="1"/>
            <a:endParaRPr lang="en-US" dirty="0"/>
          </a:p>
        </p:txBody>
      </p:sp>
    </p:spTree>
    <p:extLst>
      <p:ext uri="{BB962C8B-B14F-4D97-AF65-F5344CB8AC3E}">
        <p14:creationId xmlns:p14="http://schemas.microsoft.com/office/powerpoint/2010/main" val="95003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database model was introduced by E. F. </a:t>
            </a:r>
            <a:r>
              <a:rPr lang="en-US" baseline="0" dirty="0" err="1"/>
              <a:t>Codd</a:t>
            </a:r>
            <a:r>
              <a:rPr lang="en-US" baseline="0" dirty="0"/>
              <a:t>, of IBM's San Jose Research Laboratory. </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bg2">
                    <a:lumMod val="50000"/>
                  </a:schemeClr>
                </a:solidFill>
              </a:rPr>
              <a:t>For a given DBMS,</a:t>
            </a:r>
            <a:r>
              <a:rPr lang="en-US" baseline="0" dirty="0">
                <a:solidFill>
                  <a:schemeClr val="bg2">
                    <a:lumMod val="50000"/>
                  </a:schemeClr>
                </a:solidFill>
              </a:rPr>
              <a:t> </a:t>
            </a:r>
            <a:r>
              <a:rPr lang="en-US" dirty="0">
                <a:solidFill>
                  <a:schemeClr val="bg2">
                    <a:lumMod val="50000"/>
                  </a:schemeClr>
                </a:solidFill>
              </a:rPr>
              <a:t>depending on the structural description of the type of data</a:t>
            </a:r>
            <a:r>
              <a:rPr lang="en-US" baseline="0" dirty="0">
                <a:solidFill>
                  <a:schemeClr val="bg2">
                    <a:lumMod val="50000"/>
                  </a:schemeClr>
                </a:solidFill>
              </a:rPr>
              <a:t> </a:t>
            </a:r>
            <a:r>
              <a:rPr lang="en-US" dirty="0">
                <a:solidFill>
                  <a:schemeClr val="bg2">
                    <a:lumMod val="50000"/>
                  </a:schemeClr>
                </a:solidFill>
              </a:rPr>
              <a:t>the database stores</a:t>
            </a:r>
            <a:r>
              <a:rPr lang="en-US" baseline="0" dirty="0">
                <a:solidFill>
                  <a:schemeClr val="bg2">
                    <a:lumMod val="50000"/>
                  </a:schemeClr>
                </a:solidFill>
              </a:rPr>
              <a:t> (</a:t>
            </a:r>
            <a:r>
              <a:rPr lang="en-US" dirty="0">
                <a:solidFill>
                  <a:schemeClr val="bg2">
                    <a:lumMod val="50000"/>
                  </a:schemeClr>
                </a:solidFill>
              </a:rPr>
              <a:t>which is called </a:t>
            </a:r>
            <a:r>
              <a:rPr lang="en-US" i="1" dirty="0">
                <a:solidFill>
                  <a:schemeClr val="bg2">
                    <a:lumMod val="50000"/>
                  </a:schemeClr>
                </a:solidFill>
              </a:rPr>
              <a:t>Schema) </a:t>
            </a:r>
            <a:r>
              <a:rPr lang="en-US" i="0" dirty="0">
                <a:solidFill>
                  <a:schemeClr val="bg2">
                    <a:lumMod val="50000"/>
                  </a:schemeClr>
                </a:solidFill>
              </a:rPr>
              <a:t>the model is defined.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There are 4 models:</a:t>
            </a:r>
          </a:p>
          <a:p>
            <a:pPr marL="228600" indent="-228600" eaLnBrk="1" hangingPunct="1">
              <a:buAutoNum type="arabicPeriod"/>
            </a:pPr>
            <a:r>
              <a:rPr lang="en-US" dirty="0">
                <a:solidFill>
                  <a:schemeClr val="tx1"/>
                </a:solidFill>
              </a:rPr>
              <a:t>Hierarchical Model</a:t>
            </a:r>
          </a:p>
          <a:p>
            <a:pPr eaLnBrk="1" hangingPunct="1"/>
            <a:r>
              <a:rPr lang="en-US" dirty="0">
                <a:solidFill>
                  <a:schemeClr val="bg2">
                    <a:lumMod val="50000"/>
                  </a:schemeClr>
                </a:solidFill>
              </a:rPr>
              <a:t>Data is organized into tree-like structure. </a:t>
            </a:r>
          </a:p>
          <a:p>
            <a:pPr eaLnBrk="1" hangingPunct="1"/>
            <a:r>
              <a:rPr lang="en-US" dirty="0">
                <a:solidFill>
                  <a:schemeClr val="bg2">
                    <a:lumMod val="50000"/>
                  </a:schemeClr>
                </a:solidFill>
              </a:rPr>
              <a:t>Used by the older mainframe database systems like IMS by IBM.</a:t>
            </a:r>
          </a:p>
          <a:p>
            <a:pPr eaLnBrk="1" hangingPunct="1"/>
            <a:r>
              <a:rPr lang="en-US" dirty="0">
                <a:solidFill>
                  <a:schemeClr val="bg2">
                    <a:lumMod val="50000"/>
                  </a:schemeClr>
                </a:solidFill>
              </a:rPr>
              <a:t>Parent-child relationship between the data. 1:N mapping.</a:t>
            </a:r>
          </a:p>
          <a:p>
            <a:pPr marL="0" indent="0" eaLnBrk="1" hangingPunct="1">
              <a:buNone/>
            </a:pPr>
            <a:endParaRPr lang="en-US" dirty="0">
              <a:solidFill>
                <a:schemeClr val="tx1"/>
              </a:solidFill>
            </a:endParaRPr>
          </a:p>
          <a:p>
            <a:pPr eaLnBrk="1" hangingPunct="1"/>
            <a:r>
              <a:rPr lang="en-US" dirty="0">
                <a:solidFill>
                  <a:schemeClr val="tx1"/>
                </a:solidFill>
              </a:rPr>
              <a:t>2. Network Model</a:t>
            </a:r>
          </a:p>
          <a:p>
            <a:pPr eaLnBrk="1" hangingPunct="1"/>
            <a:r>
              <a:rPr lang="en-US" dirty="0">
                <a:solidFill>
                  <a:schemeClr val="bg2">
                    <a:lumMod val="50000"/>
                  </a:schemeClr>
                </a:solidFill>
              </a:rPr>
              <a:t>Network model is very much like hierarchical model with the exception that it allows a record to have more than one parent </a:t>
            </a:r>
          </a:p>
          <a:p>
            <a:pPr eaLnBrk="1" hangingPunct="1"/>
            <a:r>
              <a:rPr lang="en-US" dirty="0">
                <a:solidFill>
                  <a:schemeClr val="bg2">
                    <a:lumMod val="50000"/>
                  </a:schemeClr>
                </a:solidFill>
              </a:rPr>
              <a:t>N:M mapping (many to many relationship)</a:t>
            </a:r>
          </a:p>
          <a:p>
            <a:pPr eaLnBrk="1" hangingPunct="1"/>
            <a:endParaRPr lang="en-US" dirty="0">
              <a:solidFill>
                <a:schemeClr val="tx1"/>
              </a:solidFill>
            </a:endParaRPr>
          </a:p>
          <a:p>
            <a:pPr eaLnBrk="1" hangingPunct="1"/>
            <a:r>
              <a:rPr lang="en-US" dirty="0">
                <a:solidFill>
                  <a:schemeClr val="tx1"/>
                </a:solidFill>
              </a:rPr>
              <a:t>3. Relational Model</a:t>
            </a:r>
          </a:p>
          <a:p>
            <a:pPr marL="0" indent="0" eaLnBrk="1" hangingPunct="1">
              <a:lnSpc>
                <a:spcPct val="90000"/>
              </a:lnSpc>
              <a:tabLst>
                <a:tab pos="233363" algn="l"/>
              </a:tabLst>
            </a:pPr>
            <a:r>
              <a:rPr lang="en-US" dirty="0">
                <a:solidFill>
                  <a:schemeClr val="tx1"/>
                </a:solidFill>
              </a:rPr>
              <a:t>Most database system use this model.</a:t>
            </a:r>
          </a:p>
          <a:p>
            <a:pPr marL="0" indent="0" eaLnBrk="1" hangingPunct="1">
              <a:lnSpc>
                <a:spcPct val="90000"/>
              </a:lnSpc>
              <a:tabLst>
                <a:tab pos="233363" algn="l"/>
              </a:tabLst>
            </a:pPr>
            <a:r>
              <a:rPr lang="en-US" dirty="0">
                <a:solidFill>
                  <a:schemeClr val="tx1"/>
                </a:solidFill>
              </a:rPr>
              <a:t> The schema for relational model is a table (relation)  which has a name, attributes or column or field and a type for each field.</a:t>
            </a:r>
          </a:p>
          <a:p>
            <a:pPr marL="0" indent="0" eaLnBrk="1" hangingPunct="1">
              <a:lnSpc>
                <a:spcPct val="90000"/>
              </a:lnSpc>
              <a:tabLst>
                <a:tab pos="233363" algn="l"/>
              </a:tabLst>
            </a:pPr>
            <a:r>
              <a:rPr lang="en-US" dirty="0">
                <a:solidFill>
                  <a:schemeClr val="tx1"/>
                </a:solidFill>
              </a:rPr>
              <a:t> Relationship is maintained by the common attributes in the tables. Can be one-one or one to many or many to many.</a:t>
            </a:r>
          </a:p>
          <a:p>
            <a:pPr eaLnBrk="1" hangingPunct="1"/>
            <a:r>
              <a:rPr lang="en-US" dirty="0">
                <a:solidFill>
                  <a:schemeClr val="tx1"/>
                </a:solidFill>
              </a:rPr>
              <a:t>This</a:t>
            </a:r>
            <a:r>
              <a:rPr lang="en-US" baseline="0" dirty="0">
                <a:solidFill>
                  <a:schemeClr val="tx1"/>
                </a:solidFill>
              </a:rPr>
              <a:t> is what we will be learning in this session.</a:t>
            </a:r>
          </a:p>
          <a:p>
            <a:pPr eaLnBrk="1" hangingPunct="1"/>
            <a:endParaRPr lang="en-US" dirty="0">
              <a:solidFill>
                <a:schemeClr val="tx1"/>
              </a:solidFill>
            </a:endParaRPr>
          </a:p>
          <a:p>
            <a:pPr eaLnBrk="1" hangingPunct="1"/>
            <a:r>
              <a:rPr lang="en-US" dirty="0">
                <a:solidFill>
                  <a:schemeClr val="tx1"/>
                </a:solidFill>
              </a:rPr>
              <a:t>4. Object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The new wave of database technologies use  Object-oriented data model (OODM).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a:t>
            </a:fld>
            <a:endParaRPr lang="en-US"/>
          </a:p>
        </p:txBody>
      </p:sp>
    </p:spTree>
    <p:extLst>
      <p:ext uri="{BB962C8B-B14F-4D97-AF65-F5344CB8AC3E}">
        <p14:creationId xmlns:p14="http://schemas.microsoft.com/office/powerpoint/2010/main" val="230673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44932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EFE9F9-0A21-445E-900F-66440673E75A}" type="slidenum">
              <a:rPr lang="en-US" smtClean="0"/>
              <a:pPr eaLnBrk="1" hangingPunct="1"/>
              <a:t>11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extLst>
      <p:ext uri="{BB962C8B-B14F-4D97-AF65-F5344CB8AC3E}">
        <p14:creationId xmlns:p14="http://schemas.microsoft.com/office/powerpoint/2010/main" val="365104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12</a:t>
            </a:fld>
            <a:endParaRPr lang="en-US"/>
          </a:p>
        </p:txBody>
      </p:sp>
    </p:spTree>
    <p:extLst>
      <p:ext uri="{BB962C8B-B14F-4D97-AF65-F5344CB8AC3E}">
        <p14:creationId xmlns:p14="http://schemas.microsoft.com/office/powerpoint/2010/main" val="416047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8CFFF9-2C13-419F-98F6-5EB028FBA7E8}" type="slidenum">
              <a:rPr lang="en-US" smtClean="0"/>
              <a:pPr eaLnBrk="1" hangingPunct="1"/>
              <a:t>13</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30421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6F8E70-84CB-4422-8477-528229D38E4E}" type="slidenum">
              <a:rPr lang="en-US" smtClean="0"/>
              <a:pPr eaLnBrk="1" hangingPunct="1"/>
              <a:t>18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1234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9E0FA9-6306-4BC2-8C1A-691DE9819ED7}" type="slidenum">
              <a:rPr lang="en-US" smtClean="0"/>
              <a:pPr eaLnBrk="1" hangingPunct="1"/>
              <a:t>22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388145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33510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83704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811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1267036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086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92614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30771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55052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63199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1918C-DCFA-4A15-B6A8-C02D908E603F}"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26531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1918C-DCFA-4A15-B6A8-C02D908E603F}"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378823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1918C-DCFA-4A15-B6A8-C02D908E603F}"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11844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1918C-DCFA-4A15-B6A8-C02D908E603F}"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339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1918C-DCFA-4A15-B6A8-C02D908E603F}"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99391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1918C-DCFA-4A15-B6A8-C02D908E603F}"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100057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B1918C-DCFA-4A15-B6A8-C02D908E603F}"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C64CB-64C2-4482-82D5-C527B422F0C2}" type="slidenum">
              <a:rPr lang="en-IN" smtClean="0"/>
              <a:t>‹#›</a:t>
            </a:fld>
            <a:endParaRPr lang="en-IN"/>
          </a:p>
        </p:txBody>
      </p:sp>
    </p:spTree>
    <p:extLst>
      <p:ext uri="{BB962C8B-B14F-4D97-AF65-F5344CB8AC3E}">
        <p14:creationId xmlns:p14="http://schemas.microsoft.com/office/powerpoint/2010/main" val="262637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B1918C-DCFA-4A15-B6A8-C02D908E603F}" type="datetimeFigureOut">
              <a:rPr lang="en-IN" smtClean="0"/>
              <a:t>26-11-2021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FC64CB-64C2-4482-82D5-C527B422F0C2}" type="slidenum">
              <a:rPr lang="en-IN" smtClean="0"/>
              <a:t>‹#›</a:t>
            </a:fld>
            <a:endParaRPr lang="en-IN"/>
          </a:p>
        </p:txBody>
      </p:sp>
    </p:spTree>
    <p:extLst>
      <p:ext uri="{BB962C8B-B14F-4D97-AF65-F5344CB8AC3E}">
        <p14:creationId xmlns:p14="http://schemas.microsoft.com/office/powerpoint/2010/main" val="575972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FAFF-278B-4C7F-818E-5FA7A384736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FDF3120-77D7-43AE-929D-9256F5A3C62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34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28800" y="-152400"/>
            <a:ext cx="7772400" cy="1143000"/>
          </a:xfrm>
        </p:spPr>
        <p:txBody>
          <a:bodyPr/>
          <a:lstStyle/>
          <a:p>
            <a:pPr eaLnBrk="1" hangingPunct="1"/>
            <a:r>
              <a:rPr lang="en-US" dirty="0"/>
              <a:t>Defining Entity</a:t>
            </a:r>
          </a:p>
        </p:txBody>
      </p:sp>
      <p:sp>
        <p:nvSpPr>
          <p:cNvPr id="8196" name="Rectangle 3"/>
          <p:cNvSpPr>
            <a:spLocks noGrp="1" noChangeArrowheads="1"/>
          </p:cNvSpPr>
          <p:nvPr>
            <p:ph idx="1"/>
          </p:nvPr>
        </p:nvSpPr>
        <p:spPr>
          <a:xfrm>
            <a:off x="1905000" y="1600200"/>
            <a:ext cx="7924800" cy="4495800"/>
          </a:xfrm>
        </p:spPr>
        <p:txBody>
          <a:bodyPr>
            <a:normAutofit/>
          </a:bodyPr>
          <a:lstStyle/>
          <a:p>
            <a:pPr eaLnBrk="1" hangingPunct="1">
              <a:lnSpc>
                <a:spcPct val="150000"/>
              </a:lnSpc>
            </a:pPr>
            <a:r>
              <a:rPr lang="en-US" b="1" dirty="0">
                <a:solidFill>
                  <a:schemeClr val="tx2"/>
                </a:solidFill>
              </a:rPr>
              <a:t>Entity</a:t>
            </a:r>
            <a:r>
              <a:rPr lang="en-US" dirty="0">
                <a:solidFill>
                  <a:schemeClr val="tx2"/>
                </a:solidFill>
              </a:rPr>
              <a:t>: </a:t>
            </a:r>
            <a:r>
              <a:rPr lang="en-US" dirty="0">
                <a:solidFill>
                  <a:schemeClr val="bg2">
                    <a:lumMod val="50000"/>
                  </a:schemeClr>
                </a:solidFill>
              </a:rPr>
              <a:t>It is an object that is distinct and unique. Examples: a student, a an employee , a college etc.</a:t>
            </a:r>
          </a:p>
          <a:p>
            <a:pPr eaLnBrk="1" hangingPunct="1">
              <a:lnSpc>
                <a:spcPct val="150000"/>
              </a:lnSpc>
            </a:pPr>
            <a:r>
              <a:rPr lang="en-US" b="1" dirty="0">
                <a:solidFill>
                  <a:schemeClr val="tx2"/>
                </a:solidFill>
              </a:rPr>
              <a:t>Entity</a:t>
            </a:r>
            <a:r>
              <a:rPr lang="en-US" dirty="0">
                <a:solidFill>
                  <a:schemeClr val="tx2"/>
                </a:solidFill>
              </a:rPr>
              <a:t> </a:t>
            </a:r>
            <a:r>
              <a:rPr lang="en-US" b="1" dirty="0">
                <a:solidFill>
                  <a:schemeClr val="tx2"/>
                </a:solidFill>
              </a:rPr>
              <a:t>set</a:t>
            </a:r>
            <a:r>
              <a:rPr lang="en-US" dirty="0">
                <a:solidFill>
                  <a:schemeClr val="tx2"/>
                </a:solidFill>
              </a:rPr>
              <a:t>: </a:t>
            </a:r>
            <a:r>
              <a:rPr lang="en-US" dirty="0">
                <a:solidFill>
                  <a:schemeClr val="bg2">
                    <a:lumMod val="50000"/>
                  </a:schemeClr>
                </a:solidFill>
              </a:rPr>
              <a:t>A collection of similar entities is entity set. Examples : Students, Colleges</a:t>
            </a:r>
          </a:p>
          <a:p>
            <a:pPr eaLnBrk="1" hangingPunct="1">
              <a:lnSpc>
                <a:spcPct val="150000"/>
              </a:lnSpc>
            </a:pPr>
            <a:r>
              <a:rPr lang="en-US" b="1" dirty="0">
                <a:solidFill>
                  <a:schemeClr val="tx2"/>
                </a:solidFill>
              </a:rPr>
              <a:t>Attributes</a:t>
            </a:r>
            <a:r>
              <a:rPr lang="en-US" dirty="0">
                <a:solidFill>
                  <a:schemeClr val="tx2"/>
                </a:solidFill>
              </a:rPr>
              <a:t>: </a:t>
            </a:r>
            <a:r>
              <a:rPr lang="en-US" dirty="0">
                <a:solidFill>
                  <a:schemeClr val="bg2">
                    <a:lumMod val="50000"/>
                  </a:schemeClr>
                </a:solidFill>
              </a:rPr>
              <a:t>Properties that describe an entity is attribute. All entities in the entity set have same attributes (but the values of the attribute may be different). For example, a student will have registration number, name and address as attributes.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10</a:t>
            </a:fld>
            <a:endParaRPr lang="en-US"/>
          </a:p>
        </p:txBody>
      </p:sp>
    </p:spTree>
    <p:extLst>
      <p:ext uri="{BB962C8B-B14F-4D97-AF65-F5344CB8AC3E}">
        <p14:creationId xmlns:p14="http://schemas.microsoft.com/office/powerpoint/2010/main" val="64601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752600" y="0"/>
            <a:ext cx="7772400" cy="838200"/>
          </a:xfrm>
        </p:spPr>
        <p:txBody>
          <a:bodyPr/>
          <a:lstStyle/>
          <a:p>
            <a:pPr eaLnBrk="1" hangingPunct="1"/>
            <a:r>
              <a:rPr lang="en-US" dirty="0"/>
              <a:t>Primary Key</a:t>
            </a:r>
          </a:p>
        </p:txBody>
      </p:sp>
      <p:sp>
        <p:nvSpPr>
          <p:cNvPr id="9220" name="Rectangle 3"/>
          <p:cNvSpPr>
            <a:spLocks noGrp="1" noChangeArrowheads="1"/>
          </p:cNvSpPr>
          <p:nvPr>
            <p:ph idx="1"/>
          </p:nvPr>
        </p:nvSpPr>
        <p:spPr>
          <a:xfrm>
            <a:off x="1752600" y="1295400"/>
            <a:ext cx="8763000" cy="4876800"/>
          </a:xfrm>
        </p:spPr>
        <p:txBody>
          <a:bodyPr>
            <a:normAutofit/>
          </a:bodyPr>
          <a:lstStyle/>
          <a:p>
            <a:pPr eaLnBrk="1" hangingPunct="1"/>
            <a:r>
              <a:rPr lang="en-US" dirty="0">
                <a:solidFill>
                  <a:schemeClr val="bg2">
                    <a:lumMod val="50000"/>
                  </a:schemeClr>
                </a:solidFill>
              </a:rPr>
              <a:t>A minimal set of attributes that uniquely identifies an entity is called a </a:t>
            </a:r>
            <a:r>
              <a:rPr lang="en-US" i="1" dirty="0">
                <a:solidFill>
                  <a:schemeClr val="bg2">
                    <a:lumMod val="50000"/>
                  </a:schemeClr>
                </a:solidFill>
              </a:rPr>
              <a:t>candidate key</a:t>
            </a:r>
            <a:r>
              <a:rPr lang="en-US" dirty="0">
                <a:solidFill>
                  <a:schemeClr val="bg2">
                    <a:lumMod val="50000"/>
                  </a:schemeClr>
                </a:solidFill>
              </a:rPr>
              <a:t>.</a:t>
            </a:r>
          </a:p>
          <a:p>
            <a:pPr eaLnBrk="1" hangingPunct="1"/>
            <a:r>
              <a:rPr lang="en-US" dirty="0">
                <a:solidFill>
                  <a:schemeClr val="bg2">
                    <a:lumMod val="50000"/>
                  </a:schemeClr>
                </a:solidFill>
              </a:rPr>
              <a:t>An entity can have many candidate keys. For example, for a student entity, if we assume that students have unique names. In that case both registration number and name are candidate keys.</a:t>
            </a:r>
          </a:p>
          <a:p>
            <a:pPr eaLnBrk="1" hangingPunct="1"/>
            <a:r>
              <a:rPr lang="en-US" dirty="0">
                <a:solidFill>
                  <a:schemeClr val="bg2">
                    <a:lumMod val="50000"/>
                  </a:schemeClr>
                </a:solidFill>
              </a:rPr>
              <a:t>One among the candidate keys is ‘chosen’ to be a </a:t>
            </a:r>
            <a:r>
              <a:rPr lang="en-US" i="1" dirty="0">
                <a:solidFill>
                  <a:schemeClr val="bg2">
                    <a:lumMod val="50000"/>
                  </a:schemeClr>
                </a:solidFill>
              </a:rPr>
              <a:t>primary key. </a:t>
            </a:r>
            <a:r>
              <a:rPr lang="en-US" dirty="0">
                <a:solidFill>
                  <a:schemeClr val="bg2">
                    <a:lumMod val="50000"/>
                  </a:schemeClr>
                </a:solidFill>
              </a:rPr>
              <a:t>A primary key should not be null.</a:t>
            </a:r>
          </a:p>
          <a:p>
            <a:pPr eaLnBrk="1" hangingPunct="1"/>
            <a:r>
              <a:rPr lang="en-US" dirty="0">
                <a:solidFill>
                  <a:schemeClr val="bg2">
                    <a:lumMod val="50000"/>
                  </a:schemeClr>
                </a:solidFill>
              </a:rPr>
              <a:t>A </a:t>
            </a:r>
            <a:r>
              <a:rPr lang="en-US" i="1" dirty="0">
                <a:solidFill>
                  <a:schemeClr val="bg2">
                    <a:lumMod val="50000"/>
                  </a:schemeClr>
                </a:solidFill>
              </a:rPr>
              <a:t>composite key</a:t>
            </a:r>
            <a:r>
              <a:rPr lang="en-US" dirty="0">
                <a:solidFill>
                  <a:schemeClr val="bg2">
                    <a:lumMod val="50000"/>
                  </a:schemeClr>
                </a:solidFill>
              </a:rPr>
              <a:t> is a primary key with more than one attribute.</a:t>
            </a:r>
          </a:p>
          <a:p>
            <a:pPr eaLnBrk="1" hangingPunct="1"/>
            <a:r>
              <a:rPr lang="en-US" dirty="0">
                <a:solidFill>
                  <a:schemeClr val="bg2">
                    <a:lumMod val="50000"/>
                  </a:schemeClr>
                </a:solidFill>
              </a:rPr>
              <a:t>A </a:t>
            </a:r>
            <a:r>
              <a:rPr lang="en-US" i="1" dirty="0">
                <a:solidFill>
                  <a:schemeClr val="bg2">
                    <a:lumMod val="50000"/>
                  </a:schemeClr>
                </a:solidFill>
              </a:rPr>
              <a:t>super key</a:t>
            </a:r>
            <a:r>
              <a:rPr lang="en-US" dirty="0">
                <a:solidFill>
                  <a:schemeClr val="bg2">
                    <a:lumMod val="50000"/>
                  </a:schemeClr>
                </a:solidFill>
              </a:rPr>
              <a:t> is a set of attributes which contains the primary key.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11</a:t>
            </a:fld>
            <a:endParaRPr lang="en-US"/>
          </a:p>
        </p:txBody>
      </p:sp>
    </p:spTree>
    <p:extLst>
      <p:ext uri="{BB962C8B-B14F-4D97-AF65-F5344CB8AC3E}">
        <p14:creationId xmlns:p14="http://schemas.microsoft.com/office/powerpoint/2010/main" val="295473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Notations in ER diagram</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sp>
        <p:nvSpPr>
          <p:cNvPr id="5" name="Text Box 6"/>
          <p:cNvSpPr txBox="1">
            <a:spLocks noChangeArrowheads="1"/>
          </p:cNvSpPr>
          <p:nvPr/>
        </p:nvSpPr>
        <p:spPr bwMode="auto">
          <a:xfrm>
            <a:off x="1920240" y="1980249"/>
            <a:ext cx="204216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800" b="1" dirty="0">
              <a:solidFill>
                <a:srgbClr val="00B050"/>
              </a:solidFill>
              <a:latin typeface="Courier New" pitchFamily="49" charset="0"/>
            </a:endParaRPr>
          </a:p>
        </p:txBody>
      </p:sp>
      <p:sp>
        <p:nvSpPr>
          <p:cNvPr id="6" name="Rectangle 5"/>
          <p:cNvSpPr/>
          <p:nvPr/>
        </p:nvSpPr>
        <p:spPr>
          <a:xfrm>
            <a:off x="5181601" y="2041804"/>
            <a:ext cx="1174809" cy="400110"/>
          </a:xfrm>
          <a:prstGeom prst="rect">
            <a:avLst/>
          </a:prstGeom>
        </p:spPr>
        <p:txBody>
          <a:bodyPr wrap="none">
            <a:spAutoFit/>
          </a:bodyPr>
          <a:lstStyle/>
          <a:p>
            <a:pPr eaLnBrk="1" hangingPunct="1"/>
            <a:r>
              <a:rPr lang="en-US" sz="2000" dirty="0">
                <a:solidFill>
                  <a:srgbClr val="5F5F5F"/>
                </a:solidFill>
              </a:rPr>
              <a:t>Entity</a:t>
            </a:r>
            <a:r>
              <a:rPr lang="en-US" b="1" dirty="0">
                <a:solidFill>
                  <a:srgbClr val="339933"/>
                </a:solidFill>
                <a:latin typeface="Arial Narrow" pitchFamily="34" charset="0"/>
              </a:rPr>
              <a:t> </a:t>
            </a:r>
            <a:r>
              <a:rPr lang="en-US" sz="2000" dirty="0">
                <a:solidFill>
                  <a:srgbClr val="5F5F5F"/>
                </a:solidFill>
              </a:rPr>
              <a:t>Set</a:t>
            </a:r>
          </a:p>
        </p:txBody>
      </p:sp>
      <p:sp>
        <p:nvSpPr>
          <p:cNvPr id="7" name="Oval 13"/>
          <p:cNvSpPr>
            <a:spLocks noChangeArrowheads="1"/>
          </p:cNvSpPr>
          <p:nvPr/>
        </p:nvSpPr>
        <p:spPr bwMode="auto">
          <a:xfrm>
            <a:off x="2057400" y="3276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b="1" u="sng" dirty="0">
              <a:solidFill>
                <a:srgbClr val="00B050"/>
              </a:solidFill>
              <a:latin typeface="Courier New" pitchFamily="49" charset="0"/>
            </a:endParaRPr>
          </a:p>
        </p:txBody>
      </p:sp>
      <p:sp>
        <p:nvSpPr>
          <p:cNvPr id="8" name="Rectangle 7"/>
          <p:cNvSpPr/>
          <p:nvPr/>
        </p:nvSpPr>
        <p:spPr>
          <a:xfrm>
            <a:off x="5306635" y="3343245"/>
            <a:ext cx="1138453" cy="400110"/>
          </a:xfrm>
          <a:prstGeom prst="rect">
            <a:avLst/>
          </a:prstGeom>
        </p:spPr>
        <p:txBody>
          <a:bodyPr wrap="none">
            <a:spAutoFit/>
          </a:bodyPr>
          <a:lstStyle/>
          <a:p>
            <a:pPr eaLnBrk="1" hangingPunct="1"/>
            <a:r>
              <a:rPr lang="en-US" sz="2000" dirty="0">
                <a:solidFill>
                  <a:srgbClr val="5F5F5F"/>
                </a:solidFill>
              </a:rPr>
              <a:t>Attribute</a:t>
            </a:r>
          </a:p>
        </p:txBody>
      </p:sp>
      <p:sp>
        <p:nvSpPr>
          <p:cNvPr id="9" name="Rectangle 6"/>
          <p:cNvSpPr>
            <a:spLocks noChangeArrowheads="1"/>
          </p:cNvSpPr>
          <p:nvPr/>
        </p:nvSpPr>
        <p:spPr bwMode="auto">
          <a:xfrm rot="2711679">
            <a:off x="2464814" y="4641517"/>
            <a:ext cx="953012" cy="9521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Rectangle 9"/>
          <p:cNvSpPr/>
          <p:nvPr/>
        </p:nvSpPr>
        <p:spPr>
          <a:xfrm>
            <a:off x="5411885" y="4917557"/>
            <a:ext cx="1473032" cy="400110"/>
          </a:xfrm>
          <a:prstGeom prst="rect">
            <a:avLst/>
          </a:prstGeom>
        </p:spPr>
        <p:txBody>
          <a:bodyPr wrap="none">
            <a:spAutoFit/>
          </a:bodyPr>
          <a:lstStyle/>
          <a:p>
            <a:pPr eaLnBrk="1" hangingPunct="1"/>
            <a:r>
              <a:rPr lang="en-US" sz="2000" dirty="0">
                <a:solidFill>
                  <a:srgbClr val="5F5F5F"/>
                </a:solidFill>
              </a:rPr>
              <a:t>Relationship</a:t>
            </a:r>
          </a:p>
        </p:txBody>
      </p:sp>
    </p:spTree>
    <p:extLst>
      <p:ext uri="{BB962C8B-B14F-4D97-AF65-F5344CB8AC3E}">
        <p14:creationId xmlns:p14="http://schemas.microsoft.com/office/powerpoint/2010/main" val="301685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1905000" y="-152400"/>
            <a:ext cx="8382000" cy="1143000"/>
          </a:xfrm>
        </p:spPr>
        <p:txBody>
          <a:bodyPr>
            <a:normAutofit fontScale="90000"/>
          </a:bodyPr>
          <a:lstStyle/>
          <a:p>
            <a:pPr eaLnBrk="1" hangingPunct="1"/>
            <a:r>
              <a:rPr lang="en-US" dirty="0"/>
              <a:t>Representing an entity in Chen’s notation</a:t>
            </a:r>
            <a:r>
              <a:rPr lang="en-US" dirty="0">
                <a:latin typeface="Courier New" pitchFamily="49" charset="0"/>
              </a:rPr>
              <a:t> </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13</a:t>
            </a:fld>
            <a:endParaRPr lang="en-US"/>
          </a:p>
        </p:txBody>
      </p:sp>
      <p:sp>
        <p:nvSpPr>
          <p:cNvPr id="10244" name="Text Box 6"/>
          <p:cNvSpPr txBox="1">
            <a:spLocks noChangeArrowheads="1"/>
          </p:cNvSpPr>
          <p:nvPr/>
        </p:nvSpPr>
        <p:spPr bwMode="auto">
          <a:xfrm>
            <a:off x="1905000" y="25193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Students</a:t>
            </a:r>
          </a:p>
        </p:txBody>
      </p:sp>
      <p:sp>
        <p:nvSpPr>
          <p:cNvPr id="10245" name="Line 7"/>
          <p:cNvSpPr>
            <a:spLocks noChangeShapeType="1"/>
          </p:cNvSpPr>
          <p:nvPr/>
        </p:nvSpPr>
        <p:spPr bwMode="auto">
          <a:xfrm flipV="1">
            <a:off x="3320772" y="1828800"/>
            <a:ext cx="1708428" cy="8733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6" name="Line 8"/>
          <p:cNvSpPr>
            <a:spLocks noChangeShapeType="1"/>
          </p:cNvSpPr>
          <p:nvPr/>
        </p:nvSpPr>
        <p:spPr bwMode="auto">
          <a:xfrm>
            <a:off x="3320772" y="2762310"/>
            <a:ext cx="1860828" cy="570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7" name="Line 9"/>
          <p:cNvSpPr>
            <a:spLocks noChangeShapeType="1"/>
          </p:cNvSpPr>
          <p:nvPr/>
        </p:nvSpPr>
        <p:spPr bwMode="auto">
          <a:xfrm>
            <a:off x="3320773" y="2790856"/>
            <a:ext cx="1632228" cy="10239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48" name="Oval 13"/>
          <p:cNvSpPr>
            <a:spLocks noChangeArrowheads="1"/>
          </p:cNvSpPr>
          <p:nvPr/>
        </p:nvSpPr>
        <p:spPr bwMode="auto">
          <a:xfrm>
            <a:off x="4953000" y="160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rPr>
              <a:t>regNo</a:t>
            </a:r>
            <a:endParaRPr lang="en-US" sz="2000" b="1" u="sng" dirty="0">
              <a:latin typeface="Courier New" pitchFamily="49" charset="0"/>
            </a:endParaRPr>
          </a:p>
        </p:txBody>
      </p:sp>
      <p:sp>
        <p:nvSpPr>
          <p:cNvPr id="10249" name="Oval 15"/>
          <p:cNvSpPr>
            <a:spLocks noChangeArrowheads="1"/>
          </p:cNvSpPr>
          <p:nvPr/>
        </p:nvSpPr>
        <p:spPr bwMode="auto">
          <a:xfrm>
            <a:off x="5181600" y="2590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0250" name="Oval 16"/>
          <p:cNvSpPr>
            <a:spLocks noChangeArrowheads="1"/>
          </p:cNvSpPr>
          <p:nvPr/>
        </p:nvSpPr>
        <p:spPr bwMode="auto">
          <a:xfrm>
            <a:off x="4953000" y="35814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0251" name="Text Box 17"/>
          <p:cNvSpPr txBox="1">
            <a:spLocks noChangeArrowheads="1"/>
          </p:cNvSpPr>
          <p:nvPr/>
        </p:nvSpPr>
        <p:spPr bwMode="auto">
          <a:xfrm>
            <a:off x="4742676" y="4852153"/>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Courses</a:t>
            </a:r>
          </a:p>
        </p:txBody>
      </p:sp>
      <p:sp>
        <p:nvSpPr>
          <p:cNvPr id="10252" name="Line 18"/>
          <p:cNvSpPr>
            <a:spLocks noChangeShapeType="1"/>
          </p:cNvSpPr>
          <p:nvPr/>
        </p:nvSpPr>
        <p:spPr bwMode="auto">
          <a:xfrm flipV="1">
            <a:off x="6019800" y="4495800"/>
            <a:ext cx="1143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3" name="Line 19"/>
          <p:cNvSpPr>
            <a:spLocks noChangeShapeType="1"/>
          </p:cNvSpPr>
          <p:nvPr/>
        </p:nvSpPr>
        <p:spPr bwMode="auto">
          <a:xfrm>
            <a:off x="6019800" y="5105400"/>
            <a:ext cx="2019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4" name="Line 20"/>
          <p:cNvSpPr>
            <a:spLocks noChangeShapeType="1"/>
          </p:cNvSpPr>
          <p:nvPr/>
        </p:nvSpPr>
        <p:spPr bwMode="auto">
          <a:xfrm>
            <a:off x="5943600" y="5257800"/>
            <a:ext cx="2657910" cy="723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255" name="Oval 21"/>
          <p:cNvSpPr>
            <a:spLocks noChangeArrowheads="1"/>
          </p:cNvSpPr>
          <p:nvPr/>
        </p:nvSpPr>
        <p:spPr bwMode="auto">
          <a:xfrm>
            <a:off x="7162800" y="4114800"/>
            <a:ext cx="1752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streamId</a:t>
            </a:r>
          </a:p>
        </p:txBody>
      </p:sp>
      <p:sp>
        <p:nvSpPr>
          <p:cNvPr id="10256" name="Oval 22"/>
          <p:cNvSpPr>
            <a:spLocks noChangeArrowheads="1"/>
          </p:cNvSpPr>
          <p:nvPr/>
        </p:nvSpPr>
        <p:spPr bwMode="auto">
          <a:xfrm>
            <a:off x="8039100" y="4876800"/>
            <a:ext cx="16383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title</a:t>
            </a:r>
          </a:p>
        </p:txBody>
      </p:sp>
      <p:sp>
        <p:nvSpPr>
          <p:cNvPr id="10257" name="Oval 23"/>
          <p:cNvSpPr>
            <a:spLocks noChangeArrowheads="1"/>
          </p:cNvSpPr>
          <p:nvPr/>
        </p:nvSpPr>
        <p:spPr bwMode="auto">
          <a:xfrm>
            <a:off x="8601510" y="5715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noOfSems</a:t>
            </a:r>
          </a:p>
        </p:txBody>
      </p:sp>
      <p:sp>
        <p:nvSpPr>
          <p:cNvPr id="10259" name="Text Box 26"/>
          <p:cNvSpPr txBox="1">
            <a:spLocks noChangeArrowheads="1"/>
          </p:cNvSpPr>
          <p:nvPr/>
        </p:nvSpPr>
        <p:spPr bwMode="auto">
          <a:xfrm>
            <a:off x="2133600" y="3930134"/>
            <a:ext cx="1163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Entity Set</a:t>
            </a:r>
          </a:p>
        </p:txBody>
      </p:sp>
      <p:sp>
        <p:nvSpPr>
          <p:cNvPr id="10260" name="Text Box 27"/>
          <p:cNvSpPr txBox="1">
            <a:spLocks noChangeArrowheads="1"/>
          </p:cNvSpPr>
          <p:nvPr/>
        </p:nvSpPr>
        <p:spPr bwMode="auto">
          <a:xfrm>
            <a:off x="8382001" y="2362200"/>
            <a:ext cx="12082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Attributes</a:t>
            </a:r>
          </a:p>
        </p:txBody>
      </p:sp>
      <p:sp>
        <p:nvSpPr>
          <p:cNvPr id="10269" name="Text Box 39"/>
          <p:cNvSpPr txBox="1">
            <a:spLocks noChangeArrowheads="1"/>
          </p:cNvSpPr>
          <p:nvPr/>
        </p:nvSpPr>
        <p:spPr bwMode="auto">
          <a:xfrm>
            <a:off x="7828165" y="1464826"/>
            <a:ext cx="1385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Primary key</a:t>
            </a:r>
          </a:p>
        </p:txBody>
      </p:sp>
      <p:cxnSp>
        <p:nvCxnSpPr>
          <p:cNvPr id="5" name="Straight Arrow Connector 4"/>
          <p:cNvCxnSpPr>
            <a:stCxn id="10244" idx="2"/>
            <a:endCxn id="10259" idx="0"/>
          </p:cNvCxnSpPr>
          <p:nvPr/>
        </p:nvCxnSpPr>
        <p:spPr>
          <a:xfrm>
            <a:off x="2612886" y="2919474"/>
            <a:ext cx="102476" cy="1010661"/>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251" idx="1"/>
          </p:cNvCxnSpPr>
          <p:nvPr/>
        </p:nvCxnSpPr>
        <p:spPr>
          <a:xfrm flipH="1" flipV="1">
            <a:off x="3252014" y="4427220"/>
            <a:ext cx="1490662" cy="62498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0269" idx="1"/>
          </p:cNvCxnSpPr>
          <p:nvPr/>
        </p:nvCxnSpPr>
        <p:spPr>
          <a:xfrm flipV="1">
            <a:off x="6324600" y="1664881"/>
            <a:ext cx="1503564" cy="20202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248" idx="6"/>
          </p:cNvCxnSpPr>
          <p:nvPr/>
        </p:nvCxnSpPr>
        <p:spPr>
          <a:xfrm>
            <a:off x="6934200" y="1866900"/>
            <a:ext cx="1318520" cy="679966"/>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249" idx="6"/>
          </p:cNvCxnSpPr>
          <p:nvPr/>
        </p:nvCxnSpPr>
        <p:spPr>
          <a:xfrm flipV="1">
            <a:off x="7162800" y="2702184"/>
            <a:ext cx="1089920" cy="155317"/>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250" idx="6"/>
          </p:cNvCxnSpPr>
          <p:nvPr/>
        </p:nvCxnSpPr>
        <p:spPr>
          <a:xfrm flipV="1">
            <a:off x="6934200" y="2731532"/>
            <a:ext cx="1383160" cy="111656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252720" y="2819400"/>
            <a:ext cx="129280" cy="1339336"/>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256" idx="7"/>
          </p:cNvCxnSpPr>
          <p:nvPr/>
        </p:nvCxnSpPr>
        <p:spPr>
          <a:xfrm flipH="1" flipV="1">
            <a:off x="8601511" y="2779841"/>
            <a:ext cx="835967" cy="217507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257" idx="7"/>
          </p:cNvCxnSpPr>
          <p:nvPr/>
        </p:nvCxnSpPr>
        <p:spPr>
          <a:xfrm flipH="1" flipV="1">
            <a:off x="9019494" y="2779841"/>
            <a:ext cx="1273077" cy="301327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5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28800" y="0"/>
            <a:ext cx="7772400" cy="838200"/>
          </a:xfrm>
        </p:spPr>
        <p:txBody>
          <a:bodyPr/>
          <a:lstStyle/>
          <a:p>
            <a:pPr eaLnBrk="1" hangingPunct="1"/>
            <a:r>
              <a:rPr lang="en-US" dirty="0"/>
              <a:t>Relationship</a:t>
            </a:r>
          </a:p>
        </p:txBody>
      </p:sp>
      <p:sp>
        <p:nvSpPr>
          <p:cNvPr id="11268" name="Rectangle 3"/>
          <p:cNvSpPr>
            <a:spLocks noGrp="1" noChangeArrowheads="1"/>
          </p:cNvSpPr>
          <p:nvPr>
            <p:ph idx="1"/>
          </p:nvPr>
        </p:nvSpPr>
        <p:spPr>
          <a:xfrm>
            <a:off x="1752600" y="1295400"/>
            <a:ext cx="8229600" cy="4724400"/>
          </a:xfrm>
        </p:spPr>
        <p:txBody>
          <a:bodyPr>
            <a:normAutofit/>
          </a:bodyPr>
          <a:lstStyle/>
          <a:p>
            <a:pPr eaLnBrk="1" hangingPunct="1"/>
            <a:r>
              <a:rPr lang="en-US" dirty="0"/>
              <a:t>Relationship is the association between entities or entity sets. For example between two entities student and course, the relationship is a course enrolls for many students.</a:t>
            </a:r>
          </a:p>
          <a:p>
            <a:pPr eaLnBrk="1" hangingPunct="1"/>
            <a:r>
              <a:rPr lang="en-US" dirty="0"/>
              <a:t>Relationships may or may not also have attributes. For example, if we were to maintain enrollment date, then the relation enrolls will have an attribute enrollment-date.</a:t>
            </a:r>
          </a:p>
          <a:p>
            <a:pPr eaLnBrk="1" hangingPunct="1"/>
            <a:r>
              <a:rPr lang="en-US" dirty="0"/>
              <a:t>Relationship set is a collection of similar relationships. </a:t>
            </a:r>
          </a:p>
          <a:p>
            <a:pPr eaLnBrk="1" hangingPunct="1"/>
            <a:r>
              <a:rPr lang="en-US" dirty="0"/>
              <a:t>Types:</a:t>
            </a:r>
          </a:p>
          <a:p>
            <a:pPr lvl="1"/>
            <a:r>
              <a:rPr lang="en-US" sz="2000" dirty="0"/>
              <a:t>Binary</a:t>
            </a:r>
          </a:p>
          <a:p>
            <a:pPr lvl="1"/>
            <a:r>
              <a:rPr lang="en-US" sz="2000" dirty="0"/>
              <a:t>Ternary</a:t>
            </a:r>
          </a:p>
          <a:p>
            <a:pPr lvl="1"/>
            <a:r>
              <a:rPr lang="en-US" sz="2000" dirty="0"/>
              <a:t>Unary</a:t>
            </a:r>
          </a:p>
          <a:p>
            <a:pPr eaLnBrk="1" hangingPunct="1">
              <a:buClr>
                <a:schemeClr val="tx2"/>
              </a:buClr>
            </a:pPr>
            <a:endParaRPr lang="en-US" dirty="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14</a:t>
            </a:fld>
            <a:endParaRPr lang="en-US"/>
          </a:p>
        </p:txBody>
      </p:sp>
    </p:spTree>
    <p:extLst>
      <p:ext uri="{BB962C8B-B14F-4D97-AF65-F5344CB8AC3E}">
        <p14:creationId xmlns:p14="http://schemas.microsoft.com/office/powerpoint/2010/main" val="130043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752600" y="30480"/>
            <a:ext cx="7772400" cy="762000"/>
          </a:xfrm>
        </p:spPr>
        <p:txBody>
          <a:bodyPr/>
          <a:lstStyle/>
          <a:p>
            <a:pPr eaLnBrk="1" hangingPunct="1"/>
            <a:r>
              <a:rPr lang="en-US" dirty="0"/>
              <a:t>Binary Relationship – One to One</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15</a:t>
            </a:fld>
            <a:endParaRPr lang="en-US"/>
          </a:p>
        </p:txBody>
      </p:sp>
      <p:sp>
        <p:nvSpPr>
          <p:cNvPr id="12292" name="Text Box 4"/>
          <p:cNvSpPr txBox="1">
            <a:spLocks noChangeArrowheads="1"/>
          </p:cNvSpPr>
          <p:nvPr/>
        </p:nvSpPr>
        <p:spPr bwMode="auto">
          <a:xfrm>
            <a:off x="2247900" y="306324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Subject</a:t>
            </a:r>
          </a:p>
        </p:txBody>
      </p:sp>
      <p:sp>
        <p:nvSpPr>
          <p:cNvPr id="12293" name="Line 5"/>
          <p:cNvSpPr>
            <a:spLocks noChangeShapeType="1"/>
          </p:cNvSpPr>
          <p:nvPr/>
        </p:nvSpPr>
        <p:spPr bwMode="auto">
          <a:xfrm>
            <a:off x="3509784" y="329184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Rectangle 6"/>
          <p:cNvSpPr>
            <a:spLocks noChangeArrowheads="1"/>
          </p:cNvSpPr>
          <p:nvPr/>
        </p:nvSpPr>
        <p:spPr bwMode="auto">
          <a:xfrm rot="2711679">
            <a:off x="5157788" y="2644140"/>
            <a:ext cx="12954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5" name="Text Box 7"/>
          <p:cNvSpPr txBox="1">
            <a:spLocks noChangeArrowheads="1"/>
          </p:cNvSpPr>
          <p:nvPr/>
        </p:nvSpPr>
        <p:spPr bwMode="auto">
          <a:xfrm>
            <a:off x="4914900" y="3063240"/>
            <a:ext cx="1569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Is Taught</a:t>
            </a:r>
          </a:p>
        </p:txBody>
      </p:sp>
      <p:sp>
        <p:nvSpPr>
          <p:cNvPr id="12296" name="Text Box 8"/>
          <p:cNvSpPr txBox="1">
            <a:spLocks noChangeArrowheads="1"/>
          </p:cNvSpPr>
          <p:nvPr/>
        </p:nvSpPr>
        <p:spPr bwMode="auto">
          <a:xfrm>
            <a:off x="7886700" y="2991803"/>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Teacher</a:t>
            </a:r>
          </a:p>
        </p:txBody>
      </p:sp>
      <p:sp>
        <p:nvSpPr>
          <p:cNvPr id="12297" name="Line 9"/>
          <p:cNvSpPr>
            <a:spLocks noChangeShapeType="1"/>
          </p:cNvSpPr>
          <p:nvPr/>
        </p:nvSpPr>
        <p:spPr bwMode="auto">
          <a:xfrm>
            <a:off x="6743700" y="329184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Oval 10"/>
          <p:cNvSpPr>
            <a:spLocks noChangeArrowheads="1"/>
          </p:cNvSpPr>
          <p:nvPr/>
        </p:nvSpPr>
        <p:spPr bwMode="auto">
          <a:xfrm>
            <a:off x="8343900" y="1767840"/>
            <a:ext cx="17526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teacherId</a:t>
            </a:r>
          </a:p>
        </p:txBody>
      </p:sp>
      <p:sp>
        <p:nvSpPr>
          <p:cNvPr id="12299" name="Oval 11"/>
          <p:cNvSpPr>
            <a:spLocks noChangeArrowheads="1"/>
          </p:cNvSpPr>
          <p:nvPr/>
        </p:nvSpPr>
        <p:spPr bwMode="auto">
          <a:xfrm>
            <a:off x="8877300" y="428244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2300" name="Oval 12"/>
          <p:cNvSpPr>
            <a:spLocks noChangeArrowheads="1"/>
          </p:cNvSpPr>
          <p:nvPr/>
        </p:nvSpPr>
        <p:spPr bwMode="auto">
          <a:xfrm>
            <a:off x="6640133" y="41910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2301" name="Line 13"/>
          <p:cNvSpPr>
            <a:spLocks noChangeShapeType="1"/>
          </p:cNvSpPr>
          <p:nvPr/>
        </p:nvSpPr>
        <p:spPr bwMode="auto">
          <a:xfrm flipH="1">
            <a:off x="2878842" y="3463350"/>
            <a:ext cx="0" cy="476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Oval 15"/>
          <p:cNvSpPr>
            <a:spLocks noChangeArrowheads="1"/>
          </p:cNvSpPr>
          <p:nvPr/>
        </p:nvSpPr>
        <p:spPr bwMode="auto">
          <a:xfrm>
            <a:off x="1943100" y="3939540"/>
            <a:ext cx="1887994"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subId</a:t>
            </a:r>
          </a:p>
        </p:txBody>
      </p:sp>
      <p:sp>
        <p:nvSpPr>
          <p:cNvPr id="12303" name="Oval 17"/>
          <p:cNvSpPr>
            <a:spLocks noChangeArrowheads="1"/>
          </p:cNvSpPr>
          <p:nvPr/>
        </p:nvSpPr>
        <p:spPr bwMode="auto">
          <a:xfrm>
            <a:off x="1943100" y="207264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title</a:t>
            </a:r>
          </a:p>
        </p:txBody>
      </p:sp>
      <p:sp>
        <p:nvSpPr>
          <p:cNvPr id="12304" name="Line 18"/>
          <p:cNvSpPr>
            <a:spLocks noChangeShapeType="1"/>
          </p:cNvSpPr>
          <p:nvPr/>
        </p:nvSpPr>
        <p:spPr bwMode="auto">
          <a:xfrm flipV="1">
            <a:off x="8801100" y="245364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19"/>
          <p:cNvSpPr>
            <a:spLocks noChangeShapeType="1"/>
          </p:cNvSpPr>
          <p:nvPr/>
        </p:nvSpPr>
        <p:spPr bwMode="auto">
          <a:xfrm flipH="1">
            <a:off x="7743162" y="3391913"/>
            <a:ext cx="754104" cy="8159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0"/>
          <p:cNvSpPr>
            <a:spLocks noChangeShapeType="1"/>
          </p:cNvSpPr>
          <p:nvPr/>
        </p:nvSpPr>
        <p:spPr bwMode="auto">
          <a:xfrm>
            <a:off x="8877300" y="342138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Text Box 21"/>
          <p:cNvSpPr txBox="1">
            <a:spLocks noChangeArrowheads="1"/>
          </p:cNvSpPr>
          <p:nvPr/>
        </p:nvSpPr>
        <p:spPr bwMode="auto">
          <a:xfrm>
            <a:off x="3856327" y="2802374"/>
            <a:ext cx="322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Courier New" pitchFamily="49" charset="0"/>
              </a:rPr>
              <a:t>1</a:t>
            </a:r>
          </a:p>
        </p:txBody>
      </p:sp>
      <p:sp>
        <p:nvSpPr>
          <p:cNvPr id="12308" name="Text Box 22"/>
          <p:cNvSpPr txBox="1">
            <a:spLocks noChangeArrowheads="1"/>
          </p:cNvSpPr>
          <p:nvPr/>
        </p:nvSpPr>
        <p:spPr bwMode="auto">
          <a:xfrm>
            <a:off x="7581900" y="2707640"/>
            <a:ext cx="322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latin typeface="Courier New" pitchFamily="49" charset="0"/>
              </a:rPr>
              <a:t>1</a:t>
            </a:r>
          </a:p>
        </p:txBody>
      </p:sp>
      <p:sp>
        <p:nvSpPr>
          <p:cNvPr id="12309" name="Text Box 23"/>
          <p:cNvSpPr txBox="1">
            <a:spLocks noChangeArrowheads="1"/>
          </p:cNvSpPr>
          <p:nvPr/>
        </p:nvSpPr>
        <p:spPr bwMode="auto">
          <a:xfrm>
            <a:off x="3009901" y="5425440"/>
            <a:ext cx="1669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Relationship</a:t>
            </a:r>
            <a:r>
              <a:rPr lang="en-US" b="1" dirty="0">
                <a:latin typeface="Arial Narrow" pitchFamily="34" charset="0"/>
              </a:rPr>
              <a:t> </a:t>
            </a:r>
            <a:r>
              <a:rPr lang="en-US" dirty="0">
                <a:solidFill>
                  <a:srgbClr val="007800"/>
                </a:solidFill>
                <a:latin typeface="+mj-lt"/>
              </a:rPr>
              <a:t>Set</a:t>
            </a:r>
          </a:p>
        </p:txBody>
      </p:sp>
      <p:sp>
        <p:nvSpPr>
          <p:cNvPr id="12310" name="Text Box 25"/>
          <p:cNvSpPr txBox="1">
            <a:spLocks noChangeArrowheads="1"/>
          </p:cNvSpPr>
          <p:nvPr/>
        </p:nvSpPr>
        <p:spPr bwMode="auto">
          <a:xfrm>
            <a:off x="4229100" y="1767840"/>
            <a:ext cx="2253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2312" name="Line 27"/>
          <p:cNvSpPr>
            <a:spLocks noChangeShapeType="1"/>
          </p:cNvSpPr>
          <p:nvPr/>
        </p:nvSpPr>
        <p:spPr bwMode="auto">
          <a:xfrm flipV="1">
            <a:off x="3009900" y="260604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 name="Straight Arrow Connector 4"/>
          <p:cNvCxnSpPr/>
          <p:nvPr/>
        </p:nvCxnSpPr>
        <p:spPr>
          <a:xfrm flipV="1">
            <a:off x="4149930" y="2137172"/>
            <a:ext cx="764970" cy="67847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2308" idx="1"/>
          </p:cNvCxnSpPr>
          <p:nvPr/>
        </p:nvCxnSpPr>
        <p:spPr>
          <a:xfrm flipH="1" flipV="1">
            <a:off x="5861052" y="2137172"/>
            <a:ext cx="1720849" cy="755134"/>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54750" y="3520440"/>
            <a:ext cx="1544981" cy="19812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9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1752600" y="228600"/>
            <a:ext cx="845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Binary Relationship – One to Many</a:t>
            </a:r>
          </a:p>
        </p:txBody>
      </p:sp>
      <p:sp>
        <p:nvSpPr>
          <p:cNvPr id="13316" name="Text Box 5"/>
          <p:cNvSpPr txBox="1">
            <a:spLocks noChangeArrowheads="1"/>
          </p:cNvSpPr>
          <p:nvPr/>
        </p:nvSpPr>
        <p:spPr bwMode="auto">
          <a:xfrm>
            <a:off x="2209800" y="2819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Courses</a:t>
            </a:r>
          </a:p>
        </p:txBody>
      </p:sp>
      <p:sp>
        <p:nvSpPr>
          <p:cNvPr id="13317" name="Line 6"/>
          <p:cNvSpPr>
            <a:spLocks noChangeShapeType="1"/>
          </p:cNvSpPr>
          <p:nvPr/>
        </p:nvSpPr>
        <p:spPr bwMode="auto">
          <a:xfrm>
            <a:off x="3471684" y="3048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18" name="Rectangle 7"/>
          <p:cNvSpPr>
            <a:spLocks noChangeArrowheads="1"/>
          </p:cNvSpPr>
          <p:nvPr/>
        </p:nvSpPr>
        <p:spPr bwMode="auto">
          <a:xfrm rot="2711679">
            <a:off x="5105400" y="2438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13319" name="Text Box 8"/>
          <p:cNvSpPr txBox="1">
            <a:spLocks noChangeArrowheads="1"/>
          </p:cNvSpPr>
          <p:nvPr/>
        </p:nvSpPr>
        <p:spPr bwMode="auto">
          <a:xfrm>
            <a:off x="5334001" y="28194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Have</a:t>
            </a:r>
          </a:p>
        </p:txBody>
      </p:sp>
      <p:sp>
        <p:nvSpPr>
          <p:cNvPr id="13320" name="Text Box 9"/>
          <p:cNvSpPr txBox="1">
            <a:spLocks noChangeArrowheads="1"/>
          </p:cNvSpPr>
          <p:nvPr/>
        </p:nvSpPr>
        <p:spPr bwMode="auto">
          <a:xfrm>
            <a:off x="7848600" y="2747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Students</a:t>
            </a:r>
          </a:p>
        </p:txBody>
      </p:sp>
      <p:sp>
        <p:nvSpPr>
          <p:cNvPr id="13321" name="Line 10"/>
          <p:cNvSpPr>
            <a:spLocks noChangeShapeType="1"/>
          </p:cNvSpPr>
          <p:nvPr/>
        </p:nvSpPr>
        <p:spPr bwMode="auto">
          <a:xfrm>
            <a:off x="6553200" y="3048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2" name="Oval 11"/>
          <p:cNvSpPr>
            <a:spLocks noChangeArrowheads="1"/>
          </p:cNvSpPr>
          <p:nvPr/>
        </p:nvSpPr>
        <p:spPr bwMode="auto">
          <a:xfrm>
            <a:off x="8610600" y="1676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regNo</a:t>
            </a:r>
          </a:p>
        </p:txBody>
      </p:sp>
      <p:sp>
        <p:nvSpPr>
          <p:cNvPr id="13323" name="Oval 12"/>
          <p:cNvSpPr>
            <a:spLocks noChangeArrowheads="1"/>
          </p:cNvSpPr>
          <p:nvPr/>
        </p:nvSpPr>
        <p:spPr bwMode="auto">
          <a:xfrm>
            <a:off x="8839200" y="40386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13324" name="Oval 13"/>
          <p:cNvSpPr>
            <a:spLocks noChangeArrowheads="1"/>
          </p:cNvSpPr>
          <p:nvPr/>
        </p:nvSpPr>
        <p:spPr bwMode="auto">
          <a:xfrm>
            <a:off x="6400800" y="40386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13325" name="Line 14"/>
          <p:cNvSpPr>
            <a:spLocks noChangeShapeType="1"/>
          </p:cNvSpPr>
          <p:nvPr/>
        </p:nvSpPr>
        <p:spPr bwMode="auto">
          <a:xfrm flipH="1">
            <a:off x="2324100" y="321951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6" name="Line 15"/>
          <p:cNvSpPr>
            <a:spLocks noChangeShapeType="1"/>
          </p:cNvSpPr>
          <p:nvPr/>
        </p:nvSpPr>
        <p:spPr bwMode="auto">
          <a:xfrm>
            <a:off x="3200400" y="3242370"/>
            <a:ext cx="990600" cy="529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27" name="Oval 16"/>
          <p:cNvSpPr>
            <a:spLocks noChangeArrowheads="1"/>
          </p:cNvSpPr>
          <p:nvPr/>
        </p:nvSpPr>
        <p:spPr bwMode="auto">
          <a:xfrm>
            <a:off x="1661160" y="36053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streamId</a:t>
            </a:r>
          </a:p>
        </p:txBody>
      </p:sp>
      <p:sp>
        <p:nvSpPr>
          <p:cNvPr id="13328" name="Oval 17"/>
          <p:cNvSpPr>
            <a:spLocks noChangeArrowheads="1"/>
          </p:cNvSpPr>
          <p:nvPr/>
        </p:nvSpPr>
        <p:spPr bwMode="auto">
          <a:xfrm>
            <a:off x="3963402" y="36815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title</a:t>
            </a:r>
          </a:p>
        </p:txBody>
      </p:sp>
      <p:sp>
        <p:nvSpPr>
          <p:cNvPr id="13329" name="Oval 18"/>
          <p:cNvSpPr>
            <a:spLocks noChangeArrowheads="1"/>
          </p:cNvSpPr>
          <p:nvPr/>
        </p:nvSpPr>
        <p:spPr bwMode="auto">
          <a:xfrm>
            <a:off x="1905000" y="1828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noOfSems</a:t>
            </a:r>
          </a:p>
        </p:txBody>
      </p:sp>
      <p:sp>
        <p:nvSpPr>
          <p:cNvPr id="13330" name="Line 19"/>
          <p:cNvSpPr>
            <a:spLocks noChangeShapeType="1"/>
          </p:cNvSpPr>
          <p:nvPr/>
        </p:nvSpPr>
        <p:spPr bwMode="auto">
          <a:xfrm flipV="1">
            <a:off x="8763000" y="2209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1" name="Line 20"/>
          <p:cNvSpPr>
            <a:spLocks noChangeShapeType="1"/>
          </p:cNvSpPr>
          <p:nvPr/>
        </p:nvSpPr>
        <p:spPr bwMode="auto">
          <a:xfrm flipH="1">
            <a:off x="73152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2" name="Line 21"/>
          <p:cNvSpPr>
            <a:spLocks noChangeShapeType="1"/>
          </p:cNvSpPr>
          <p:nvPr/>
        </p:nvSpPr>
        <p:spPr bwMode="auto">
          <a:xfrm>
            <a:off x="8915400" y="3276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333" name="Text Box 22"/>
          <p:cNvSpPr txBox="1">
            <a:spLocks noChangeArrowheads="1"/>
          </p:cNvSpPr>
          <p:nvPr/>
        </p:nvSpPr>
        <p:spPr bwMode="auto">
          <a:xfrm>
            <a:off x="3794125" y="24288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1</a:t>
            </a:r>
          </a:p>
        </p:txBody>
      </p:sp>
      <p:sp>
        <p:nvSpPr>
          <p:cNvPr id="13334" name="Text Box 23"/>
          <p:cNvSpPr txBox="1">
            <a:spLocks noChangeArrowheads="1"/>
          </p:cNvSpPr>
          <p:nvPr/>
        </p:nvSpPr>
        <p:spPr bwMode="auto">
          <a:xfrm>
            <a:off x="7543800" y="246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N</a:t>
            </a:r>
          </a:p>
        </p:txBody>
      </p:sp>
      <p:sp>
        <p:nvSpPr>
          <p:cNvPr id="13335" name="Text Box 24"/>
          <p:cNvSpPr txBox="1">
            <a:spLocks noChangeArrowheads="1"/>
          </p:cNvSpPr>
          <p:nvPr/>
        </p:nvSpPr>
        <p:spPr bwMode="auto">
          <a:xfrm>
            <a:off x="3923799" y="5212080"/>
            <a:ext cx="1673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Relationship</a:t>
            </a:r>
            <a:r>
              <a:rPr lang="en-US" sz="2000" b="1" dirty="0">
                <a:latin typeface="Arial Narrow" pitchFamily="34" charset="0"/>
              </a:rPr>
              <a:t> </a:t>
            </a:r>
            <a:r>
              <a:rPr lang="en-US" dirty="0">
                <a:solidFill>
                  <a:srgbClr val="007800"/>
                </a:solidFill>
                <a:latin typeface="+mj-lt"/>
              </a:rPr>
              <a:t>Set</a:t>
            </a:r>
          </a:p>
        </p:txBody>
      </p:sp>
      <p:sp>
        <p:nvSpPr>
          <p:cNvPr id="13337" name="Text Box 26"/>
          <p:cNvSpPr txBox="1">
            <a:spLocks noChangeArrowheads="1"/>
          </p:cNvSpPr>
          <p:nvPr/>
        </p:nvSpPr>
        <p:spPr bwMode="auto">
          <a:xfrm>
            <a:off x="4191000" y="1524000"/>
            <a:ext cx="2253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3339" name="Line 28"/>
          <p:cNvSpPr>
            <a:spLocks noChangeShapeType="1"/>
          </p:cNvSpPr>
          <p:nvPr/>
        </p:nvSpPr>
        <p:spPr bwMode="auto">
          <a:xfrm flipV="1">
            <a:off x="29718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16</a:t>
            </a:fld>
            <a:endParaRPr lang="en-US"/>
          </a:p>
        </p:txBody>
      </p:sp>
      <p:cxnSp>
        <p:nvCxnSpPr>
          <p:cNvPr id="5" name="Straight Arrow Connector 4"/>
          <p:cNvCxnSpPr/>
          <p:nvPr/>
        </p:nvCxnSpPr>
        <p:spPr>
          <a:xfrm flipV="1">
            <a:off x="4132680" y="1943100"/>
            <a:ext cx="592723" cy="5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334" idx="1"/>
          </p:cNvCxnSpPr>
          <p:nvPr/>
        </p:nvCxnSpPr>
        <p:spPr>
          <a:xfrm flipH="1" flipV="1">
            <a:off x="5981700" y="1828801"/>
            <a:ext cx="1562100" cy="835055"/>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181600" y="3948200"/>
            <a:ext cx="533400" cy="12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1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1752600" y="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Binary Relationship – Many to Many</a:t>
            </a:r>
          </a:p>
        </p:txBody>
      </p:sp>
      <p:sp>
        <p:nvSpPr>
          <p:cNvPr id="14340" name="Text Box 5"/>
          <p:cNvSpPr txBox="1">
            <a:spLocks noChangeArrowheads="1"/>
          </p:cNvSpPr>
          <p:nvPr/>
        </p:nvSpPr>
        <p:spPr bwMode="auto">
          <a:xfrm>
            <a:off x="2209800" y="33289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Customer</a:t>
            </a:r>
          </a:p>
        </p:txBody>
      </p:sp>
      <p:sp>
        <p:nvSpPr>
          <p:cNvPr id="14341" name="Line 6"/>
          <p:cNvSpPr>
            <a:spLocks noChangeShapeType="1"/>
          </p:cNvSpPr>
          <p:nvPr/>
        </p:nvSpPr>
        <p:spPr bwMode="auto">
          <a:xfrm>
            <a:off x="3625572" y="3557500"/>
            <a:ext cx="12512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2" name="Rectangle 7"/>
          <p:cNvSpPr>
            <a:spLocks noChangeArrowheads="1"/>
          </p:cNvSpPr>
          <p:nvPr/>
        </p:nvSpPr>
        <p:spPr bwMode="auto">
          <a:xfrm rot="2711679">
            <a:off x="5105400" y="29479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b="1">
              <a:latin typeface="Courier New" pitchFamily="49" charset="0"/>
              <a:cs typeface="Courier New" pitchFamily="49" charset="0"/>
            </a:endParaRPr>
          </a:p>
        </p:txBody>
      </p:sp>
      <p:sp>
        <p:nvSpPr>
          <p:cNvPr id="14343" name="Text Box 9"/>
          <p:cNvSpPr txBox="1">
            <a:spLocks noChangeArrowheads="1"/>
          </p:cNvSpPr>
          <p:nvPr/>
        </p:nvSpPr>
        <p:spPr bwMode="auto">
          <a:xfrm>
            <a:off x="7848601" y="3257463"/>
            <a:ext cx="2031325"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Bank Account</a:t>
            </a:r>
          </a:p>
        </p:txBody>
      </p:sp>
      <p:sp>
        <p:nvSpPr>
          <p:cNvPr id="14344" name="Line 10"/>
          <p:cNvSpPr>
            <a:spLocks noChangeShapeType="1"/>
          </p:cNvSpPr>
          <p:nvPr/>
        </p:nvSpPr>
        <p:spPr bwMode="auto">
          <a:xfrm>
            <a:off x="6553200" y="35575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5" name="Oval 11"/>
          <p:cNvSpPr>
            <a:spLocks noChangeArrowheads="1"/>
          </p:cNvSpPr>
          <p:nvPr/>
        </p:nvSpPr>
        <p:spPr bwMode="auto">
          <a:xfrm>
            <a:off x="8610600" y="21859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acctNo</a:t>
            </a:r>
            <a:endParaRPr lang="en-US" sz="2000" b="1" u="sng" dirty="0">
              <a:latin typeface="Courier New" pitchFamily="49" charset="0"/>
              <a:cs typeface="Courier New" pitchFamily="49" charset="0"/>
            </a:endParaRPr>
          </a:p>
        </p:txBody>
      </p:sp>
      <p:sp>
        <p:nvSpPr>
          <p:cNvPr id="14346" name="Oval 12"/>
          <p:cNvSpPr>
            <a:spLocks noChangeArrowheads="1"/>
          </p:cNvSpPr>
          <p:nvPr/>
        </p:nvSpPr>
        <p:spPr bwMode="auto">
          <a:xfrm>
            <a:off x="8610600" y="4548100"/>
            <a:ext cx="1524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acctType</a:t>
            </a:r>
          </a:p>
        </p:txBody>
      </p:sp>
      <p:sp>
        <p:nvSpPr>
          <p:cNvPr id="14347" name="Oval 13"/>
          <p:cNvSpPr>
            <a:spLocks noChangeArrowheads="1"/>
          </p:cNvSpPr>
          <p:nvPr/>
        </p:nvSpPr>
        <p:spPr bwMode="auto">
          <a:xfrm>
            <a:off x="6400800" y="45481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balance</a:t>
            </a:r>
          </a:p>
        </p:txBody>
      </p:sp>
      <p:sp>
        <p:nvSpPr>
          <p:cNvPr id="14348" name="Line 14"/>
          <p:cNvSpPr>
            <a:spLocks noChangeShapeType="1"/>
          </p:cNvSpPr>
          <p:nvPr/>
        </p:nvSpPr>
        <p:spPr bwMode="auto">
          <a:xfrm flipH="1">
            <a:off x="2346960" y="372901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49" name="Line 15"/>
          <p:cNvSpPr>
            <a:spLocks noChangeShapeType="1"/>
          </p:cNvSpPr>
          <p:nvPr/>
        </p:nvSpPr>
        <p:spPr bwMode="auto">
          <a:xfrm>
            <a:off x="3000123" y="372901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0" name="Oval 16"/>
          <p:cNvSpPr>
            <a:spLocks noChangeArrowheads="1"/>
          </p:cNvSpPr>
          <p:nvPr/>
        </p:nvSpPr>
        <p:spPr bwMode="auto">
          <a:xfrm>
            <a:off x="1707198" y="4098520"/>
            <a:ext cx="1736725"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custId</a:t>
            </a:r>
          </a:p>
        </p:txBody>
      </p:sp>
      <p:sp>
        <p:nvSpPr>
          <p:cNvPr id="14351" name="Oval 17"/>
          <p:cNvSpPr>
            <a:spLocks noChangeArrowheads="1"/>
          </p:cNvSpPr>
          <p:nvPr/>
        </p:nvSpPr>
        <p:spPr bwMode="auto">
          <a:xfrm>
            <a:off x="3625572" y="411001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4352" name="Oval 18"/>
          <p:cNvSpPr>
            <a:spLocks noChangeArrowheads="1"/>
          </p:cNvSpPr>
          <p:nvPr/>
        </p:nvSpPr>
        <p:spPr bwMode="auto">
          <a:xfrm>
            <a:off x="1905000" y="23383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cs typeface="Courier New" pitchFamily="49" charset="0"/>
              </a:rPr>
              <a:t>address</a:t>
            </a:r>
          </a:p>
        </p:txBody>
      </p:sp>
      <p:sp>
        <p:nvSpPr>
          <p:cNvPr id="14353" name="Line 19"/>
          <p:cNvSpPr>
            <a:spLocks noChangeShapeType="1"/>
          </p:cNvSpPr>
          <p:nvPr/>
        </p:nvSpPr>
        <p:spPr bwMode="auto">
          <a:xfrm flipV="1">
            <a:off x="8763000" y="27193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4" name="Line 20"/>
          <p:cNvSpPr>
            <a:spLocks noChangeShapeType="1"/>
          </p:cNvSpPr>
          <p:nvPr/>
        </p:nvSpPr>
        <p:spPr bwMode="auto">
          <a:xfrm flipH="1">
            <a:off x="7315200" y="37861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5" name="Line 21"/>
          <p:cNvSpPr>
            <a:spLocks noChangeShapeType="1"/>
          </p:cNvSpPr>
          <p:nvPr/>
        </p:nvSpPr>
        <p:spPr bwMode="auto">
          <a:xfrm>
            <a:off x="8915400" y="37861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56" name="Text Box 22"/>
          <p:cNvSpPr txBox="1">
            <a:spLocks noChangeArrowheads="1"/>
          </p:cNvSpPr>
          <p:nvPr/>
        </p:nvSpPr>
        <p:spPr bwMode="auto">
          <a:xfrm>
            <a:off x="3794125" y="29383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M</a:t>
            </a:r>
          </a:p>
        </p:txBody>
      </p:sp>
      <p:sp>
        <p:nvSpPr>
          <p:cNvPr id="14357" name="Text Box 23"/>
          <p:cNvSpPr txBox="1">
            <a:spLocks noChangeArrowheads="1"/>
          </p:cNvSpPr>
          <p:nvPr/>
        </p:nvSpPr>
        <p:spPr bwMode="auto">
          <a:xfrm>
            <a:off x="7543800" y="29733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4359" name="Freeform 25"/>
          <p:cNvSpPr>
            <a:spLocks/>
          </p:cNvSpPr>
          <p:nvPr/>
        </p:nvSpPr>
        <p:spPr bwMode="auto">
          <a:xfrm>
            <a:off x="4114800" y="2338300"/>
            <a:ext cx="457200" cy="685800"/>
          </a:xfrm>
          <a:custGeom>
            <a:avLst/>
            <a:gdLst>
              <a:gd name="T0" fmla="*/ 0 w 144"/>
              <a:gd name="T1" fmla="*/ 152400 h 96"/>
              <a:gd name="T2" fmla="*/ 228600 w 144"/>
              <a:gd name="T3" fmla="*/ 0 h 96"/>
              <a:gd name="T4" fmla="*/ 0 60000 65536"/>
              <a:gd name="T5" fmla="*/ 0 60000 65536"/>
              <a:gd name="T6" fmla="*/ 0 w 144"/>
              <a:gd name="T7" fmla="*/ 0 h 96"/>
              <a:gd name="T8" fmla="*/ 144 w 144"/>
              <a:gd name="T9" fmla="*/ 96 h 96"/>
            </a:gdLst>
            <a:ahLst/>
            <a:cxnLst>
              <a:cxn ang="T4">
                <a:pos x="T0" y="T1"/>
              </a:cxn>
              <a:cxn ang="T5">
                <a:pos x="T2" y="T3"/>
              </a:cxn>
            </a:cxnLst>
            <a:rect l="T6" t="T7" r="T8" b="T9"/>
            <a:pathLst>
              <a:path w="144" h="96">
                <a:moveTo>
                  <a:pt x="0" y="96"/>
                </a:moveTo>
                <a:cubicBezTo>
                  <a:pt x="60" y="56"/>
                  <a:pt x="120" y="16"/>
                  <a:pt x="144" y="0"/>
                </a:cubicBezTo>
              </a:path>
            </a:pathLst>
          </a:custGeom>
          <a:noFill/>
          <a:ln w="9525">
            <a:solidFill>
              <a:srgbClr val="0078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2000" b="1">
              <a:latin typeface="Courier New" pitchFamily="49" charset="0"/>
              <a:cs typeface="Courier New" pitchFamily="49" charset="0"/>
            </a:endParaRPr>
          </a:p>
        </p:txBody>
      </p:sp>
      <p:sp>
        <p:nvSpPr>
          <p:cNvPr id="14360" name="Text Box 26"/>
          <p:cNvSpPr txBox="1">
            <a:spLocks noChangeArrowheads="1"/>
          </p:cNvSpPr>
          <p:nvPr/>
        </p:nvSpPr>
        <p:spPr bwMode="auto">
          <a:xfrm>
            <a:off x="4191000" y="2033500"/>
            <a:ext cx="2253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Mapping/Connectivity</a:t>
            </a:r>
          </a:p>
        </p:txBody>
      </p:sp>
      <p:sp>
        <p:nvSpPr>
          <p:cNvPr id="14362" name="Line 28"/>
          <p:cNvSpPr>
            <a:spLocks noChangeShapeType="1"/>
          </p:cNvSpPr>
          <p:nvPr/>
        </p:nvSpPr>
        <p:spPr bwMode="auto">
          <a:xfrm flipV="1">
            <a:off x="2971800" y="28717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latin typeface="Courier New" pitchFamily="49" charset="0"/>
              <a:cs typeface="Courier New" pitchFamily="49" charset="0"/>
            </a:endParaRPr>
          </a:p>
        </p:txBody>
      </p:sp>
      <p:sp>
        <p:nvSpPr>
          <p:cNvPr id="14365" name="Text Box 33"/>
          <p:cNvSpPr txBox="1">
            <a:spLocks noChangeArrowheads="1"/>
          </p:cNvSpPr>
          <p:nvPr/>
        </p:nvSpPr>
        <p:spPr bwMode="auto">
          <a:xfrm>
            <a:off x="5257801" y="33289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owns</a:t>
            </a:r>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17</a:t>
            </a:fld>
            <a:endParaRPr lang="en-US"/>
          </a:p>
        </p:txBody>
      </p:sp>
      <p:cxnSp>
        <p:nvCxnSpPr>
          <p:cNvPr id="5" name="Straight Arrow Connector 4"/>
          <p:cNvCxnSpPr/>
          <p:nvPr/>
        </p:nvCxnSpPr>
        <p:spPr>
          <a:xfrm flipH="1" flipV="1">
            <a:off x="5981700" y="2452600"/>
            <a:ext cx="1562100" cy="5715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8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696244" y="76200"/>
            <a:ext cx="7772400" cy="762000"/>
          </a:xfrm>
        </p:spPr>
        <p:txBody>
          <a:bodyPr/>
          <a:lstStyle/>
          <a:p>
            <a:pPr eaLnBrk="1" hangingPunct="1"/>
            <a:r>
              <a:rPr lang="en-US" dirty="0"/>
              <a:t>Relationship with attributes</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18</a:t>
            </a:fld>
            <a:endParaRPr lang="en-US"/>
          </a:p>
        </p:txBody>
      </p:sp>
      <p:sp>
        <p:nvSpPr>
          <p:cNvPr id="15364" name="Text Box 4"/>
          <p:cNvSpPr txBox="1">
            <a:spLocks noChangeArrowheads="1"/>
          </p:cNvSpPr>
          <p:nvPr/>
        </p:nvSpPr>
        <p:spPr bwMode="auto">
          <a:xfrm>
            <a:off x="2209800" y="2819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5365" name="Line 5"/>
          <p:cNvSpPr>
            <a:spLocks noChangeShapeType="1"/>
          </p:cNvSpPr>
          <p:nvPr/>
        </p:nvSpPr>
        <p:spPr bwMode="auto">
          <a:xfrm>
            <a:off x="3471684" y="3048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66" name="Rectangle 6"/>
          <p:cNvSpPr>
            <a:spLocks noChangeArrowheads="1"/>
          </p:cNvSpPr>
          <p:nvPr/>
        </p:nvSpPr>
        <p:spPr bwMode="auto">
          <a:xfrm rot="2711679">
            <a:off x="5105400" y="2438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5367" name="Text Box 7"/>
          <p:cNvSpPr txBox="1">
            <a:spLocks noChangeArrowheads="1"/>
          </p:cNvSpPr>
          <p:nvPr/>
        </p:nvSpPr>
        <p:spPr bwMode="auto">
          <a:xfrm>
            <a:off x="5257801" y="281940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Have</a:t>
            </a:r>
          </a:p>
        </p:txBody>
      </p:sp>
      <p:sp>
        <p:nvSpPr>
          <p:cNvPr id="15368" name="Text Box 8"/>
          <p:cNvSpPr txBox="1">
            <a:spLocks noChangeArrowheads="1"/>
          </p:cNvSpPr>
          <p:nvPr/>
        </p:nvSpPr>
        <p:spPr bwMode="auto">
          <a:xfrm>
            <a:off x="7848600" y="2747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5369" name="Line 9"/>
          <p:cNvSpPr>
            <a:spLocks noChangeShapeType="1"/>
          </p:cNvSpPr>
          <p:nvPr/>
        </p:nvSpPr>
        <p:spPr bwMode="auto">
          <a:xfrm>
            <a:off x="6553200" y="3048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0" name="Oval 10"/>
          <p:cNvSpPr>
            <a:spLocks noChangeArrowheads="1"/>
          </p:cNvSpPr>
          <p:nvPr/>
        </p:nvSpPr>
        <p:spPr bwMode="auto">
          <a:xfrm>
            <a:off x="8610600" y="1676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5371" name="Oval 11"/>
          <p:cNvSpPr>
            <a:spLocks noChangeArrowheads="1"/>
          </p:cNvSpPr>
          <p:nvPr/>
        </p:nvSpPr>
        <p:spPr bwMode="auto">
          <a:xfrm>
            <a:off x="8839200" y="40386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5372" name="Oval 12"/>
          <p:cNvSpPr>
            <a:spLocks noChangeArrowheads="1"/>
          </p:cNvSpPr>
          <p:nvPr/>
        </p:nvSpPr>
        <p:spPr bwMode="auto">
          <a:xfrm>
            <a:off x="6400800" y="40386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5373" name="Line 14"/>
          <p:cNvSpPr>
            <a:spLocks noChangeShapeType="1"/>
          </p:cNvSpPr>
          <p:nvPr/>
        </p:nvSpPr>
        <p:spPr bwMode="auto">
          <a:xfrm flipH="1">
            <a:off x="2209800" y="3219510"/>
            <a:ext cx="4191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4" name="Line 15"/>
          <p:cNvSpPr>
            <a:spLocks noChangeShapeType="1"/>
          </p:cNvSpPr>
          <p:nvPr/>
        </p:nvSpPr>
        <p:spPr bwMode="auto">
          <a:xfrm>
            <a:off x="2971800" y="3219510"/>
            <a:ext cx="10668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5" name="Oval 16"/>
          <p:cNvSpPr>
            <a:spLocks noChangeArrowheads="1"/>
          </p:cNvSpPr>
          <p:nvPr/>
        </p:nvSpPr>
        <p:spPr bwMode="auto">
          <a:xfrm>
            <a:off x="1600200" y="37338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streamId</a:t>
            </a:r>
          </a:p>
        </p:txBody>
      </p:sp>
      <p:sp>
        <p:nvSpPr>
          <p:cNvPr id="15376" name="Oval 17"/>
          <p:cNvSpPr>
            <a:spLocks noChangeArrowheads="1"/>
          </p:cNvSpPr>
          <p:nvPr/>
        </p:nvSpPr>
        <p:spPr bwMode="auto">
          <a:xfrm>
            <a:off x="3810000" y="36576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5377" name="Oval 18"/>
          <p:cNvSpPr>
            <a:spLocks noChangeArrowheads="1"/>
          </p:cNvSpPr>
          <p:nvPr/>
        </p:nvSpPr>
        <p:spPr bwMode="auto">
          <a:xfrm>
            <a:off x="1905000" y="1828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5378" name="Line 19"/>
          <p:cNvSpPr>
            <a:spLocks noChangeShapeType="1"/>
          </p:cNvSpPr>
          <p:nvPr/>
        </p:nvSpPr>
        <p:spPr bwMode="auto">
          <a:xfrm flipV="1">
            <a:off x="8763000" y="2209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79" name="Line 20"/>
          <p:cNvSpPr>
            <a:spLocks noChangeShapeType="1"/>
          </p:cNvSpPr>
          <p:nvPr/>
        </p:nvSpPr>
        <p:spPr bwMode="auto">
          <a:xfrm flipH="1">
            <a:off x="73152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0" name="Line 21"/>
          <p:cNvSpPr>
            <a:spLocks noChangeShapeType="1"/>
          </p:cNvSpPr>
          <p:nvPr/>
        </p:nvSpPr>
        <p:spPr bwMode="auto">
          <a:xfrm>
            <a:off x="8915400" y="3276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1" name="Text Box 22"/>
          <p:cNvSpPr txBox="1">
            <a:spLocks noChangeArrowheads="1"/>
          </p:cNvSpPr>
          <p:nvPr/>
        </p:nvSpPr>
        <p:spPr bwMode="auto">
          <a:xfrm>
            <a:off x="3794125" y="24288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
        <p:nvSpPr>
          <p:cNvPr id="15382" name="Text Box 23"/>
          <p:cNvSpPr txBox="1">
            <a:spLocks noChangeArrowheads="1"/>
          </p:cNvSpPr>
          <p:nvPr/>
        </p:nvSpPr>
        <p:spPr bwMode="auto">
          <a:xfrm>
            <a:off x="7543800" y="246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5383" name="Text Box 24"/>
          <p:cNvSpPr txBox="1">
            <a:spLocks noChangeArrowheads="1"/>
          </p:cNvSpPr>
          <p:nvPr/>
        </p:nvSpPr>
        <p:spPr bwMode="auto">
          <a:xfrm>
            <a:off x="3963403" y="1300103"/>
            <a:ext cx="1669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Relationship Set</a:t>
            </a:r>
          </a:p>
        </p:txBody>
      </p:sp>
      <p:sp>
        <p:nvSpPr>
          <p:cNvPr id="15387" name="Line 30"/>
          <p:cNvSpPr>
            <a:spLocks noChangeShapeType="1"/>
          </p:cNvSpPr>
          <p:nvPr/>
        </p:nvSpPr>
        <p:spPr bwMode="auto">
          <a:xfrm flipV="1">
            <a:off x="29718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8" name="Line 31"/>
          <p:cNvSpPr>
            <a:spLocks noChangeShapeType="1"/>
          </p:cNvSpPr>
          <p:nvPr/>
        </p:nvSpPr>
        <p:spPr bwMode="auto">
          <a:xfrm>
            <a:off x="5715000" y="3886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5389" name="Oval 32"/>
          <p:cNvSpPr>
            <a:spLocks noChangeArrowheads="1"/>
          </p:cNvSpPr>
          <p:nvPr/>
        </p:nvSpPr>
        <p:spPr bwMode="auto">
          <a:xfrm>
            <a:off x="4191000" y="45720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5391" name="Text Box 34"/>
          <p:cNvSpPr txBox="1">
            <a:spLocks noChangeArrowheads="1"/>
          </p:cNvSpPr>
          <p:nvPr/>
        </p:nvSpPr>
        <p:spPr bwMode="auto">
          <a:xfrm>
            <a:off x="1953186" y="5452050"/>
            <a:ext cx="250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800"/>
                </a:solidFill>
                <a:latin typeface="+mj-lt"/>
              </a:rPr>
              <a:t>Attribute</a:t>
            </a:r>
            <a:r>
              <a:rPr lang="en-US" sz="2000" b="1" dirty="0">
                <a:latin typeface="Courier New" pitchFamily="49" charset="0"/>
                <a:cs typeface="Courier New" pitchFamily="49" charset="0"/>
              </a:rPr>
              <a:t> </a:t>
            </a:r>
            <a:r>
              <a:rPr lang="en-US" dirty="0">
                <a:solidFill>
                  <a:srgbClr val="007800"/>
                </a:solidFill>
                <a:latin typeface="+mj-lt"/>
              </a:rPr>
              <a:t>of relationship</a:t>
            </a:r>
          </a:p>
        </p:txBody>
      </p:sp>
      <p:cxnSp>
        <p:nvCxnSpPr>
          <p:cNvPr id="5" name="Straight Arrow Connector 4"/>
          <p:cNvCxnSpPr/>
          <p:nvPr/>
        </p:nvCxnSpPr>
        <p:spPr>
          <a:xfrm flipH="1" flipV="1">
            <a:off x="5334000" y="1828800"/>
            <a:ext cx="381000" cy="5334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419600" y="5181601"/>
            <a:ext cx="914400" cy="470505"/>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7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1752600" y="12192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Cardinality</a:t>
            </a:r>
          </a:p>
        </p:txBody>
      </p:sp>
      <p:sp>
        <p:nvSpPr>
          <p:cNvPr id="16388" name="Text Box 5"/>
          <p:cNvSpPr txBox="1">
            <a:spLocks noChangeArrowheads="1"/>
          </p:cNvSpPr>
          <p:nvPr/>
        </p:nvSpPr>
        <p:spPr bwMode="auto">
          <a:xfrm>
            <a:off x="2667000" y="43434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6389" name="Line 6"/>
          <p:cNvSpPr>
            <a:spLocks noChangeShapeType="1"/>
          </p:cNvSpPr>
          <p:nvPr/>
        </p:nvSpPr>
        <p:spPr bwMode="auto">
          <a:xfrm>
            <a:off x="3928884" y="4572000"/>
            <a:ext cx="14051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0" name="Rectangle 7"/>
          <p:cNvSpPr>
            <a:spLocks noChangeArrowheads="1"/>
          </p:cNvSpPr>
          <p:nvPr/>
        </p:nvSpPr>
        <p:spPr bwMode="auto">
          <a:xfrm rot="2711679">
            <a:off x="5562600" y="3962400"/>
            <a:ext cx="1219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6391" name="Text Box 8"/>
          <p:cNvSpPr txBox="1">
            <a:spLocks noChangeArrowheads="1"/>
          </p:cNvSpPr>
          <p:nvPr/>
        </p:nvSpPr>
        <p:spPr bwMode="auto">
          <a:xfrm>
            <a:off x="5791201" y="4343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Has</a:t>
            </a:r>
          </a:p>
        </p:txBody>
      </p:sp>
      <p:sp>
        <p:nvSpPr>
          <p:cNvPr id="16392" name="Text Box 9"/>
          <p:cNvSpPr txBox="1">
            <a:spLocks noChangeArrowheads="1"/>
          </p:cNvSpPr>
          <p:nvPr/>
        </p:nvSpPr>
        <p:spPr bwMode="auto">
          <a:xfrm>
            <a:off x="8305800" y="42719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6393" name="Line 10"/>
          <p:cNvSpPr>
            <a:spLocks noChangeShapeType="1"/>
          </p:cNvSpPr>
          <p:nvPr/>
        </p:nvSpPr>
        <p:spPr bwMode="auto">
          <a:xfrm>
            <a:off x="7010400" y="4572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4" name="Oval 11"/>
          <p:cNvSpPr>
            <a:spLocks noChangeArrowheads="1"/>
          </p:cNvSpPr>
          <p:nvPr/>
        </p:nvSpPr>
        <p:spPr bwMode="auto">
          <a:xfrm>
            <a:off x="9067800" y="3200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6395" name="Oval 12"/>
          <p:cNvSpPr>
            <a:spLocks noChangeArrowheads="1"/>
          </p:cNvSpPr>
          <p:nvPr/>
        </p:nvSpPr>
        <p:spPr bwMode="auto">
          <a:xfrm>
            <a:off x="9279612" y="5410200"/>
            <a:ext cx="1295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6396" name="Oval 13"/>
          <p:cNvSpPr>
            <a:spLocks noChangeArrowheads="1"/>
          </p:cNvSpPr>
          <p:nvPr/>
        </p:nvSpPr>
        <p:spPr bwMode="auto">
          <a:xfrm>
            <a:off x="7183398" y="53340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6397" name="Line 14"/>
          <p:cNvSpPr>
            <a:spLocks noChangeShapeType="1"/>
          </p:cNvSpPr>
          <p:nvPr/>
        </p:nvSpPr>
        <p:spPr bwMode="auto">
          <a:xfrm flipH="1">
            <a:off x="2667000" y="4724400"/>
            <a:ext cx="4191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8" name="Line 15"/>
          <p:cNvSpPr>
            <a:spLocks noChangeShapeType="1"/>
          </p:cNvSpPr>
          <p:nvPr/>
        </p:nvSpPr>
        <p:spPr bwMode="auto">
          <a:xfrm>
            <a:off x="3505200" y="4743510"/>
            <a:ext cx="9906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399" name="Oval 16"/>
          <p:cNvSpPr>
            <a:spLocks noChangeArrowheads="1"/>
          </p:cNvSpPr>
          <p:nvPr/>
        </p:nvSpPr>
        <p:spPr bwMode="auto">
          <a:xfrm>
            <a:off x="2057400" y="52578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streamId</a:t>
            </a:r>
          </a:p>
        </p:txBody>
      </p:sp>
      <p:sp>
        <p:nvSpPr>
          <p:cNvPr id="16400" name="Oval 17"/>
          <p:cNvSpPr>
            <a:spLocks noChangeArrowheads="1"/>
          </p:cNvSpPr>
          <p:nvPr/>
        </p:nvSpPr>
        <p:spPr bwMode="auto">
          <a:xfrm>
            <a:off x="4267200" y="51816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6401" name="Oval 18"/>
          <p:cNvSpPr>
            <a:spLocks noChangeArrowheads="1"/>
          </p:cNvSpPr>
          <p:nvPr/>
        </p:nvSpPr>
        <p:spPr bwMode="auto">
          <a:xfrm>
            <a:off x="2362200" y="3352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6402" name="Line 19"/>
          <p:cNvSpPr>
            <a:spLocks noChangeShapeType="1"/>
          </p:cNvSpPr>
          <p:nvPr/>
        </p:nvSpPr>
        <p:spPr bwMode="auto">
          <a:xfrm flipV="1">
            <a:off x="9220200" y="3733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3" name="Line 20"/>
          <p:cNvSpPr>
            <a:spLocks noChangeShapeType="1"/>
          </p:cNvSpPr>
          <p:nvPr/>
        </p:nvSpPr>
        <p:spPr bwMode="auto">
          <a:xfrm flipH="1">
            <a:off x="8379738" y="4672074"/>
            <a:ext cx="633948" cy="668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4" name="Line 21"/>
          <p:cNvSpPr>
            <a:spLocks noChangeShapeType="1"/>
          </p:cNvSpPr>
          <p:nvPr/>
        </p:nvSpPr>
        <p:spPr bwMode="auto">
          <a:xfrm>
            <a:off x="9279612" y="4672074"/>
            <a:ext cx="664488" cy="738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5" name="Line 28"/>
          <p:cNvSpPr>
            <a:spLocks noChangeShapeType="1"/>
          </p:cNvSpPr>
          <p:nvPr/>
        </p:nvSpPr>
        <p:spPr bwMode="auto">
          <a:xfrm flipV="1">
            <a:off x="3429000" y="3886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6" name="Line 29"/>
          <p:cNvSpPr>
            <a:spLocks noChangeShapeType="1"/>
          </p:cNvSpPr>
          <p:nvPr/>
        </p:nvSpPr>
        <p:spPr bwMode="auto">
          <a:xfrm>
            <a:off x="6172200" y="5410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6407" name="Oval 30"/>
          <p:cNvSpPr>
            <a:spLocks noChangeArrowheads="1"/>
          </p:cNvSpPr>
          <p:nvPr/>
        </p:nvSpPr>
        <p:spPr bwMode="auto">
          <a:xfrm>
            <a:off x="4572000" y="58674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6408" name="Text Box 35"/>
          <p:cNvSpPr txBox="1">
            <a:spLocks noChangeArrowheads="1"/>
          </p:cNvSpPr>
          <p:nvPr/>
        </p:nvSpPr>
        <p:spPr bwMode="auto">
          <a:xfrm>
            <a:off x="7467600" y="4724400"/>
            <a:ext cx="1107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(1,35)</a:t>
            </a:r>
          </a:p>
        </p:txBody>
      </p:sp>
      <p:sp>
        <p:nvSpPr>
          <p:cNvPr id="16409" name="Text Box 36"/>
          <p:cNvSpPr txBox="1">
            <a:spLocks noChangeArrowheads="1"/>
          </p:cNvSpPr>
          <p:nvPr/>
        </p:nvSpPr>
        <p:spPr bwMode="auto">
          <a:xfrm>
            <a:off x="4419601" y="472440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(1,6)</a:t>
            </a:r>
          </a:p>
        </p:txBody>
      </p:sp>
      <p:sp>
        <p:nvSpPr>
          <p:cNvPr id="16412" name="Text Box 39"/>
          <p:cNvSpPr txBox="1">
            <a:spLocks noChangeArrowheads="1"/>
          </p:cNvSpPr>
          <p:nvPr/>
        </p:nvSpPr>
        <p:spPr bwMode="auto">
          <a:xfrm>
            <a:off x="5486401" y="3124200"/>
            <a:ext cx="1280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Cardinality</a:t>
            </a:r>
          </a:p>
        </p:txBody>
      </p:sp>
      <p:sp>
        <p:nvSpPr>
          <p:cNvPr id="16413" name="Text Box 40"/>
          <p:cNvSpPr txBox="1">
            <a:spLocks noChangeArrowheads="1"/>
          </p:cNvSpPr>
          <p:nvPr/>
        </p:nvSpPr>
        <p:spPr bwMode="auto">
          <a:xfrm>
            <a:off x="1660526" y="975360"/>
            <a:ext cx="8321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lnSpc>
                <a:spcPct val="150000"/>
              </a:lnSpc>
              <a:buClr>
                <a:schemeClr val="accent2"/>
              </a:buClr>
              <a:buFont typeface="Wingdings" pitchFamily="2" charset="2"/>
              <a:buChar char="§"/>
            </a:pPr>
            <a:r>
              <a:rPr lang="en-US" sz="2000" dirty="0">
                <a:solidFill>
                  <a:schemeClr val="bg2">
                    <a:lumMod val="50000"/>
                  </a:schemeClr>
                </a:solidFill>
                <a:latin typeface="+mn-lt"/>
              </a:rPr>
              <a:t> Cardinality is used to specify number of entity   occurrences with one occurrence of related entity.</a:t>
            </a:r>
          </a:p>
          <a:p>
            <a:pPr marL="342900" indent="-342900" eaLnBrk="1" hangingPunct="1">
              <a:lnSpc>
                <a:spcPct val="150000"/>
              </a:lnSpc>
              <a:buClr>
                <a:schemeClr val="accent2"/>
              </a:buClr>
              <a:buFont typeface="Wingdings" pitchFamily="2" charset="2"/>
              <a:buChar char="§"/>
            </a:pPr>
            <a:r>
              <a:rPr lang="en-US" sz="2000" dirty="0">
                <a:solidFill>
                  <a:schemeClr val="bg2">
                    <a:lumMod val="50000"/>
                  </a:schemeClr>
                </a:solidFill>
                <a:latin typeface="+mn-lt"/>
              </a:rPr>
              <a:t> A course can have a minimum of 1 and a maximum of 35 students. A student can take a maximum of 6 and a minimum of 1 course.</a:t>
            </a:r>
          </a:p>
        </p:txBody>
      </p:sp>
      <p:sp>
        <p:nvSpPr>
          <p:cNvPr id="3" name="Slide Number Placeholder 2"/>
          <p:cNvSpPr>
            <a:spLocks noGrp="1"/>
          </p:cNvSpPr>
          <p:nvPr>
            <p:ph type="sldNum" sz="quarter" idx="12"/>
          </p:nvPr>
        </p:nvSpPr>
        <p:spPr>
          <a:xfrm>
            <a:off x="5029200" y="6619876"/>
            <a:ext cx="2133600" cy="238125"/>
          </a:xfrm>
        </p:spPr>
        <p:txBody>
          <a:bodyPr/>
          <a:lstStyle/>
          <a:p>
            <a:pPr>
              <a:defRPr/>
            </a:pPr>
            <a:fld id="{5A978005-0B46-4EB8-BF5A-0F5A6AFDD8F4}" type="slidenum">
              <a:rPr lang="en-US" smtClean="0"/>
              <a:pPr>
                <a:defRPr/>
              </a:pPr>
              <a:t>19</a:t>
            </a:fld>
            <a:endParaRPr lang="en-US"/>
          </a:p>
        </p:txBody>
      </p:sp>
      <p:cxnSp>
        <p:nvCxnSpPr>
          <p:cNvPr id="5" name="Straight Arrow Connector 4"/>
          <p:cNvCxnSpPr>
            <a:stCxn id="16409" idx="0"/>
          </p:cNvCxnSpPr>
          <p:nvPr/>
        </p:nvCxnSpPr>
        <p:spPr>
          <a:xfrm flipV="1">
            <a:off x="4896654" y="3467100"/>
            <a:ext cx="894546" cy="12573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705600" y="3524310"/>
            <a:ext cx="1143000" cy="12192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9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286000"/>
            <a:ext cx="7772400" cy="1144588"/>
          </a:xfrm>
        </p:spPr>
        <p:txBody>
          <a:bodyPr/>
          <a:lstStyle/>
          <a:p>
            <a:pPr eaLnBrk="1" hangingPunct="1"/>
            <a:r>
              <a:rPr lang="en-US" dirty="0"/>
              <a:t>RDBMS Concepts</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52600" y="152400"/>
            <a:ext cx="8382000" cy="609600"/>
          </a:xfrm>
        </p:spPr>
        <p:txBody>
          <a:bodyPr>
            <a:normAutofit fontScale="90000"/>
          </a:bodyPr>
          <a:lstStyle/>
          <a:p>
            <a:pPr eaLnBrk="1" hangingPunct="1"/>
            <a:r>
              <a:rPr lang="en-US" kern="1200" dirty="0"/>
              <a:t>Example of a Ternary relationship</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sp>
        <p:nvSpPr>
          <p:cNvPr id="17412" name="Text Box 4"/>
          <p:cNvSpPr txBox="1">
            <a:spLocks noChangeArrowheads="1"/>
          </p:cNvSpPr>
          <p:nvPr/>
        </p:nvSpPr>
        <p:spPr bwMode="auto">
          <a:xfrm>
            <a:off x="2066925" y="2819400"/>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Employees</a:t>
            </a:r>
          </a:p>
        </p:txBody>
      </p:sp>
      <p:sp>
        <p:nvSpPr>
          <p:cNvPr id="17413" name="Line 5"/>
          <p:cNvSpPr>
            <a:spLocks noChangeShapeType="1"/>
          </p:cNvSpPr>
          <p:nvPr/>
        </p:nvSpPr>
        <p:spPr bwMode="auto">
          <a:xfrm>
            <a:off x="3636586" y="3124200"/>
            <a:ext cx="12402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14" name="Rectangle 6"/>
          <p:cNvSpPr>
            <a:spLocks noChangeArrowheads="1"/>
          </p:cNvSpPr>
          <p:nvPr/>
        </p:nvSpPr>
        <p:spPr bwMode="auto">
          <a:xfrm rot="2711679">
            <a:off x="5195094" y="2361407"/>
            <a:ext cx="1414463"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7415" name="Text Box 7"/>
          <p:cNvSpPr txBox="1">
            <a:spLocks noChangeArrowheads="1"/>
          </p:cNvSpPr>
          <p:nvPr/>
        </p:nvSpPr>
        <p:spPr bwMode="auto">
          <a:xfrm>
            <a:off x="7723764" y="2747963"/>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Departments</a:t>
            </a:r>
          </a:p>
        </p:txBody>
      </p:sp>
      <p:sp>
        <p:nvSpPr>
          <p:cNvPr id="17417" name="Text Box 9"/>
          <p:cNvSpPr txBox="1">
            <a:spLocks noChangeArrowheads="1"/>
          </p:cNvSpPr>
          <p:nvPr/>
        </p:nvSpPr>
        <p:spPr bwMode="auto">
          <a:xfrm>
            <a:off x="5235714" y="2833688"/>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cs typeface="Courier New" pitchFamily="49" charset="0"/>
              </a:rPr>
              <a:t>Works-In</a:t>
            </a:r>
          </a:p>
        </p:txBody>
      </p:sp>
      <p:sp>
        <p:nvSpPr>
          <p:cNvPr id="17418" name="Text Box 10"/>
          <p:cNvSpPr txBox="1">
            <a:spLocks noChangeArrowheads="1"/>
          </p:cNvSpPr>
          <p:nvPr/>
        </p:nvSpPr>
        <p:spPr bwMode="auto">
          <a:xfrm>
            <a:off x="5105400" y="44958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Location</a:t>
            </a:r>
          </a:p>
        </p:txBody>
      </p:sp>
      <p:sp>
        <p:nvSpPr>
          <p:cNvPr id="17419" name="Oval 11"/>
          <p:cNvSpPr>
            <a:spLocks noChangeArrowheads="1"/>
          </p:cNvSpPr>
          <p:nvPr/>
        </p:nvSpPr>
        <p:spPr bwMode="auto">
          <a:xfrm>
            <a:off x="4648200" y="1219200"/>
            <a:ext cx="27432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dateOfJoining</a:t>
            </a:r>
            <a:endParaRPr lang="en-US" sz="2000" b="1" u="sng" dirty="0">
              <a:latin typeface="Courier New" pitchFamily="49" charset="0"/>
              <a:cs typeface="Courier New" pitchFamily="49" charset="0"/>
            </a:endParaRPr>
          </a:p>
        </p:txBody>
      </p:sp>
      <p:sp>
        <p:nvSpPr>
          <p:cNvPr id="17420" name="Oval 12"/>
          <p:cNvSpPr>
            <a:spLocks noChangeArrowheads="1"/>
          </p:cNvSpPr>
          <p:nvPr/>
        </p:nvSpPr>
        <p:spPr bwMode="auto">
          <a:xfrm>
            <a:off x="1828800" y="3733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7421" name="Oval 13"/>
          <p:cNvSpPr>
            <a:spLocks noChangeArrowheads="1"/>
          </p:cNvSpPr>
          <p:nvPr/>
        </p:nvSpPr>
        <p:spPr bwMode="auto">
          <a:xfrm>
            <a:off x="7620000" y="1752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deptId</a:t>
            </a:r>
          </a:p>
        </p:txBody>
      </p:sp>
      <p:sp>
        <p:nvSpPr>
          <p:cNvPr id="17422" name="Oval 14"/>
          <p:cNvSpPr>
            <a:spLocks noChangeArrowheads="1"/>
          </p:cNvSpPr>
          <p:nvPr/>
        </p:nvSpPr>
        <p:spPr bwMode="auto">
          <a:xfrm>
            <a:off x="8229600" y="3505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7423" name="Oval 15"/>
          <p:cNvSpPr>
            <a:spLocks noChangeArrowheads="1"/>
          </p:cNvSpPr>
          <p:nvPr/>
        </p:nvSpPr>
        <p:spPr bwMode="auto">
          <a:xfrm>
            <a:off x="2057400" y="1981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empId</a:t>
            </a:r>
            <a:endParaRPr lang="en-US" sz="2000" b="1" u="sng" dirty="0">
              <a:latin typeface="Courier New" pitchFamily="49" charset="0"/>
              <a:cs typeface="Courier New" pitchFamily="49" charset="0"/>
            </a:endParaRPr>
          </a:p>
        </p:txBody>
      </p:sp>
      <p:sp>
        <p:nvSpPr>
          <p:cNvPr id="17424" name="Oval 16"/>
          <p:cNvSpPr>
            <a:spLocks noChangeArrowheads="1"/>
          </p:cNvSpPr>
          <p:nvPr/>
        </p:nvSpPr>
        <p:spPr bwMode="auto">
          <a:xfrm>
            <a:off x="2286000" y="5257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7425" name="Oval 17"/>
          <p:cNvSpPr>
            <a:spLocks noChangeArrowheads="1"/>
          </p:cNvSpPr>
          <p:nvPr/>
        </p:nvSpPr>
        <p:spPr bwMode="auto">
          <a:xfrm>
            <a:off x="6553200" y="527304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capacity</a:t>
            </a:r>
          </a:p>
        </p:txBody>
      </p:sp>
      <p:sp>
        <p:nvSpPr>
          <p:cNvPr id="17426" name="Line 19"/>
          <p:cNvSpPr>
            <a:spLocks noChangeShapeType="1"/>
          </p:cNvSpPr>
          <p:nvPr/>
        </p:nvSpPr>
        <p:spPr bwMode="auto">
          <a:xfrm flipH="1">
            <a:off x="2971800" y="3219510"/>
            <a:ext cx="381000"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7" name="Line 20"/>
          <p:cNvSpPr>
            <a:spLocks noChangeShapeType="1"/>
          </p:cNvSpPr>
          <p:nvPr/>
        </p:nvSpPr>
        <p:spPr bwMode="auto">
          <a:xfrm flipH="1" flipV="1">
            <a:off x="29718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8" name="Line 21"/>
          <p:cNvSpPr>
            <a:spLocks noChangeShapeType="1"/>
          </p:cNvSpPr>
          <p:nvPr/>
        </p:nvSpPr>
        <p:spPr bwMode="auto">
          <a:xfrm flipV="1">
            <a:off x="59436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29" name="Line 22"/>
          <p:cNvSpPr>
            <a:spLocks noChangeShapeType="1"/>
          </p:cNvSpPr>
          <p:nvPr/>
        </p:nvSpPr>
        <p:spPr bwMode="auto">
          <a:xfrm flipH="1">
            <a:off x="4038600" y="4876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0" name="Line 23"/>
          <p:cNvSpPr>
            <a:spLocks noChangeShapeType="1"/>
          </p:cNvSpPr>
          <p:nvPr/>
        </p:nvSpPr>
        <p:spPr bwMode="auto">
          <a:xfrm>
            <a:off x="6522720" y="490728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1" name="Line 25"/>
          <p:cNvSpPr>
            <a:spLocks noChangeShapeType="1"/>
          </p:cNvSpPr>
          <p:nvPr/>
        </p:nvSpPr>
        <p:spPr bwMode="auto">
          <a:xfrm flipV="1">
            <a:off x="8153400" y="2286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2" name="Line 26"/>
          <p:cNvSpPr>
            <a:spLocks noChangeShapeType="1"/>
          </p:cNvSpPr>
          <p:nvPr/>
        </p:nvSpPr>
        <p:spPr bwMode="auto">
          <a:xfrm>
            <a:off x="8229600" y="3148074"/>
            <a:ext cx="381000" cy="433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3" name="Line 27"/>
          <p:cNvSpPr>
            <a:spLocks noChangeShapeType="1"/>
          </p:cNvSpPr>
          <p:nvPr/>
        </p:nvSpPr>
        <p:spPr bwMode="auto">
          <a:xfrm flipV="1">
            <a:off x="5867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4" name="Oval 28"/>
          <p:cNvSpPr>
            <a:spLocks noChangeArrowheads="1"/>
          </p:cNvSpPr>
          <p:nvPr/>
        </p:nvSpPr>
        <p:spPr bwMode="auto">
          <a:xfrm>
            <a:off x="7117080" y="445395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locId</a:t>
            </a:r>
          </a:p>
        </p:txBody>
      </p:sp>
      <p:sp>
        <p:nvSpPr>
          <p:cNvPr id="17435" name="Line 29"/>
          <p:cNvSpPr>
            <a:spLocks noChangeShapeType="1"/>
          </p:cNvSpPr>
          <p:nvPr/>
        </p:nvSpPr>
        <p:spPr bwMode="auto">
          <a:xfrm>
            <a:off x="6553200" y="469585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7436" name="Text Box 30"/>
          <p:cNvSpPr txBox="1">
            <a:spLocks noChangeArrowheads="1"/>
          </p:cNvSpPr>
          <p:nvPr/>
        </p:nvSpPr>
        <p:spPr bwMode="auto">
          <a:xfrm>
            <a:off x="4191000" y="2590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7437" name="Text Box 31"/>
          <p:cNvSpPr txBox="1">
            <a:spLocks noChangeArrowheads="1"/>
          </p:cNvSpPr>
          <p:nvPr/>
        </p:nvSpPr>
        <p:spPr bwMode="auto">
          <a:xfrm>
            <a:off x="7391400" y="25146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M</a:t>
            </a:r>
          </a:p>
        </p:txBody>
      </p:sp>
      <p:sp>
        <p:nvSpPr>
          <p:cNvPr id="17438" name="Text Box 32"/>
          <p:cNvSpPr txBox="1">
            <a:spLocks noChangeArrowheads="1"/>
          </p:cNvSpPr>
          <p:nvPr/>
        </p:nvSpPr>
        <p:spPr bwMode="auto">
          <a:xfrm>
            <a:off x="6096000" y="40386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P</a:t>
            </a:r>
          </a:p>
        </p:txBody>
      </p:sp>
      <p:cxnSp>
        <p:nvCxnSpPr>
          <p:cNvPr id="5" name="Straight Connector 4"/>
          <p:cNvCxnSpPr/>
          <p:nvPr/>
        </p:nvCxnSpPr>
        <p:spPr>
          <a:xfrm>
            <a:off x="6930092" y="3033743"/>
            <a:ext cx="79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696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676400" y="0"/>
            <a:ext cx="8763000" cy="990600"/>
          </a:xfrm>
        </p:spPr>
        <p:txBody>
          <a:bodyPr/>
          <a:lstStyle/>
          <a:p>
            <a:pPr eaLnBrk="1" hangingPunct="1"/>
            <a:r>
              <a:rPr lang="en-US" dirty="0"/>
              <a:t>Example of a Unary relationship</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sp>
        <p:nvSpPr>
          <p:cNvPr id="18436" name="Text Box 4"/>
          <p:cNvSpPr txBox="1">
            <a:spLocks noChangeArrowheads="1"/>
          </p:cNvSpPr>
          <p:nvPr/>
        </p:nvSpPr>
        <p:spPr bwMode="auto">
          <a:xfrm>
            <a:off x="4800600" y="32004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Customer</a:t>
            </a:r>
          </a:p>
        </p:txBody>
      </p:sp>
      <p:sp>
        <p:nvSpPr>
          <p:cNvPr id="18437" name="Oval 5"/>
          <p:cNvSpPr>
            <a:spLocks noChangeArrowheads="1"/>
          </p:cNvSpPr>
          <p:nvPr/>
        </p:nvSpPr>
        <p:spPr bwMode="auto">
          <a:xfrm>
            <a:off x="2133600" y="32004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custId</a:t>
            </a:r>
          </a:p>
        </p:txBody>
      </p:sp>
      <p:sp>
        <p:nvSpPr>
          <p:cNvPr id="18438" name="Oval 6"/>
          <p:cNvSpPr>
            <a:spLocks noChangeArrowheads="1"/>
          </p:cNvSpPr>
          <p:nvPr/>
        </p:nvSpPr>
        <p:spPr bwMode="auto">
          <a:xfrm>
            <a:off x="2209800" y="43434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8439" name="Oval 7"/>
          <p:cNvSpPr>
            <a:spLocks noChangeArrowheads="1"/>
          </p:cNvSpPr>
          <p:nvPr/>
        </p:nvSpPr>
        <p:spPr bwMode="auto">
          <a:xfrm>
            <a:off x="2133600" y="2286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8440" name="Rectangle 11"/>
          <p:cNvSpPr>
            <a:spLocks noChangeArrowheads="1"/>
          </p:cNvSpPr>
          <p:nvPr/>
        </p:nvSpPr>
        <p:spPr bwMode="auto">
          <a:xfrm rot="2711679">
            <a:off x="7415213" y="2690813"/>
            <a:ext cx="1552575"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8441" name="Text Box 12"/>
          <p:cNvSpPr txBox="1">
            <a:spLocks noChangeArrowheads="1"/>
          </p:cNvSpPr>
          <p:nvPr/>
        </p:nvSpPr>
        <p:spPr bwMode="auto">
          <a:xfrm>
            <a:off x="7315199" y="3224699"/>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000" b="1" dirty="0">
                <a:latin typeface="Courier New" pitchFamily="49" charset="0"/>
                <a:cs typeface="Courier New" pitchFamily="49" charset="0"/>
              </a:rPr>
              <a:t>referred by</a:t>
            </a:r>
          </a:p>
        </p:txBody>
      </p:sp>
      <p:sp>
        <p:nvSpPr>
          <p:cNvPr id="18442" name="Line 13"/>
          <p:cNvSpPr>
            <a:spLocks noChangeShapeType="1"/>
          </p:cNvSpPr>
          <p:nvPr/>
        </p:nvSpPr>
        <p:spPr bwMode="auto">
          <a:xfrm flipH="1" flipV="1">
            <a:off x="3962400" y="26670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3" name="Line 14"/>
          <p:cNvSpPr>
            <a:spLocks noChangeShapeType="1"/>
          </p:cNvSpPr>
          <p:nvPr/>
        </p:nvSpPr>
        <p:spPr bwMode="auto">
          <a:xfrm>
            <a:off x="4191000" y="3505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4" name="Line 15"/>
          <p:cNvSpPr>
            <a:spLocks noChangeShapeType="1"/>
          </p:cNvSpPr>
          <p:nvPr/>
        </p:nvSpPr>
        <p:spPr bwMode="auto">
          <a:xfrm flipH="1">
            <a:off x="3657600" y="35814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5" name="Line 16"/>
          <p:cNvSpPr>
            <a:spLocks noChangeShapeType="1"/>
          </p:cNvSpPr>
          <p:nvPr/>
        </p:nvSpPr>
        <p:spPr bwMode="auto">
          <a:xfrm>
            <a:off x="6216372" y="3505200"/>
            <a:ext cx="8702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6" name="Line 17"/>
          <p:cNvSpPr>
            <a:spLocks noChangeShapeType="1"/>
          </p:cNvSpPr>
          <p:nvPr/>
        </p:nvSpPr>
        <p:spPr bwMode="auto">
          <a:xfrm>
            <a:off x="8153400" y="457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7" name="Line 18"/>
          <p:cNvSpPr>
            <a:spLocks noChangeShapeType="1"/>
          </p:cNvSpPr>
          <p:nvPr/>
        </p:nvSpPr>
        <p:spPr bwMode="auto">
          <a:xfrm>
            <a:off x="5562600" y="5029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8" name="Line 19"/>
          <p:cNvSpPr>
            <a:spLocks noChangeShapeType="1"/>
          </p:cNvSpPr>
          <p:nvPr/>
        </p:nvSpPr>
        <p:spPr bwMode="auto">
          <a:xfrm flipV="1">
            <a:off x="5562600" y="3733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8449" name="Text Box 22"/>
          <p:cNvSpPr txBox="1">
            <a:spLocks noChangeArrowheads="1"/>
          </p:cNvSpPr>
          <p:nvPr/>
        </p:nvSpPr>
        <p:spPr bwMode="auto">
          <a:xfrm>
            <a:off x="5562600" y="37338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8450" name="Text Box 23"/>
          <p:cNvSpPr txBox="1">
            <a:spLocks noChangeArrowheads="1"/>
          </p:cNvSpPr>
          <p:nvPr/>
        </p:nvSpPr>
        <p:spPr bwMode="auto">
          <a:xfrm>
            <a:off x="8229600" y="45720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Tree>
    <p:extLst>
      <p:ext uri="{BB962C8B-B14F-4D97-AF65-F5344CB8AC3E}">
        <p14:creationId xmlns:p14="http://schemas.microsoft.com/office/powerpoint/2010/main" val="875406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760849" y="0"/>
            <a:ext cx="8305800" cy="838200"/>
          </a:xfrm>
        </p:spPr>
        <p:txBody>
          <a:bodyPr/>
          <a:lstStyle/>
          <a:p>
            <a:pPr eaLnBrk="1" hangingPunct="1"/>
            <a:r>
              <a:rPr lang="en-US" dirty="0"/>
              <a:t>Key Constraints on relationship</a:t>
            </a:r>
          </a:p>
        </p:txBody>
      </p:sp>
      <p:sp>
        <p:nvSpPr>
          <p:cNvPr id="19460" name="Rectangle 3"/>
          <p:cNvSpPr>
            <a:spLocks noGrp="1" noChangeArrowheads="1"/>
          </p:cNvSpPr>
          <p:nvPr>
            <p:ph idx="1"/>
          </p:nvPr>
        </p:nvSpPr>
        <p:spPr>
          <a:xfrm>
            <a:off x="1669937" y="1143000"/>
            <a:ext cx="8839200" cy="2514600"/>
          </a:xfrm>
        </p:spPr>
        <p:txBody>
          <a:bodyPr>
            <a:normAutofit/>
          </a:bodyPr>
          <a:lstStyle/>
          <a:p>
            <a:pPr eaLnBrk="1" hangingPunct="1"/>
            <a:r>
              <a:rPr lang="en-US" kern="1200" dirty="0">
                <a:solidFill>
                  <a:schemeClr val="bg2">
                    <a:lumMod val="50000"/>
                  </a:schemeClr>
                </a:solidFill>
                <a:cs typeface="Arial" charset="0"/>
              </a:rPr>
              <a:t>Consider a restriction where a student can join only one course. This is an example of a key constraint. </a:t>
            </a:r>
          </a:p>
          <a:p>
            <a:pPr eaLnBrk="1" hangingPunct="1"/>
            <a:r>
              <a:rPr lang="en-US" kern="1200" dirty="0">
                <a:solidFill>
                  <a:schemeClr val="bg2">
                    <a:lumMod val="50000"/>
                  </a:schemeClr>
                </a:solidFill>
                <a:cs typeface="Arial" charset="0"/>
              </a:rPr>
              <a:t>In the below diagram the directional arrow ensures that there is only one instance of student in the relationship set ‘Has’. In other words, given a student, ‘has’ relationship can be uniquely determined.</a:t>
            </a:r>
          </a:p>
          <a:p>
            <a:pPr eaLnBrk="1" hangingPunct="1"/>
            <a:endParaRPr lang="en-US" dirty="0">
              <a:solidFill>
                <a:schemeClr val="tx1"/>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22</a:t>
            </a:fld>
            <a:endParaRPr lang="en-US"/>
          </a:p>
        </p:txBody>
      </p:sp>
      <p:sp>
        <p:nvSpPr>
          <p:cNvPr id="19461" name="Text Box 4"/>
          <p:cNvSpPr txBox="1">
            <a:spLocks noChangeArrowheads="1"/>
          </p:cNvSpPr>
          <p:nvPr/>
        </p:nvSpPr>
        <p:spPr bwMode="auto">
          <a:xfrm>
            <a:off x="2279650" y="4859338"/>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Courses</a:t>
            </a:r>
          </a:p>
        </p:txBody>
      </p:sp>
      <p:sp>
        <p:nvSpPr>
          <p:cNvPr id="19462" name="Line 5"/>
          <p:cNvSpPr>
            <a:spLocks noChangeShapeType="1"/>
          </p:cNvSpPr>
          <p:nvPr/>
        </p:nvSpPr>
        <p:spPr bwMode="auto">
          <a:xfrm>
            <a:off x="3505200" y="50673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63" name="Rectangle 6"/>
          <p:cNvSpPr>
            <a:spLocks noChangeArrowheads="1"/>
          </p:cNvSpPr>
          <p:nvPr/>
        </p:nvSpPr>
        <p:spPr bwMode="auto">
          <a:xfrm rot="2711679">
            <a:off x="5307807" y="4736307"/>
            <a:ext cx="650875" cy="639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19464" name="Text Box 7"/>
          <p:cNvSpPr txBox="1">
            <a:spLocks noChangeArrowheads="1"/>
          </p:cNvSpPr>
          <p:nvPr/>
        </p:nvSpPr>
        <p:spPr bwMode="auto">
          <a:xfrm>
            <a:off x="5257801" y="4859338"/>
            <a:ext cx="655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Has</a:t>
            </a:r>
          </a:p>
        </p:txBody>
      </p:sp>
      <p:sp>
        <p:nvSpPr>
          <p:cNvPr id="19465" name="Text Box 8"/>
          <p:cNvSpPr txBox="1">
            <a:spLocks noChangeArrowheads="1"/>
          </p:cNvSpPr>
          <p:nvPr/>
        </p:nvSpPr>
        <p:spPr bwMode="auto">
          <a:xfrm>
            <a:off x="7848600" y="48434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Students</a:t>
            </a:r>
          </a:p>
        </p:txBody>
      </p:sp>
      <p:sp>
        <p:nvSpPr>
          <p:cNvPr id="19466" name="Oval 10"/>
          <p:cNvSpPr>
            <a:spLocks noChangeArrowheads="1"/>
          </p:cNvSpPr>
          <p:nvPr/>
        </p:nvSpPr>
        <p:spPr bwMode="auto">
          <a:xfrm>
            <a:off x="8610600" y="3716338"/>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regNo</a:t>
            </a:r>
          </a:p>
        </p:txBody>
      </p:sp>
      <p:sp>
        <p:nvSpPr>
          <p:cNvPr id="19467" name="Oval 11"/>
          <p:cNvSpPr>
            <a:spLocks noChangeArrowheads="1"/>
          </p:cNvSpPr>
          <p:nvPr/>
        </p:nvSpPr>
        <p:spPr bwMode="auto">
          <a:xfrm>
            <a:off x="9448800" y="430530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19468" name="Oval 12"/>
          <p:cNvSpPr>
            <a:spLocks noChangeArrowheads="1"/>
          </p:cNvSpPr>
          <p:nvPr/>
        </p:nvSpPr>
        <p:spPr bwMode="auto">
          <a:xfrm>
            <a:off x="6934200" y="35433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19469" name="Line 13"/>
          <p:cNvSpPr>
            <a:spLocks noChangeShapeType="1"/>
          </p:cNvSpPr>
          <p:nvPr/>
        </p:nvSpPr>
        <p:spPr bwMode="auto">
          <a:xfrm flipH="1">
            <a:off x="3505200" y="43815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0" name="Line 14"/>
          <p:cNvSpPr>
            <a:spLocks noChangeShapeType="1"/>
          </p:cNvSpPr>
          <p:nvPr/>
        </p:nvSpPr>
        <p:spPr bwMode="auto">
          <a:xfrm>
            <a:off x="2971800" y="5259448"/>
            <a:ext cx="609600" cy="417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1" name="Oval 15"/>
          <p:cNvSpPr>
            <a:spLocks noChangeArrowheads="1"/>
          </p:cNvSpPr>
          <p:nvPr/>
        </p:nvSpPr>
        <p:spPr bwMode="auto">
          <a:xfrm>
            <a:off x="3581400" y="3848100"/>
            <a:ext cx="2057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streamId</a:t>
            </a:r>
            <a:endParaRPr lang="en-US" sz="2000" b="1" u="sng" dirty="0">
              <a:latin typeface="Courier New" pitchFamily="49" charset="0"/>
              <a:cs typeface="Courier New" pitchFamily="49" charset="0"/>
            </a:endParaRPr>
          </a:p>
        </p:txBody>
      </p:sp>
      <p:sp>
        <p:nvSpPr>
          <p:cNvPr id="19472" name="Oval 16"/>
          <p:cNvSpPr>
            <a:spLocks noChangeArrowheads="1"/>
          </p:cNvSpPr>
          <p:nvPr/>
        </p:nvSpPr>
        <p:spPr bwMode="auto">
          <a:xfrm>
            <a:off x="3581400" y="5448300"/>
            <a:ext cx="15240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title</a:t>
            </a:r>
          </a:p>
        </p:txBody>
      </p:sp>
      <p:sp>
        <p:nvSpPr>
          <p:cNvPr id="19473" name="Oval 17"/>
          <p:cNvSpPr>
            <a:spLocks noChangeArrowheads="1"/>
          </p:cNvSpPr>
          <p:nvPr/>
        </p:nvSpPr>
        <p:spPr bwMode="auto">
          <a:xfrm>
            <a:off x="1524000" y="38481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noOfSems</a:t>
            </a:r>
          </a:p>
        </p:txBody>
      </p:sp>
      <p:sp>
        <p:nvSpPr>
          <p:cNvPr id="19474" name="Line 18"/>
          <p:cNvSpPr>
            <a:spLocks noChangeShapeType="1"/>
          </p:cNvSpPr>
          <p:nvPr/>
        </p:nvSpPr>
        <p:spPr bwMode="auto">
          <a:xfrm flipV="1">
            <a:off x="8763000" y="4249738"/>
            <a:ext cx="304800" cy="588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5" name="Text Box 21"/>
          <p:cNvSpPr txBox="1">
            <a:spLocks noChangeArrowheads="1"/>
          </p:cNvSpPr>
          <p:nvPr/>
        </p:nvSpPr>
        <p:spPr bwMode="auto">
          <a:xfrm>
            <a:off x="3794125" y="4468813"/>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1</a:t>
            </a:r>
          </a:p>
        </p:txBody>
      </p:sp>
      <p:sp>
        <p:nvSpPr>
          <p:cNvPr id="19476" name="Text Box 22"/>
          <p:cNvSpPr txBox="1">
            <a:spLocks noChangeArrowheads="1"/>
          </p:cNvSpPr>
          <p:nvPr/>
        </p:nvSpPr>
        <p:spPr bwMode="auto">
          <a:xfrm>
            <a:off x="7543800" y="4503738"/>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N</a:t>
            </a:r>
          </a:p>
        </p:txBody>
      </p:sp>
      <p:sp>
        <p:nvSpPr>
          <p:cNvPr id="19477" name="Line 25"/>
          <p:cNvSpPr>
            <a:spLocks noChangeShapeType="1"/>
          </p:cNvSpPr>
          <p:nvPr/>
        </p:nvSpPr>
        <p:spPr bwMode="auto">
          <a:xfrm flipH="1" flipV="1">
            <a:off x="2514600" y="4381500"/>
            <a:ext cx="457200"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78" name="Oval 27"/>
          <p:cNvSpPr>
            <a:spLocks noChangeArrowheads="1"/>
          </p:cNvSpPr>
          <p:nvPr/>
        </p:nvSpPr>
        <p:spPr bwMode="auto">
          <a:xfrm>
            <a:off x="4876800" y="5753100"/>
            <a:ext cx="3276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enrollment-date</a:t>
            </a:r>
          </a:p>
        </p:txBody>
      </p:sp>
      <p:sp>
        <p:nvSpPr>
          <p:cNvPr id="19479" name="Line 29"/>
          <p:cNvSpPr>
            <a:spLocks noChangeShapeType="1"/>
          </p:cNvSpPr>
          <p:nvPr/>
        </p:nvSpPr>
        <p:spPr bwMode="auto">
          <a:xfrm flipH="1" flipV="1">
            <a:off x="8077200" y="40767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0" name="Line 31"/>
          <p:cNvSpPr>
            <a:spLocks noChangeShapeType="1"/>
          </p:cNvSpPr>
          <p:nvPr/>
        </p:nvSpPr>
        <p:spPr bwMode="auto">
          <a:xfrm>
            <a:off x="5638800" y="55245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2" name="Text Box 34"/>
          <p:cNvSpPr txBox="1">
            <a:spLocks noChangeArrowheads="1"/>
          </p:cNvSpPr>
          <p:nvPr/>
        </p:nvSpPr>
        <p:spPr bwMode="auto">
          <a:xfrm>
            <a:off x="5967328" y="4276755"/>
            <a:ext cx="1960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Directional arrow</a:t>
            </a:r>
          </a:p>
        </p:txBody>
      </p:sp>
      <p:sp>
        <p:nvSpPr>
          <p:cNvPr id="19483" name="Line 35"/>
          <p:cNvSpPr>
            <a:spLocks noChangeShapeType="1"/>
          </p:cNvSpPr>
          <p:nvPr/>
        </p:nvSpPr>
        <p:spPr bwMode="auto">
          <a:xfrm flipV="1">
            <a:off x="9067800" y="46101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19484" name="Line 36"/>
          <p:cNvSpPr>
            <a:spLocks noChangeShapeType="1"/>
          </p:cNvSpPr>
          <p:nvPr/>
        </p:nvSpPr>
        <p:spPr bwMode="auto">
          <a:xfrm flipH="1">
            <a:off x="6096000" y="50673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cxnSp>
        <p:nvCxnSpPr>
          <p:cNvPr id="5" name="Straight Arrow Connector 4"/>
          <p:cNvCxnSpPr/>
          <p:nvPr/>
        </p:nvCxnSpPr>
        <p:spPr>
          <a:xfrm flipH="1">
            <a:off x="6324600" y="4668868"/>
            <a:ext cx="190500" cy="19047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07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828800" y="15240"/>
            <a:ext cx="7772400" cy="762000"/>
          </a:xfrm>
        </p:spPr>
        <p:txBody>
          <a:bodyPr/>
          <a:lstStyle/>
          <a:p>
            <a:pPr eaLnBrk="1" hangingPunct="1"/>
            <a:r>
              <a:rPr lang="en-US" dirty="0"/>
              <a:t>Participation constraints</a:t>
            </a:r>
          </a:p>
        </p:txBody>
      </p:sp>
      <p:sp>
        <p:nvSpPr>
          <p:cNvPr id="21508" name="Rectangle 3"/>
          <p:cNvSpPr>
            <a:spLocks noGrp="1" noChangeArrowheads="1"/>
          </p:cNvSpPr>
          <p:nvPr>
            <p:ph idx="1"/>
          </p:nvPr>
        </p:nvSpPr>
        <p:spPr>
          <a:xfrm>
            <a:off x="1828800" y="1219200"/>
            <a:ext cx="8382000" cy="4876800"/>
          </a:xfrm>
        </p:spPr>
        <p:txBody>
          <a:bodyPr/>
          <a:lstStyle/>
          <a:p>
            <a:pPr eaLnBrk="1" hangingPunct="1"/>
            <a:r>
              <a:rPr lang="en-US" kern="1200" dirty="0">
                <a:solidFill>
                  <a:schemeClr val="bg2">
                    <a:lumMod val="50000"/>
                  </a:schemeClr>
                </a:solidFill>
                <a:cs typeface="Arial" charset="0"/>
              </a:rPr>
              <a:t>Total participation: If all entities in an entity-set need to be in the relationship set then the entity is in total participation with respect to relationship.</a:t>
            </a:r>
          </a:p>
          <a:p>
            <a:r>
              <a:rPr lang="en-US" kern="1200" dirty="0">
                <a:solidFill>
                  <a:schemeClr val="bg2">
                    <a:lumMod val="50000"/>
                  </a:schemeClr>
                </a:solidFill>
                <a:cs typeface="Arial" charset="0"/>
              </a:rPr>
              <a:t>Example: Every employee works in at least one department. Each department has at least one employee. Therefore both Employee and Department entities in ‘Works-In’ relationship is total.</a:t>
            </a:r>
          </a:p>
          <a:p>
            <a:r>
              <a:rPr lang="en-US" kern="1200" dirty="0">
                <a:solidFill>
                  <a:schemeClr val="bg2">
                    <a:lumMod val="50000"/>
                  </a:schemeClr>
                </a:solidFill>
                <a:cs typeface="Arial" charset="0"/>
              </a:rPr>
              <a:t>Partial participation: A participation that is not total is partial </a:t>
            </a:r>
            <a:r>
              <a:rPr lang="en-US" kern="1200" dirty="0">
                <a:solidFill>
                  <a:schemeClr val="bg2">
                    <a:lumMod val="50000"/>
                  </a:schemeClr>
                </a:solidFill>
                <a:cs typeface="Arial" charset="0"/>
                <a:sym typeface="Wingdings" pitchFamily="2" charset="2"/>
              </a:rPr>
              <a:t>.</a:t>
            </a:r>
            <a:endParaRPr lang="en-US" kern="1200" dirty="0">
              <a:solidFill>
                <a:schemeClr val="bg2">
                  <a:lumMod val="50000"/>
                </a:schemeClr>
              </a:solidFill>
              <a:cs typeface="Arial" charset="0"/>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347785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1600200" y="-76200"/>
            <a:ext cx="8839200" cy="1143000"/>
          </a:xfrm>
          <a:noFill/>
        </p:spPr>
        <p:txBody>
          <a:bodyPr/>
          <a:lstStyle/>
          <a:p>
            <a:pPr eaLnBrk="1" hangingPunct="1"/>
            <a:r>
              <a:rPr lang="en-US" dirty="0"/>
              <a:t>Example of a total participation</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24</a:t>
            </a:fld>
            <a:endParaRPr lang="en-US"/>
          </a:p>
        </p:txBody>
      </p:sp>
      <p:sp>
        <p:nvSpPr>
          <p:cNvPr id="22532" name="Text Box 5"/>
          <p:cNvSpPr txBox="1">
            <a:spLocks noChangeArrowheads="1"/>
          </p:cNvSpPr>
          <p:nvPr/>
        </p:nvSpPr>
        <p:spPr bwMode="auto">
          <a:xfrm>
            <a:off x="2066925" y="2819400"/>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Employees</a:t>
            </a:r>
          </a:p>
        </p:txBody>
      </p:sp>
      <p:sp>
        <p:nvSpPr>
          <p:cNvPr id="22533" name="Line 6"/>
          <p:cNvSpPr>
            <a:spLocks noChangeShapeType="1"/>
          </p:cNvSpPr>
          <p:nvPr/>
        </p:nvSpPr>
        <p:spPr bwMode="auto">
          <a:xfrm>
            <a:off x="3636586" y="3124200"/>
            <a:ext cx="1240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34" name="Rectangle 7"/>
          <p:cNvSpPr>
            <a:spLocks noChangeArrowheads="1"/>
          </p:cNvSpPr>
          <p:nvPr/>
        </p:nvSpPr>
        <p:spPr bwMode="auto">
          <a:xfrm rot="2711679">
            <a:off x="5195094" y="2361407"/>
            <a:ext cx="1414463" cy="149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22535" name="Text Box 8"/>
          <p:cNvSpPr txBox="1">
            <a:spLocks noChangeArrowheads="1"/>
          </p:cNvSpPr>
          <p:nvPr/>
        </p:nvSpPr>
        <p:spPr bwMode="auto">
          <a:xfrm>
            <a:off x="7772401" y="2747963"/>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Departments</a:t>
            </a:r>
          </a:p>
        </p:txBody>
      </p:sp>
      <p:sp>
        <p:nvSpPr>
          <p:cNvPr id="22536" name="Line 9"/>
          <p:cNvSpPr>
            <a:spLocks noChangeShapeType="1"/>
          </p:cNvSpPr>
          <p:nvPr/>
        </p:nvSpPr>
        <p:spPr bwMode="auto">
          <a:xfrm>
            <a:off x="6934200" y="3124200"/>
            <a:ext cx="83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37" name="Text Box 10"/>
          <p:cNvSpPr txBox="1">
            <a:spLocks noChangeArrowheads="1"/>
          </p:cNvSpPr>
          <p:nvPr/>
        </p:nvSpPr>
        <p:spPr bwMode="auto">
          <a:xfrm>
            <a:off x="5048250" y="2833688"/>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Works-In</a:t>
            </a:r>
          </a:p>
        </p:txBody>
      </p:sp>
      <p:sp>
        <p:nvSpPr>
          <p:cNvPr id="22538" name="Text Box 11"/>
          <p:cNvSpPr txBox="1">
            <a:spLocks noChangeArrowheads="1"/>
          </p:cNvSpPr>
          <p:nvPr/>
        </p:nvSpPr>
        <p:spPr bwMode="auto">
          <a:xfrm>
            <a:off x="5105400" y="449580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cs typeface="Courier New" pitchFamily="49" charset="0"/>
              </a:rPr>
              <a:t>location</a:t>
            </a:r>
          </a:p>
        </p:txBody>
      </p:sp>
      <p:sp>
        <p:nvSpPr>
          <p:cNvPr id="22539" name="Oval 12"/>
          <p:cNvSpPr>
            <a:spLocks noChangeArrowheads="1"/>
          </p:cNvSpPr>
          <p:nvPr/>
        </p:nvSpPr>
        <p:spPr bwMode="auto">
          <a:xfrm>
            <a:off x="4648200" y="1219200"/>
            <a:ext cx="27432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latin typeface="Courier New" pitchFamily="49" charset="0"/>
                <a:cs typeface="Courier New" pitchFamily="49" charset="0"/>
              </a:rPr>
              <a:t>dateOfJoining</a:t>
            </a:r>
            <a:endParaRPr lang="en-US" sz="2000" b="1" dirty="0">
              <a:latin typeface="Courier New" pitchFamily="49" charset="0"/>
              <a:cs typeface="Courier New" pitchFamily="49" charset="0"/>
            </a:endParaRPr>
          </a:p>
        </p:txBody>
      </p:sp>
      <p:sp>
        <p:nvSpPr>
          <p:cNvPr id="22540" name="Oval 13"/>
          <p:cNvSpPr>
            <a:spLocks noChangeArrowheads="1"/>
          </p:cNvSpPr>
          <p:nvPr/>
        </p:nvSpPr>
        <p:spPr bwMode="auto">
          <a:xfrm>
            <a:off x="1828800" y="3733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cs typeface="Courier New" pitchFamily="49" charset="0"/>
              </a:rPr>
              <a:t>name</a:t>
            </a:r>
          </a:p>
        </p:txBody>
      </p:sp>
      <p:sp>
        <p:nvSpPr>
          <p:cNvPr id="22541" name="Oval 14"/>
          <p:cNvSpPr>
            <a:spLocks noChangeArrowheads="1"/>
          </p:cNvSpPr>
          <p:nvPr/>
        </p:nvSpPr>
        <p:spPr bwMode="auto">
          <a:xfrm>
            <a:off x="7620000" y="1752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deptId</a:t>
            </a:r>
          </a:p>
        </p:txBody>
      </p:sp>
      <p:sp>
        <p:nvSpPr>
          <p:cNvPr id="22542" name="Oval 15"/>
          <p:cNvSpPr>
            <a:spLocks noChangeArrowheads="1"/>
          </p:cNvSpPr>
          <p:nvPr/>
        </p:nvSpPr>
        <p:spPr bwMode="auto">
          <a:xfrm>
            <a:off x="8229600" y="3505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name</a:t>
            </a:r>
          </a:p>
        </p:txBody>
      </p:sp>
      <p:sp>
        <p:nvSpPr>
          <p:cNvPr id="22543" name="Oval 16"/>
          <p:cNvSpPr>
            <a:spLocks noChangeArrowheads="1"/>
          </p:cNvSpPr>
          <p:nvPr/>
        </p:nvSpPr>
        <p:spPr bwMode="auto">
          <a:xfrm>
            <a:off x="2057400" y="1981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dirty="0" err="1">
                <a:latin typeface="Courier New" pitchFamily="49" charset="0"/>
                <a:cs typeface="Courier New" pitchFamily="49" charset="0"/>
              </a:rPr>
              <a:t>empId</a:t>
            </a:r>
            <a:endParaRPr lang="en-US" sz="2000" b="1" u="sng" dirty="0">
              <a:latin typeface="Courier New" pitchFamily="49" charset="0"/>
              <a:cs typeface="Courier New" pitchFamily="49" charset="0"/>
            </a:endParaRPr>
          </a:p>
        </p:txBody>
      </p:sp>
      <p:sp>
        <p:nvSpPr>
          <p:cNvPr id="22544" name="Oval 17"/>
          <p:cNvSpPr>
            <a:spLocks noChangeArrowheads="1"/>
          </p:cNvSpPr>
          <p:nvPr/>
        </p:nvSpPr>
        <p:spPr bwMode="auto">
          <a:xfrm>
            <a:off x="4038600" y="5476071"/>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address</a:t>
            </a:r>
          </a:p>
        </p:txBody>
      </p:sp>
      <p:sp>
        <p:nvSpPr>
          <p:cNvPr id="22545" name="Oval 18"/>
          <p:cNvSpPr>
            <a:spLocks noChangeArrowheads="1"/>
          </p:cNvSpPr>
          <p:nvPr/>
        </p:nvSpPr>
        <p:spPr bwMode="auto">
          <a:xfrm>
            <a:off x="6553200" y="541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cs typeface="Courier New" pitchFamily="49" charset="0"/>
              </a:rPr>
              <a:t>capacity</a:t>
            </a:r>
          </a:p>
        </p:txBody>
      </p:sp>
      <p:sp>
        <p:nvSpPr>
          <p:cNvPr id="22546" name="Line 19"/>
          <p:cNvSpPr>
            <a:spLocks noChangeShapeType="1"/>
          </p:cNvSpPr>
          <p:nvPr/>
        </p:nvSpPr>
        <p:spPr bwMode="auto">
          <a:xfrm flipH="1">
            <a:off x="2971800" y="3219510"/>
            <a:ext cx="403186" cy="514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7" name="Line 20"/>
          <p:cNvSpPr>
            <a:spLocks noChangeShapeType="1"/>
          </p:cNvSpPr>
          <p:nvPr/>
        </p:nvSpPr>
        <p:spPr bwMode="auto">
          <a:xfrm flipH="1" flipV="1">
            <a:off x="29718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8" name="Line 21"/>
          <p:cNvSpPr>
            <a:spLocks noChangeShapeType="1"/>
          </p:cNvSpPr>
          <p:nvPr/>
        </p:nvSpPr>
        <p:spPr bwMode="auto">
          <a:xfrm flipV="1">
            <a:off x="59436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49" name="Line 22"/>
          <p:cNvSpPr>
            <a:spLocks noChangeShapeType="1"/>
          </p:cNvSpPr>
          <p:nvPr/>
        </p:nvSpPr>
        <p:spPr bwMode="auto">
          <a:xfrm flipH="1">
            <a:off x="5048250" y="4895910"/>
            <a:ext cx="438150" cy="628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0" name="Line 23"/>
          <p:cNvSpPr>
            <a:spLocks noChangeShapeType="1"/>
          </p:cNvSpPr>
          <p:nvPr/>
        </p:nvSpPr>
        <p:spPr bwMode="auto">
          <a:xfrm>
            <a:off x="6781800" y="5029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1" name="Line 24"/>
          <p:cNvSpPr>
            <a:spLocks noChangeShapeType="1"/>
          </p:cNvSpPr>
          <p:nvPr/>
        </p:nvSpPr>
        <p:spPr bwMode="auto">
          <a:xfrm flipV="1">
            <a:off x="8153400" y="2286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2" name="Line 25"/>
          <p:cNvSpPr>
            <a:spLocks noChangeShapeType="1"/>
          </p:cNvSpPr>
          <p:nvPr/>
        </p:nvSpPr>
        <p:spPr bwMode="auto">
          <a:xfrm>
            <a:off x="8153400" y="3276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3" name="Line 26"/>
          <p:cNvSpPr>
            <a:spLocks noChangeShapeType="1"/>
          </p:cNvSpPr>
          <p:nvPr/>
        </p:nvSpPr>
        <p:spPr bwMode="auto">
          <a:xfrm flipV="1">
            <a:off x="5867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4" name="Oval 27"/>
          <p:cNvSpPr>
            <a:spLocks noChangeArrowheads="1"/>
          </p:cNvSpPr>
          <p:nvPr/>
        </p:nvSpPr>
        <p:spPr bwMode="auto">
          <a:xfrm>
            <a:off x="7620000" y="4495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cs typeface="Courier New" pitchFamily="49" charset="0"/>
              </a:rPr>
              <a:t>locId</a:t>
            </a:r>
          </a:p>
        </p:txBody>
      </p:sp>
      <p:sp>
        <p:nvSpPr>
          <p:cNvPr id="22555" name="Line 28"/>
          <p:cNvSpPr>
            <a:spLocks noChangeShapeType="1"/>
          </p:cNvSpPr>
          <p:nvPr/>
        </p:nvSpPr>
        <p:spPr bwMode="auto">
          <a:xfrm>
            <a:off x="7010400" y="4800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56" name="Text Box 30"/>
          <p:cNvSpPr txBox="1">
            <a:spLocks noChangeArrowheads="1"/>
          </p:cNvSpPr>
          <p:nvPr/>
        </p:nvSpPr>
        <p:spPr bwMode="auto">
          <a:xfrm>
            <a:off x="2216300" y="4768185"/>
            <a:ext cx="23173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Indicates total participation</a:t>
            </a:r>
          </a:p>
        </p:txBody>
      </p:sp>
      <p:sp>
        <p:nvSpPr>
          <p:cNvPr id="22559" name="Line 35"/>
          <p:cNvSpPr>
            <a:spLocks noChangeShapeType="1"/>
          </p:cNvSpPr>
          <p:nvPr/>
        </p:nvSpPr>
        <p:spPr bwMode="auto">
          <a:xfrm flipH="1">
            <a:off x="4191000" y="4114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60" name="Line 36"/>
          <p:cNvSpPr>
            <a:spLocks noChangeShapeType="1"/>
          </p:cNvSpPr>
          <p:nvPr/>
        </p:nvSpPr>
        <p:spPr bwMode="auto">
          <a:xfrm flipH="1">
            <a:off x="4191000" y="4191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22561" name="Text Box 37"/>
          <p:cNvSpPr txBox="1">
            <a:spLocks noChangeArrowheads="1"/>
          </p:cNvSpPr>
          <p:nvPr/>
        </p:nvSpPr>
        <p:spPr bwMode="auto">
          <a:xfrm>
            <a:off x="4327525" y="3617913"/>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cs typeface="Courier New" pitchFamily="49" charset="0"/>
              </a:rPr>
              <a:t>or</a:t>
            </a:r>
          </a:p>
        </p:txBody>
      </p:sp>
      <p:cxnSp>
        <p:nvCxnSpPr>
          <p:cNvPr id="5" name="Straight Arrow Connector 4"/>
          <p:cNvCxnSpPr/>
          <p:nvPr/>
        </p:nvCxnSpPr>
        <p:spPr>
          <a:xfrm flipH="1">
            <a:off x="3810000" y="3276600"/>
            <a:ext cx="381000" cy="1524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9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Attributes</a:t>
            </a:r>
          </a:p>
        </p:txBody>
      </p:sp>
      <p:sp>
        <p:nvSpPr>
          <p:cNvPr id="3" name="Content Placeholder 2"/>
          <p:cNvSpPr>
            <a:spLocks noGrp="1"/>
          </p:cNvSpPr>
          <p:nvPr>
            <p:ph idx="1"/>
          </p:nvPr>
        </p:nvSpPr>
        <p:spPr>
          <a:xfrm>
            <a:off x="1981200" y="1447801"/>
            <a:ext cx="8229600" cy="4525963"/>
          </a:xfrm>
        </p:spPr>
        <p:txBody>
          <a:bodyPr/>
          <a:lstStyle/>
          <a:p>
            <a:r>
              <a:rPr lang="en-US" dirty="0"/>
              <a:t>Single valued attributes </a:t>
            </a:r>
            <a:r>
              <a:rPr lang="en-US" dirty="0">
                <a:sym typeface="Wingdings" pitchFamily="2" charset="2"/>
              </a:rPr>
              <a:t> the examples that we have seen so far consisted of single value attributes.</a:t>
            </a:r>
            <a:endParaRPr lang="en-US" dirty="0"/>
          </a:p>
          <a:p>
            <a:r>
              <a:rPr lang="en-US" dirty="0"/>
              <a:t>Composite Attribute</a:t>
            </a:r>
          </a:p>
          <a:p>
            <a:r>
              <a:rPr lang="en-US" dirty="0"/>
              <a:t>Multi-Valued Attribute</a:t>
            </a:r>
          </a:p>
          <a:p>
            <a:r>
              <a:rPr lang="en-US" dirty="0"/>
              <a:t>Derived Attribute</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4242483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828800" y="0"/>
            <a:ext cx="7772400" cy="838200"/>
          </a:xfrm>
        </p:spPr>
        <p:txBody>
          <a:bodyPr/>
          <a:lstStyle/>
          <a:p>
            <a:pPr eaLnBrk="1" hangingPunct="1"/>
            <a:r>
              <a:rPr lang="en-US" dirty="0"/>
              <a:t>Composite Attribute</a:t>
            </a:r>
          </a:p>
        </p:txBody>
      </p:sp>
      <p:sp>
        <p:nvSpPr>
          <p:cNvPr id="25604" name="Rectangle 3"/>
          <p:cNvSpPr>
            <a:spLocks noGrp="1" noChangeArrowheads="1"/>
          </p:cNvSpPr>
          <p:nvPr>
            <p:ph idx="1"/>
          </p:nvPr>
        </p:nvSpPr>
        <p:spPr>
          <a:xfrm>
            <a:off x="1828800" y="1203960"/>
            <a:ext cx="8305800" cy="2209800"/>
          </a:xfrm>
        </p:spPr>
        <p:txBody>
          <a:bodyPr/>
          <a:lstStyle/>
          <a:p>
            <a:pPr eaLnBrk="1" hangingPunct="1"/>
            <a:r>
              <a:rPr lang="en-US" dirty="0"/>
              <a:t>A composite attribute is an attributes that is made up of more than one attribute.</a:t>
            </a:r>
          </a:p>
          <a:p>
            <a:pPr eaLnBrk="1" hangingPunct="1"/>
            <a:r>
              <a:rPr lang="en-US" dirty="0"/>
              <a:t>For example address can be thought of as having more than one attribute.</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26</a:t>
            </a:fld>
            <a:endParaRPr lang="en-US"/>
          </a:p>
        </p:txBody>
      </p:sp>
      <p:sp>
        <p:nvSpPr>
          <p:cNvPr id="25605" name="Oval 4"/>
          <p:cNvSpPr>
            <a:spLocks noChangeArrowheads="1"/>
          </p:cNvSpPr>
          <p:nvPr/>
        </p:nvSpPr>
        <p:spPr bwMode="auto">
          <a:xfrm>
            <a:off x="3733800" y="45720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address</a:t>
            </a:r>
          </a:p>
        </p:txBody>
      </p:sp>
      <p:sp>
        <p:nvSpPr>
          <p:cNvPr id="25606" name="Line 5"/>
          <p:cNvSpPr>
            <a:spLocks noChangeShapeType="1"/>
          </p:cNvSpPr>
          <p:nvPr/>
        </p:nvSpPr>
        <p:spPr bwMode="auto">
          <a:xfrm flipH="1" flipV="1">
            <a:off x="38100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07" name="Oval 6"/>
          <p:cNvSpPr>
            <a:spLocks noChangeArrowheads="1"/>
          </p:cNvSpPr>
          <p:nvPr/>
        </p:nvSpPr>
        <p:spPr bwMode="auto">
          <a:xfrm>
            <a:off x="1981200" y="3657600"/>
            <a:ext cx="2438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house number</a:t>
            </a:r>
          </a:p>
        </p:txBody>
      </p:sp>
      <p:sp>
        <p:nvSpPr>
          <p:cNvPr id="25608" name="Line 7"/>
          <p:cNvSpPr>
            <a:spLocks noChangeShapeType="1"/>
          </p:cNvSpPr>
          <p:nvPr/>
        </p:nvSpPr>
        <p:spPr bwMode="auto">
          <a:xfrm flipV="1">
            <a:off x="4953000" y="4191000"/>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09" name="Oval 8"/>
          <p:cNvSpPr>
            <a:spLocks noChangeArrowheads="1"/>
          </p:cNvSpPr>
          <p:nvPr/>
        </p:nvSpPr>
        <p:spPr bwMode="auto">
          <a:xfrm>
            <a:off x="5181600" y="3596640"/>
            <a:ext cx="2514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street number</a:t>
            </a:r>
          </a:p>
        </p:txBody>
      </p:sp>
      <p:sp>
        <p:nvSpPr>
          <p:cNvPr id="25610" name="Oval 9"/>
          <p:cNvSpPr>
            <a:spLocks noChangeArrowheads="1"/>
          </p:cNvSpPr>
          <p:nvPr/>
        </p:nvSpPr>
        <p:spPr bwMode="auto">
          <a:xfrm>
            <a:off x="7898115" y="3939540"/>
            <a:ext cx="157737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area</a:t>
            </a:r>
          </a:p>
        </p:txBody>
      </p:sp>
      <p:sp>
        <p:nvSpPr>
          <p:cNvPr id="25612" name="Oval 11"/>
          <p:cNvSpPr>
            <a:spLocks noChangeArrowheads="1"/>
          </p:cNvSpPr>
          <p:nvPr/>
        </p:nvSpPr>
        <p:spPr bwMode="auto">
          <a:xfrm>
            <a:off x="6183615" y="5455920"/>
            <a:ext cx="2133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district</a:t>
            </a:r>
          </a:p>
        </p:txBody>
      </p:sp>
      <p:sp>
        <p:nvSpPr>
          <p:cNvPr id="25614" name="Oval 13"/>
          <p:cNvSpPr>
            <a:spLocks noChangeArrowheads="1"/>
          </p:cNvSpPr>
          <p:nvPr/>
        </p:nvSpPr>
        <p:spPr bwMode="auto">
          <a:xfrm>
            <a:off x="3924300" y="567690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state </a:t>
            </a:r>
          </a:p>
        </p:txBody>
      </p:sp>
      <p:sp>
        <p:nvSpPr>
          <p:cNvPr id="25615" name="Oval 14"/>
          <p:cNvSpPr>
            <a:spLocks noChangeArrowheads="1"/>
          </p:cNvSpPr>
          <p:nvPr/>
        </p:nvSpPr>
        <p:spPr bwMode="auto">
          <a:xfrm>
            <a:off x="1828800" y="541401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country</a:t>
            </a:r>
          </a:p>
        </p:txBody>
      </p:sp>
      <p:sp>
        <p:nvSpPr>
          <p:cNvPr id="25616" name="Line 15"/>
          <p:cNvSpPr>
            <a:spLocks noChangeShapeType="1"/>
          </p:cNvSpPr>
          <p:nvPr/>
        </p:nvSpPr>
        <p:spPr bwMode="auto">
          <a:xfrm flipH="1">
            <a:off x="3733800" y="5090160"/>
            <a:ext cx="441960" cy="396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17" name="Line 16"/>
          <p:cNvSpPr>
            <a:spLocks noChangeShapeType="1"/>
          </p:cNvSpPr>
          <p:nvPr/>
        </p:nvSpPr>
        <p:spPr bwMode="auto">
          <a:xfrm flipV="1">
            <a:off x="5715000" y="4762500"/>
            <a:ext cx="245358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19" name="Line 18"/>
          <p:cNvSpPr>
            <a:spLocks noChangeShapeType="1"/>
          </p:cNvSpPr>
          <p:nvPr/>
        </p:nvSpPr>
        <p:spPr bwMode="auto">
          <a:xfrm flipH="1">
            <a:off x="4953000" y="5105400"/>
            <a:ext cx="0" cy="617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0" name="Line 19"/>
          <p:cNvSpPr>
            <a:spLocks noChangeShapeType="1"/>
          </p:cNvSpPr>
          <p:nvPr/>
        </p:nvSpPr>
        <p:spPr bwMode="auto">
          <a:xfrm>
            <a:off x="5334000" y="5029200"/>
            <a:ext cx="1219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2" name="Text Box 21"/>
          <p:cNvSpPr txBox="1">
            <a:spLocks noChangeArrowheads="1"/>
          </p:cNvSpPr>
          <p:nvPr/>
        </p:nvSpPr>
        <p:spPr bwMode="auto">
          <a:xfrm>
            <a:off x="8168580" y="4572000"/>
            <a:ext cx="181362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Employees</a:t>
            </a:r>
          </a:p>
        </p:txBody>
      </p:sp>
      <p:sp>
        <p:nvSpPr>
          <p:cNvPr id="25623" name="Line 22"/>
          <p:cNvSpPr>
            <a:spLocks noChangeShapeType="1"/>
          </p:cNvSpPr>
          <p:nvPr/>
        </p:nvSpPr>
        <p:spPr bwMode="auto">
          <a:xfrm flipV="1">
            <a:off x="5638800" y="4295805"/>
            <a:ext cx="2286000" cy="466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4" name="Text Box 23"/>
          <p:cNvSpPr txBox="1">
            <a:spLocks noChangeArrowheads="1"/>
          </p:cNvSpPr>
          <p:nvPr/>
        </p:nvSpPr>
        <p:spPr bwMode="auto">
          <a:xfrm>
            <a:off x="3536350" y="3028890"/>
            <a:ext cx="2376100" cy="400110"/>
          </a:xfrm>
          <a:prstGeom prst="rect">
            <a:avLst/>
          </a:prstGeom>
          <a:noFill/>
          <a:ln w="9525">
            <a:noFill/>
            <a:miter lim="800000"/>
            <a:headEnd/>
            <a:tailEnd/>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Tahoma" pitchFamily="34" charset="0"/>
              </a:rPr>
              <a:t>composite attribute</a:t>
            </a:r>
          </a:p>
        </p:txBody>
      </p:sp>
      <p:cxnSp>
        <p:nvCxnSpPr>
          <p:cNvPr id="5" name="Straight Arrow Connector 4"/>
          <p:cNvCxnSpPr>
            <a:stCxn id="25605" idx="0"/>
          </p:cNvCxnSpPr>
          <p:nvPr/>
        </p:nvCxnSpPr>
        <p:spPr>
          <a:xfrm flipH="1" flipV="1">
            <a:off x="4419600" y="3429000"/>
            <a:ext cx="304800" cy="1143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
        <p:nvSpPr>
          <p:cNvPr id="32" name="Oval 13"/>
          <p:cNvSpPr>
            <a:spLocks noChangeArrowheads="1"/>
          </p:cNvSpPr>
          <p:nvPr/>
        </p:nvSpPr>
        <p:spPr bwMode="auto">
          <a:xfrm>
            <a:off x="1859280" y="445395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pin</a:t>
            </a:r>
          </a:p>
        </p:txBody>
      </p:sp>
      <p:cxnSp>
        <p:nvCxnSpPr>
          <p:cNvPr id="9" name="Straight Connector 8"/>
          <p:cNvCxnSpPr>
            <a:stCxn id="25605" idx="2"/>
            <a:endCxn id="32" idx="6"/>
          </p:cNvCxnSpPr>
          <p:nvPr/>
        </p:nvCxnSpPr>
        <p:spPr>
          <a:xfrm flipH="1" flipV="1">
            <a:off x="3459480" y="4720650"/>
            <a:ext cx="274320" cy="11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048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676400" y="0"/>
            <a:ext cx="8229600" cy="838200"/>
          </a:xfrm>
        </p:spPr>
        <p:txBody>
          <a:bodyPr/>
          <a:lstStyle/>
          <a:p>
            <a:pPr eaLnBrk="1" hangingPunct="1"/>
            <a:r>
              <a:rPr lang="en-US" dirty="0"/>
              <a:t>Multi-Valued Attribute</a:t>
            </a:r>
          </a:p>
        </p:txBody>
      </p:sp>
      <p:sp>
        <p:nvSpPr>
          <p:cNvPr id="26628" name="Rectangle 3"/>
          <p:cNvSpPr>
            <a:spLocks noGrp="1" noChangeArrowheads="1"/>
          </p:cNvSpPr>
          <p:nvPr>
            <p:ph idx="1"/>
          </p:nvPr>
        </p:nvSpPr>
        <p:spPr>
          <a:xfrm>
            <a:off x="2057400" y="1524000"/>
            <a:ext cx="7772400" cy="1066800"/>
          </a:xfrm>
        </p:spPr>
        <p:txBody>
          <a:bodyPr/>
          <a:lstStyle/>
          <a:p>
            <a:pPr eaLnBrk="1" hangingPunct="1"/>
            <a:r>
              <a:rPr lang="en-US" dirty="0"/>
              <a:t>A multi-value attribute is an attribute which can have multiple values.</a:t>
            </a:r>
          </a:p>
          <a:p>
            <a:pPr eaLnBrk="1" hangingPunct="1"/>
            <a:endParaRPr lang="en-US" dirty="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27</a:t>
            </a:fld>
            <a:endParaRPr lang="en-US"/>
          </a:p>
        </p:txBody>
      </p:sp>
      <p:sp>
        <p:nvSpPr>
          <p:cNvPr id="26629" name="Oval 4"/>
          <p:cNvSpPr>
            <a:spLocks noChangeArrowheads="1"/>
          </p:cNvSpPr>
          <p:nvPr/>
        </p:nvSpPr>
        <p:spPr bwMode="auto">
          <a:xfrm>
            <a:off x="3886200" y="4419600"/>
            <a:ext cx="28956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latin typeface="Courier New" pitchFamily="49" charset="0"/>
              </a:rPr>
              <a:t>phone_numbers</a:t>
            </a:r>
            <a:endParaRPr lang="en-US" sz="2000" b="1" dirty="0">
              <a:latin typeface="Courier New" pitchFamily="49" charset="0"/>
            </a:endParaRPr>
          </a:p>
        </p:txBody>
      </p:sp>
      <p:sp>
        <p:nvSpPr>
          <p:cNvPr id="26630" name="Text Box 5"/>
          <p:cNvSpPr txBox="1">
            <a:spLocks noChangeArrowheads="1"/>
          </p:cNvSpPr>
          <p:nvPr/>
        </p:nvSpPr>
        <p:spPr bwMode="auto">
          <a:xfrm>
            <a:off x="8122920" y="4461361"/>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Employees</a:t>
            </a:r>
          </a:p>
        </p:txBody>
      </p:sp>
      <p:sp>
        <p:nvSpPr>
          <p:cNvPr id="26631" name="Line 6"/>
          <p:cNvSpPr>
            <a:spLocks noChangeShapeType="1"/>
          </p:cNvSpPr>
          <p:nvPr/>
        </p:nvSpPr>
        <p:spPr bwMode="auto">
          <a:xfrm flipV="1">
            <a:off x="6903720" y="4648200"/>
            <a:ext cx="1219200" cy="26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Oval 7"/>
          <p:cNvSpPr>
            <a:spLocks noChangeArrowheads="1"/>
          </p:cNvSpPr>
          <p:nvPr/>
        </p:nvSpPr>
        <p:spPr bwMode="auto">
          <a:xfrm>
            <a:off x="3810000" y="4267200"/>
            <a:ext cx="31242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3" name="Text Box 14"/>
          <p:cNvSpPr txBox="1">
            <a:spLocks noChangeArrowheads="1"/>
          </p:cNvSpPr>
          <p:nvPr/>
        </p:nvSpPr>
        <p:spPr bwMode="auto">
          <a:xfrm>
            <a:off x="2502591" y="3457545"/>
            <a:ext cx="2614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Tahoma" pitchFamily="34" charset="0"/>
              </a:rPr>
              <a:t>multi-valued attribute</a:t>
            </a:r>
          </a:p>
        </p:txBody>
      </p:sp>
      <p:sp>
        <p:nvSpPr>
          <p:cNvPr id="26634" name="Line 15"/>
          <p:cNvSpPr>
            <a:spLocks noChangeShapeType="1"/>
          </p:cNvSpPr>
          <p:nvPr/>
        </p:nvSpPr>
        <p:spPr bwMode="auto">
          <a:xfrm flipH="1" flipV="1">
            <a:off x="4923678" y="3810000"/>
            <a:ext cx="381000" cy="228600"/>
          </a:xfrm>
          <a:prstGeom prst="line">
            <a:avLst/>
          </a:prstGeom>
          <a:noFill/>
          <a:ln w="9525">
            <a:solidFill>
              <a:srgbClr val="0078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47156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828800" y="0"/>
            <a:ext cx="7772400" cy="838200"/>
          </a:xfrm>
        </p:spPr>
        <p:txBody>
          <a:bodyPr/>
          <a:lstStyle/>
          <a:p>
            <a:pPr eaLnBrk="1" hangingPunct="1"/>
            <a:r>
              <a:rPr lang="en-US" dirty="0"/>
              <a:t>Derived Attribute</a:t>
            </a:r>
          </a:p>
        </p:txBody>
      </p:sp>
      <p:sp>
        <p:nvSpPr>
          <p:cNvPr id="27652" name="Rectangle 3"/>
          <p:cNvSpPr>
            <a:spLocks noGrp="1" noChangeArrowheads="1"/>
          </p:cNvSpPr>
          <p:nvPr>
            <p:ph idx="1"/>
          </p:nvPr>
        </p:nvSpPr>
        <p:spPr>
          <a:xfrm>
            <a:off x="1714500" y="1093410"/>
            <a:ext cx="8855621" cy="3581400"/>
          </a:xfrm>
        </p:spPr>
        <p:txBody>
          <a:bodyPr>
            <a:normAutofit/>
          </a:bodyPr>
          <a:lstStyle/>
          <a:p>
            <a:pPr eaLnBrk="1" hangingPunct="1"/>
            <a:r>
              <a:rPr lang="en-US" dirty="0"/>
              <a:t>A derived attribute is an attribute whose value is determined or computed using existing values of the other attributes (or otherwise also called stored attribute).</a:t>
            </a:r>
          </a:p>
          <a:p>
            <a:pPr eaLnBrk="1" hangingPunct="1"/>
            <a:r>
              <a:rPr lang="en-US" dirty="0"/>
              <a:t>While the value of the composite attribute for a row is computed as concatenation of the values of a set of attributes of the same row, the derived attribute can be calculated based on values of attributes in multiple rows also (example sum of gross salary of all entities in Employee  entity set).</a:t>
            </a:r>
          </a:p>
          <a:p>
            <a:pPr eaLnBrk="1" hangingPunct="1">
              <a:buClr>
                <a:srgbClr val="C81E1E"/>
              </a:buClr>
              <a:buFontTx/>
              <a:buChar char="•"/>
            </a:pPr>
            <a:endParaRPr lang="en-US" dirty="0">
              <a:solidFill>
                <a:srgbClr val="003399"/>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28</a:t>
            </a:fld>
            <a:endParaRPr lang="en-US"/>
          </a:p>
        </p:txBody>
      </p:sp>
      <p:sp>
        <p:nvSpPr>
          <p:cNvPr id="7" name="Text Box 4"/>
          <p:cNvSpPr txBox="1">
            <a:spLocks noChangeArrowheads="1"/>
          </p:cNvSpPr>
          <p:nvPr/>
        </p:nvSpPr>
        <p:spPr bwMode="auto">
          <a:xfrm>
            <a:off x="5331351" y="4495799"/>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8" name="Oval 5"/>
          <p:cNvSpPr>
            <a:spLocks noChangeArrowheads="1"/>
          </p:cNvSpPr>
          <p:nvPr/>
        </p:nvSpPr>
        <p:spPr bwMode="auto">
          <a:xfrm>
            <a:off x="5331351" y="5543490"/>
            <a:ext cx="2362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deductions</a:t>
            </a:r>
          </a:p>
        </p:txBody>
      </p:sp>
      <p:sp>
        <p:nvSpPr>
          <p:cNvPr id="9" name="Oval 6"/>
          <p:cNvSpPr>
            <a:spLocks noChangeArrowheads="1"/>
          </p:cNvSpPr>
          <p:nvPr/>
        </p:nvSpPr>
        <p:spPr bwMode="auto">
          <a:xfrm>
            <a:off x="2590800" y="5427374"/>
            <a:ext cx="2514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gross_salary</a:t>
            </a:r>
          </a:p>
        </p:txBody>
      </p:sp>
      <p:sp>
        <p:nvSpPr>
          <p:cNvPr id="10" name="Oval 7"/>
          <p:cNvSpPr>
            <a:spLocks noChangeArrowheads="1"/>
          </p:cNvSpPr>
          <p:nvPr/>
        </p:nvSpPr>
        <p:spPr bwMode="auto">
          <a:xfrm>
            <a:off x="8130540" y="5503574"/>
            <a:ext cx="2133600" cy="457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net_salary</a:t>
            </a:r>
          </a:p>
        </p:txBody>
      </p:sp>
      <p:sp>
        <p:nvSpPr>
          <p:cNvPr id="13" name="Text Box 12"/>
          <p:cNvSpPr txBox="1">
            <a:spLocks noChangeArrowheads="1"/>
          </p:cNvSpPr>
          <p:nvPr/>
        </p:nvSpPr>
        <p:spPr bwMode="auto">
          <a:xfrm>
            <a:off x="8214446" y="4188023"/>
            <a:ext cx="21639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derived </a:t>
            </a:r>
            <a:r>
              <a:rPr lang="en-US" sz="2000" dirty="0">
                <a:solidFill>
                  <a:srgbClr val="007800"/>
                </a:solidFill>
              </a:rPr>
              <a:t>stored</a:t>
            </a:r>
            <a:r>
              <a:rPr lang="en-US" sz="2000" dirty="0">
                <a:latin typeface="Tahoma" pitchFamily="34" charset="0"/>
              </a:rPr>
              <a:t> </a:t>
            </a:r>
            <a:r>
              <a:rPr lang="en-US" sz="2000" dirty="0">
                <a:solidFill>
                  <a:srgbClr val="007800"/>
                </a:solidFill>
              </a:rPr>
              <a:t>attribute</a:t>
            </a:r>
          </a:p>
        </p:txBody>
      </p:sp>
      <p:sp>
        <p:nvSpPr>
          <p:cNvPr id="14" name="Line 13"/>
          <p:cNvSpPr>
            <a:spLocks noChangeShapeType="1"/>
          </p:cNvSpPr>
          <p:nvPr/>
        </p:nvSpPr>
        <p:spPr bwMode="auto">
          <a:xfrm flipV="1">
            <a:off x="4343400" y="4895909"/>
            <a:ext cx="1044714" cy="5413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4"/>
          <p:cNvSpPr>
            <a:spLocks noChangeShapeType="1"/>
          </p:cNvSpPr>
          <p:nvPr/>
        </p:nvSpPr>
        <p:spPr bwMode="auto">
          <a:xfrm>
            <a:off x="6024771" y="4895910"/>
            <a:ext cx="223629" cy="6475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6" name="Line 15"/>
          <p:cNvSpPr>
            <a:spLocks noChangeShapeType="1"/>
          </p:cNvSpPr>
          <p:nvPr/>
        </p:nvSpPr>
        <p:spPr bwMode="auto">
          <a:xfrm>
            <a:off x="6553200" y="4895909"/>
            <a:ext cx="1935652" cy="6475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cxnSp>
        <p:nvCxnSpPr>
          <p:cNvPr id="5" name="Straight Arrow Connector 4"/>
          <p:cNvCxnSpPr/>
          <p:nvPr/>
        </p:nvCxnSpPr>
        <p:spPr>
          <a:xfrm flipH="1" flipV="1">
            <a:off x="8991600" y="4895908"/>
            <a:ext cx="304800" cy="541348"/>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834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752600" y="76200"/>
            <a:ext cx="8229600" cy="838200"/>
          </a:xfrm>
        </p:spPr>
        <p:txBody>
          <a:bodyPr/>
          <a:lstStyle/>
          <a:p>
            <a:pPr eaLnBrk="1" hangingPunct="1"/>
            <a:r>
              <a:rPr lang="en-US" dirty="0"/>
              <a:t>Weak Entities</a:t>
            </a:r>
          </a:p>
        </p:txBody>
      </p:sp>
      <p:sp>
        <p:nvSpPr>
          <p:cNvPr id="29700" name="Rectangle 3"/>
          <p:cNvSpPr>
            <a:spLocks noGrp="1" noChangeArrowheads="1"/>
          </p:cNvSpPr>
          <p:nvPr>
            <p:ph idx="1"/>
          </p:nvPr>
        </p:nvSpPr>
        <p:spPr>
          <a:xfrm>
            <a:off x="1981200" y="1371600"/>
            <a:ext cx="8077200" cy="3048000"/>
          </a:xfrm>
        </p:spPr>
        <p:txBody>
          <a:bodyPr>
            <a:normAutofit/>
          </a:bodyPr>
          <a:lstStyle/>
          <a:p>
            <a:pPr eaLnBrk="1" hangingPunct="1">
              <a:lnSpc>
                <a:spcPct val="150000"/>
              </a:lnSpc>
            </a:pPr>
            <a:r>
              <a:rPr lang="en-US" dirty="0">
                <a:solidFill>
                  <a:schemeClr val="bg2">
                    <a:lumMod val="50000"/>
                  </a:schemeClr>
                </a:solidFill>
              </a:rPr>
              <a:t>A </a:t>
            </a:r>
            <a:r>
              <a:rPr lang="en-US" i="1" dirty="0">
                <a:solidFill>
                  <a:schemeClr val="bg2">
                    <a:lumMod val="50000"/>
                  </a:schemeClr>
                </a:solidFill>
              </a:rPr>
              <a:t>weak entity</a:t>
            </a:r>
            <a:r>
              <a:rPr lang="en-US" dirty="0">
                <a:solidFill>
                  <a:schemeClr val="bg2">
                    <a:lumMod val="50000"/>
                  </a:schemeClr>
                </a:solidFill>
              </a:rPr>
              <a:t> is an entity that can’t be uniquely identified by its own attributes alone, and therefore must use as its primary key both its own attributes and the primary key of an entity it is related to.</a:t>
            </a:r>
          </a:p>
          <a:p>
            <a:pPr eaLnBrk="1" hangingPunct="1">
              <a:lnSpc>
                <a:spcPct val="150000"/>
              </a:lnSpc>
            </a:pPr>
            <a:r>
              <a:rPr lang="en-US" dirty="0">
                <a:solidFill>
                  <a:schemeClr val="bg2">
                    <a:lumMod val="50000"/>
                  </a:schemeClr>
                </a:solidFill>
              </a:rPr>
              <a:t>In other words, a weak entity cannot exist without the entity it is related to (</a:t>
            </a:r>
            <a:r>
              <a:rPr lang="en-US" i="1" dirty="0">
                <a:solidFill>
                  <a:schemeClr val="bg2">
                    <a:lumMod val="50000"/>
                  </a:schemeClr>
                </a:solidFill>
              </a:rPr>
              <a:t>owner entity</a:t>
            </a:r>
            <a:r>
              <a:rPr lang="en-US" dirty="0">
                <a:solidFill>
                  <a:schemeClr val="bg2">
                    <a:lumMod val="50000"/>
                  </a:schemeClr>
                </a:solidFill>
              </a:rPr>
              <a:t>).</a:t>
            </a:r>
          </a:p>
          <a:p>
            <a:pPr eaLnBrk="1" hangingPunct="1">
              <a:lnSpc>
                <a:spcPct val="150000"/>
              </a:lnSpc>
            </a:pPr>
            <a:r>
              <a:rPr lang="en-US" dirty="0">
                <a:solidFill>
                  <a:schemeClr val="bg2">
                    <a:lumMod val="50000"/>
                  </a:schemeClr>
                </a:solidFill>
              </a:rPr>
              <a:t>The relationship between owner entity and weak entity is one-to-many.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29</a:t>
            </a:fld>
            <a:endParaRPr lang="en-US"/>
          </a:p>
        </p:txBody>
      </p:sp>
    </p:spTree>
    <p:extLst>
      <p:ext uri="{BB962C8B-B14F-4D97-AF65-F5344CB8AC3E}">
        <p14:creationId xmlns:p14="http://schemas.microsoft.com/office/powerpoint/2010/main" val="326267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67840" y="76200"/>
            <a:ext cx="8382000" cy="685800"/>
          </a:xfrm>
        </p:spPr>
        <p:txBody>
          <a:bodyPr>
            <a:normAutofit/>
          </a:bodyPr>
          <a:lstStyle/>
          <a:p>
            <a:r>
              <a:rPr lang="en-US" dirty="0"/>
              <a:t>Need for Relational Database Systems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pic>
        <p:nvPicPr>
          <p:cNvPr id="4101" name="Picture 5" descr="j02407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1043940"/>
            <a:ext cx="17954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AutoShape 6"/>
          <p:cNvSpPr>
            <a:spLocks noChangeArrowheads="1"/>
          </p:cNvSpPr>
          <p:nvPr/>
        </p:nvSpPr>
        <p:spPr bwMode="auto">
          <a:xfrm>
            <a:off x="3810000" y="1249680"/>
            <a:ext cx="6629400" cy="1570672"/>
          </a:xfrm>
          <a:prstGeom prst="wedgeRoundRectCallout">
            <a:avLst>
              <a:gd name="adj1" fmla="val -70882"/>
              <a:gd name="adj2" fmla="val -5732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a:latin typeface="Arial Narrow" pitchFamily="34" charset="0"/>
              </a:rPr>
              <a:t>It will be nice if I could use my computer to write information about all my patients once and retrieve it anytime I need. I also would like to lock the information in a secured place.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1" y="2820353"/>
            <a:ext cx="11715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3810000" y="3200400"/>
            <a:ext cx="4343400" cy="914400"/>
          </a:xfrm>
          <a:prstGeom prst="wedgeRoundRectCallout">
            <a:avLst>
              <a:gd name="adj1" fmla="val 75773"/>
              <a:gd name="adj2" fmla="val -697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a:latin typeface="Arial Narrow" pitchFamily="34" charset="0"/>
              </a:rPr>
              <a:t>Why don’t you try writing it in a word or a spread sheet document.</a:t>
            </a:r>
          </a:p>
        </p:txBody>
      </p:sp>
      <p:sp>
        <p:nvSpPr>
          <p:cNvPr id="11" name="Rounded Rectangular Callout 10"/>
          <p:cNvSpPr/>
          <p:nvPr/>
        </p:nvSpPr>
        <p:spPr>
          <a:xfrm>
            <a:off x="1539240" y="4413882"/>
            <a:ext cx="4099560" cy="1190626"/>
          </a:xfrm>
          <a:prstGeom prst="wedgeRoundRectCallout">
            <a:avLst>
              <a:gd name="adj1" fmla="val -30585"/>
              <a:gd name="adj2" fmla="val -21809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a:latin typeface="Arial Narrow" pitchFamily="34" charset="0"/>
              </a:rPr>
              <a:t>Yeah I did try that. But  at times I  end up entering the same information twice!</a:t>
            </a:r>
          </a:p>
        </p:txBody>
      </p:sp>
      <p:sp>
        <p:nvSpPr>
          <p:cNvPr id="12" name="Rounded Rectangular Callout 11"/>
          <p:cNvSpPr/>
          <p:nvPr/>
        </p:nvSpPr>
        <p:spPr>
          <a:xfrm>
            <a:off x="6096000" y="5334000"/>
            <a:ext cx="4191000" cy="1066800"/>
          </a:xfrm>
          <a:prstGeom prst="wedgeRoundRectCallout">
            <a:avLst>
              <a:gd name="adj1" fmla="val 30233"/>
              <a:gd name="adj2" fmla="val -25995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a:latin typeface="Arial Narrow" pitchFamily="34" charset="0"/>
              </a:rPr>
              <a:t>Oh! Then you should use relational database system- like MS Access!</a:t>
            </a:r>
          </a:p>
        </p:txBody>
      </p:sp>
    </p:spTree>
    <p:extLst>
      <p:ext uri="{BB962C8B-B14F-4D97-AF65-F5344CB8AC3E}">
        <p14:creationId xmlns:p14="http://schemas.microsoft.com/office/powerpoint/2010/main" val="2277864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1828800" y="2552700"/>
            <a:ext cx="1107996"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bg2">
                    <a:lumMod val="50000"/>
                  </a:schemeClr>
                </a:solidFill>
                <a:latin typeface="Courier New" pitchFamily="49" charset="0"/>
                <a:cs typeface="Courier New" pitchFamily="49" charset="0"/>
              </a:rPr>
              <a:t>Orders</a:t>
            </a:r>
          </a:p>
        </p:txBody>
      </p:sp>
      <p:sp>
        <p:nvSpPr>
          <p:cNvPr id="31748" name="Text Box 5"/>
          <p:cNvSpPr txBox="1">
            <a:spLocks noChangeArrowheads="1"/>
          </p:cNvSpPr>
          <p:nvPr/>
        </p:nvSpPr>
        <p:spPr bwMode="auto">
          <a:xfrm>
            <a:off x="7772401" y="2590800"/>
            <a:ext cx="1877437"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Order-Items</a:t>
            </a:r>
          </a:p>
        </p:txBody>
      </p:sp>
      <p:sp>
        <p:nvSpPr>
          <p:cNvPr id="31749" name="Rectangle 6"/>
          <p:cNvSpPr>
            <a:spLocks noChangeArrowheads="1"/>
          </p:cNvSpPr>
          <p:nvPr/>
        </p:nvSpPr>
        <p:spPr bwMode="auto">
          <a:xfrm rot="2711679">
            <a:off x="5029994" y="2139156"/>
            <a:ext cx="1447800" cy="14366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50" name="Text Box 7"/>
          <p:cNvSpPr txBox="1">
            <a:spLocks noChangeArrowheads="1"/>
          </p:cNvSpPr>
          <p:nvPr/>
        </p:nvSpPr>
        <p:spPr bwMode="auto">
          <a:xfrm>
            <a:off x="5051862" y="2590800"/>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contains</a:t>
            </a:r>
          </a:p>
        </p:txBody>
      </p:sp>
      <p:sp>
        <p:nvSpPr>
          <p:cNvPr id="31751" name="Line 8"/>
          <p:cNvSpPr>
            <a:spLocks noChangeShapeType="1"/>
          </p:cNvSpPr>
          <p:nvPr/>
        </p:nvSpPr>
        <p:spPr bwMode="auto">
          <a:xfrm flipH="1" flipV="1">
            <a:off x="6689726" y="2838510"/>
            <a:ext cx="1120775" cy="189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2" name="Line 10"/>
          <p:cNvSpPr>
            <a:spLocks noChangeShapeType="1"/>
          </p:cNvSpPr>
          <p:nvPr/>
        </p:nvSpPr>
        <p:spPr bwMode="auto">
          <a:xfrm flipH="1">
            <a:off x="2946488" y="2823270"/>
            <a:ext cx="17876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3" name="Text Box 12"/>
          <p:cNvSpPr txBox="1">
            <a:spLocks noChangeArrowheads="1"/>
          </p:cNvSpPr>
          <p:nvPr/>
        </p:nvSpPr>
        <p:spPr bwMode="auto">
          <a:xfrm>
            <a:off x="1653540" y="183983"/>
            <a:ext cx="739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b="1" dirty="0">
                <a:solidFill>
                  <a:schemeClr val="bg1"/>
                </a:solidFill>
              </a:rPr>
              <a:t>A weak entity set diagram</a:t>
            </a:r>
          </a:p>
        </p:txBody>
      </p:sp>
      <p:sp>
        <p:nvSpPr>
          <p:cNvPr id="31754" name="Oval 13"/>
          <p:cNvSpPr>
            <a:spLocks noChangeArrowheads="1"/>
          </p:cNvSpPr>
          <p:nvPr/>
        </p:nvSpPr>
        <p:spPr bwMode="auto">
          <a:xfrm>
            <a:off x="8458200" y="16764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itemNo</a:t>
            </a:r>
          </a:p>
        </p:txBody>
      </p:sp>
      <p:sp>
        <p:nvSpPr>
          <p:cNvPr id="31755" name="Oval 14"/>
          <p:cNvSpPr>
            <a:spLocks noChangeArrowheads="1"/>
          </p:cNvSpPr>
          <p:nvPr/>
        </p:nvSpPr>
        <p:spPr bwMode="auto">
          <a:xfrm>
            <a:off x="1752600" y="16002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err="1">
                <a:solidFill>
                  <a:schemeClr val="bg2">
                    <a:lumMod val="50000"/>
                  </a:schemeClr>
                </a:solidFill>
                <a:latin typeface="Courier New" pitchFamily="49" charset="0"/>
                <a:cs typeface="Courier New" pitchFamily="49" charset="0"/>
              </a:rPr>
              <a:t>custId</a:t>
            </a:r>
            <a:endParaRPr lang="en-US" sz="2000" b="1" dirty="0">
              <a:solidFill>
                <a:schemeClr val="bg2">
                  <a:lumMod val="50000"/>
                </a:schemeClr>
              </a:solidFill>
              <a:latin typeface="Courier New" pitchFamily="49" charset="0"/>
              <a:cs typeface="Courier New" pitchFamily="49" charset="0"/>
            </a:endParaRPr>
          </a:p>
        </p:txBody>
      </p:sp>
      <p:sp>
        <p:nvSpPr>
          <p:cNvPr id="31756" name="Oval 15"/>
          <p:cNvSpPr>
            <a:spLocks noChangeArrowheads="1"/>
          </p:cNvSpPr>
          <p:nvPr/>
        </p:nvSpPr>
        <p:spPr bwMode="auto">
          <a:xfrm>
            <a:off x="3394105" y="355092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orderDate</a:t>
            </a:r>
          </a:p>
        </p:txBody>
      </p:sp>
      <p:sp>
        <p:nvSpPr>
          <p:cNvPr id="31757" name="Line 16"/>
          <p:cNvSpPr>
            <a:spLocks noChangeShapeType="1"/>
          </p:cNvSpPr>
          <p:nvPr/>
        </p:nvSpPr>
        <p:spPr bwMode="auto">
          <a:xfrm flipH="1">
            <a:off x="1981200" y="3000375"/>
            <a:ext cx="76200" cy="3858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8" name="Line 17"/>
          <p:cNvSpPr>
            <a:spLocks noChangeShapeType="1"/>
          </p:cNvSpPr>
          <p:nvPr/>
        </p:nvSpPr>
        <p:spPr bwMode="auto">
          <a:xfrm flipV="1">
            <a:off x="2209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59" name="Line 18"/>
          <p:cNvSpPr>
            <a:spLocks noChangeShapeType="1"/>
          </p:cNvSpPr>
          <p:nvPr/>
        </p:nvSpPr>
        <p:spPr bwMode="auto">
          <a:xfrm>
            <a:off x="2743200" y="2952810"/>
            <a:ext cx="1005840" cy="6578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60" name="Oval 19"/>
          <p:cNvSpPr>
            <a:spLocks noChangeArrowheads="1"/>
          </p:cNvSpPr>
          <p:nvPr/>
        </p:nvSpPr>
        <p:spPr bwMode="auto">
          <a:xfrm>
            <a:off x="1525002" y="3343928"/>
            <a:ext cx="1751598"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solidFill>
                  <a:schemeClr val="bg2">
                    <a:lumMod val="50000"/>
                  </a:schemeClr>
                </a:solidFill>
                <a:latin typeface="Courier New" pitchFamily="49" charset="0"/>
                <a:cs typeface="Courier New" pitchFamily="49" charset="0"/>
              </a:rPr>
              <a:t>orderNo</a:t>
            </a:r>
          </a:p>
        </p:txBody>
      </p:sp>
      <p:sp>
        <p:nvSpPr>
          <p:cNvPr id="31761" name="Oval 20"/>
          <p:cNvSpPr>
            <a:spLocks noChangeArrowheads="1"/>
          </p:cNvSpPr>
          <p:nvPr/>
        </p:nvSpPr>
        <p:spPr bwMode="auto">
          <a:xfrm>
            <a:off x="6835140" y="3550920"/>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lumMod val="50000"/>
                  </a:schemeClr>
                </a:solidFill>
                <a:latin typeface="Courier New" pitchFamily="49" charset="0"/>
                <a:cs typeface="Courier New" pitchFamily="49" charset="0"/>
              </a:rPr>
              <a:t>noOfPieces</a:t>
            </a:r>
          </a:p>
        </p:txBody>
      </p:sp>
      <p:sp>
        <p:nvSpPr>
          <p:cNvPr id="31762" name="Line 21"/>
          <p:cNvSpPr>
            <a:spLocks noChangeShapeType="1"/>
          </p:cNvSpPr>
          <p:nvPr/>
        </p:nvSpPr>
        <p:spPr bwMode="auto">
          <a:xfrm>
            <a:off x="8991600" y="2057400"/>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63" name="Text Box 23"/>
          <p:cNvSpPr txBox="1">
            <a:spLocks noChangeArrowheads="1"/>
          </p:cNvSpPr>
          <p:nvPr/>
        </p:nvSpPr>
        <p:spPr bwMode="auto">
          <a:xfrm>
            <a:off x="8669179" y="1219200"/>
            <a:ext cx="1559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339933"/>
                </a:solidFill>
                <a:latin typeface="+mj-lt"/>
              </a:rPr>
              <a:t>partial key</a:t>
            </a:r>
          </a:p>
        </p:txBody>
      </p:sp>
      <p:sp>
        <p:nvSpPr>
          <p:cNvPr id="31764" name="Text Box 24"/>
          <p:cNvSpPr txBox="1">
            <a:spLocks noChangeArrowheads="1"/>
          </p:cNvSpPr>
          <p:nvPr/>
        </p:nvSpPr>
        <p:spPr bwMode="auto">
          <a:xfrm>
            <a:off x="3336925" y="2403475"/>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Courier New" pitchFamily="49" charset="0"/>
                <a:cs typeface="Courier New" pitchFamily="49" charset="0"/>
              </a:rPr>
              <a:t>1</a:t>
            </a:r>
          </a:p>
        </p:txBody>
      </p:sp>
      <p:sp>
        <p:nvSpPr>
          <p:cNvPr id="31765" name="Text Box 25"/>
          <p:cNvSpPr txBox="1">
            <a:spLocks noChangeArrowheads="1"/>
          </p:cNvSpPr>
          <p:nvPr/>
        </p:nvSpPr>
        <p:spPr bwMode="auto">
          <a:xfrm>
            <a:off x="7315200" y="24384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Courier New" pitchFamily="49" charset="0"/>
                <a:cs typeface="Courier New" pitchFamily="49" charset="0"/>
              </a:rPr>
              <a:t>n</a:t>
            </a:r>
          </a:p>
        </p:txBody>
      </p:sp>
      <p:sp>
        <p:nvSpPr>
          <p:cNvPr id="31766" name="Rectangle 26"/>
          <p:cNvSpPr>
            <a:spLocks noChangeArrowheads="1"/>
          </p:cNvSpPr>
          <p:nvPr/>
        </p:nvSpPr>
        <p:spPr bwMode="auto">
          <a:xfrm rot="2711679">
            <a:off x="5682457" y="4691857"/>
            <a:ext cx="1371600" cy="1436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67" name="Rectangle 27"/>
          <p:cNvSpPr>
            <a:spLocks noChangeArrowheads="1"/>
          </p:cNvSpPr>
          <p:nvPr/>
        </p:nvSpPr>
        <p:spPr bwMode="auto">
          <a:xfrm rot="2711679">
            <a:off x="5768182" y="4809332"/>
            <a:ext cx="1173163"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68" name="Text Box 28"/>
          <p:cNvSpPr txBox="1">
            <a:spLocks noChangeArrowheads="1"/>
          </p:cNvSpPr>
          <p:nvPr/>
        </p:nvSpPr>
        <p:spPr bwMode="auto">
          <a:xfrm>
            <a:off x="5562600" y="5218113"/>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contains</a:t>
            </a:r>
          </a:p>
        </p:txBody>
      </p:sp>
      <p:sp>
        <p:nvSpPr>
          <p:cNvPr id="31769" name="Text Box 29"/>
          <p:cNvSpPr txBox="1">
            <a:spLocks noChangeArrowheads="1"/>
          </p:cNvSpPr>
          <p:nvPr/>
        </p:nvSpPr>
        <p:spPr bwMode="auto">
          <a:xfrm>
            <a:off x="8485763" y="4706454"/>
            <a:ext cx="18774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chemeClr val="bg2">
                    <a:lumMod val="50000"/>
                  </a:schemeClr>
                </a:solidFill>
                <a:latin typeface="Courier New" pitchFamily="49" charset="0"/>
                <a:cs typeface="Courier New" pitchFamily="49" charset="0"/>
              </a:rPr>
              <a:t>Order-Items</a:t>
            </a:r>
          </a:p>
        </p:txBody>
      </p:sp>
      <p:sp>
        <p:nvSpPr>
          <p:cNvPr id="31770" name="Rectangle 30"/>
          <p:cNvSpPr>
            <a:spLocks noChangeArrowheads="1"/>
          </p:cNvSpPr>
          <p:nvPr/>
        </p:nvSpPr>
        <p:spPr bwMode="auto">
          <a:xfrm>
            <a:off x="8381999" y="4573164"/>
            <a:ext cx="2133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urier New" pitchFamily="49" charset="0"/>
              <a:cs typeface="Courier New" pitchFamily="49" charset="0"/>
            </a:endParaRPr>
          </a:p>
        </p:txBody>
      </p:sp>
      <p:sp>
        <p:nvSpPr>
          <p:cNvPr id="31772" name="Text Box 32"/>
          <p:cNvSpPr txBox="1">
            <a:spLocks noChangeArrowheads="1"/>
          </p:cNvSpPr>
          <p:nvPr/>
        </p:nvSpPr>
        <p:spPr bwMode="auto">
          <a:xfrm>
            <a:off x="6024265" y="3962400"/>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chemeClr val="bg2">
                    <a:lumMod val="50000"/>
                  </a:schemeClr>
                </a:solidFill>
                <a:latin typeface="Courier New" pitchFamily="49" charset="0"/>
                <a:cs typeface="Courier New" pitchFamily="49" charset="0"/>
              </a:rPr>
              <a:t>or</a:t>
            </a:r>
          </a:p>
        </p:txBody>
      </p:sp>
      <p:sp>
        <p:nvSpPr>
          <p:cNvPr id="31774" name="Text Box 34"/>
          <p:cNvSpPr txBox="1">
            <a:spLocks noChangeArrowheads="1"/>
          </p:cNvSpPr>
          <p:nvPr/>
        </p:nvSpPr>
        <p:spPr bwMode="auto">
          <a:xfrm>
            <a:off x="9339739" y="3410573"/>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chemeClr val="bg2">
                    <a:lumMod val="50000"/>
                  </a:schemeClr>
                </a:solidFill>
                <a:latin typeface="Courier New" pitchFamily="49" charset="0"/>
                <a:cs typeface="Courier New" pitchFamily="49" charset="0"/>
              </a:rPr>
              <a:t>or</a:t>
            </a:r>
          </a:p>
        </p:txBody>
      </p:sp>
      <p:sp>
        <p:nvSpPr>
          <p:cNvPr id="31775" name="Line 39"/>
          <p:cNvSpPr>
            <a:spLocks noChangeShapeType="1"/>
          </p:cNvSpPr>
          <p:nvPr/>
        </p:nvSpPr>
        <p:spPr bwMode="auto">
          <a:xfrm flipV="1">
            <a:off x="7940040" y="3000374"/>
            <a:ext cx="0" cy="4380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76" name="Line 40"/>
          <p:cNvSpPr>
            <a:spLocks noChangeShapeType="1"/>
          </p:cNvSpPr>
          <p:nvPr/>
        </p:nvSpPr>
        <p:spPr bwMode="auto">
          <a:xfrm flipV="1">
            <a:off x="9448800" y="2209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Courier New" pitchFamily="49" charset="0"/>
              <a:cs typeface="Courier New" pitchFamily="49" charset="0"/>
            </a:endParaRPr>
          </a:p>
        </p:txBody>
      </p:sp>
      <p:sp>
        <p:nvSpPr>
          <p:cNvPr id="31777" name="Freeform 42"/>
          <p:cNvSpPr>
            <a:spLocks/>
          </p:cNvSpPr>
          <p:nvPr/>
        </p:nvSpPr>
        <p:spPr bwMode="auto">
          <a:xfrm>
            <a:off x="4078289" y="3550921"/>
            <a:ext cx="1675606" cy="1824355"/>
          </a:xfrm>
          <a:custGeom>
            <a:avLst/>
            <a:gdLst>
              <a:gd name="T0" fmla="*/ 1812925 w 1142"/>
              <a:gd name="T1" fmla="*/ 0 h 99"/>
              <a:gd name="T2" fmla="*/ 930275 w 1142"/>
              <a:gd name="T3" fmla="*/ 111125 h 99"/>
              <a:gd name="T4" fmla="*/ 0 w 1142"/>
              <a:gd name="T5" fmla="*/ 157162 h 99"/>
              <a:gd name="T6" fmla="*/ 0 60000 65536"/>
              <a:gd name="T7" fmla="*/ 0 60000 65536"/>
              <a:gd name="T8" fmla="*/ 0 60000 65536"/>
              <a:gd name="T9" fmla="*/ 0 w 1142"/>
              <a:gd name="T10" fmla="*/ 0 h 99"/>
              <a:gd name="T11" fmla="*/ 1142 w 1142"/>
              <a:gd name="T12" fmla="*/ 99 h 99"/>
            </a:gdLst>
            <a:ahLst/>
            <a:cxnLst>
              <a:cxn ang="T6">
                <a:pos x="T0" y="T1"/>
              </a:cxn>
              <a:cxn ang="T7">
                <a:pos x="T2" y="T3"/>
              </a:cxn>
              <a:cxn ang="T8">
                <a:pos x="T4" y="T5"/>
              </a:cxn>
            </a:cxnLst>
            <a:rect l="T9" t="T10" r="T11" b="T12"/>
            <a:pathLst>
              <a:path w="1142" h="99">
                <a:moveTo>
                  <a:pt x="1142" y="0"/>
                </a:moveTo>
                <a:cubicBezTo>
                  <a:pt x="955" y="14"/>
                  <a:pt x="773" y="53"/>
                  <a:pt x="586" y="70"/>
                </a:cubicBezTo>
                <a:cubicBezTo>
                  <a:pt x="392" y="88"/>
                  <a:pt x="194" y="99"/>
                  <a:pt x="0" y="99"/>
                </a:cubicBezTo>
              </a:path>
            </a:pathLst>
          </a:custGeom>
          <a:noFill/>
          <a:ln w="9525">
            <a:solidFill>
              <a:srgbClr val="339933"/>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sz="2000">
              <a:latin typeface="Courier New" pitchFamily="49" charset="0"/>
              <a:cs typeface="Courier New" pitchFamily="49" charset="0"/>
            </a:endParaRPr>
          </a:p>
        </p:txBody>
      </p:sp>
      <p:sp>
        <p:nvSpPr>
          <p:cNvPr id="31778" name="Text Box 43"/>
          <p:cNvSpPr txBox="1">
            <a:spLocks noChangeArrowheads="1"/>
          </p:cNvSpPr>
          <p:nvPr/>
        </p:nvSpPr>
        <p:spPr bwMode="auto">
          <a:xfrm>
            <a:off x="2590800" y="502920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339933"/>
                </a:solidFill>
                <a:latin typeface="+mj-lt"/>
              </a:rPr>
              <a:t>Identifying </a:t>
            </a:r>
          </a:p>
          <a:p>
            <a:pPr eaLnBrk="1" hangingPunct="1"/>
            <a:r>
              <a:rPr lang="en-US" sz="2000" dirty="0">
                <a:solidFill>
                  <a:srgbClr val="339933"/>
                </a:solidFill>
                <a:latin typeface="+mj-lt"/>
              </a:rPr>
              <a:t>relationship</a:t>
            </a:r>
          </a:p>
        </p:txBody>
      </p:sp>
      <p:sp>
        <p:nvSpPr>
          <p:cNvPr id="31779" name="Text Box 44"/>
          <p:cNvSpPr txBox="1">
            <a:spLocks noChangeArrowheads="1"/>
          </p:cNvSpPr>
          <p:nvPr/>
        </p:nvSpPr>
        <p:spPr bwMode="auto">
          <a:xfrm>
            <a:off x="3749040" y="1092368"/>
            <a:ext cx="4920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339933"/>
                </a:solidFill>
                <a:latin typeface="+mj-lt"/>
              </a:rPr>
              <a:t>The entity will be in total participation</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30</a:t>
            </a:fld>
            <a:endParaRPr lang="en-US"/>
          </a:p>
        </p:txBody>
      </p:sp>
      <p:cxnSp>
        <p:nvCxnSpPr>
          <p:cNvPr id="8" name="Straight Arrow Connector 7"/>
          <p:cNvCxnSpPr/>
          <p:nvPr/>
        </p:nvCxnSpPr>
        <p:spPr>
          <a:xfrm flipH="1" flipV="1">
            <a:off x="6773697" y="1492479"/>
            <a:ext cx="1433271" cy="1022123"/>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639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362200" y="-152400"/>
            <a:ext cx="7772400" cy="1143000"/>
          </a:xfrm>
        </p:spPr>
        <p:txBody>
          <a:bodyPr/>
          <a:lstStyle/>
          <a:p>
            <a:pPr eaLnBrk="1" hangingPunct="1"/>
            <a:r>
              <a:rPr lang="en-US" dirty="0"/>
              <a:t>Hierarchy</a:t>
            </a:r>
          </a:p>
        </p:txBody>
      </p:sp>
      <p:sp>
        <p:nvSpPr>
          <p:cNvPr id="32772" name="Rectangle 3"/>
          <p:cNvSpPr>
            <a:spLocks noGrp="1" noChangeArrowheads="1"/>
          </p:cNvSpPr>
          <p:nvPr>
            <p:ph idx="1"/>
          </p:nvPr>
        </p:nvSpPr>
        <p:spPr>
          <a:xfrm>
            <a:off x="1905000" y="1143000"/>
            <a:ext cx="8382000" cy="1828800"/>
          </a:xfrm>
        </p:spPr>
        <p:txBody>
          <a:bodyPr>
            <a:normAutofit/>
          </a:bodyPr>
          <a:lstStyle/>
          <a:p>
            <a:pPr eaLnBrk="1" hangingPunct="1"/>
            <a:r>
              <a:rPr lang="en-US" dirty="0">
                <a:solidFill>
                  <a:schemeClr val="bg2">
                    <a:lumMod val="50000"/>
                  </a:schemeClr>
                </a:solidFill>
              </a:rPr>
              <a:t>The entities can be classified as general type and specific type. </a:t>
            </a:r>
          </a:p>
          <a:p>
            <a:pPr eaLnBrk="1" hangingPunct="1"/>
            <a:r>
              <a:rPr lang="en-US" dirty="0">
                <a:solidFill>
                  <a:schemeClr val="bg2">
                    <a:lumMod val="50000"/>
                  </a:schemeClr>
                </a:solidFill>
              </a:rPr>
              <a:t>IS-A relationship.</a:t>
            </a:r>
          </a:p>
          <a:p>
            <a:pPr eaLnBrk="1" hangingPunct="1"/>
            <a:r>
              <a:rPr lang="en-US" dirty="0">
                <a:solidFill>
                  <a:schemeClr val="bg2">
                    <a:lumMod val="50000"/>
                  </a:schemeClr>
                </a:solidFill>
              </a:rPr>
              <a:t>For example, an Employee can be a programmer or a manager.</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31</a:t>
            </a:fld>
            <a:endParaRPr lang="en-US"/>
          </a:p>
        </p:txBody>
      </p:sp>
      <p:sp>
        <p:nvSpPr>
          <p:cNvPr id="32773" name="Text Box 4"/>
          <p:cNvSpPr txBox="1">
            <a:spLocks noChangeArrowheads="1"/>
          </p:cNvSpPr>
          <p:nvPr/>
        </p:nvSpPr>
        <p:spPr bwMode="auto">
          <a:xfrm>
            <a:off x="4876800" y="3711575"/>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2774" name="Oval 5"/>
          <p:cNvSpPr>
            <a:spLocks noChangeArrowheads="1"/>
          </p:cNvSpPr>
          <p:nvPr/>
        </p:nvSpPr>
        <p:spPr bwMode="auto">
          <a:xfrm>
            <a:off x="2767807" y="3216925"/>
            <a:ext cx="1322387"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2775" name="Oval 6"/>
          <p:cNvSpPr>
            <a:spLocks noChangeArrowheads="1"/>
          </p:cNvSpPr>
          <p:nvPr/>
        </p:nvSpPr>
        <p:spPr bwMode="auto">
          <a:xfrm>
            <a:off x="6896100" y="3352800"/>
            <a:ext cx="1600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2776" name="Line 8"/>
          <p:cNvSpPr>
            <a:spLocks noChangeShapeType="1"/>
          </p:cNvSpPr>
          <p:nvPr/>
        </p:nvSpPr>
        <p:spPr bwMode="auto">
          <a:xfrm flipH="1" flipV="1">
            <a:off x="4038600" y="3619500"/>
            <a:ext cx="838200" cy="261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77" name="Line 9"/>
          <p:cNvSpPr>
            <a:spLocks noChangeShapeType="1"/>
          </p:cNvSpPr>
          <p:nvPr/>
        </p:nvSpPr>
        <p:spPr bwMode="auto">
          <a:xfrm flipV="1">
            <a:off x="6292572" y="3619500"/>
            <a:ext cx="6858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grpSp>
        <p:nvGrpSpPr>
          <p:cNvPr id="32778" name="Group 13"/>
          <p:cNvGrpSpPr>
            <a:grpSpLocks/>
          </p:cNvGrpSpPr>
          <p:nvPr/>
        </p:nvGrpSpPr>
        <p:grpSpPr bwMode="auto">
          <a:xfrm>
            <a:off x="5410200" y="4343400"/>
            <a:ext cx="990600" cy="533400"/>
            <a:chOff x="2352" y="3002"/>
            <a:chExt cx="576" cy="166"/>
          </a:xfrm>
        </p:grpSpPr>
        <p:sp>
          <p:nvSpPr>
            <p:cNvPr id="32799" name="Line 10"/>
            <p:cNvSpPr>
              <a:spLocks noChangeShapeType="1"/>
            </p:cNvSpPr>
            <p:nvPr/>
          </p:nvSpPr>
          <p:spPr bwMode="auto">
            <a:xfrm flipH="1">
              <a:off x="2352" y="3002"/>
              <a:ext cx="288"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800" name="Line 11"/>
            <p:cNvSpPr>
              <a:spLocks noChangeShapeType="1"/>
            </p:cNvSpPr>
            <p:nvPr/>
          </p:nvSpPr>
          <p:spPr bwMode="auto">
            <a:xfrm>
              <a:off x="2640" y="3002"/>
              <a:ext cx="288"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801" name="Line 12"/>
            <p:cNvSpPr>
              <a:spLocks noChangeShapeType="1"/>
            </p:cNvSpPr>
            <p:nvPr/>
          </p:nvSpPr>
          <p:spPr bwMode="auto">
            <a:xfrm>
              <a:off x="2352" y="316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32779" name="Text Box 14"/>
          <p:cNvSpPr txBox="1">
            <a:spLocks noChangeArrowheads="1"/>
          </p:cNvSpPr>
          <p:nvPr/>
        </p:nvSpPr>
        <p:spPr bwMode="auto">
          <a:xfrm>
            <a:off x="5562600" y="4495800"/>
            <a:ext cx="606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IS-A</a:t>
            </a:r>
          </a:p>
        </p:txBody>
      </p:sp>
      <p:sp>
        <p:nvSpPr>
          <p:cNvPr id="32780" name="Text Box 15"/>
          <p:cNvSpPr txBox="1">
            <a:spLocks noChangeArrowheads="1"/>
          </p:cNvSpPr>
          <p:nvPr/>
        </p:nvSpPr>
        <p:spPr bwMode="auto">
          <a:xfrm>
            <a:off x="2438401" y="5083175"/>
            <a:ext cx="172354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Programmer</a:t>
            </a:r>
          </a:p>
        </p:txBody>
      </p:sp>
      <p:sp>
        <p:nvSpPr>
          <p:cNvPr id="32781" name="Text Box 16"/>
          <p:cNvSpPr txBox="1">
            <a:spLocks noChangeArrowheads="1"/>
          </p:cNvSpPr>
          <p:nvPr/>
        </p:nvSpPr>
        <p:spPr bwMode="auto">
          <a:xfrm>
            <a:off x="7239001" y="5159375"/>
            <a:ext cx="280076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Marketing Manager</a:t>
            </a:r>
          </a:p>
        </p:txBody>
      </p:sp>
      <p:sp>
        <p:nvSpPr>
          <p:cNvPr id="32782" name="Line 17"/>
          <p:cNvSpPr>
            <a:spLocks noChangeShapeType="1"/>
          </p:cNvSpPr>
          <p:nvPr/>
        </p:nvSpPr>
        <p:spPr bwMode="auto">
          <a:xfrm flipH="1">
            <a:off x="4090194" y="4876801"/>
            <a:ext cx="1853407" cy="406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3" name="Line 18"/>
          <p:cNvSpPr>
            <a:spLocks noChangeShapeType="1"/>
          </p:cNvSpPr>
          <p:nvPr/>
        </p:nvSpPr>
        <p:spPr bwMode="auto">
          <a:xfrm>
            <a:off x="5943600" y="4876801"/>
            <a:ext cx="1295400" cy="4064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4" name="Oval 20"/>
          <p:cNvSpPr>
            <a:spLocks noChangeArrowheads="1"/>
          </p:cNvSpPr>
          <p:nvPr/>
        </p:nvSpPr>
        <p:spPr bwMode="auto">
          <a:xfrm>
            <a:off x="2057400" y="4343400"/>
            <a:ext cx="2693988"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dirty="0">
                <a:latin typeface="Courier New" pitchFamily="49" charset="0"/>
              </a:rPr>
              <a:t>Current-Project</a:t>
            </a:r>
          </a:p>
        </p:txBody>
      </p:sp>
      <p:sp>
        <p:nvSpPr>
          <p:cNvPr id="32785" name="Oval 21"/>
          <p:cNvSpPr>
            <a:spLocks noChangeArrowheads="1"/>
          </p:cNvSpPr>
          <p:nvPr/>
        </p:nvSpPr>
        <p:spPr bwMode="auto">
          <a:xfrm>
            <a:off x="3810000" y="54864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Main-Role</a:t>
            </a:r>
          </a:p>
        </p:txBody>
      </p:sp>
      <p:sp>
        <p:nvSpPr>
          <p:cNvPr id="32786" name="Line 22"/>
          <p:cNvSpPr>
            <a:spLocks noChangeShapeType="1"/>
          </p:cNvSpPr>
          <p:nvPr/>
        </p:nvSpPr>
        <p:spPr bwMode="auto">
          <a:xfrm flipH="1" flipV="1">
            <a:off x="3276600" y="4876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7" name="Line 23"/>
          <p:cNvSpPr>
            <a:spLocks noChangeShapeType="1"/>
          </p:cNvSpPr>
          <p:nvPr/>
        </p:nvSpPr>
        <p:spPr bwMode="auto">
          <a:xfrm>
            <a:off x="3429000" y="5486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88" name="Oval 24"/>
          <p:cNvSpPr>
            <a:spLocks noChangeArrowheads="1"/>
          </p:cNvSpPr>
          <p:nvPr/>
        </p:nvSpPr>
        <p:spPr bwMode="auto">
          <a:xfrm>
            <a:off x="7543800" y="4343400"/>
            <a:ext cx="1676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area</a:t>
            </a:r>
          </a:p>
        </p:txBody>
      </p:sp>
      <p:sp>
        <p:nvSpPr>
          <p:cNvPr id="32789" name="Oval 25"/>
          <p:cNvSpPr>
            <a:spLocks noChangeArrowheads="1"/>
          </p:cNvSpPr>
          <p:nvPr/>
        </p:nvSpPr>
        <p:spPr bwMode="auto">
          <a:xfrm>
            <a:off x="6019800" y="5715000"/>
            <a:ext cx="2819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num-of-contracts</a:t>
            </a:r>
          </a:p>
        </p:txBody>
      </p:sp>
      <p:sp>
        <p:nvSpPr>
          <p:cNvPr id="32790" name="Line 26"/>
          <p:cNvSpPr>
            <a:spLocks noChangeShapeType="1"/>
          </p:cNvSpPr>
          <p:nvPr/>
        </p:nvSpPr>
        <p:spPr bwMode="auto">
          <a:xfrm flipV="1">
            <a:off x="8077200" y="4876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1" name="Line 27"/>
          <p:cNvSpPr>
            <a:spLocks noChangeShapeType="1"/>
          </p:cNvSpPr>
          <p:nvPr/>
        </p:nvSpPr>
        <p:spPr bwMode="auto">
          <a:xfrm flipH="1">
            <a:off x="7696200" y="5562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2" name="Line 28"/>
          <p:cNvSpPr>
            <a:spLocks noChangeShapeType="1"/>
          </p:cNvSpPr>
          <p:nvPr/>
        </p:nvSpPr>
        <p:spPr bwMode="auto">
          <a:xfrm flipV="1">
            <a:off x="5943600" y="4114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2793" name="Line 29"/>
          <p:cNvSpPr>
            <a:spLocks noChangeShapeType="1"/>
          </p:cNvSpPr>
          <p:nvPr/>
        </p:nvSpPr>
        <p:spPr bwMode="auto">
          <a:xfrm>
            <a:off x="10183813" y="3886200"/>
            <a:ext cx="0" cy="2286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Text Box 30"/>
          <p:cNvSpPr txBox="1">
            <a:spLocks noChangeArrowheads="1"/>
          </p:cNvSpPr>
          <p:nvPr/>
        </p:nvSpPr>
        <p:spPr bwMode="auto">
          <a:xfrm rot="5400000">
            <a:off x="9256713" y="4769922"/>
            <a:ext cx="213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2">
                    <a:lumMod val="50000"/>
                  </a:schemeClr>
                </a:solidFill>
                <a:latin typeface="Tahoma" pitchFamily="34" charset="0"/>
              </a:rPr>
              <a:t>specialization</a:t>
            </a:r>
          </a:p>
        </p:txBody>
      </p:sp>
      <p:sp>
        <p:nvSpPr>
          <p:cNvPr id="32795" name="Line 31"/>
          <p:cNvSpPr>
            <a:spLocks noChangeShapeType="1"/>
          </p:cNvSpPr>
          <p:nvPr/>
        </p:nvSpPr>
        <p:spPr bwMode="auto">
          <a:xfrm flipV="1">
            <a:off x="1981200" y="3962400"/>
            <a:ext cx="0" cy="2133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6" name="Text Box 32"/>
          <p:cNvSpPr txBox="1">
            <a:spLocks noChangeArrowheads="1"/>
          </p:cNvSpPr>
          <p:nvPr/>
        </p:nvSpPr>
        <p:spPr bwMode="auto">
          <a:xfrm rot="-5400000">
            <a:off x="747713" y="4806434"/>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2">
                    <a:lumMod val="50000"/>
                  </a:schemeClr>
                </a:solidFill>
                <a:latin typeface="Tahoma" pitchFamily="34" charset="0"/>
              </a:rPr>
              <a:t>generalization</a:t>
            </a:r>
          </a:p>
        </p:txBody>
      </p:sp>
    </p:spTree>
    <p:extLst>
      <p:ext uri="{BB962C8B-B14F-4D97-AF65-F5344CB8AC3E}">
        <p14:creationId xmlns:p14="http://schemas.microsoft.com/office/powerpoint/2010/main" val="276691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676400" y="-76200"/>
            <a:ext cx="9144000" cy="1143000"/>
          </a:xfrm>
        </p:spPr>
        <p:txBody>
          <a:bodyPr/>
          <a:lstStyle/>
          <a:p>
            <a:pPr eaLnBrk="1" hangingPunct="1"/>
            <a:r>
              <a:rPr lang="en-US" dirty="0"/>
              <a:t>Redundant relationship problem</a:t>
            </a:r>
          </a:p>
        </p:txBody>
      </p:sp>
      <p:sp>
        <p:nvSpPr>
          <p:cNvPr id="33796" name="Rectangle 3"/>
          <p:cNvSpPr>
            <a:spLocks noGrp="1" noChangeArrowheads="1"/>
          </p:cNvSpPr>
          <p:nvPr>
            <p:ph idx="1"/>
          </p:nvPr>
        </p:nvSpPr>
        <p:spPr>
          <a:xfrm>
            <a:off x="1676400" y="1143000"/>
            <a:ext cx="8534400" cy="914400"/>
          </a:xfrm>
        </p:spPr>
        <p:txBody>
          <a:bodyPr/>
          <a:lstStyle/>
          <a:p>
            <a:pPr eaLnBrk="1" hangingPunct="1"/>
            <a:r>
              <a:rPr lang="en-US" dirty="0">
                <a:solidFill>
                  <a:schemeClr val="bg2">
                    <a:lumMod val="50000"/>
                  </a:schemeClr>
                </a:solidFill>
              </a:rPr>
              <a:t>Consider a relationship where employee works on an assignment and may use machinery.</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32</a:t>
            </a:fld>
            <a:endParaRPr lang="en-US"/>
          </a:p>
        </p:txBody>
      </p:sp>
      <p:sp>
        <p:nvSpPr>
          <p:cNvPr id="33797" name="Text Box 4"/>
          <p:cNvSpPr txBox="1">
            <a:spLocks noChangeArrowheads="1"/>
          </p:cNvSpPr>
          <p:nvPr/>
        </p:nvSpPr>
        <p:spPr bwMode="auto">
          <a:xfrm>
            <a:off x="2133600" y="36623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3798" name="Oval 5"/>
          <p:cNvSpPr>
            <a:spLocks noChangeArrowheads="1"/>
          </p:cNvSpPr>
          <p:nvPr/>
        </p:nvSpPr>
        <p:spPr bwMode="auto">
          <a:xfrm>
            <a:off x="1752600" y="28956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3799" name="Oval 6"/>
          <p:cNvSpPr>
            <a:spLocks noChangeArrowheads="1"/>
          </p:cNvSpPr>
          <p:nvPr/>
        </p:nvSpPr>
        <p:spPr bwMode="auto">
          <a:xfrm>
            <a:off x="5715000" y="2667000"/>
            <a:ext cx="2743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joiningDate</a:t>
            </a:r>
          </a:p>
        </p:txBody>
      </p:sp>
      <p:sp>
        <p:nvSpPr>
          <p:cNvPr id="33800" name="Line 7"/>
          <p:cNvSpPr>
            <a:spLocks noChangeShapeType="1"/>
          </p:cNvSpPr>
          <p:nvPr/>
        </p:nvSpPr>
        <p:spPr bwMode="auto">
          <a:xfrm flipH="1" flipV="1">
            <a:off x="2590800" y="3429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1" name="Line 8"/>
          <p:cNvSpPr>
            <a:spLocks noChangeShapeType="1"/>
          </p:cNvSpPr>
          <p:nvPr/>
        </p:nvSpPr>
        <p:spPr bwMode="auto">
          <a:xfrm flipV="1">
            <a:off x="3276600" y="3124200"/>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2" name="Rectangle 9"/>
          <p:cNvSpPr>
            <a:spLocks noChangeArrowheads="1"/>
          </p:cNvSpPr>
          <p:nvPr/>
        </p:nvSpPr>
        <p:spPr bwMode="auto">
          <a:xfrm rot="2711679">
            <a:off x="4575969" y="3577432"/>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3803" name="Text Box 10"/>
          <p:cNvSpPr txBox="1">
            <a:spLocks noChangeArrowheads="1"/>
          </p:cNvSpPr>
          <p:nvPr/>
        </p:nvSpPr>
        <p:spPr bwMode="auto">
          <a:xfrm>
            <a:off x="4502151" y="3733800"/>
            <a:ext cx="792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works</a:t>
            </a:r>
          </a:p>
        </p:txBody>
      </p:sp>
      <p:sp>
        <p:nvSpPr>
          <p:cNvPr id="33804" name="Line 11"/>
          <p:cNvSpPr>
            <a:spLocks noChangeShapeType="1"/>
          </p:cNvSpPr>
          <p:nvPr/>
        </p:nvSpPr>
        <p:spPr bwMode="auto">
          <a:xfrm>
            <a:off x="3543300" y="3962400"/>
            <a:ext cx="87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5" name="Text Box 12"/>
          <p:cNvSpPr txBox="1">
            <a:spLocks noChangeArrowheads="1"/>
          </p:cNvSpPr>
          <p:nvPr/>
        </p:nvSpPr>
        <p:spPr bwMode="auto">
          <a:xfrm>
            <a:off x="6324600" y="37338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Project</a:t>
            </a:r>
          </a:p>
        </p:txBody>
      </p:sp>
      <p:sp>
        <p:nvSpPr>
          <p:cNvPr id="33806" name="Line 13"/>
          <p:cNvSpPr>
            <a:spLocks noChangeShapeType="1"/>
          </p:cNvSpPr>
          <p:nvPr/>
        </p:nvSpPr>
        <p:spPr bwMode="auto">
          <a:xfrm>
            <a:off x="5562600" y="3962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07" name="Rectangle 14"/>
          <p:cNvSpPr>
            <a:spLocks noChangeArrowheads="1"/>
          </p:cNvSpPr>
          <p:nvPr/>
        </p:nvSpPr>
        <p:spPr bwMode="auto">
          <a:xfrm rot="2711679">
            <a:off x="4652169" y="5025232"/>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3808" name="Text Box 15"/>
          <p:cNvSpPr txBox="1">
            <a:spLocks noChangeArrowheads="1"/>
          </p:cNvSpPr>
          <p:nvPr/>
        </p:nvSpPr>
        <p:spPr bwMode="auto">
          <a:xfrm>
            <a:off x="4654550" y="5181600"/>
            <a:ext cx="663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uses</a:t>
            </a:r>
          </a:p>
        </p:txBody>
      </p:sp>
      <p:sp>
        <p:nvSpPr>
          <p:cNvPr id="33809" name="Text Box 16"/>
          <p:cNvSpPr txBox="1">
            <a:spLocks noChangeArrowheads="1"/>
          </p:cNvSpPr>
          <p:nvPr/>
        </p:nvSpPr>
        <p:spPr bwMode="auto">
          <a:xfrm>
            <a:off x="6801654" y="5135880"/>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latin typeface="Courier New" pitchFamily="49" charset="0"/>
              </a:rPr>
              <a:t>Computer</a:t>
            </a:r>
          </a:p>
        </p:txBody>
      </p:sp>
      <p:sp>
        <p:nvSpPr>
          <p:cNvPr id="33810" name="Line 18"/>
          <p:cNvSpPr>
            <a:spLocks noChangeShapeType="1"/>
          </p:cNvSpPr>
          <p:nvPr/>
        </p:nvSpPr>
        <p:spPr bwMode="auto">
          <a:xfrm>
            <a:off x="2971800" y="4062474"/>
            <a:ext cx="1524000" cy="1347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1" name="Line 19"/>
          <p:cNvSpPr>
            <a:spLocks noChangeShapeType="1"/>
          </p:cNvSpPr>
          <p:nvPr/>
        </p:nvSpPr>
        <p:spPr bwMode="auto">
          <a:xfrm>
            <a:off x="5638800" y="54102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2" name="Oval 20"/>
          <p:cNvSpPr>
            <a:spLocks noChangeArrowheads="1"/>
          </p:cNvSpPr>
          <p:nvPr/>
        </p:nvSpPr>
        <p:spPr bwMode="auto">
          <a:xfrm>
            <a:off x="8153400" y="4038600"/>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machineID</a:t>
            </a:r>
          </a:p>
        </p:txBody>
      </p:sp>
      <p:sp>
        <p:nvSpPr>
          <p:cNvPr id="33813" name="Line 21"/>
          <p:cNvSpPr>
            <a:spLocks noChangeShapeType="1"/>
          </p:cNvSpPr>
          <p:nvPr/>
        </p:nvSpPr>
        <p:spPr bwMode="auto">
          <a:xfrm flipV="1">
            <a:off x="8115300" y="4648200"/>
            <a:ext cx="876300" cy="487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4" name="Oval 22"/>
          <p:cNvSpPr>
            <a:spLocks noChangeArrowheads="1"/>
          </p:cNvSpPr>
          <p:nvPr/>
        </p:nvSpPr>
        <p:spPr bwMode="auto">
          <a:xfrm>
            <a:off x="7467600" y="5827713"/>
            <a:ext cx="2590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purchaseDate</a:t>
            </a:r>
          </a:p>
        </p:txBody>
      </p:sp>
      <p:sp>
        <p:nvSpPr>
          <p:cNvPr id="33815" name="Line 23"/>
          <p:cNvSpPr>
            <a:spLocks noChangeShapeType="1"/>
          </p:cNvSpPr>
          <p:nvPr/>
        </p:nvSpPr>
        <p:spPr bwMode="auto">
          <a:xfrm>
            <a:off x="7848600" y="5497036"/>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16" name="Text Box 24"/>
          <p:cNvSpPr txBox="1">
            <a:spLocks noChangeArrowheads="1"/>
          </p:cNvSpPr>
          <p:nvPr/>
        </p:nvSpPr>
        <p:spPr bwMode="auto">
          <a:xfrm>
            <a:off x="3634740" y="6084858"/>
            <a:ext cx="2633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7800"/>
                </a:solidFill>
                <a:latin typeface="+mj-lt"/>
              </a:rPr>
              <a:t>redundant relationships</a:t>
            </a:r>
          </a:p>
        </p:txBody>
      </p:sp>
      <p:sp>
        <p:nvSpPr>
          <p:cNvPr id="33818" name="Oval 26"/>
          <p:cNvSpPr>
            <a:spLocks noChangeArrowheads="1"/>
          </p:cNvSpPr>
          <p:nvPr/>
        </p:nvSpPr>
        <p:spPr bwMode="auto">
          <a:xfrm>
            <a:off x="3124200" y="25908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3819" name="Line 27"/>
          <p:cNvSpPr>
            <a:spLocks noChangeShapeType="1"/>
          </p:cNvSpPr>
          <p:nvPr/>
        </p:nvSpPr>
        <p:spPr bwMode="auto">
          <a:xfrm flipV="1">
            <a:off x="4953000" y="30480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20" name="Oval 28"/>
          <p:cNvSpPr>
            <a:spLocks noChangeArrowheads="1"/>
          </p:cNvSpPr>
          <p:nvPr/>
        </p:nvSpPr>
        <p:spPr bwMode="auto">
          <a:xfrm>
            <a:off x="2819400" y="5410200"/>
            <a:ext cx="1447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hours</a:t>
            </a:r>
          </a:p>
        </p:txBody>
      </p:sp>
      <p:sp>
        <p:nvSpPr>
          <p:cNvPr id="33821" name="Line 29"/>
          <p:cNvSpPr>
            <a:spLocks noChangeShapeType="1"/>
          </p:cNvSpPr>
          <p:nvPr/>
        </p:nvSpPr>
        <p:spPr bwMode="auto">
          <a:xfrm flipH="1">
            <a:off x="4191000" y="5410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3823" name="Line 34"/>
          <p:cNvSpPr>
            <a:spLocks noChangeShapeType="1"/>
          </p:cNvSpPr>
          <p:nvPr/>
        </p:nvSpPr>
        <p:spPr bwMode="auto">
          <a:xfrm flipH="1">
            <a:off x="5029200" y="4133910"/>
            <a:ext cx="1828800" cy="7428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Tree>
    <p:extLst>
      <p:ext uri="{BB962C8B-B14F-4D97-AF65-F5344CB8AC3E}">
        <p14:creationId xmlns:p14="http://schemas.microsoft.com/office/powerpoint/2010/main" val="1540460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286000" y="-152400"/>
            <a:ext cx="7772400" cy="1143000"/>
          </a:xfrm>
        </p:spPr>
        <p:txBody>
          <a:bodyPr/>
          <a:lstStyle/>
          <a:p>
            <a:pPr eaLnBrk="1" hangingPunct="1"/>
            <a:r>
              <a:rPr lang="en-US"/>
              <a:t>Aggregation</a:t>
            </a:r>
          </a:p>
        </p:txBody>
      </p:sp>
      <p:sp>
        <p:nvSpPr>
          <p:cNvPr id="34820" name="Rectangle 3"/>
          <p:cNvSpPr>
            <a:spLocks noGrp="1" noChangeArrowheads="1"/>
          </p:cNvSpPr>
          <p:nvPr>
            <p:ph idx="1"/>
          </p:nvPr>
        </p:nvSpPr>
        <p:spPr>
          <a:xfrm>
            <a:off x="1828800" y="1447800"/>
            <a:ext cx="8305800" cy="4343400"/>
          </a:xfrm>
        </p:spPr>
        <p:txBody>
          <a:bodyPr/>
          <a:lstStyle/>
          <a:p>
            <a:pPr eaLnBrk="1" hangingPunct="1">
              <a:buClr>
                <a:schemeClr val="bg2">
                  <a:lumMod val="50000"/>
                </a:schemeClr>
              </a:buClr>
            </a:pPr>
            <a:r>
              <a:rPr lang="en-US" dirty="0">
                <a:solidFill>
                  <a:schemeClr val="bg2">
                    <a:lumMod val="50000"/>
                  </a:schemeClr>
                </a:solidFill>
              </a:rPr>
              <a:t>Solution is to use aggregation. Aggregation is a relationship between collection of entities and relationships.</a:t>
            </a:r>
          </a:p>
          <a:p>
            <a:pPr eaLnBrk="1" hangingPunct="1">
              <a:buClr>
                <a:schemeClr val="bg2">
                  <a:lumMod val="50000"/>
                </a:schemeClr>
              </a:buClr>
            </a:pPr>
            <a:r>
              <a:rPr lang="en-US" dirty="0">
                <a:solidFill>
                  <a:schemeClr val="bg2">
                    <a:lumMod val="50000"/>
                  </a:schemeClr>
                </a:solidFill>
              </a:rPr>
              <a:t>Aggregation allows us to indicate that a relationship set participates in another relationship set. </a:t>
            </a:r>
          </a:p>
          <a:p>
            <a:pPr eaLnBrk="1" hangingPunct="1">
              <a:buClr>
                <a:schemeClr val="bg2">
                  <a:lumMod val="50000"/>
                </a:schemeClr>
              </a:buClr>
            </a:pPr>
            <a:r>
              <a:rPr lang="en-US" dirty="0">
                <a:solidFill>
                  <a:schemeClr val="bg2">
                    <a:lumMod val="50000"/>
                  </a:schemeClr>
                </a:solidFill>
              </a:rPr>
              <a:t>Use aggregation when we need to have a relationship among relationship.</a:t>
            </a:r>
          </a:p>
          <a:p>
            <a:pPr eaLnBrk="1" hangingPunct="1">
              <a:buClr>
                <a:schemeClr val="bg2">
                  <a:lumMod val="50000"/>
                </a:schemeClr>
              </a:buClr>
            </a:pPr>
            <a:endParaRPr lang="en-US" dirty="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33</a:t>
            </a:fld>
            <a:endParaRPr lang="en-US"/>
          </a:p>
        </p:txBody>
      </p:sp>
    </p:spTree>
    <p:extLst>
      <p:ext uri="{BB962C8B-B14F-4D97-AF65-F5344CB8AC3E}">
        <p14:creationId xmlns:p14="http://schemas.microsoft.com/office/powerpoint/2010/main" val="4161589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2514600" y="2062163"/>
            <a:ext cx="141577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Employee</a:t>
            </a:r>
          </a:p>
        </p:txBody>
      </p:sp>
      <p:sp>
        <p:nvSpPr>
          <p:cNvPr id="35844" name="Oval 5"/>
          <p:cNvSpPr>
            <a:spLocks noChangeArrowheads="1"/>
          </p:cNvSpPr>
          <p:nvPr/>
        </p:nvSpPr>
        <p:spPr bwMode="auto">
          <a:xfrm>
            <a:off x="2133600" y="129540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name</a:t>
            </a:r>
          </a:p>
        </p:txBody>
      </p:sp>
      <p:sp>
        <p:nvSpPr>
          <p:cNvPr id="35845" name="Oval 6"/>
          <p:cNvSpPr>
            <a:spLocks noChangeArrowheads="1"/>
          </p:cNvSpPr>
          <p:nvPr/>
        </p:nvSpPr>
        <p:spPr bwMode="auto">
          <a:xfrm>
            <a:off x="6096000" y="1066800"/>
            <a:ext cx="2743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joiningDate</a:t>
            </a:r>
          </a:p>
        </p:txBody>
      </p:sp>
      <p:sp>
        <p:nvSpPr>
          <p:cNvPr id="35846" name="Line 7"/>
          <p:cNvSpPr>
            <a:spLocks noChangeShapeType="1"/>
          </p:cNvSpPr>
          <p:nvPr/>
        </p:nvSpPr>
        <p:spPr bwMode="auto">
          <a:xfrm flipH="1" flipV="1">
            <a:off x="2971800" y="1828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47" name="Line 8"/>
          <p:cNvSpPr>
            <a:spLocks noChangeShapeType="1"/>
          </p:cNvSpPr>
          <p:nvPr/>
        </p:nvSpPr>
        <p:spPr bwMode="auto">
          <a:xfrm flipV="1">
            <a:off x="3657600" y="1524000"/>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48" name="Rectangle 9"/>
          <p:cNvSpPr>
            <a:spLocks noChangeArrowheads="1"/>
          </p:cNvSpPr>
          <p:nvPr/>
        </p:nvSpPr>
        <p:spPr bwMode="auto">
          <a:xfrm rot="2711679">
            <a:off x="4956969" y="1977232"/>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49" name="Text Box 10"/>
          <p:cNvSpPr txBox="1">
            <a:spLocks noChangeArrowheads="1"/>
          </p:cNvSpPr>
          <p:nvPr/>
        </p:nvSpPr>
        <p:spPr bwMode="auto">
          <a:xfrm>
            <a:off x="4883151" y="2133600"/>
            <a:ext cx="792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works</a:t>
            </a:r>
          </a:p>
        </p:txBody>
      </p:sp>
      <p:sp>
        <p:nvSpPr>
          <p:cNvPr id="35850" name="Line 11"/>
          <p:cNvSpPr>
            <a:spLocks noChangeShapeType="1"/>
          </p:cNvSpPr>
          <p:nvPr/>
        </p:nvSpPr>
        <p:spPr bwMode="auto">
          <a:xfrm>
            <a:off x="3930372" y="2333656"/>
            <a:ext cx="870228" cy="28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1" name="Text Box 12"/>
          <p:cNvSpPr txBox="1">
            <a:spLocks noChangeArrowheads="1"/>
          </p:cNvSpPr>
          <p:nvPr/>
        </p:nvSpPr>
        <p:spPr bwMode="auto">
          <a:xfrm>
            <a:off x="6705600" y="2133600"/>
            <a:ext cx="126188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Project</a:t>
            </a:r>
          </a:p>
        </p:txBody>
      </p:sp>
      <p:sp>
        <p:nvSpPr>
          <p:cNvPr id="35852" name="Line 13"/>
          <p:cNvSpPr>
            <a:spLocks noChangeShapeType="1"/>
          </p:cNvSpPr>
          <p:nvPr/>
        </p:nvSpPr>
        <p:spPr bwMode="auto">
          <a:xfrm>
            <a:off x="5943600" y="2362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3" name="Rectangle 14"/>
          <p:cNvSpPr>
            <a:spLocks noChangeArrowheads="1"/>
          </p:cNvSpPr>
          <p:nvPr/>
        </p:nvSpPr>
        <p:spPr bwMode="auto">
          <a:xfrm rot="2711679">
            <a:off x="4575969" y="3958432"/>
            <a:ext cx="801688" cy="80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54" name="Text Box 15"/>
          <p:cNvSpPr txBox="1">
            <a:spLocks noChangeArrowheads="1"/>
          </p:cNvSpPr>
          <p:nvPr/>
        </p:nvSpPr>
        <p:spPr bwMode="auto">
          <a:xfrm>
            <a:off x="4572000" y="4114800"/>
            <a:ext cx="663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Arial Narrow" pitchFamily="34" charset="0"/>
              </a:rPr>
              <a:t>uses</a:t>
            </a:r>
          </a:p>
        </p:txBody>
      </p:sp>
      <p:sp>
        <p:nvSpPr>
          <p:cNvPr id="35855" name="Text Box 16"/>
          <p:cNvSpPr txBox="1">
            <a:spLocks noChangeArrowheads="1"/>
          </p:cNvSpPr>
          <p:nvPr/>
        </p:nvSpPr>
        <p:spPr bwMode="auto">
          <a:xfrm>
            <a:off x="6172200" y="4119563"/>
            <a:ext cx="15696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Courier New" pitchFamily="49" charset="0"/>
              </a:rPr>
              <a:t>Machinery</a:t>
            </a:r>
          </a:p>
        </p:txBody>
      </p:sp>
      <p:sp>
        <p:nvSpPr>
          <p:cNvPr id="35856" name="Line 19"/>
          <p:cNvSpPr>
            <a:spLocks noChangeShapeType="1"/>
          </p:cNvSpPr>
          <p:nvPr/>
        </p:nvSpPr>
        <p:spPr bwMode="auto">
          <a:xfrm>
            <a:off x="5562600" y="4343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57" name="Oval 20"/>
          <p:cNvSpPr>
            <a:spLocks noChangeArrowheads="1"/>
          </p:cNvSpPr>
          <p:nvPr/>
        </p:nvSpPr>
        <p:spPr bwMode="auto">
          <a:xfrm>
            <a:off x="8610600" y="4191000"/>
            <a:ext cx="2057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machineID</a:t>
            </a:r>
          </a:p>
        </p:txBody>
      </p:sp>
      <p:sp>
        <p:nvSpPr>
          <p:cNvPr id="35858" name="Oval 22"/>
          <p:cNvSpPr>
            <a:spLocks noChangeArrowheads="1"/>
          </p:cNvSpPr>
          <p:nvPr/>
        </p:nvSpPr>
        <p:spPr bwMode="auto">
          <a:xfrm>
            <a:off x="7010400" y="5105400"/>
            <a:ext cx="2590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purchaseDate</a:t>
            </a:r>
          </a:p>
        </p:txBody>
      </p:sp>
      <p:sp>
        <p:nvSpPr>
          <p:cNvPr id="35859" name="Line 23"/>
          <p:cNvSpPr>
            <a:spLocks noChangeShapeType="1"/>
          </p:cNvSpPr>
          <p:nvPr/>
        </p:nvSpPr>
        <p:spPr bwMode="auto">
          <a:xfrm>
            <a:off x="7467600" y="45720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0" name="Text Box 24"/>
          <p:cNvSpPr txBox="1">
            <a:spLocks noChangeArrowheads="1"/>
          </p:cNvSpPr>
          <p:nvPr/>
        </p:nvSpPr>
        <p:spPr bwMode="auto">
          <a:xfrm>
            <a:off x="6172200" y="3352800"/>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rgbClr val="007800"/>
                </a:solidFill>
                <a:latin typeface="Arial Narrow" pitchFamily="34" charset="0"/>
              </a:rPr>
              <a:t>aggregation</a:t>
            </a:r>
          </a:p>
        </p:txBody>
      </p:sp>
      <p:sp>
        <p:nvSpPr>
          <p:cNvPr id="35862" name="Oval 26"/>
          <p:cNvSpPr>
            <a:spLocks noChangeArrowheads="1"/>
          </p:cNvSpPr>
          <p:nvPr/>
        </p:nvSpPr>
        <p:spPr bwMode="auto">
          <a:xfrm>
            <a:off x="3505200" y="990600"/>
            <a:ext cx="1981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u="sng">
                <a:latin typeface="Courier New" pitchFamily="49" charset="0"/>
              </a:rPr>
              <a:t>empId</a:t>
            </a:r>
          </a:p>
        </p:txBody>
      </p:sp>
      <p:sp>
        <p:nvSpPr>
          <p:cNvPr id="35863" name="Line 27"/>
          <p:cNvSpPr>
            <a:spLocks noChangeShapeType="1"/>
          </p:cNvSpPr>
          <p:nvPr/>
        </p:nvSpPr>
        <p:spPr bwMode="auto">
          <a:xfrm flipV="1">
            <a:off x="5334000" y="14478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4" name="Oval 28"/>
          <p:cNvSpPr>
            <a:spLocks noChangeArrowheads="1"/>
          </p:cNvSpPr>
          <p:nvPr/>
        </p:nvSpPr>
        <p:spPr bwMode="auto">
          <a:xfrm>
            <a:off x="2590800" y="4038600"/>
            <a:ext cx="1447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hours</a:t>
            </a:r>
          </a:p>
        </p:txBody>
      </p:sp>
      <p:sp>
        <p:nvSpPr>
          <p:cNvPr id="35865" name="Line 29"/>
          <p:cNvSpPr>
            <a:spLocks noChangeShapeType="1"/>
          </p:cNvSpPr>
          <p:nvPr/>
        </p:nvSpPr>
        <p:spPr bwMode="auto">
          <a:xfrm flipH="1">
            <a:off x="4038600" y="4343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6" name="Rectangle 30"/>
          <p:cNvSpPr>
            <a:spLocks noChangeArrowheads="1"/>
          </p:cNvSpPr>
          <p:nvPr/>
        </p:nvSpPr>
        <p:spPr bwMode="auto">
          <a:xfrm>
            <a:off x="2057400" y="457200"/>
            <a:ext cx="8229600" cy="2743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p>
        </p:txBody>
      </p:sp>
      <p:sp>
        <p:nvSpPr>
          <p:cNvPr id="35867" name="Line 31"/>
          <p:cNvSpPr>
            <a:spLocks noChangeShapeType="1"/>
          </p:cNvSpPr>
          <p:nvPr/>
        </p:nvSpPr>
        <p:spPr bwMode="auto">
          <a:xfrm flipV="1">
            <a:off x="4953000" y="2971800"/>
            <a:ext cx="381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5868" name="Line 32"/>
          <p:cNvSpPr>
            <a:spLocks noChangeShapeType="1"/>
          </p:cNvSpPr>
          <p:nvPr/>
        </p:nvSpPr>
        <p:spPr bwMode="auto">
          <a:xfrm>
            <a:off x="8305800" y="4419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34</a:t>
            </a:fld>
            <a:endParaRPr lang="en-US"/>
          </a:p>
        </p:txBody>
      </p:sp>
      <p:cxnSp>
        <p:nvCxnSpPr>
          <p:cNvPr id="5" name="Straight Arrow Connector 4"/>
          <p:cNvCxnSpPr>
            <a:stCxn id="35860" idx="0"/>
          </p:cNvCxnSpPr>
          <p:nvPr/>
        </p:nvCxnSpPr>
        <p:spPr>
          <a:xfrm flipH="1" flipV="1">
            <a:off x="6705601" y="2971800"/>
            <a:ext cx="160059" cy="381000"/>
          </a:xfrm>
          <a:prstGeom prst="straightConnector1">
            <a:avLst/>
          </a:prstGeom>
          <a:ln>
            <a:solidFill>
              <a:srgbClr val="0078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746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crow’s foot notation</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1"/>
            <a:ext cx="3564642" cy="278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2286000" y="4609833"/>
            <a:ext cx="1261884"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bg2">
                    <a:lumMod val="50000"/>
                  </a:schemeClr>
                </a:solidFill>
                <a:latin typeface="Courier New" pitchFamily="49" charset="0"/>
                <a:cs typeface="Courier New" pitchFamily="49" charset="0"/>
              </a:rPr>
              <a:t>Author</a:t>
            </a:r>
          </a:p>
          <a:p>
            <a:pPr eaLnBrk="1" hangingPunct="1"/>
            <a:r>
              <a:rPr lang="en-US" sz="2000" b="1" dirty="0">
                <a:solidFill>
                  <a:schemeClr val="bg2">
                    <a:lumMod val="50000"/>
                  </a:schemeClr>
                </a:solidFill>
                <a:latin typeface="Courier New" pitchFamily="49" charset="0"/>
                <a:cs typeface="Courier New" pitchFamily="49" charset="0"/>
              </a:rPr>
              <a:t>Name</a:t>
            </a:r>
          </a:p>
          <a:p>
            <a:pPr eaLnBrk="1" hangingPunct="1"/>
            <a:r>
              <a:rPr lang="en-US" sz="2000" b="1" dirty="0">
                <a:solidFill>
                  <a:schemeClr val="bg2">
                    <a:lumMod val="50000"/>
                  </a:schemeClr>
                </a:solidFill>
                <a:latin typeface="Courier New" pitchFamily="49" charset="0"/>
                <a:cs typeface="Courier New" pitchFamily="49" charset="0"/>
              </a:rPr>
              <a:t>Address</a:t>
            </a:r>
          </a:p>
          <a:p>
            <a:pPr eaLnBrk="1" hangingPunct="1"/>
            <a:r>
              <a:rPr lang="en-US" sz="2000" b="1" dirty="0">
                <a:solidFill>
                  <a:schemeClr val="bg2">
                    <a:lumMod val="50000"/>
                  </a:schemeClr>
                </a:solidFill>
                <a:latin typeface="Courier New" pitchFamily="49" charset="0"/>
                <a:cs typeface="Courier New" pitchFamily="49" charset="0"/>
              </a:rPr>
              <a:t>Phone</a:t>
            </a:r>
          </a:p>
        </p:txBody>
      </p:sp>
      <p:sp>
        <p:nvSpPr>
          <p:cNvPr id="8" name="Text Box 4"/>
          <p:cNvSpPr txBox="1">
            <a:spLocks noChangeArrowheads="1"/>
          </p:cNvSpPr>
          <p:nvPr/>
        </p:nvSpPr>
        <p:spPr bwMode="auto">
          <a:xfrm>
            <a:off x="7391400" y="4594592"/>
            <a:ext cx="2133600" cy="1631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bg2">
                    <a:lumMod val="50000"/>
                  </a:schemeClr>
                </a:solidFill>
                <a:latin typeface="Courier New" pitchFamily="49" charset="0"/>
                <a:cs typeface="Courier New" pitchFamily="49" charset="0"/>
              </a:rPr>
              <a:t>Book</a:t>
            </a:r>
          </a:p>
          <a:p>
            <a:pPr eaLnBrk="1" hangingPunct="1"/>
            <a:r>
              <a:rPr lang="en-US" sz="2000" b="1" dirty="0">
                <a:solidFill>
                  <a:schemeClr val="bg2">
                    <a:lumMod val="50000"/>
                  </a:schemeClr>
                </a:solidFill>
                <a:latin typeface="Courier New" pitchFamily="49" charset="0"/>
                <a:cs typeface="Courier New" pitchFamily="49" charset="0"/>
              </a:rPr>
              <a:t>Title</a:t>
            </a:r>
          </a:p>
          <a:p>
            <a:pPr eaLnBrk="1" hangingPunct="1"/>
            <a:r>
              <a:rPr lang="en-US" sz="2000" b="1" dirty="0">
                <a:solidFill>
                  <a:schemeClr val="bg2">
                    <a:lumMod val="50000"/>
                  </a:schemeClr>
                </a:solidFill>
                <a:latin typeface="Courier New" pitchFamily="49" charset="0"/>
                <a:cs typeface="Courier New" pitchFamily="49" charset="0"/>
              </a:rPr>
              <a:t>Publication</a:t>
            </a:r>
          </a:p>
          <a:p>
            <a:pPr eaLnBrk="1" hangingPunct="1"/>
            <a:r>
              <a:rPr lang="en-US" sz="2000" b="1" dirty="0">
                <a:solidFill>
                  <a:schemeClr val="bg2">
                    <a:lumMod val="50000"/>
                  </a:schemeClr>
                </a:solidFill>
                <a:latin typeface="Courier New" pitchFamily="49" charset="0"/>
                <a:cs typeface="Courier New" pitchFamily="49" charset="0"/>
              </a:rPr>
              <a:t>Price</a:t>
            </a:r>
          </a:p>
          <a:p>
            <a:pPr eaLnBrk="1" hangingPunct="1"/>
            <a:endParaRPr lang="en-US" sz="2000" b="1" dirty="0">
              <a:solidFill>
                <a:schemeClr val="bg2">
                  <a:lumMod val="50000"/>
                </a:schemeClr>
              </a:solidFill>
              <a:latin typeface="Courier New" pitchFamily="49" charset="0"/>
              <a:cs typeface="Courier New" pitchFamily="49" charset="0"/>
            </a:endParaRPr>
          </a:p>
        </p:txBody>
      </p:sp>
      <p:cxnSp>
        <p:nvCxnSpPr>
          <p:cNvPr id="6" name="Straight Connector 5"/>
          <p:cNvCxnSpPr>
            <a:endCxn id="8" idx="1"/>
          </p:cNvCxnSpPr>
          <p:nvPr/>
        </p:nvCxnSpPr>
        <p:spPr>
          <a:xfrm>
            <a:off x="3547884" y="5410200"/>
            <a:ext cx="3843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57600" y="5219432"/>
            <a:ext cx="0" cy="384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0" y="5219432"/>
            <a:ext cx="0" cy="384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10400" y="5400378"/>
            <a:ext cx="381000" cy="200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010400" y="5200323"/>
            <a:ext cx="381000" cy="21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6000" y="4914632"/>
            <a:ext cx="12618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Straight Connector 1024"/>
          <p:cNvCxnSpPr/>
          <p:nvPr/>
        </p:nvCxnSpPr>
        <p:spPr>
          <a:xfrm>
            <a:off x="7391400" y="4914632"/>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2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45006" y="76200"/>
            <a:ext cx="7772400" cy="762000"/>
          </a:xfrm>
        </p:spPr>
        <p:txBody>
          <a:bodyPr/>
          <a:lstStyle/>
          <a:p>
            <a:pPr eaLnBrk="1" hangingPunct="1"/>
            <a:r>
              <a:rPr lang="en-US" dirty="0"/>
              <a:t>Limitation of file</a:t>
            </a:r>
          </a:p>
        </p:txBody>
      </p:sp>
      <p:sp>
        <p:nvSpPr>
          <p:cNvPr id="6148" name="Rectangle 3"/>
          <p:cNvSpPr>
            <a:spLocks noGrp="1" noChangeArrowheads="1"/>
          </p:cNvSpPr>
          <p:nvPr>
            <p:ph idx="1"/>
          </p:nvPr>
        </p:nvSpPr>
        <p:spPr>
          <a:xfrm>
            <a:off x="1752600" y="1295400"/>
            <a:ext cx="8534400" cy="4648200"/>
          </a:xfrm>
        </p:spPr>
        <p:txBody>
          <a:bodyPr/>
          <a:lstStyle/>
          <a:p>
            <a:pPr eaLnBrk="1" hangingPunct="1"/>
            <a:r>
              <a:rPr lang="en-US" dirty="0">
                <a:solidFill>
                  <a:schemeClr val="bg2">
                    <a:lumMod val="50000"/>
                  </a:schemeClr>
                </a:solidFill>
              </a:rPr>
              <a:t>No mechanism to ensure </a:t>
            </a:r>
            <a:r>
              <a:rPr lang="en-US" i="1" dirty="0">
                <a:solidFill>
                  <a:schemeClr val="bg2">
                    <a:lumMod val="50000"/>
                  </a:schemeClr>
                </a:solidFill>
              </a:rPr>
              <a:t>non-redundant data</a:t>
            </a:r>
            <a:r>
              <a:rPr lang="en-US" dirty="0">
                <a:solidFill>
                  <a:schemeClr val="bg2">
                    <a:lumMod val="50000"/>
                  </a:schemeClr>
                </a:solidFill>
              </a:rPr>
              <a:t>. </a:t>
            </a:r>
          </a:p>
          <a:p>
            <a:r>
              <a:rPr lang="en-US" dirty="0">
                <a:solidFill>
                  <a:schemeClr val="bg2">
                    <a:lumMod val="50000"/>
                  </a:schemeClr>
                </a:solidFill>
              </a:rPr>
              <a:t>No mechanism to ensure </a:t>
            </a:r>
            <a:r>
              <a:rPr lang="en-US" i="1" dirty="0">
                <a:solidFill>
                  <a:schemeClr val="bg2">
                    <a:lumMod val="50000"/>
                  </a:schemeClr>
                </a:solidFill>
              </a:rPr>
              <a:t>data consistency</a:t>
            </a:r>
            <a:r>
              <a:rPr lang="en-US" dirty="0">
                <a:solidFill>
                  <a:schemeClr val="bg2">
                    <a:lumMod val="50000"/>
                  </a:schemeClr>
                </a:solidFill>
              </a:rPr>
              <a:t>. </a:t>
            </a:r>
          </a:p>
          <a:p>
            <a:r>
              <a:rPr lang="en-US" dirty="0">
                <a:solidFill>
                  <a:schemeClr val="bg2">
                    <a:lumMod val="50000"/>
                  </a:schemeClr>
                </a:solidFill>
              </a:rPr>
              <a:t>Maintenance of relationship is not possible.</a:t>
            </a:r>
          </a:p>
          <a:p>
            <a:r>
              <a:rPr lang="en-US" dirty="0">
                <a:solidFill>
                  <a:schemeClr val="bg2">
                    <a:lumMod val="50000"/>
                  </a:schemeClr>
                </a:solidFill>
              </a:rPr>
              <a:t>There is no mechanism for a recovery after system crash.</a:t>
            </a:r>
          </a:p>
          <a:p>
            <a:pPr marL="0" indent="0">
              <a:lnSpc>
                <a:spcPct val="150000"/>
              </a:lnSpc>
              <a:buNone/>
            </a:pPr>
            <a:endParaRPr lang="en-US" dirty="0">
              <a:solidFill>
                <a:schemeClr val="bg2">
                  <a:lumMod val="50000"/>
                </a:schemeClr>
              </a:solidFill>
            </a:endParaRPr>
          </a:p>
          <a:p>
            <a:pPr eaLnBrk="1" hangingPunct="1">
              <a:lnSpc>
                <a:spcPct val="150000"/>
              </a:lnSpc>
            </a:pPr>
            <a:r>
              <a:rPr lang="en-US" dirty="0">
                <a:solidFill>
                  <a:schemeClr val="bg2">
                    <a:lumMod val="50000"/>
                  </a:schemeClr>
                </a:solidFill>
              </a:rPr>
              <a:t>To make the above features work with files, application has to be written and many may need complex code.</a:t>
            </a:r>
          </a:p>
          <a:p>
            <a:pPr marL="0" indent="0">
              <a:lnSpc>
                <a:spcPct val="150000"/>
              </a:lnSpc>
              <a:buNone/>
            </a:pPr>
            <a:endParaRPr lang="en-US" dirty="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spTree>
    <p:extLst>
      <p:ext uri="{BB962C8B-B14F-4D97-AF65-F5344CB8AC3E}">
        <p14:creationId xmlns:p14="http://schemas.microsoft.com/office/powerpoint/2010/main" val="594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1" y="3657601"/>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1859280" y="152400"/>
            <a:ext cx="8458200" cy="2057400"/>
          </a:xfrm>
          <a:prstGeom prst="wedgeRectCallout">
            <a:avLst>
              <a:gd name="adj1" fmla="val -40370"/>
              <a:gd name="adj2" fmla="val 9584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en-US" sz="2000" dirty="0">
                <a:solidFill>
                  <a:schemeClr val="bg2">
                    <a:lumMod val="50000"/>
                  </a:schemeClr>
                </a:solidFill>
              </a:rPr>
              <a:t>As an application  programmer my focus should be more on business aspects of my customer. If I use files to store data, I find that common tasks like writing programs to store and retrieve related data and maintain consistency for </a:t>
            </a:r>
            <a:r>
              <a:rPr lang="en-US" sz="2000" i="1" dirty="0">
                <a:solidFill>
                  <a:schemeClr val="bg2">
                    <a:lumMod val="50000"/>
                  </a:schemeClr>
                </a:solidFill>
              </a:rPr>
              <a:t>every application</a:t>
            </a:r>
            <a:r>
              <a:rPr lang="en-US" sz="2000" dirty="0">
                <a:solidFill>
                  <a:schemeClr val="bg2">
                    <a:lumMod val="50000"/>
                  </a:schemeClr>
                </a:solidFill>
              </a:rPr>
              <a:t>  takes most of my time and attention!</a:t>
            </a:r>
          </a:p>
          <a:p>
            <a:pPr>
              <a:lnSpc>
                <a:spcPct val="150000"/>
              </a:lnSpc>
            </a:pPr>
            <a:endParaRPr lang="en-US" sz="2000" dirty="0">
              <a:solidFill>
                <a:schemeClr val="bg2">
                  <a:lumMod val="50000"/>
                </a:schemeClr>
              </a:solidFill>
            </a:endParaRPr>
          </a:p>
        </p:txBody>
      </p:sp>
      <p:sp>
        <p:nvSpPr>
          <p:cNvPr id="7" name="Rectangle 6"/>
          <p:cNvSpPr/>
          <p:nvPr/>
        </p:nvSpPr>
        <p:spPr>
          <a:xfrm>
            <a:off x="5105400" y="2819400"/>
            <a:ext cx="4800600" cy="2352952"/>
          </a:xfrm>
          <a:prstGeom prst="rect">
            <a:avLst/>
          </a:prstGeom>
        </p:spPr>
        <p:txBody>
          <a:bodyPr wrap="square">
            <a:spAutoFit/>
          </a:bodyPr>
          <a:lstStyle/>
          <a:p>
            <a:pPr>
              <a:lnSpc>
                <a:spcPct val="150000"/>
              </a:lnSpc>
            </a:pPr>
            <a:r>
              <a:rPr lang="en-US" sz="2000" dirty="0">
                <a:solidFill>
                  <a:schemeClr val="bg2">
                    <a:lumMod val="50000"/>
                  </a:schemeClr>
                </a:solidFill>
              </a:rPr>
              <a:t>We need a mechanism to save, retrieve and maintain data with minimal effort. In other words, a prewritten system which takes care of all of these and gives a simple interface for the application to interact with.</a:t>
            </a:r>
          </a:p>
        </p:txBody>
      </p:sp>
      <p:sp>
        <p:nvSpPr>
          <p:cNvPr id="3" name="Slide Number Placeholder 2"/>
          <p:cNvSpPr>
            <a:spLocks noGrp="1"/>
          </p:cNvSpPr>
          <p:nvPr>
            <p:ph type="sldNum" sz="quarter" idx="12"/>
          </p:nvPr>
        </p:nvSpPr>
        <p:spPr/>
        <p:txBody>
          <a:bodyPr/>
          <a:lstStyle/>
          <a:p>
            <a:pPr>
              <a:defRPr/>
            </a:pPr>
            <a:fld id="{5A978005-0B46-4EB8-BF5A-0F5A6AFDD8F4}" type="slidenum">
              <a:rPr lang="en-US" smtClean="0"/>
              <a:pPr>
                <a:defRPr/>
              </a:pPr>
              <a:t>5</a:t>
            </a:fld>
            <a:endParaRPr lang="en-US"/>
          </a:p>
        </p:txBody>
      </p:sp>
    </p:spTree>
    <p:extLst>
      <p:ext uri="{BB962C8B-B14F-4D97-AF65-F5344CB8AC3E}">
        <p14:creationId xmlns:p14="http://schemas.microsoft.com/office/powerpoint/2010/main" val="275082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p>
        </p:txBody>
      </p:sp>
      <p:sp>
        <p:nvSpPr>
          <p:cNvPr id="3" name="Content Placeholder 2"/>
          <p:cNvSpPr>
            <a:spLocks noGrp="1"/>
          </p:cNvSpPr>
          <p:nvPr>
            <p:ph idx="1"/>
          </p:nvPr>
        </p:nvSpPr>
        <p:spPr>
          <a:xfrm>
            <a:off x="1752600" y="1080695"/>
            <a:ext cx="8915400" cy="5181600"/>
          </a:xfrm>
        </p:spPr>
        <p:txBody>
          <a:bodyPr>
            <a:normAutofit/>
          </a:bodyPr>
          <a:lstStyle/>
          <a:p>
            <a:r>
              <a:rPr lang="en-US" dirty="0"/>
              <a:t>Relational databases store information in tabular form- in rows and columns.</a:t>
            </a:r>
          </a:p>
          <a:p>
            <a:r>
              <a:rPr lang="en-US" dirty="0"/>
              <a:t>Each column has data of same type and the row has data pertaining to one cause. </a:t>
            </a:r>
          </a:p>
          <a:p>
            <a:r>
              <a:rPr lang="en-US" dirty="0"/>
              <a:t>A table has many rows of similar type.</a:t>
            </a:r>
          </a:p>
          <a:p>
            <a:r>
              <a:rPr lang="en-US" dirty="0"/>
              <a:t>The table is also referred to as a relation.</a:t>
            </a:r>
          </a:p>
          <a:p>
            <a:pPr>
              <a:lnSpc>
                <a:spcPct val="150000"/>
              </a:lnSpc>
            </a:pPr>
            <a:r>
              <a:rPr lang="en-US" i="1" dirty="0">
                <a:solidFill>
                  <a:schemeClr val="bg2">
                    <a:lumMod val="50000"/>
                  </a:schemeClr>
                </a:solidFill>
              </a:rPr>
              <a:t>Database</a:t>
            </a:r>
            <a:r>
              <a:rPr lang="en-US" dirty="0">
                <a:solidFill>
                  <a:schemeClr val="bg2">
                    <a:lumMod val="50000"/>
                  </a:schemeClr>
                </a:solidFill>
              </a:rPr>
              <a:t> is a collection of meaningful and related data.</a:t>
            </a:r>
          </a:p>
          <a:p>
            <a:pPr>
              <a:lnSpc>
                <a:spcPct val="150000"/>
              </a:lnSpc>
            </a:pPr>
            <a:r>
              <a:rPr lang="en-US" dirty="0">
                <a:solidFill>
                  <a:schemeClr val="bg2">
                    <a:lumMod val="50000"/>
                  </a:schemeClr>
                </a:solidFill>
              </a:rPr>
              <a:t>The software that manages this data is </a:t>
            </a:r>
            <a:r>
              <a:rPr lang="en-US" i="1" dirty="0">
                <a:solidFill>
                  <a:schemeClr val="bg2">
                    <a:lumMod val="50000"/>
                  </a:schemeClr>
                </a:solidFill>
              </a:rPr>
              <a:t>database management system (DBMS) or database system.</a:t>
            </a:r>
          </a:p>
          <a:p>
            <a:pPr>
              <a:lnSpc>
                <a:spcPct val="150000"/>
              </a:lnSpc>
            </a:pPr>
            <a:r>
              <a:rPr lang="en-US" dirty="0">
                <a:solidFill>
                  <a:schemeClr val="bg2">
                    <a:lumMod val="50000"/>
                  </a:schemeClr>
                </a:solidFill>
              </a:rPr>
              <a:t>RDBMS (Relational database management system) is  a type of DBMS.</a:t>
            </a:r>
          </a:p>
          <a:p>
            <a:pPr>
              <a:lnSpc>
                <a:spcPct val="150000"/>
              </a:lnSpc>
            </a:pPr>
            <a:endParaRPr lang="en-US" dirty="0"/>
          </a:p>
          <a:p>
            <a:endParaRPr lang="en-US" dirty="0"/>
          </a:p>
          <a:p>
            <a:endParaRPr lang="en-US" dirty="0"/>
          </a:p>
          <a:p>
            <a:endParaRPr lang="en-US" dirty="0"/>
          </a:p>
        </p:txBody>
      </p:sp>
      <p:sp>
        <p:nvSpPr>
          <p:cNvPr id="8" name="Slide Number Placeholder 7"/>
          <p:cNvSpPr>
            <a:spLocks noGrp="1"/>
          </p:cNvSpPr>
          <p:nvPr>
            <p:ph type="sldNum" sz="quarter" idx="12"/>
          </p:nvPr>
        </p:nvSpPr>
        <p:spPr/>
        <p:txBody>
          <a:bodyPr/>
          <a:lstStyle/>
          <a:p>
            <a:pPr>
              <a:defRPr/>
            </a:pPr>
            <a:fld id="{18CC025E-D8DE-43E5-B6D2-407F9B5E6ED4}" type="slidenum">
              <a:rPr lang="en-US" smtClean="0"/>
              <a:pPr>
                <a:defRPr/>
              </a:pPr>
              <a:t>6</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32" y="5992444"/>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60520" y="6019800"/>
            <a:ext cx="4191000" cy="646331"/>
          </a:xfrm>
          <a:prstGeom prst="rect">
            <a:avLst/>
          </a:prstGeom>
          <a:noFill/>
        </p:spPr>
        <p:txBody>
          <a:bodyPr wrap="square" rtlCol="0">
            <a:spAutoFit/>
          </a:bodyPr>
          <a:lstStyle/>
          <a:p>
            <a:r>
              <a:rPr lang="en-US" i="1" dirty="0">
                <a:solidFill>
                  <a:srgbClr val="7030A0"/>
                </a:solidFill>
              </a:rPr>
              <a:t>Go through the different database models and differences between them.</a:t>
            </a:r>
          </a:p>
        </p:txBody>
      </p:sp>
    </p:spTree>
    <p:extLst>
      <p:ext uri="{BB962C8B-B14F-4D97-AF65-F5344CB8AC3E}">
        <p14:creationId xmlns:p14="http://schemas.microsoft.com/office/powerpoint/2010/main" val="41018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a:xfrm>
            <a:off x="1981200" y="1447801"/>
            <a:ext cx="8229600" cy="4525963"/>
          </a:xfrm>
        </p:spPr>
        <p:txBody>
          <a:bodyPr/>
          <a:lstStyle/>
          <a:p>
            <a:r>
              <a:rPr lang="en-US" dirty="0"/>
              <a:t>With RDBMS, all types of relationships between entities can be </a:t>
            </a:r>
            <a:r>
              <a:rPr lang="en-US" dirty="0" err="1"/>
              <a:t>be</a:t>
            </a:r>
            <a:r>
              <a:rPr lang="en-US" dirty="0"/>
              <a:t> realized.</a:t>
            </a:r>
          </a:p>
          <a:p>
            <a:r>
              <a:rPr lang="en-US" dirty="0"/>
              <a:t>Types of relationship</a:t>
            </a:r>
          </a:p>
          <a:p>
            <a:pPr lvl="1"/>
            <a:r>
              <a:rPr lang="en-US" sz="2000" dirty="0"/>
              <a:t>One to one: Relationship between Employee and Permanent Address</a:t>
            </a:r>
          </a:p>
          <a:p>
            <a:pPr lvl="1"/>
            <a:r>
              <a:rPr lang="en-US" sz="2000" dirty="0"/>
              <a:t>One to many: Relationship between Customer and Order</a:t>
            </a:r>
          </a:p>
          <a:p>
            <a:pPr lvl="1"/>
            <a:r>
              <a:rPr lang="en-US" sz="2000" dirty="0"/>
              <a:t>Many to Many: Relationship between Customer and Bank Account</a:t>
            </a:r>
          </a:p>
          <a:p>
            <a:pPr lvl="1"/>
            <a:endParaRPr lang="en-US" sz="2000" dirty="0"/>
          </a:p>
          <a:p>
            <a:pPr lvl="1"/>
            <a:endParaRPr lang="en-US" sz="2000" dirty="0"/>
          </a:p>
          <a:p>
            <a:pPr lvl="1"/>
            <a:endParaRPr lang="en-US" sz="2000" dirty="0"/>
          </a:p>
        </p:txBody>
      </p:sp>
      <p:sp>
        <p:nvSpPr>
          <p:cNvPr id="8" name="Slide Number Placeholder 7"/>
          <p:cNvSpPr>
            <a:spLocks noGrp="1"/>
          </p:cNvSpPr>
          <p:nvPr>
            <p:ph type="sldNum" sz="quarter" idx="12"/>
          </p:nvPr>
        </p:nvSpPr>
        <p:spPr/>
        <p:txBody>
          <a:bodyPr/>
          <a:lstStyle/>
          <a:p>
            <a:pPr>
              <a:defRPr/>
            </a:pPr>
            <a:fld id="{18CC025E-D8DE-43E5-B6D2-407F9B5E6ED4}" type="slidenum">
              <a:rPr lang="en-US" smtClean="0"/>
              <a:pPr>
                <a:defRPr/>
              </a:pPr>
              <a:t>7</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218" y="556260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95600" y="5562600"/>
            <a:ext cx="6553200" cy="707886"/>
          </a:xfrm>
          <a:prstGeom prst="rect">
            <a:avLst/>
          </a:prstGeom>
          <a:noFill/>
        </p:spPr>
        <p:txBody>
          <a:bodyPr wrap="square" rtlCol="0">
            <a:spAutoFit/>
          </a:bodyPr>
          <a:lstStyle/>
          <a:p>
            <a:r>
              <a:rPr lang="en-US" sz="2000" i="1" dirty="0">
                <a:solidFill>
                  <a:srgbClr val="990099"/>
                </a:solidFill>
              </a:rPr>
              <a:t>Could you give another example for each of the above relationship?</a:t>
            </a:r>
          </a:p>
        </p:txBody>
      </p:sp>
    </p:spTree>
    <p:extLst>
      <p:ext uri="{BB962C8B-B14F-4D97-AF65-F5344CB8AC3E}">
        <p14:creationId xmlns:p14="http://schemas.microsoft.com/office/powerpoint/2010/main" val="32329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59280" y="152400"/>
            <a:ext cx="7772400" cy="685800"/>
          </a:xfrm>
        </p:spPr>
        <p:txBody>
          <a:bodyPr>
            <a:normAutofit/>
          </a:bodyPr>
          <a:lstStyle/>
          <a:p>
            <a:pPr eaLnBrk="1" hangingPunct="1"/>
            <a:r>
              <a:rPr lang="en-US" dirty="0"/>
              <a:t>RDBMS Table Example</a:t>
            </a:r>
          </a:p>
        </p:txBody>
      </p:sp>
      <p:graphicFrame>
        <p:nvGraphicFramePr>
          <p:cNvPr id="30122" name="Group 426"/>
          <p:cNvGraphicFramePr>
            <a:graphicFrameLocks noGrp="1"/>
          </p:cNvGraphicFramePr>
          <p:nvPr>
            <p:ph sz="half" idx="1"/>
          </p:nvPr>
        </p:nvGraphicFramePr>
        <p:xfrm>
          <a:off x="3240952" y="2190692"/>
          <a:ext cx="4495800" cy="3600509"/>
        </p:xfrm>
        <a:graphic>
          <a:graphicData uri="http://schemas.openxmlformats.org/drawingml/2006/table">
            <a:tbl>
              <a:tblPr/>
              <a:tblGrid>
                <a:gridCol w="1295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651118">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chemeClr val="tx2"/>
                          </a:solidFill>
                          <a:effectLst/>
                          <a:latin typeface="Courier New" pitchFamily="49" charset="0"/>
                        </a:rPr>
                        <a:t>Stud Id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kern="1200" cap="none" normalizeH="0" baseline="0" dirty="0">
                          <a:ln>
                            <a:noFill/>
                          </a:ln>
                          <a:solidFill>
                            <a:schemeClr val="tx2"/>
                          </a:solidFill>
                          <a:effectLst/>
                          <a:latin typeface="Courier New" pitchFamily="49" charset="0"/>
                          <a:ea typeface="+mn-ea"/>
                          <a:cs typeface="+mn-cs"/>
                        </a:rPr>
                        <a:t>Name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8176">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a:ln>
                            <a:noFill/>
                          </a:ln>
                          <a:solidFill>
                            <a:srgbClr val="002060"/>
                          </a:solidFill>
                          <a:effectLst/>
                          <a:latin typeface="Courier New" pitchFamily="49" charset="0"/>
                        </a:rPr>
                        <a:t>Raghu 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367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Mary </a:t>
                      </a:r>
                      <a:r>
                        <a:rPr kumimoji="0" lang="en-US" sz="2000" b="1" i="0" u="none" strike="noStrike" cap="none" normalizeH="0" baseline="0" dirty="0" err="1">
                          <a:ln>
                            <a:noFill/>
                          </a:ln>
                          <a:solidFill>
                            <a:srgbClr val="002060"/>
                          </a:solidFill>
                          <a:effectLst/>
                          <a:latin typeface="Courier New" pitchFamily="49" charset="0"/>
                        </a:rPr>
                        <a:t>Molle</a:t>
                      </a:r>
                      <a:endParaRPr kumimoji="0" lang="en-US" sz="2000" b="1" i="0" u="none" strike="noStrike" cap="none" normalizeH="0" baseline="0" dirty="0">
                        <a:ln>
                          <a:noFill/>
                        </a:ln>
                        <a:solidFill>
                          <a:srgbClr val="002060"/>
                        </a:solidFill>
                        <a:effectLst/>
                        <a:latin typeface="Courier New" pitchFamily="49"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8176">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Henry </a:t>
                      </a:r>
                      <a:r>
                        <a:rPr kumimoji="0" lang="en-US" sz="2000" b="1" i="0" u="none" strike="noStrike" cap="none" normalizeH="0" baseline="0" dirty="0" err="1">
                          <a:ln>
                            <a:noFill/>
                          </a:ln>
                          <a:solidFill>
                            <a:srgbClr val="002060"/>
                          </a:solidFill>
                          <a:effectLst/>
                          <a:latin typeface="Courier New" pitchFamily="49" charset="0"/>
                        </a:rPr>
                        <a:t>F.Korth</a:t>
                      </a:r>
                      <a:endParaRPr kumimoji="0" lang="en-US" sz="2000" b="1" i="0" u="none" strike="noStrike" cap="none" normalizeH="0" baseline="0" dirty="0">
                        <a:ln>
                          <a:noFill/>
                        </a:ln>
                        <a:solidFill>
                          <a:srgbClr val="002060"/>
                        </a:solidFill>
                        <a:effectLst/>
                        <a:latin typeface="Courier New" pitchFamily="49"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68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a:ln>
                            <a:noFill/>
                          </a:ln>
                          <a:solidFill>
                            <a:srgbClr val="002060"/>
                          </a:solidFill>
                          <a:effectLst/>
                          <a:latin typeface="Courier New" pitchFamily="49" charset="0"/>
                        </a:rPr>
                        <a:t>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Jennifer Wisdom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68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a:ln>
                            <a:noFill/>
                          </a:ln>
                          <a:solidFill>
                            <a:srgbClr val="002060"/>
                          </a:solidFill>
                          <a:effectLst/>
                          <a:latin typeface="Courier New" pitchFamily="49" charset="0"/>
                        </a:rPr>
                        <a:t>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a:ln>
                            <a:noFill/>
                          </a:ln>
                          <a:solidFill>
                            <a:srgbClr val="002060"/>
                          </a:solidFill>
                          <a:effectLst/>
                          <a:latin typeface="Courier New" pitchFamily="49" charset="0"/>
                        </a:rPr>
                        <a:t>Uma 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04891A2E-236F-4017-A808-CA6D0767C0A1}" type="slidenum">
              <a:rPr lang="en-US" smtClean="0"/>
              <a:pPr>
                <a:defRPr/>
              </a:pPr>
              <a:t>8</a:t>
            </a:fld>
            <a:endParaRPr lang="en-US"/>
          </a:p>
        </p:txBody>
      </p:sp>
      <p:sp>
        <p:nvSpPr>
          <p:cNvPr id="16388" name="Text Box 344"/>
          <p:cNvSpPr txBox="1">
            <a:spLocks noChangeArrowheads="1"/>
          </p:cNvSpPr>
          <p:nvPr/>
        </p:nvSpPr>
        <p:spPr bwMode="auto">
          <a:xfrm>
            <a:off x="5959046" y="1476345"/>
            <a:ext cx="2093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srgbClr val="006600"/>
                </a:solidFill>
                <a:latin typeface="+mj-lt"/>
              </a:rPr>
              <a:t>Attributes or fields</a:t>
            </a:r>
          </a:p>
        </p:txBody>
      </p:sp>
      <p:sp>
        <p:nvSpPr>
          <p:cNvPr id="16389" name="Text Box 345"/>
          <p:cNvSpPr txBox="1">
            <a:spLocks noChangeArrowheads="1"/>
          </p:cNvSpPr>
          <p:nvPr/>
        </p:nvSpPr>
        <p:spPr bwMode="auto">
          <a:xfrm>
            <a:off x="3164752" y="1800135"/>
            <a:ext cx="12618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i="1" dirty="0">
                <a:solidFill>
                  <a:schemeClr val="tx2"/>
                </a:solidFill>
                <a:latin typeface="Courier New" pitchFamily="49" charset="0"/>
              </a:rPr>
              <a:t>Student</a:t>
            </a:r>
          </a:p>
        </p:txBody>
      </p:sp>
      <p:sp>
        <p:nvSpPr>
          <p:cNvPr id="16446" name="Line 464"/>
          <p:cNvSpPr>
            <a:spLocks noChangeShapeType="1"/>
          </p:cNvSpPr>
          <p:nvPr/>
        </p:nvSpPr>
        <p:spPr bwMode="auto">
          <a:xfrm flipV="1">
            <a:off x="6172200" y="1800135"/>
            <a:ext cx="650152" cy="562065"/>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7" name="Line 465"/>
          <p:cNvSpPr>
            <a:spLocks noChangeShapeType="1"/>
          </p:cNvSpPr>
          <p:nvPr/>
        </p:nvSpPr>
        <p:spPr bwMode="auto">
          <a:xfrm>
            <a:off x="5460825" y="5410201"/>
            <a:ext cx="967623" cy="561945"/>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51" name="Text Box 470"/>
          <p:cNvSpPr txBox="1">
            <a:spLocks noChangeArrowheads="1"/>
          </p:cNvSpPr>
          <p:nvPr/>
        </p:nvSpPr>
        <p:spPr bwMode="auto">
          <a:xfrm>
            <a:off x="6428448" y="5972145"/>
            <a:ext cx="2554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srgbClr val="006600"/>
                </a:solidFill>
                <a:latin typeface="+mj-lt"/>
              </a:rPr>
              <a:t>Tuples, records or rows</a:t>
            </a:r>
          </a:p>
        </p:txBody>
      </p:sp>
      <p:cxnSp>
        <p:nvCxnSpPr>
          <p:cNvPr id="3" name="Straight Arrow Connector 2"/>
          <p:cNvCxnSpPr>
            <a:endCxn id="22" idx="1"/>
          </p:cNvCxnSpPr>
          <p:nvPr/>
        </p:nvCxnSpPr>
        <p:spPr>
          <a:xfrm flipV="1">
            <a:off x="4079153" y="1302900"/>
            <a:ext cx="2349295" cy="630646"/>
          </a:xfrm>
          <a:prstGeom prst="straightConnector1">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22" name="Text Box 344"/>
          <p:cNvSpPr txBox="1">
            <a:spLocks noChangeArrowheads="1"/>
          </p:cNvSpPr>
          <p:nvPr/>
        </p:nvSpPr>
        <p:spPr bwMode="auto">
          <a:xfrm>
            <a:off x="6428448" y="1102845"/>
            <a:ext cx="823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srgbClr val="006600"/>
                </a:solidFill>
                <a:latin typeface="+mj-lt"/>
              </a:rPr>
              <a:t>Tables</a:t>
            </a:r>
          </a:p>
        </p:txBody>
      </p:sp>
      <p:cxnSp>
        <p:nvCxnSpPr>
          <p:cNvPr id="5" name="Straight Arrow Connector 4"/>
          <p:cNvCxnSpPr>
            <a:endCxn id="16446" idx="1"/>
          </p:cNvCxnSpPr>
          <p:nvPr/>
        </p:nvCxnSpPr>
        <p:spPr>
          <a:xfrm flipV="1">
            <a:off x="4267200" y="1800135"/>
            <a:ext cx="2555152" cy="562065"/>
          </a:xfrm>
          <a:prstGeom prst="straightConnector1">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55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981200" y="-15240"/>
            <a:ext cx="7772400" cy="914400"/>
          </a:xfrm>
        </p:spPr>
        <p:txBody>
          <a:bodyPr/>
          <a:lstStyle/>
          <a:p>
            <a:pPr eaLnBrk="1" hangingPunct="1"/>
            <a:r>
              <a:rPr lang="en-US" dirty="0"/>
              <a:t>ER Model</a:t>
            </a:r>
          </a:p>
        </p:txBody>
      </p:sp>
      <p:sp>
        <p:nvSpPr>
          <p:cNvPr id="7172" name="Rectangle 3"/>
          <p:cNvSpPr>
            <a:spLocks noGrp="1" noChangeArrowheads="1"/>
          </p:cNvSpPr>
          <p:nvPr>
            <p:ph idx="1"/>
          </p:nvPr>
        </p:nvSpPr>
        <p:spPr>
          <a:xfrm>
            <a:off x="1828800" y="1295400"/>
            <a:ext cx="8610600" cy="4953000"/>
          </a:xfrm>
        </p:spPr>
        <p:txBody>
          <a:bodyPr>
            <a:normAutofit lnSpcReduction="10000"/>
          </a:bodyPr>
          <a:lstStyle/>
          <a:p>
            <a:pPr eaLnBrk="1" hangingPunct="1">
              <a:lnSpc>
                <a:spcPct val="150000"/>
              </a:lnSpc>
            </a:pPr>
            <a:r>
              <a:rPr lang="en-US" dirty="0"/>
              <a:t>ER data model allows us to conceptually understand the data of the real world that we intent to store them.</a:t>
            </a:r>
          </a:p>
          <a:p>
            <a:pPr eaLnBrk="1" hangingPunct="1">
              <a:lnSpc>
                <a:spcPct val="150000"/>
              </a:lnSpc>
            </a:pPr>
            <a:r>
              <a:rPr lang="en-US" dirty="0"/>
              <a:t>This model is realized by diagrammatically representing the collection of entity and their relationship. </a:t>
            </a:r>
          </a:p>
          <a:p>
            <a:pPr eaLnBrk="1" hangingPunct="1">
              <a:lnSpc>
                <a:spcPct val="150000"/>
              </a:lnSpc>
            </a:pPr>
            <a:r>
              <a:rPr lang="en-US" dirty="0"/>
              <a:t>There are two notations for entity relationship diagram (ERD): </a:t>
            </a:r>
          </a:p>
          <a:p>
            <a:pPr lvl="1">
              <a:lnSpc>
                <a:spcPct val="150000"/>
              </a:lnSpc>
            </a:pPr>
            <a:r>
              <a:rPr lang="en-US" sz="2000" dirty="0"/>
              <a:t>Chen’s notation </a:t>
            </a:r>
          </a:p>
          <a:p>
            <a:pPr lvl="1">
              <a:lnSpc>
                <a:spcPct val="150000"/>
              </a:lnSpc>
            </a:pPr>
            <a:r>
              <a:rPr lang="en-US" sz="2000" dirty="0"/>
              <a:t>Crow’s foot notation.</a:t>
            </a:r>
          </a:p>
          <a:p>
            <a:pPr eaLnBrk="1" hangingPunct="1">
              <a:lnSpc>
                <a:spcPct val="150000"/>
              </a:lnSpc>
            </a:pPr>
            <a:r>
              <a:rPr lang="en-US" dirty="0"/>
              <a:t>As stated earlier, this is done in conceptual database design phase.</a:t>
            </a:r>
          </a:p>
          <a:p>
            <a:pPr eaLnBrk="1" hangingPunct="1">
              <a:lnSpc>
                <a:spcPct val="150000"/>
              </a:lnSpc>
            </a:pPr>
            <a:r>
              <a:rPr lang="en-US" dirty="0"/>
              <a:t>A data dictionary is built to explain the details of the entities and attributes that is used in the ER diagram.</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9</a:t>
            </a:fld>
            <a:endParaRPr lang="en-US"/>
          </a:p>
        </p:txBody>
      </p:sp>
    </p:spTree>
    <p:extLst>
      <p:ext uri="{BB962C8B-B14F-4D97-AF65-F5344CB8AC3E}">
        <p14:creationId xmlns:p14="http://schemas.microsoft.com/office/powerpoint/2010/main" val="4290711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TotalTime>
  <Words>1940</Words>
  <Application>Microsoft Office PowerPoint</Application>
  <PresentationFormat>Widescreen</PresentationFormat>
  <Paragraphs>405</Paragraphs>
  <Slides>35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Narrow</vt:lpstr>
      <vt:lpstr>Calibri</vt:lpstr>
      <vt:lpstr>Courier New</vt:lpstr>
      <vt:lpstr>Tahoma</vt:lpstr>
      <vt:lpstr>Trebuchet MS</vt:lpstr>
      <vt:lpstr>Wingdings</vt:lpstr>
      <vt:lpstr>Wingdings 3</vt:lpstr>
      <vt:lpstr>Facet</vt:lpstr>
      <vt:lpstr>PowerPoint Presentation</vt:lpstr>
      <vt:lpstr>RDBMS Concepts</vt:lpstr>
      <vt:lpstr>Need for Relational Database Systems</vt:lpstr>
      <vt:lpstr>Limitation of file</vt:lpstr>
      <vt:lpstr>PowerPoint Presentation</vt:lpstr>
      <vt:lpstr>Relational Database</vt:lpstr>
      <vt:lpstr>Relationships</vt:lpstr>
      <vt:lpstr>RDBMS Table Example</vt:lpstr>
      <vt:lpstr>ER Model</vt:lpstr>
      <vt:lpstr>Defining Entity</vt:lpstr>
      <vt:lpstr>Primary Key</vt:lpstr>
      <vt:lpstr>Notations in ER diagram</vt:lpstr>
      <vt:lpstr>Representing an entity in Chen’s notation </vt:lpstr>
      <vt:lpstr>Relationship</vt:lpstr>
      <vt:lpstr>Binary Relationship – One to One</vt:lpstr>
      <vt:lpstr>PowerPoint Presentation</vt:lpstr>
      <vt:lpstr>PowerPoint Presentation</vt:lpstr>
      <vt:lpstr>Relationship with attributes</vt:lpstr>
      <vt:lpstr>PowerPoint Presentation</vt:lpstr>
      <vt:lpstr>Example of a Ternary relationship</vt:lpstr>
      <vt:lpstr>Example of a Unary relationship</vt:lpstr>
      <vt:lpstr>Key Constraints on relationship</vt:lpstr>
      <vt:lpstr>Participation constraints</vt:lpstr>
      <vt:lpstr>Example of a total participation</vt:lpstr>
      <vt:lpstr>Modeling Attributes</vt:lpstr>
      <vt:lpstr>Composite Attribute</vt:lpstr>
      <vt:lpstr>Multi-Valued Attribute</vt:lpstr>
      <vt:lpstr>Derived Attribute</vt:lpstr>
      <vt:lpstr>Weak Entities</vt:lpstr>
      <vt:lpstr>PowerPoint Presentation</vt:lpstr>
      <vt:lpstr>Hierarchy</vt:lpstr>
      <vt:lpstr>Redundant relationship problem</vt:lpstr>
      <vt:lpstr>Aggregation</vt:lpstr>
      <vt:lpstr>PowerPoint Presentation</vt:lpstr>
      <vt:lpstr>Example of crow’s foot 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GUPTA GUSCSE201927349</dc:creator>
  <cp:lastModifiedBy>NIDHI GUPTA GUSCSE201927349</cp:lastModifiedBy>
  <cp:revision>1</cp:revision>
  <dcterms:created xsi:type="dcterms:W3CDTF">2021-11-26T05:52:59Z</dcterms:created>
  <dcterms:modified xsi:type="dcterms:W3CDTF">2021-11-26T07:16:51Z</dcterms:modified>
</cp:coreProperties>
</file>