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7" r:id="rId2"/>
    <p:sldId id="289" r:id="rId3"/>
    <p:sldId id="335" r:id="rId4"/>
    <p:sldId id="292" r:id="rId5"/>
    <p:sldId id="290" r:id="rId6"/>
    <p:sldId id="293" r:id="rId7"/>
    <p:sldId id="294" r:id="rId8"/>
    <p:sldId id="341" r:id="rId9"/>
    <p:sldId id="298" r:id="rId10"/>
    <p:sldId id="299" r:id="rId11"/>
    <p:sldId id="300" r:id="rId12"/>
    <p:sldId id="301" r:id="rId13"/>
    <p:sldId id="302" r:id="rId14"/>
    <p:sldId id="303" r:id="rId15"/>
    <p:sldId id="306" r:id="rId16"/>
    <p:sldId id="307" r:id="rId17"/>
    <p:sldId id="344" r:id="rId18"/>
    <p:sldId id="318" r:id="rId19"/>
    <p:sldId id="320" r:id="rId20"/>
    <p:sldId id="345" r:id="rId21"/>
    <p:sldId id="322" r:id="rId22"/>
    <p:sldId id="376" r:id="rId23"/>
    <p:sldId id="32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F60DD-45B5-4E87-BC55-478A4F99197B}" type="datetimeFigureOut">
              <a:rPr lang="en-IN" smtClean="0"/>
              <a:t>08-01-2022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0612E-D6E0-4895-9611-D67226A7FF58}" type="slidenum">
              <a:rPr lang="en-IN" smtClean="0"/>
              <a:t>‹#›</a:t>
            </a:fld>
            <a:endParaRPr lang="en-IN"/>
          </a:p>
        </p:txBody>
      </p:sp>
    </p:spTree>
    <p:extLst>
      <p:ext uri="{BB962C8B-B14F-4D97-AF65-F5344CB8AC3E}">
        <p14:creationId xmlns:p14="http://schemas.microsoft.com/office/powerpoint/2010/main" val="250904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1</a:t>
            </a:fld>
            <a:endParaRPr lang="en-US"/>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10</a:t>
            </a:fld>
            <a:endParaRPr lang="en-US"/>
          </a:p>
        </p:txBody>
      </p:sp>
    </p:spTree>
    <p:extLst>
      <p:ext uri="{BB962C8B-B14F-4D97-AF65-F5344CB8AC3E}">
        <p14:creationId xmlns:p14="http://schemas.microsoft.com/office/powerpoint/2010/main" val="1600071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46F4AF-2D7A-4AC9-AE94-6F078FB8E7C4}" type="slidenum">
              <a:rPr lang="en-US" smtClean="0">
                <a:cs typeface="Arial" charset="0"/>
              </a:rPr>
              <a:pPr eaLnBrk="1" hangingPunct="1"/>
              <a:t>13</a:t>
            </a:fld>
            <a:endParaRPr lang="en-US">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181210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DDL statements are Auto-committed</a:t>
            </a:r>
            <a:r>
              <a:rPr lang="en-US" baseline="0" dirty="0"/>
              <a:t> and permanently saved to the database.</a:t>
            </a:r>
          </a:p>
          <a:p>
            <a:r>
              <a:rPr lang="en-US" baseline="0" dirty="0"/>
              <a:t>DML statements can be rolled back.</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217701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If two </a:t>
            </a:r>
            <a:r>
              <a:rPr lang="en-US" dirty="0" err="1"/>
              <a:t>savepoints</a:t>
            </a:r>
            <a:r>
              <a:rPr lang="en-US" dirty="0"/>
              <a:t> are created with the same name, then the previously declared </a:t>
            </a:r>
            <a:r>
              <a:rPr lang="en-US" dirty="0" err="1"/>
              <a:t>savepoint</a:t>
            </a:r>
            <a:r>
              <a:rPr lang="en-US" dirty="0"/>
              <a:t> will be erased.</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19</a:t>
            </a:fld>
            <a:endParaRPr lang="en-US"/>
          </a:p>
        </p:txBody>
      </p:sp>
    </p:spTree>
    <p:extLst>
      <p:ext uri="{BB962C8B-B14F-4D97-AF65-F5344CB8AC3E}">
        <p14:creationId xmlns:p14="http://schemas.microsoft.com/office/powerpoint/2010/main" val="4228631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21</a:t>
            </a:fld>
            <a:endParaRPr lang="en-US"/>
          </a:p>
        </p:txBody>
      </p:sp>
    </p:spTree>
    <p:extLst>
      <p:ext uri="{BB962C8B-B14F-4D97-AF65-F5344CB8AC3E}">
        <p14:creationId xmlns:p14="http://schemas.microsoft.com/office/powerpoint/2010/main" val="1491543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C57990-2075-454A-82E8-595B456670E1}" type="slidenum">
              <a:rPr lang="en-US" smtClean="0"/>
              <a:pPr eaLnBrk="1" hangingPunct="1"/>
              <a:t>22</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400" b="1">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SQL Commands</a:t>
            </a:r>
            <a:r>
              <a:rPr lang="en-US" baseline="0" dirty="0"/>
              <a:t> are used to manipulate and retrieve records from the database.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SQL commands are not case sensitive.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All SQL commands must be ended with a semicolon.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a:t>
            </a:fld>
            <a:endParaRPr lang="en-US"/>
          </a:p>
        </p:txBody>
      </p:sp>
    </p:spTree>
    <p:extLst>
      <p:ext uri="{BB962C8B-B14F-4D97-AF65-F5344CB8AC3E}">
        <p14:creationId xmlns:p14="http://schemas.microsoft.com/office/powerpoint/2010/main" val="25608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a:t>
            </a:fld>
            <a:endParaRPr lang="en-US"/>
          </a:p>
        </p:txBody>
      </p:sp>
    </p:spTree>
    <p:extLst>
      <p:ext uri="{BB962C8B-B14F-4D97-AF65-F5344CB8AC3E}">
        <p14:creationId xmlns:p14="http://schemas.microsoft.com/office/powerpoint/2010/main" val="19347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a:t>
            </a:fld>
            <a:endParaRPr lang="en-US"/>
          </a:p>
        </p:txBody>
      </p:sp>
    </p:spTree>
    <p:extLst>
      <p:ext uri="{BB962C8B-B14F-4D97-AF65-F5344CB8AC3E}">
        <p14:creationId xmlns:p14="http://schemas.microsoft.com/office/powerpoint/2010/main" val="297259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105905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a:t>
            </a:fld>
            <a:endParaRPr lang="en-US"/>
          </a:p>
        </p:txBody>
      </p:sp>
    </p:spTree>
    <p:extLst>
      <p:ext uri="{BB962C8B-B14F-4D97-AF65-F5344CB8AC3E}">
        <p14:creationId xmlns:p14="http://schemas.microsoft.com/office/powerpoint/2010/main" val="41689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879742-6109-43BE-B6A9-5D6AA4D98C5C}" type="slidenum">
              <a:rPr lang="en-US" smtClean="0">
                <a:cs typeface="Arial" charset="0"/>
              </a:rPr>
              <a:pPr eaLnBrk="1" hangingPunct="1"/>
              <a:t>7</a:t>
            </a:fld>
            <a:endParaRPr lang="en-US">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8</a:t>
            </a:fld>
            <a:endParaRPr lang="en-US"/>
          </a:p>
        </p:txBody>
      </p:sp>
    </p:spTree>
    <p:extLst>
      <p:ext uri="{BB962C8B-B14F-4D97-AF65-F5344CB8AC3E}">
        <p14:creationId xmlns:p14="http://schemas.microsoft.com/office/powerpoint/2010/main" val="107939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9</a:t>
            </a:fld>
            <a:endParaRPr lang="en-US"/>
          </a:p>
        </p:txBody>
      </p:sp>
    </p:spTree>
    <p:extLst>
      <p:ext uri="{BB962C8B-B14F-4D97-AF65-F5344CB8AC3E}">
        <p14:creationId xmlns:p14="http://schemas.microsoft.com/office/powerpoint/2010/main" val="183577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306809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22167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178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2657128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3677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164335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22978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151514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233683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7BA96-68A6-4713-86AD-B83C3D5FAB6D}" type="datetimeFigureOut">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364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7BA96-68A6-4713-86AD-B83C3D5FAB6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368881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7BA96-68A6-4713-86AD-B83C3D5FAB6D}" type="datetimeFigureOut">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160770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7BA96-68A6-4713-86AD-B83C3D5FAB6D}" type="datetimeFigureOut">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3653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7BA96-68A6-4713-86AD-B83C3D5FAB6D}" type="datetimeFigureOut">
              <a:rPr lang="en-IN" smtClean="0"/>
              <a:t>08-01-2022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66052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7BA96-68A6-4713-86AD-B83C3D5FAB6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331022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7BA96-68A6-4713-86AD-B83C3D5FAB6D}" type="datetimeFigureOut">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E992-8168-458D-AD76-9A6C9896991D}" type="slidenum">
              <a:rPr lang="en-IN" smtClean="0"/>
              <a:t>‹#›</a:t>
            </a:fld>
            <a:endParaRPr lang="en-IN"/>
          </a:p>
        </p:txBody>
      </p:sp>
    </p:spTree>
    <p:extLst>
      <p:ext uri="{BB962C8B-B14F-4D97-AF65-F5344CB8AC3E}">
        <p14:creationId xmlns:p14="http://schemas.microsoft.com/office/powerpoint/2010/main" val="293689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07BA96-68A6-4713-86AD-B83C3D5FAB6D}" type="datetimeFigureOut">
              <a:rPr lang="en-IN" smtClean="0"/>
              <a:t>08-01-2022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51E992-8168-458D-AD76-9A6C9896991D}" type="slidenum">
              <a:rPr lang="en-IN" smtClean="0"/>
              <a:t>‹#›</a:t>
            </a:fld>
            <a:endParaRPr lang="en-IN"/>
          </a:p>
        </p:txBody>
      </p:sp>
    </p:spTree>
    <p:extLst>
      <p:ext uri="{BB962C8B-B14F-4D97-AF65-F5344CB8AC3E}">
        <p14:creationId xmlns:p14="http://schemas.microsoft.com/office/powerpoint/2010/main" val="2880249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286000"/>
            <a:ext cx="7772400" cy="1144588"/>
          </a:xfrm>
        </p:spPr>
        <p:txBody>
          <a:bodyPr>
            <a:normAutofit fontScale="90000"/>
          </a:bodyPr>
          <a:lstStyle/>
          <a:p>
            <a:pPr eaLnBrk="1" hangingPunct="1"/>
            <a:r>
              <a:rPr lang="en-US" dirty="0"/>
              <a:t>SQL Statements</a:t>
            </a:r>
            <a:br>
              <a:rPr lang="en-US" sz="4000" dirty="0"/>
            </a:b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Truncate Table</a:t>
            </a:r>
          </a:p>
        </p:txBody>
      </p:sp>
      <p:sp>
        <p:nvSpPr>
          <p:cNvPr id="3" name="Content Placeholder 2"/>
          <p:cNvSpPr>
            <a:spLocks noGrp="1"/>
          </p:cNvSpPr>
          <p:nvPr>
            <p:ph idx="1"/>
          </p:nvPr>
        </p:nvSpPr>
        <p:spPr>
          <a:xfrm>
            <a:off x="1981200" y="990601"/>
            <a:ext cx="8229600" cy="5135563"/>
          </a:xfrm>
        </p:spPr>
        <p:txBody>
          <a:bodyPr/>
          <a:lstStyle/>
          <a:p>
            <a:pPr marL="0" indent="0">
              <a:buNone/>
            </a:pPr>
            <a:r>
              <a:rPr lang="en-US" dirty="0">
                <a:cs typeface="Calibri" pitchFamily="34" charset="0"/>
              </a:rPr>
              <a:t>Syntax:</a:t>
            </a:r>
          </a:p>
          <a:p>
            <a:pPr marL="0" indent="0">
              <a:buClr>
                <a:srgbClr val="000000"/>
              </a:buClr>
              <a:buNone/>
            </a:pPr>
            <a:r>
              <a:rPr lang="en-US" dirty="0">
                <a:cs typeface="Calibri" pitchFamily="34" charset="0"/>
              </a:rPr>
              <a:t>	</a:t>
            </a:r>
            <a:r>
              <a:rPr lang="en-US" b="1" dirty="0">
                <a:solidFill>
                  <a:schemeClr val="tx1"/>
                </a:solidFill>
                <a:latin typeface="Courier New" pitchFamily="49" charset="0"/>
                <a:cs typeface="Courier New" pitchFamily="49" charset="0"/>
              </a:rPr>
              <a:t>TRUNCATE TABLE </a:t>
            </a:r>
            <a:r>
              <a:rPr lang="en-US" b="1" dirty="0" err="1">
                <a:solidFill>
                  <a:schemeClr val="tx1"/>
                </a:solidFill>
                <a:latin typeface="Courier New" pitchFamily="49" charset="0"/>
                <a:cs typeface="Courier New" pitchFamily="49" charset="0"/>
              </a:rPr>
              <a:t>tablename</a:t>
            </a:r>
            <a:r>
              <a:rPr lang="en-US" b="1" dirty="0">
                <a:solidFill>
                  <a:schemeClr val="tx1"/>
                </a:solidFill>
                <a:latin typeface="Courier New" pitchFamily="49" charset="0"/>
                <a:cs typeface="Courier New" pitchFamily="49" charset="0"/>
              </a:rPr>
              <a:t>; </a:t>
            </a:r>
          </a:p>
          <a:p>
            <a:pPr marL="0" indent="0">
              <a:buClr>
                <a:srgbClr val="000000"/>
              </a:buClr>
              <a:buNone/>
            </a:pPr>
            <a:endParaRPr lang="en-US" b="1" dirty="0">
              <a:cs typeface="Calibri" pitchFamily="34" charset="0"/>
            </a:endParaRPr>
          </a:p>
          <a:p>
            <a:pPr lvl="1"/>
            <a:r>
              <a:rPr lang="en-US" sz="2000" dirty="0"/>
              <a:t>Removes all the records from the table.</a:t>
            </a:r>
          </a:p>
          <a:p>
            <a:pPr lvl="1"/>
            <a:r>
              <a:rPr lang="en-US" sz="2000" dirty="0"/>
              <a:t>Only the structure of the table remains</a:t>
            </a:r>
          </a:p>
          <a:p>
            <a:pPr lvl="1"/>
            <a:r>
              <a:rPr lang="en-US" sz="2000" dirty="0"/>
              <a:t>We cannot get back (rollback) the deleted records.</a:t>
            </a:r>
          </a:p>
          <a:p>
            <a:pPr lvl="1"/>
            <a:r>
              <a:rPr lang="en-US" sz="2000" dirty="0">
                <a:solidFill>
                  <a:schemeClr val="bg2">
                    <a:lumMod val="75000"/>
                  </a:schemeClr>
                </a:solidFill>
              </a:rPr>
              <a:t>Releases the storage space used by the table. </a:t>
            </a:r>
          </a:p>
          <a:p>
            <a:pPr marL="457200" lvl="1" indent="0">
              <a:buNone/>
            </a:pPr>
            <a:r>
              <a:rPr lang="en-US" sz="2000" dirty="0"/>
              <a:t>Example:</a:t>
            </a:r>
          </a:p>
          <a:p>
            <a:pPr marL="457200" lvl="1" indent="0">
              <a:buNone/>
            </a:pPr>
            <a:r>
              <a:rPr lang="en-US" sz="2000" b="1" dirty="0"/>
              <a:t> </a:t>
            </a:r>
            <a:r>
              <a:rPr lang="en-US" sz="2000" b="1" dirty="0">
                <a:latin typeface="Courier New" pitchFamily="49" charset="0"/>
                <a:cs typeface="Courier New" pitchFamily="49" charset="0"/>
              </a:rPr>
              <a:t>SQL&gt;  TRUNCATE TABLE sales;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10</a:t>
            </a:fld>
            <a:endParaRPr lang="en-US"/>
          </a:p>
        </p:txBody>
      </p:sp>
    </p:spTree>
    <p:extLst>
      <p:ext uri="{BB962C8B-B14F-4D97-AF65-F5344CB8AC3E}">
        <p14:creationId xmlns:p14="http://schemas.microsoft.com/office/powerpoint/2010/main" val="177456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a table</a:t>
            </a:r>
          </a:p>
        </p:txBody>
      </p:sp>
      <p:sp>
        <p:nvSpPr>
          <p:cNvPr id="3" name="Content Placeholder 2"/>
          <p:cNvSpPr>
            <a:spLocks noGrp="1"/>
          </p:cNvSpPr>
          <p:nvPr>
            <p:ph idx="1"/>
          </p:nvPr>
        </p:nvSpPr>
        <p:spPr>
          <a:xfrm>
            <a:off x="1981200" y="1219201"/>
            <a:ext cx="8229600" cy="4906963"/>
          </a:xfrm>
        </p:spPr>
        <p:txBody>
          <a:bodyPr/>
          <a:lstStyle/>
          <a:p>
            <a:pPr marL="0" indent="0">
              <a:buNone/>
            </a:pPr>
            <a:r>
              <a:rPr lang="en-US" dirty="0">
                <a:cs typeface="Calibri" pitchFamily="34" charset="0"/>
              </a:rPr>
              <a:t>Syntax:</a:t>
            </a:r>
          </a:p>
          <a:p>
            <a:pPr marL="0" indent="0">
              <a:buClr>
                <a:srgbClr val="000000"/>
              </a:buClr>
              <a:buNone/>
            </a:pPr>
            <a:r>
              <a:rPr lang="en-US" dirty="0">
                <a:cs typeface="Calibri" pitchFamily="34" charset="0"/>
              </a:rPr>
              <a:t>	</a:t>
            </a:r>
            <a:r>
              <a:rPr lang="en-US" b="1" dirty="0">
                <a:solidFill>
                  <a:schemeClr val="tx1"/>
                </a:solidFill>
                <a:latin typeface="Courier New" pitchFamily="49" charset="0"/>
                <a:cs typeface="Courier New" pitchFamily="49" charset="0"/>
              </a:rPr>
              <a:t>RENAME TABLE </a:t>
            </a:r>
            <a:r>
              <a:rPr lang="en-US" b="1" dirty="0" err="1">
                <a:solidFill>
                  <a:schemeClr val="tx1"/>
                </a:solidFill>
                <a:latin typeface="Courier New" pitchFamily="49" charset="0"/>
                <a:cs typeface="Courier New" pitchFamily="49" charset="0"/>
              </a:rPr>
              <a:t>tablename</a:t>
            </a:r>
            <a:r>
              <a:rPr lang="en-US" b="1" dirty="0">
                <a:solidFill>
                  <a:schemeClr val="tx1"/>
                </a:solidFill>
                <a:latin typeface="Courier New" pitchFamily="49" charset="0"/>
                <a:cs typeface="Courier New" pitchFamily="49" charset="0"/>
              </a:rPr>
              <a:t> TO </a:t>
            </a:r>
            <a:r>
              <a:rPr lang="en-US" b="1" dirty="0" err="1">
                <a:solidFill>
                  <a:schemeClr val="tx1"/>
                </a:solidFill>
                <a:latin typeface="Courier New" pitchFamily="49" charset="0"/>
                <a:cs typeface="Courier New" pitchFamily="49" charset="0"/>
              </a:rPr>
              <a:t>new_tablename</a:t>
            </a:r>
            <a:r>
              <a:rPr lang="en-US" b="1" dirty="0">
                <a:solidFill>
                  <a:schemeClr val="tx1"/>
                </a:solidFill>
                <a:latin typeface="Courier New" pitchFamily="49" charset="0"/>
                <a:cs typeface="Courier New" pitchFamily="49" charset="0"/>
              </a:rPr>
              <a:t> ; </a:t>
            </a:r>
          </a:p>
          <a:p>
            <a:pPr marL="0" indent="0">
              <a:buClr>
                <a:srgbClr val="000000"/>
              </a:buClr>
              <a:buNone/>
            </a:pPr>
            <a:endParaRPr lang="en-US" b="1" dirty="0">
              <a:cs typeface="Calibri" pitchFamily="34" charset="0"/>
            </a:endParaRPr>
          </a:p>
          <a:p>
            <a:pPr lvl="1"/>
            <a:r>
              <a:rPr lang="en-US" sz="2000" dirty="0"/>
              <a:t>Used to provide a new name to the existing table.</a:t>
            </a:r>
          </a:p>
          <a:p>
            <a:pPr lvl="1"/>
            <a:r>
              <a:rPr lang="en-US" sz="2000" dirty="0"/>
              <a:t>This new table name will overwrite the previous table name.</a:t>
            </a:r>
          </a:p>
          <a:p>
            <a:pPr lvl="1"/>
            <a:endParaRPr lang="en-US" sz="2000" dirty="0"/>
          </a:p>
          <a:p>
            <a:pPr marL="457200" lvl="1" indent="0">
              <a:buNone/>
            </a:pPr>
            <a:r>
              <a:rPr lang="en-US" sz="2000" dirty="0"/>
              <a:t>Example:</a:t>
            </a:r>
          </a:p>
          <a:p>
            <a:pPr marL="457200" lvl="1" indent="0">
              <a:buNone/>
            </a:pPr>
            <a:r>
              <a:rPr lang="en-US" sz="2000" dirty="0"/>
              <a:t> </a:t>
            </a:r>
            <a:r>
              <a:rPr lang="en-US" sz="2000" b="1" dirty="0">
                <a:latin typeface="Courier New" pitchFamily="49" charset="0"/>
                <a:cs typeface="Courier New" pitchFamily="49" charset="0"/>
              </a:rPr>
              <a:t>SQL&gt;  RENAME TABLE student TO stud;</a:t>
            </a:r>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11</a:t>
            </a:fld>
            <a:endParaRPr lang="en-US"/>
          </a:p>
        </p:txBody>
      </p:sp>
    </p:spTree>
    <p:extLst>
      <p:ext uri="{BB962C8B-B14F-4D97-AF65-F5344CB8AC3E}">
        <p14:creationId xmlns:p14="http://schemas.microsoft.com/office/powerpoint/2010/main" val="219004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a:t>
            </a:r>
          </a:p>
        </p:txBody>
      </p:sp>
      <p:sp>
        <p:nvSpPr>
          <p:cNvPr id="3" name="Content Placeholder 2"/>
          <p:cNvSpPr>
            <a:spLocks noGrp="1"/>
          </p:cNvSpPr>
          <p:nvPr>
            <p:ph idx="1"/>
          </p:nvPr>
        </p:nvSpPr>
        <p:spPr>
          <a:xfrm>
            <a:off x="1981200" y="1219201"/>
            <a:ext cx="8229600" cy="4906963"/>
          </a:xfrm>
        </p:spPr>
        <p:txBody>
          <a:bodyPr/>
          <a:lstStyle/>
          <a:p>
            <a:pPr marL="0" indent="0">
              <a:buNone/>
            </a:pPr>
            <a:endParaRPr lang="en-US" dirty="0"/>
          </a:p>
          <a:p>
            <a:r>
              <a:rPr lang="en-US" dirty="0"/>
              <a:t>DML (Data Manipulation Language)</a:t>
            </a:r>
          </a:p>
          <a:p>
            <a:pPr lvl="1"/>
            <a:r>
              <a:rPr lang="en-US" sz="2000" dirty="0"/>
              <a:t>Add  new rows to a table by using </a:t>
            </a:r>
            <a:r>
              <a:rPr lang="en-US" sz="2000" dirty="0">
                <a:latin typeface="Courier New" pitchFamily="49" charset="0"/>
                <a:cs typeface="Courier New" pitchFamily="49" charset="0"/>
              </a:rPr>
              <a:t>INSERT</a:t>
            </a:r>
            <a:r>
              <a:rPr lang="en-US" sz="2000" dirty="0"/>
              <a:t>. </a:t>
            </a:r>
          </a:p>
          <a:p>
            <a:pPr lvl="1"/>
            <a:r>
              <a:rPr lang="en-US" sz="2000" dirty="0"/>
              <a:t>Modify existing rows in a table by using </a:t>
            </a:r>
            <a:r>
              <a:rPr lang="en-US" sz="2000" dirty="0">
                <a:latin typeface="Courier New" pitchFamily="49" charset="0"/>
                <a:cs typeface="Courier New" pitchFamily="49" charset="0"/>
              </a:rPr>
              <a:t>UPDATE.</a:t>
            </a:r>
          </a:p>
          <a:p>
            <a:pPr lvl="1"/>
            <a:r>
              <a:rPr lang="en-US" sz="2000" dirty="0"/>
              <a:t>Removing existing rows from the table using </a:t>
            </a:r>
            <a:r>
              <a:rPr lang="en-US" sz="2000" dirty="0">
                <a:latin typeface="Courier New" pitchFamily="49" charset="0"/>
                <a:cs typeface="Courier New" pitchFamily="49" charset="0"/>
              </a:rPr>
              <a:t>DELETE.</a:t>
            </a:r>
          </a:p>
          <a:p>
            <a:pPr lvl="1"/>
            <a:r>
              <a:rPr lang="en-US" sz="2000" dirty="0"/>
              <a:t>Selecting specific columns or all columns using </a:t>
            </a:r>
            <a:r>
              <a:rPr lang="en-US" sz="2000" dirty="0">
                <a:latin typeface="Courier New" pitchFamily="49" charset="0"/>
                <a:cs typeface="Courier New" pitchFamily="49" charset="0"/>
              </a:rPr>
              <a:t>SELECT.</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spTree>
    <p:extLst>
      <p:ext uri="{BB962C8B-B14F-4D97-AF65-F5344CB8AC3E}">
        <p14:creationId xmlns:p14="http://schemas.microsoft.com/office/powerpoint/2010/main" val="91621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905000" y="0"/>
            <a:ext cx="7772400" cy="762000"/>
          </a:xfrm>
        </p:spPr>
        <p:txBody>
          <a:bodyPr/>
          <a:lstStyle/>
          <a:p>
            <a:pPr eaLnBrk="1" hangingPunct="1"/>
            <a:r>
              <a:rPr lang="en-US" dirty="0"/>
              <a:t>Adding rows in a table</a:t>
            </a:r>
          </a:p>
        </p:txBody>
      </p:sp>
      <p:sp>
        <p:nvSpPr>
          <p:cNvPr id="31748" name="Rectangle 3"/>
          <p:cNvSpPr>
            <a:spLocks noGrp="1" noChangeArrowheads="1"/>
          </p:cNvSpPr>
          <p:nvPr>
            <p:ph idx="1"/>
          </p:nvPr>
        </p:nvSpPr>
        <p:spPr>
          <a:xfrm>
            <a:off x="1676400" y="1066800"/>
            <a:ext cx="8534400" cy="5562600"/>
          </a:xfrm>
        </p:spPr>
        <p:txBody>
          <a:bodyPr>
            <a:normAutofit/>
          </a:bodyPr>
          <a:lstStyle/>
          <a:p>
            <a:pPr marL="0" indent="0">
              <a:buNone/>
            </a:pPr>
            <a:r>
              <a:rPr lang="en-US" dirty="0"/>
              <a:t>Syntax:</a:t>
            </a:r>
          </a:p>
          <a:p>
            <a:pPr marL="0" indent="0">
              <a:buClr>
                <a:srgbClr val="000000"/>
              </a:buClr>
              <a:buNone/>
            </a:pPr>
            <a:r>
              <a:rPr lang="en-US" dirty="0"/>
              <a:t>	</a:t>
            </a:r>
            <a:r>
              <a:rPr lang="en-US" b="1" dirty="0">
                <a:solidFill>
                  <a:schemeClr val="tx1"/>
                </a:solidFill>
                <a:latin typeface="Courier New" pitchFamily="49" charset="0"/>
                <a:cs typeface="Courier New" pitchFamily="49" charset="0"/>
              </a:rPr>
              <a:t>INSERT INTO </a:t>
            </a:r>
            <a:r>
              <a:rPr lang="en-US" b="1" dirty="0" err="1">
                <a:solidFill>
                  <a:schemeClr val="tx1"/>
                </a:solidFill>
                <a:latin typeface="Courier New" pitchFamily="49" charset="0"/>
                <a:cs typeface="Courier New" pitchFamily="49" charset="0"/>
              </a:rPr>
              <a:t>table_name</a:t>
            </a:r>
            <a:r>
              <a:rPr lang="en-US" b="1" dirty="0">
                <a:solidFill>
                  <a:schemeClr val="tx1"/>
                </a:solidFill>
                <a:latin typeface="Courier New" pitchFamily="49" charset="0"/>
                <a:cs typeface="Courier New" pitchFamily="49" charset="0"/>
              </a:rPr>
              <a:t>[(column [, column…. ] )]	</a:t>
            </a:r>
          </a:p>
          <a:p>
            <a:pPr marL="0" indent="0">
              <a:buClr>
                <a:srgbClr val="000000"/>
              </a:buClr>
              <a:buNone/>
            </a:pPr>
            <a:r>
              <a:rPr lang="en-US" b="1" dirty="0">
                <a:solidFill>
                  <a:schemeClr val="tx1"/>
                </a:solidFill>
                <a:latin typeface="Courier New" pitchFamily="49" charset="0"/>
                <a:cs typeface="Courier New" pitchFamily="49" charset="0"/>
              </a:rPr>
              <a:t>             VALUES(values [, values …..] );</a:t>
            </a:r>
          </a:p>
          <a:p>
            <a:r>
              <a:rPr lang="en-US" b="1" dirty="0">
                <a:latin typeface="Courier New" pitchFamily="49" charset="0"/>
                <a:cs typeface="Courier New" pitchFamily="49" charset="0"/>
              </a:rPr>
              <a:t>INSERT</a:t>
            </a:r>
            <a:r>
              <a:rPr lang="en-US" dirty="0"/>
              <a:t> is used to add one or more new records into the table.</a:t>
            </a:r>
          </a:p>
          <a:p>
            <a:r>
              <a:rPr lang="en-US" dirty="0"/>
              <a:t>The </a:t>
            </a:r>
            <a:r>
              <a:rPr lang="en-US" b="1" dirty="0">
                <a:latin typeface="Courier New" pitchFamily="49" charset="0"/>
                <a:cs typeface="Courier New" pitchFamily="49" charset="0"/>
              </a:rPr>
              <a:t>VALUES</a:t>
            </a:r>
            <a:r>
              <a:rPr lang="en-US" dirty="0"/>
              <a:t> clause is used to assign values to the corresponding columns in the column list.</a:t>
            </a:r>
          </a:p>
          <a:p>
            <a:r>
              <a:rPr lang="en-US" dirty="0"/>
              <a:t>The columns can be listed in any order as long as the values in the </a:t>
            </a:r>
            <a:r>
              <a:rPr lang="en-US" b="1" dirty="0">
                <a:latin typeface="Courier New" pitchFamily="49" charset="0"/>
                <a:cs typeface="Courier New" pitchFamily="49" charset="0"/>
              </a:rPr>
              <a:t>VALUES</a:t>
            </a:r>
            <a:r>
              <a:rPr lang="en-US" dirty="0"/>
              <a:t> clause are also in the same order. If columns are not specified, then all the columns are assumed. In such case, the order in which the values are entered must ne maintained.</a:t>
            </a:r>
          </a:p>
          <a:p>
            <a:r>
              <a:rPr lang="en-US" dirty="0"/>
              <a:t>Character data type values and Date values must be enclosed in single quotation mark. Numeric values need not be enclosed in quotes. </a:t>
            </a:r>
          </a:p>
          <a:p>
            <a:pPr eaLnBrk="1" hangingPunct="1">
              <a:buClr>
                <a:schemeClr val="tx2"/>
              </a:buClr>
            </a:pPr>
            <a:endParaRPr lang="en-US" b="1" dirty="0">
              <a:latin typeface="Courier New" pitchFamily="49" charset="0"/>
            </a:endParaRP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13</a:t>
            </a:fld>
            <a:endParaRPr lang="en-US"/>
          </a:p>
        </p:txBody>
      </p:sp>
    </p:spTree>
    <p:extLst>
      <p:ext uri="{BB962C8B-B14F-4D97-AF65-F5344CB8AC3E}">
        <p14:creationId xmlns:p14="http://schemas.microsoft.com/office/powerpoint/2010/main" val="258825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828800" y="15766"/>
            <a:ext cx="7993062" cy="914400"/>
          </a:xfrm>
        </p:spPr>
        <p:txBody>
          <a:bodyPr/>
          <a:lstStyle/>
          <a:p>
            <a:pPr eaLnBrk="1" hangingPunct="1"/>
            <a:r>
              <a:rPr lang="en-US" dirty="0"/>
              <a:t>Examples on </a:t>
            </a:r>
            <a:r>
              <a:rPr lang="en-US" dirty="0">
                <a:latin typeface="Courier New" pitchFamily="49" charset="0"/>
                <a:cs typeface="Courier New" pitchFamily="49" charset="0"/>
              </a:rPr>
              <a:t>Insert</a:t>
            </a:r>
          </a:p>
        </p:txBody>
      </p:sp>
      <p:sp>
        <p:nvSpPr>
          <p:cNvPr id="32772" name="Rectangle 3"/>
          <p:cNvSpPr>
            <a:spLocks noGrp="1" noChangeArrowheads="1"/>
          </p:cNvSpPr>
          <p:nvPr>
            <p:ph idx="1"/>
          </p:nvPr>
        </p:nvSpPr>
        <p:spPr>
          <a:xfrm>
            <a:off x="1752600" y="990600"/>
            <a:ext cx="8534400" cy="3276600"/>
          </a:xfrm>
        </p:spPr>
        <p:txBody>
          <a:bodyPr>
            <a:normAutofit lnSpcReduction="10000"/>
          </a:bodyPr>
          <a:lstStyle/>
          <a:p>
            <a:pPr>
              <a:lnSpc>
                <a:spcPct val="120000"/>
              </a:lnSpc>
            </a:pPr>
            <a:r>
              <a:rPr lang="en-US" dirty="0"/>
              <a:t>Insert a record in student table.</a:t>
            </a:r>
          </a:p>
          <a:p>
            <a:pPr marL="609600" indent="-609600">
              <a:lnSpc>
                <a:spcPct val="120000"/>
              </a:lnSpc>
              <a:buClr>
                <a:srgbClr val="000000"/>
              </a:buClr>
              <a:buNone/>
            </a:pPr>
            <a:r>
              <a:rPr lang="en-US" b="1" dirty="0">
                <a:solidFill>
                  <a:schemeClr val="tx1"/>
                </a:solidFill>
                <a:latin typeface="Courier New" pitchFamily="49" charset="0"/>
                <a:cs typeface="Courier New" pitchFamily="49" charset="0"/>
              </a:rPr>
              <a:t>	SQL&gt; INSERT INTO Student VALUES(1234,'Beena',2 ,'1-MAR-2010')</a:t>
            </a:r>
            <a:endParaRPr lang="en-US" b="1" dirty="0"/>
          </a:p>
          <a:p>
            <a:pPr>
              <a:lnSpc>
                <a:spcPct val="120000"/>
              </a:lnSpc>
            </a:pPr>
            <a:r>
              <a:rPr lang="en-US" dirty="0"/>
              <a:t>Insert only 2 fields</a:t>
            </a:r>
          </a:p>
          <a:p>
            <a:pPr marL="609600" indent="-609600">
              <a:lnSpc>
                <a:spcPct val="120000"/>
              </a:lnSpc>
              <a:buClr>
                <a:srgbClr val="000000"/>
              </a:buClr>
              <a:buNone/>
            </a:pPr>
            <a:r>
              <a:rPr lang="en-US" b="1" dirty="0">
                <a:solidFill>
                  <a:schemeClr val="tx1"/>
                </a:solidFill>
                <a:latin typeface="Courier New" pitchFamily="49" charset="0"/>
                <a:cs typeface="Courier New" pitchFamily="49" charset="0"/>
              </a:rPr>
              <a:t>	SQL&gt; INSERT INTO Student(</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 VALUES(2345,'Vikram');</a:t>
            </a:r>
          </a:p>
          <a:p>
            <a:pPr marL="609600" indent="-609600">
              <a:lnSpc>
                <a:spcPct val="120000"/>
              </a:lnSpc>
              <a:buClr>
                <a:srgbClr val="000000"/>
              </a:buClr>
              <a:buNone/>
            </a:pPr>
            <a:r>
              <a:rPr lang="en-US" b="1" dirty="0">
                <a:solidFill>
                  <a:schemeClr val="tx1"/>
                </a:solidFill>
                <a:latin typeface="Courier New" pitchFamily="49" charset="0"/>
                <a:cs typeface="Courier New" pitchFamily="49" charset="0"/>
              </a:rPr>
              <a:t>	SQL&gt;</a:t>
            </a:r>
            <a:r>
              <a:rPr lang="en-US" b="1" dirty="0">
                <a:solidFill>
                  <a:schemeClr val="tx1"/>
                </a:solidFill>
              </a:rPr>
              <a:t> </a:t>
            </a:r>
            <a:r>
              <a:rPr lang="en-US" b="1" dirty="0">
                <a:solidFill>
                  <a:schemeClr val="tx1"/>
                </a:solidFill>
                <a:latin typeface="Courier New" pitchFamily="49" charset="0"/>
                <a:cs typeface="Courier New" pitchFamily="49" charset="0"/>
              </a:rPr>
              <a:t>INSERT INTO Student(</a:t>
            </a:r>
            <a:r>
              <a:rPr lang="en-US" b="1" dirty="0" err="1">
                <a:solidFill>
                  <a:schemeClr val="tx1"/>
                </a:solidFill>
                <a:latin typeface="Courier New" pitchFamily="49" charset="0"/>
                <a:cs typeface="Courier New" pitchFamily="49" charset="0"/>
              </a:rPr>
              <a:t>class,stname</a:t>
            </a:r>
            <a:r>
              <a:rPr lang="en-US" b="1" dirty="0">
                <a:solidFill>
                  <a:schemeClr val="tx1"/>
                </a:solidFill>
                <a:latin typeface="Courier New" pitchFamily="49" charset="0"/>
                <a:cs typeface="Courier New" pitchFamily="49" charset="0"/>
              </a:rPr>
              <a:t>) VALUES(2,'Ravi')</a:t>
            </a:r>
          </a:p>
          <a:p>
            <a:pPr marL="609600" indent="-609600">
              <a:buClr>
                <a:srgbClr val="000000"/>
              </a:buClr>
              <a:buNone/>
            </a:pPr>
            <a:r>
              <a:rPr lang="en-US" b="1" dirty="0"/>
              <a:t>               </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14</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131" y="4441055"/>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67349" y="5799055"/>
            <a:ext cx="8458200" cy="646331"/>
          </a:xfrm>
          <a:prstGeom prst="rect">
            <a:avLst/>
          </a:prstGeom>
          <a:noFill/>
        </p:spPr>
        <p:txBody>
          <a:bodyPr wrap="square" rtlCol="0">
            <a:spAutoFit/>
          </a:bodyPr>
          <a:lstStyle/>
          <a:p>
            <a:r>
              <a:rPr lang="en-US" i="1" dirty="0">
                <a:solidFill>
                  <a:srgbClr val="993366"/>
                </a:solidFill>
              </a:rPr>
              <a:t>Look at the query above. How is it that data for the columns “CLASS” and “REG_DATE” has values in the  2</a:t>
            </a:r>
            <a:r>
              <a:rPr lang="en-US" i="1" baseline="30000" dirty="0">
                <a:solidFill>
                  <a:srgbClr val="993366"/>
                </a:solidFill>
              </a:rPr>
              <a:t>nd</a:t>
            </a:r>
            <a:r>
              <a:rPr lang="en-US" i="1" dirty="0">
                <a:solidFill>
                  <a:srgbClr val="993366"/>
                </a:solidFill>
              </a:rPr>
              <a:t> row even though we have not entered?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441054"/>
            <a:ext cx="5334000" cy="13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29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Examples on </a:t>
            </a:r>
            <a:r>
              <a:rPr lang="en-US" dirty="0">
                <a:latin typeface="Courier New" pitchFamily="49" charset="0"/>
                <a:cs typeface="Courier New" pitchFamily="49" charset="0"/>
              </a:rPr>
              <a:t>UPDATE</a:t>
            </a:r>
          </a:p>
        </p:txBody>
      </p:sp>
      <p:sp>
        <p:nvSpPr>
          <p:cNvPr id="35844" name="Rectangle 3"/>
          <p:cNvSpPr>
            <a:spLocks noGrp="1" noChangeArrowheads="1"/>
          </p:cNvSpPr>
          <p:nvPr>
            <p:ph idx="1"/>
          </p:nvPr>
        </p:nvSpPr>
        <p:spPr>
          <a:xfrm>
            <a:off x="1676400" y="1066800"/>
            <a:ext cx="8229600" cy="1600200"/>
          </a:xfrm>
        </p:spPr>
        <p:txBody>
          <a:bodyPr>
            <a:normAutofit/>
          </a:bodyPr>
          <a:lstStyle/>
          <a:p>
            <a:pPr marL="0" indent="0">
              <a:buNone/>
            </a:pPr>
            <a:r>
              <a:rPr lang="en-US" b="1" dirty="0">
                <a:solidFill>
                  <a:schemeClr val="tx1"/>
                </a:solidFill>
                <a:latin typeface="Courier New" pitchFamily="49" charset="0"/>
                <a:cs typeface="Courier New" pitchFamily="49" charset="0"/>
              </a:rPr>
              <a:t>SQL&gt;  UPDATE student SET class=2 where </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a:t>
            </a:r>
            <a:r>
              <a:rPr lang="en-US" b="1" dirty="0" err="1">
                <a:solidFill>
                  <a:schemeClr val="tx1"/>
                </a:solidFill>
                <a:latin typeface="Courier New" pitchFamily="49" charset="0"/>
                <a:cs typeface="Courier New" pitchFamily="49" charset="0"/>
              </a:rPr>
              <a:t>Vikram</a:t>
            </a:r>
            <a:r>
              <a:rPr lang="en-US" b="1" dirty="0">
                <a:solidFill>
                  <a:schemeClr val="tx1"/>
                </a:solidFill>
                <a:latin typeface="Courier New" pitchFamily="49" charset="0"/>
                <a:cs typeface="Courier New" pitchFamily="49" charset="0"/>
              </a:rPr>
              <a:t>';</a:t>
            </a:r>
            <a:endParaRPr lang="en-US" b="1" dirty="0"/>
          </a:p>
          <a:p>
            <a:pPr marL="0" indent="0">
              <a:buNone/>
            </a:pPr>
            <a:r>
              <a:rPr lang="en-US" b="1" dirty="0">
                <a:solidFill>
                  <a:schemeClr val="tx1"/>
                </a:solidFill>
                <a:latin typeface="Courier New" pitchFamily="49" charset="0"/>
                <a:cs typeface="Courier New" pitchFamily="49" charset="0"/>
              </a:rPr>
              <a:t>SQL&gt; UPDATE student SET class=3 where class is NULL;</a:t>
            </a:r>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495030"/>
            <a:ext cx="5105400" cy="384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23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905001" y="0"/>
            <a:ext cx="7515225" cy="838200"/>
          </a:xfrm>
        </p:spPr>
        <p:txBody>
          <a:bodyPr/>
          <a:lstStyle/>
          <a:p>
            <a:pPr eaLnBrk="1" hangingPunct="1"/>
            <a:r>
              <a:rPr lang="en-US" dirty="0"/>
              <a:t>Delete table</a:t>
            </a:r>
          </a:p>
        </p:txBody>
      </p:sp>
      <p:sp>
        <p:nvSpPr>
          <p:cNvPr id="36868" name="Rectangle 3"/>
          <p:cNvSpPr>
            <a:spLocks noGrp="1" noChangeArrowheads="1"/>
          </p:cNvSpPr>
          <p:nvPr>
            <p:ph idx="1"/>
          </p:nvPr>
        </p:nvSpPr>
        <p:spPr>
          <a:xfrm>
            <a:off x="1981200" y="990600"/>
            <a:ext cx="8229600" cy="5562600"/>
          </a:xfrm>
        </p:spPr>
        <p:txBody>
          <a:bodyPr/>
          <a:lstStyle/>
          <a:p>
            <a:pPr marL="0" indent="0">
              <a:buNone/>
            </a:pPr>
            <a:r>
              <a:rPr lang="en-US" dirty="0"/>
              <a:t>Syntax:</a:t>
            </a:r>
          </a:p>
          <a:p>
            <a:pPr marL="0" indent="0">
              <a:buClr>
                <a:srgbClr val="000000"/>
              </a:buClr>
              <a:buNone/>
            </a:pPr>
            <a:r>
              <a:rPr lang="en-US" dirty="0"/>
              <a:t>	</a:t>
            </a:r>
            <a:r>
              <a:rPr lang="en-US" b="1" dirty="0">
                <a:solidFill>
                  <a:schemeClr val="tx1"/>
                </a:solidFill>
                <a:latin typeface="Courier New" pitchFamily="49" charset="0"/>
                <a:cs typeface="Courier New" pitchFamily="49" charset="0"/>
              </a:rPr>
              <a:t>DELETE FROM </a:t>
            </a:r>
            <a:r>
              <a:rPr lang="en-US" b="1" dirty="0" err="1">
                <a:solidFill>
                  <a:schemeClr val="tx1"/>
                </a:solidFill>
                <a:latin typeface="Courier New" pitchFamily="49" charset="0"/>
                <a:cs typeface="Courier New" pitchFamily="49" charset="0"/>
              </a:rPr>
              <a:t>tablename</a:t>
            </a:r>
            <a:r>
              <a:rPr lang="en-US" b="1" dirty="0">
                <a:solidFill>
                  <a:schemeClr val="tx1"/>
                </a:solidFill>
                <a:latin typeface="Courier New" pitchFamily="49" charset="0"/>
                <a:cs typeface="Courier New" pitchFamily="49" charset="0"/>
              </a:rPr>
              <a:t> [WHERE condition]; </a:t>
            </a:r>
          </a:p>
          <a:p>
            <a:pPr marL="609600" indent="-609600">
              <a:buClr>
                <a:srgbClr val="000000"/>
              </a:buClr>
              <a:buNone/>
            </a:pPr>
            <a:endParaRPr lang="en-US" dirty="0"/>
          </a:p>
          <a:p>
            <a:pPr lvl="1"/>
            <a:r>
              <a:rPr lang="en-US" sz="2000" dirty="0"/>
              <a:t>Used to remove the records from the table.</a:t>
            </a:r>
          </a:p>
          <a:p>
            <a:pPr lvl="1"/>
            <a:r>
              <a:rPr lang="en-US" sz="2000" dirty="0"/>
              <a:t>If </a:t>
            </a:r>
            <a:r>
              <a:rPr lang="en-US" sz="2000" b="1" dirty="0">
                <a:latin typeface="Courier New" pitchFamily="49" charset="0"/>
                <a:cs typeface="Courier New" pitchFamily="49" charset="0"/>
              </a:rPr>
              <a:t>WHERE</a:t>
            </a:r>
            <a:r>
              <a:rPr lang="en-US" sz="2000" dirty="0"/>
              <a:t> clause is omitted, then all the records will be deleted from the table.</a:t>
            </a:r>
          </a:p>
          <a:p>
            <a:pPr lvl="1"/>
            <a:r>
              <a:rPr lang="en-US" sz="2000" dirty="0"/>
              <a:t>Presence of  </a:t>
            </a:r>
            <a:r>
              <a:rPr lang="en-US" sz="2000" b="1" dirty="0">
                <a:latin typeface="Courier New" pitchFamily="49" charset="0"/>
                <a:cs typeface="Courier New" pitchFamily="49" charset="0"/>
              </a:rPr>
              <a:t>WHERE</a:t>
            </a:r>
            <a:r>
              <a:rPr lang="en-US" sz="2000" dirty="0"/>
              <a:t> clause helps in deleting only the specific records based on the condition.</a:t>
            </a:r>
          </a:p>
          <a:p>
            <a:pPr marL="457200" lvl="1" indent="0">
              <a:buNone/>
            </a:pPr>
            <a:r>
              <a:rPr lang="en-US" sz="2000" dirty="0"/>
              <a:t>Example:</a:t>
            </a:r>
          </a:p>
          <a:p>
            <a:pPr marL="457200" lvl="1" indent="0">
              <a:buNone/>
            </a:pPr>
            <a:r>
              <a:rPr lang="en-US" sz="2000" dirty="0"/>
              <a:t> </a:t>
            </a:r>
            <a:r>
              <a:rPr lang="en-US" sz="2000" b="1" dirty="0">
                <a:latin typeface="Courier New" pitchFamily="49" charset="0"/>
                <a:cs typeface="Courier New" pitchFamily="49" charset="0"/>
              </a:rPr>
              <a:t>SQL&gt;  DELETE FROM student WHERE </a:t>
            </a:r>
            <a:r>
              <a:rPr lang="en-US" sz="2000" b="1" dirty="0" err="1">
                <a:latin typeface="Courier New" pitchFamily="49" charset="0"/>
                <a:cs typeface="Courier New" pitchFamily="49" charset="0"/>
              </a:rPr>
              <a:t>stuid</a:t>
            </a:r>
            <a:r>
              <a:rPr lang="en-US" sz="2000" b="1" dirty="0">
                <a:latin typeface="Courier New" pitchFamily="49" charset="0"/>
                <a:cs typeface="Courier New" pitchFamily="49" charset="0"/>
              </a:rPr>
              <a:t> is NULL;</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16</a:t>
            </a:fld>
            <a:endParaRPr lang="en-US"/>
          </a:p>
        </p:txBody>
      </p:sp>
      <p:sp>
        <p:nvSpPr>
          <p:cNvPr id="3" name="Rectangle 2"/>
          <p:cNvSpPr/>
          <p:nvPr/>
        </p:nvSpPr>
        <p:spPr>
          <a:xfrm>
            <a:off x="2874579" y="5857103"/>
            <a:ext cx="6477000" cy="707886"/>
          </a:xfrm>
          <a:prstGeom prst="rect">
            <a:avLst/>
          </a:prstGeom>
        </p:spPr>
        <p:txBody>
          <a:bodyPr wrap="square">
            <a:spAutoFit/>
          </a:bodyPr>
          <a:lstStyle/>
          <a:p>
            <a:pPr lvl="1"/>
            <a:r>
              <a:rPr lang="en-US" sz="2000" i="1" dirty="0">
                <a:solidFill>
                  <a:srgbClr val="990099"/>
                </a:solidFill>
              </a:rPr>
              <a:t>Note that if you want to delete all records use </a:t>
            </a:r>
            <a:r>
              <a:rPr lang="en-US" sz="2000" b="1" i="1" dirty="0">
                <a:solidFill>
                  <a:srgbClr val="990099"/>
                </a:solidFill>
                <a:latin typeface="Courier New" pitchFamily="49" charset="0"/>
                <a:cs typeface="Courier New" pitchFamily="49" charset="0"/>
              </a:rPr>
              <a:t>TRUNCATE </a:t>
            </a:r>
            <a:r>
              <a:rPr lang="en-US" sz="2000" i="1" dirty="0">
                <a:solidFill>
                  <a:srgbClr val="990099"/>
                </a:solidFill>
              </a:rPr>
              <a:t> as is faster than </a:t>
            </a:r>
            <a:r>
              <a:rPr lang="en-US" sz="2000" b="1" i="1" dirty="0">
                <a:solidFill>
                  <a:srgbClr val="990099"/>
                </a:solidFill>
                <a:latin typeface="Courier New" pitchFamily="49" charset="0"/>
                <a:cs typeface="Courier New" pitchFamily="49" charset="0"/>
              </a:rPr>
              <a:t>DELETE.</a:t>
            </a:r>
            <a:endParaRPr lang="en-US" sz="2000" i="1" dirty="0">
              <a:solidFill>
                <a:srgbClr val="990099"/>
              </a:solidFill>
            </a:endParaRPr>
          </a:p>
        </p:txBody>
      </p:sp>
      <p:pic>
        <p:nvPicPr>
          <p:cNvPr id="8"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572" y="5943600"/>
            <a:ext cx="561975" cy="53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48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COMMIT </a:t>
            </a:r>
            <a:r>
              <a:rPr lang="en-US" dirty="0">
                <a:cs typeface="Courier New" pitchFamily="49" charset="0"/>
              </a:rPr>
              <a:t>and</a:t>
            </a:r>
            <a:r>
              <a:rPr lang="en-US" dirty="0">
                <a:latin typeface="Courier New" pitchFamily="49" charset="0"/>
                <a:cs typeface="Courier New" pitchFamily="49" charset="0"/>
              </a:rPr>
              <a:t> ROLLBACK</a:t>
            </a:r>
          </a:p>
        </p:txBody>
      </p:sp>
      <p:sp>
        <p:nvSpPr>
          <p:cNvPr id="3" name="Content Placeholder 2"/>
          <p:cNvSpPr>
            <a:spLocks noGrp="1"/>
          </p:cNvSpPr>
          <p:nvPr>
            <p:ph idx="1"/>
          </p:nvPr>
        </p:nvSpPr>
        <p:spPr>
          <a:xfrm>
            <a:off x="1752600" y="914400"/>
            <a:ext cx="8229600" cy="5486400"/>
          </a:xfrm>
        </p:spPr>
        <p:txBody>
          <a:bodyPr/>
          <a:lstStyle/>
          <a:p>
            <a:pPr marL="0" indent="0">
              <a:buNone/>
            </a:pPr>
            <a:r>
              <a:rPr lang="en-US" dirty="0"/>
              <a:t>Syntax:</a:t>
            </a:r>
          </a:p>
          <a:p>
            <a:pPr marL="0" indent="0">
              <a:buClr>
                <a:srgbClr val="000000"/>
              </a:buClr>
              <a:buNone/>
            </a:pPr>
            <a:r>
              <a:rPr lang="en-US" dirty="0"/>
              <a:t>	</a:t>
            </a:r>
            <a:r>
              <a:rPr lang="en-US" b="1" dirty="0">
                <a:solidFill>
                  <a:schemeClr val="tx1"/>
                </a:solidFill>
                <a:latin typeface="Courier New" pitchFamily="49" charset="0"/>
                <a:cs typeface="Courier New" pitchFamily="49" charset="0"/>
              </a:rPr>
              <a:t>COMMIT WORK;  </a:t>
            </a:r>
            <a:r>
              <a:rPr lang="en-US" dirty="0">
                <a:solidFill>
                  <a:schemeClr val="tx1"/>
                </a:solidFill>
                <a:cs typeface="Courier New" pitchFamily="49" charset="0"/>
              </a:rPr>
              <a:t>or </a:t>
            </a:r>
          </a:p>
          <a:p>
            <a:pPr marL="0" indent="0">
              <a:buClr>
                <a:srgbClr val="000000"/>
              </a:buClr>
              <a:buNone/>
            </a:pPr>
            <a:r>
              <a:rPr lang="en-US" b="1" dirty="0">
                <a:solidFill>
                  <a:schemeClr val="tx1"/>
                </a:solidFill>
                <a:latin typeface="Courier New" pitchFamily="49" charset="0"/>
                <a:cs typeface="Courier New" pitchFamily="49" charset="0"/>
              </a:rPr>
              <a:t>      COMMIT; </a:t>
            </a:r>
            <a:endParaRPr lang="en-US" dirty="0"/>
          </a:p>
          <a:p>
            <a:pPr lvl="1"/>
            <a:r>
              <a:rPr lang="en-US" sz="2000" dirty="0"/>
              <a:t>Used to make all the changes permanent that were performed during the transactions.</a:t>
            </a:r>
          </a:p>
          <a:p>
            <a:pPr lvl="1"/>
            <a:r>
              <a:rPr lang="en-US" sz="2000" dirty="0"/>
              <a:t>Issuing a commit at the end of transactions saves the data permanently to the database.</a:t>
            </a:r>
          </a:p>
          <a:p>
            <a:pPr lvl="1"/>
            <a:r>
              <a:rPr lang="en-US" sz="2000" dirty="0"/>
              <a:t>Commit marks the end of the transaction. </a:t>
            </a:r>
          </a:p>
          <a:p>
            <a:pPr marL="0" indent="0">
              <a:buNone/>
            </a:pPr>
            <a:r>
              <a:rPr lang="en-US" dirty="0"/>
              <a:t>Syntax:</a:t>
            </a:r>
          </a:p>
          <a:p>
            <a:pPr marL="0" indent="0">
              <a:buClr>
                <a:srgbClr val="000000"/>
              </a:buClr>
              <a:buNone/>
            </a:pPr>
            <a:r>
              <a:rPr lang="en-US" dirty="0"/>
              <a:t>	</a:t>
            </a:r>
            <a:r>
              <a:rPr lang="en-US" b="1" dirty="0">
                <a:solidFill>
                  <a:schemeClr val="tx1"/>
                </a:solidFill>
                <a:latin typeface="Courier New" pitchFamily="49" charset="0"/>
                <a:cs typeface="Courier New" pitchFamily="49" charset="0"/>
              </a:rPr>
              <a:t>ROLLBACK;</a:t>
            </a:r>
            <a:r>
              <a:rPr lang="en-US" dirty="0">
                <a:solidFill>
                  <a:schemeClr val="tx1"/>
                </a:solidFill>
                <a:latin typeface="Courier New" pitchFamily="49" charset="0"/>
                <a:cs typeface="Courier New" pitchFamily="49" charset="0"/>
              </a:rPr>
              <a:t> </a:t>
            </a:r>
            <a:endParaRPr lang="en-US" dirty="0"/>
          </a:p>
          <a:p>
            <a:pPr lvl="1"/>
            <a:r>
              <a:rPr lang="en-US" sz="2000" dirty="0"/>
              <a:t>Used to reverse all or some of the database changes made during the transactions.</a:t>
            </a:r>
          </a:p>
          <a:p>
            <a:pPr marL="457200" lvl="1" indent="0">
              <a:buNone/>
            </a:pPr>
            <a:endParaRPr lang="en-US" sz="2000" dirty="0"/>
          </a:p>
          <a:p>
            <a:pPr marL="457200" lvl="1" indent="0">
              <a:buNone/>
            </a:pPr>
            <a:endParaRPr lang="en-US" sz="2000" dirty="0"/>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17</a:t>
            </a:fld>
            <a:endParaRPr lang="en-US"/>
          </a:p>
        </p:txBody>
      </p:sp>
    </p:spTree>
    <p:extLst>
      <p:ext uri="{BB962C8B-B14F-4D97-AF65-F5344CB8AC3E}">
        <p14:creationId xmlns:p14="http://schemas.microsoft.com/office/powerpoint/2010/main" val="178099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18</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310"/>
            <a:ext cx="8508124" cy="653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7201" y="5381625"/>
            <a:ext cx="3948517" cy="369332"/>
          </a:xfrm>
          <a:prstGeom prst="rect">
            <a:avLst/>
          </a:prstGeom>
        </p:spPr>
        <p:txBody>
          <a:bodyPr wrap="none">
            <a:spAutoFit/>
          </a:bodyPr>
          <a:lstStyle/>
          <a:p>
            <a:r>
              <a:rPr lang="en-US" dirty="0">
                <a:cs typeface="Courier New" pitchFamily="49" charset="0"/>
              </a:rPr>
              <a:t>Example</a:t>
            </a:r>
            <a:r>
              <a:rPr lang="en-US" dirty="0">
                <a:latin typeface="Courier New" pitchFamily="49" charset="0"/>
                <a:cs typeface="Courier New" pitchFamily="49" charset="0"/>
              </a:rPr>
              <a:t>: COMMIT </a:t>
            </a:r>
            <a:r>
              <a:rPr lang="en-US" dirty="0">
                <a:cs typeface="Courier New" pitchFamily="49" charset="0"/>
              </a:rPr>
              <a:t>and</a:t>
            </a:r>
            <a:r>
              <a:rPr lang="en-US" dirty="0">
                <a:latin typeface="Courier New" pitchFamily="49" charset="0"/>
                <a:cs typeface="Courier New" pitchFamily="49" charset="0"/>
              </a:rPr>
              <a:t> ROLLBACK</a:t>
            </a:r>
            <a:endParaRPr lang="en-US" dirty="0"/>
          </a:p>
        </p:txBody>
      </p:sp>
    </p:spTree>
    <p:extLst>
      <p:ext uri="{BB962C8B-B14F-4D97-AF65-F5344CB8AC3E}">
        <p14:creationId xmlns:p14="http://schemas.microsoft.com/office/powerpoint/2010/main" val="92394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latin typeface="Courier New" pitchFamily="49" charset="0"/>
                <a:cs typeface="Courier New" pitchFamily="49" charset="0"/>
              </a:rPr>
              <a:t>SAVEPOINT</a:t>
            </a:r>
          </a:p>
        </p:txBody>
      </p:sp>
      <p:sp>
        <p:nvSpPr>
          <p:cNvPr id="50179" name="Content Placeholder 2"/>
          <p:cNvSpPr>
            <a:spLocks noGrp="1"/>
          </p:cNvSpPr>
          <p:nvPr>
            <p:ph idx="1"/>
          </p:nvPr>
        </p:nvSpPr>
        <p:spPr>
          <a:xfrm>
            <a:off x="1828800" y="1219200"/>
            <a:ext cx="8534400" cy="5105400"/>
          </a:xfrm>
        </p:spPr>
        <p:txBody>
          <a:bodyPr>
            <a:normAutofit/>
          </a:bodyPr>
          <a:lstStyle/>
          <a:p>
            <a:pPr marL="342900" lvl="1" indent="-342900"/>
            <a:r>
              <a:rPr lang="en-US" sz="2000" dirty="0"/>
              <a:t>Note that when we issue </a:t>
            </a:r>
            <a:r>
              <a:rPr lang="en-US" sz="2000" b="1" dirty="0">
                <a:latin typeface="Courier New" pitchFamily="49" charset="0"/>
                <a:cs typeface="Courier New" pitchFamily="49" charset="0"/>
              </a:rPr>
              <a:t>COMMIT</a:t>
            </a:r>
            <a:r>
              <a:rPr lang="en-US" sz="2000" dirty="0"/>
              <a:t> or </a:t>
            </a:r>
            <a:r>
              <a:rPr lang="en-US" sz="2000" b="1" dirty="0">
                <a:latin typeface="Courier New" pitchFamily="49" charset="0"/>
                <a:cs typeface="Courier New" pitchFamily="49" charset="0"/>
              </a:rPr>
              <a:t>ROLLBACK</a:t>
            </a:r>
            <a:r>
              <a:rPr lang="en-US" sz="2000" dirty="0"/>
              <a:t> in the previous example, all the statements that were issues before the last </a:t>
            </a:r>
            <a:r>
              <a:rPr lang="en-US" sz="2000" b="1" dirty="0">
                <a:latin typeface="Courier New" pitchFamily="49" charset="0"/>
                <a:cs typeface="Courier New" pitchFamily="49" charset="0"/>
              </a:rPr>
              <a:t>COMMIT</a:t>
            </a:r>
            <a:r>
              <a:rPr lang="en-US" sz="2000" dirty="0"/>
              <a:t> or </a:t>
            </a:r>
            <a:r>
              <a:rPr lang="en-US" sz="2000" b="1" dirty="0">
                <a:latin typeface="Courier New" pitchFamily="49" charset="0"/>
                <a:cs typeface="Courier New" pitchFamily="49" charset="0"/>
              </a:rPr>
              <a:t>ROLLBACK</a:t>
            </a:r>
            <a:r>
              <a:rPr lang="en-US" sz="2000" dirty="0"/>
              <a:t> become part of the transaction.</a:t>
            </a:r>
          </a:p>
          <a:p>
            <a:pPr marL="0" indent="0">
              <a:buNone/>
            </a:pPr>
            <a:r>
              <a:rPr lang="en-US" dirty="0"/>
              <a:t>Syntax:</a:t>
            </a:r>
          </a:p>
          <a:p>
            <a:pPr marL="0" indent="0">
              <a:buClr>
                <a:srgbClr val="000000"/>
              </a:buClr>
              <a:buNone/>
            </a:pPr>
            <a:r>
              <a:rPr lang="en-US" dirty="0"/>
              <a:t>	</a:t>
            </a:r>
            <a:r>
              <a:rPr lang="en-US" b="1" dirty="0">
                <a:solidFill>
                  <a:schemeClr val="tx1"/>
                </a:solidFill>
                <a:latin typeface="Courier New" pitchFamily="49" charset="0"/>
                <a:cs typeface="Courier New" pitchFamily="49" charset="0"/>
              </a:rPr>
              <a:t>SAVEPOINT </a:t>
            </a:r>
            <a:r>
              <a:rPr lang="en-US" b="1" dirty="0" err="1">
                <a:solidFill>
                  <a:schemeClr val="tx1"/>
                </a:solidFill>
                <a:latin typeface="Courier New" pitchFamily="49" charset="0"/>
                <a:cs typeface="Courier New" pitchFamily="49" charset="0"/>
              </a:rPr>
              <a:t>savepoint_name</a:t>
            </a:r>
            <a:r>
              <a:rPr lang="en-US" b="1" dirty="0">
                <a:solidFill>
                  <a:schemeClr val="tx1"/>
                </a:solidFill>
                <a:latin typeface="Courier New" pitchFamily="49" charset="0"/>
                <a:cs typeface="Courier New" pitchFamily="49" charset="0"/>
              </a:rPr>
              <a:t>; </a:t>
            </a:r>
          </a:p>
          <a:p>
            <a:pPr marL="0" indent="0">
              <a:buClr>
                <a:srgbClr val="000000"/>
              </a:buClr>
              <a:buNone/>
            </a:pPr>
            <a:r>
              <a:rPr lang="en-US" b="1" dirty="0">
                <a:solidFill>
                  <a:schemeClr val="tx1"/>
                </a:solidFill>
                <a:latin typeface="Courier New" pitchFamily="49" charset="0"/>
                <a:cs typeface="Courier New" pitchFamily="49" charset="0"/>
              </a:rPr>
              <a:t>      COMMIT/ROLLBACK TO </a:t>
            </a:r>
            <a:r>
              <a:rPr lang="en-US" b="1" dirty="0" err="1">
                <a:solidFill>
                  <a:schemeClr val="tx1"/>
                </a:solidFill>
                <a:latin typeface="Courier New" pitchFamily="49" charset="0"/>
                <a:cs typeface="Courier New" pitchFamily="49" charset="0"/>
              </a:rPr>
              <a:t>savepoint_name</a:t>
            </a:r>
            <a:r>
              <a:rPr lang="en-US" b="1" dirty="0">
                <a:solidFill>
                  <a:schemeClr val="tx1"/>
                </a:solidFill>
                <a:latin typeface="Courier New" pitchFamily="49" charset="0"/>
                <a:cs typeface="Courier New" pitchFamily="49" charset="0"/>
              </a:rPr>
              <a:t>;</a:t>
            </a:r>
            <a:endParaRPr lang="en-US" dirty="0"/>
          </a:p>
          <a:p>
            <a:r>
              <a:rPr lang="en-US" dirty="0"/>
              <a:t>Used as a marker to identify the point up to which the transaction can be rolled back (from the last issued DML statement).</a:t>
            </a:r>
          </a:p>
          <a:p>
            <a:r>
              <a:rPr lang="en-US" dirty="0"/>
              <a:t>In other words, a transaction begins implicitly with the first statement issued since the last </a:t>
            </a:r>
            <a:r>
              <a:rPr lang="en-US" b="1" dirty="0">
                <a:latin typeface="Courier New" pitchFamily="49" charset="0"/>
                <a:cs typeface="Courier New" pitchFamily="49" charset="0"/>
              </a:rPr>
              <a:t>COMMIT</a:t>
            </a:r>
            <a:r>
              <a:rPr lang="en-US" dirty="0"/>
              <a:t> or </a:t>
            </a:r>
            <a:r>
              <a:rPr lang="en-US" b="1" dirty="0">
                <a:latin typeface="Courier New" pitchFamily="49" charset="0"/>
                <a:cs typeface="Courier New" pitchFamily="49" charset="0"/>
              </a:rPr>
              <a:t>ROLLBACK</a:t>
            </a:r>
            <a:r>
              <a:rPr lang="en-US" dirty="0"/>
              <a:t> or continues after a </a:t>
            </a:r>
            <a:r>
              <a:rPr lang="en-US" b="1" dirty="0">
                <a:latin typeface="Courier New" pitchFamily="49" charset="0"/>
                <a:cs typeface="Courier New" pitchFamily="49" charset="0"/>
              </a:rPr>
              <a:t>ROLLBACK TO SAVEPOINT.</a:t>
            </a:r>
          </a:p>
        </p:txBody>
      </p:sp>
      <p:sp>
        <p:nvSpPr>
          <p:cNvPr id="2" name="Slide Number Placeholder 1"/>
          <p:cNvSpPr>
            <a:spLocks noGrp="1"/>
          </p:cNvSpPr>
          <p:nvPr>
            <p:ph type="sldNum" sz="quarter" idx="12"/>
          </p:nvPr>
        </p:nvSpPr>
        <p:spPr/>
        <p:txBody>
          <a:bodyPr/>
          <a:lstStyle/>
          <a:p>
            <a:pPr>
              <a:defRPr/>
            </a:pPr>
            <a:fld id="{18CC025E-D8DE-43E5-B6D2-407F9B5E6ED4}" type="slidenum">
              <a:rPr lang="en-US" smtClean="0"/>
              <a:pPr>
                <a:defRPr/>
              </a:pPr>
              <a:t>19</a:t>
            </a:fld>
            <a:endParaRPr lang="en-US"/>
          </a:p>
        </p:txBody>
      </p:sp>
    </p:spTree>
    <p:extLst>
      <p:ext uri="{BB962C8B-B14F-4D97-AF65-F5344CB8AC3E}">
        <p14:creationId xmlns:p14="http://schemas.microsoft.com/office/powerpoint/2010/main" val="316326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SQL Statements</a:t>
            </a:r>
          </a:p>
        </p:txBody>
      </p:sp>
      <p:sp>
        <p:nvSpPr>
          <p:cNvPr id="3" name="Content Placeholder 2"/>
          <p:cNvSpPr>
            <a:spLocks noGrp="1"/>
          </p:cNvSpPr>
          <p:nvPr>
            <p:ph idx="1"/>
          </p:nvPr>
        </p:nvSpPr>
        <p:spPr>
          <a:xfrm>
            <a:off x="1828800" y="1219200"/>
            <a:ext cx="8458200" cy="5257800"/>
          </a:xfrm>
        </p:spPr>
        <p:txBody>
          <a:bodyPr>
            <a:normAutofit fontScale="92500" lnSpcReduction="10000"/>
          </a:bodyPr>
          <a:lstStyle/>
          <a:p>
            <a:pPr marL="0" indent="0">
              <a:lnSpc>
                <a:spcPct val="120000"/>
              </a:lnSpc>
              <a:buNone/>
            </a:pPr>
            <a:r>
              <a:rPr lang="en-US" dirty="0"/>
              <a:t>SQL commands are grouped into 4 main categories</a:t>
            </a:r>
          </a:p>
          <a:p>
            <a:pPr>
              <a:lnSpc>
                <a:spcPct val="120000"/>
              </a:lnSpc>
            </a:pPr>
            <a:r>
              <a:rPr lang="en-US" dirty="0"/>
              <a:t>DDL (Data Definition Language)</a:t>
            </a:r>
          </a:p>
          <a:p>
            <a:pPr lvl="1">
              <a:lnSpc>
                <a:spcPct val="120000"/>
              </a:lnSpc>
            </a:pPr>
            <a:r>
              <a:rPr lang="en-US" sz="2000" b="1" dirty="0">
                <a:latin typeface="Courier New" pitchFamily="49" charset="0"/>
                <a:cs typeface="Courier New" pitchFamily="49" charset="0"/>
              </a:rPr>
              <a:t>CREATE</a:t>
            </a:r>
          </a:p>
          <a:p>
            <a:pPr lvl="1">
              <a:lnSpc>
                <a:spcPct val="120000"/>
              </a:lnSpc>
            </a:pPr>
            <a:r>
              <a:rPr lang="en-US" sz="2000" b="1" dirty="0">
                <a:latin typeface="Courier New" pitchFamily="49" charset="0"/>
                <a:cs typeface="Courier New" pitchFamily="49" charset="0"/>
              </a:rPr>
              <a:t>ALTER</a:t>
            </a:r>
          </a:p>
          <a:p>
            <a:pPr lvl="1">
              <a:lnSpc>
                <a:spcPct val="120000"/>
              </a:lnSpc>
            </a:pPr>
            <a:r>
              <a:rPr lang="en-US" sz="2000" b="1" dirty="0">
                <a:latin typeface="Courier New" pitchFamily="49" charset="0"/>
                <a:cs typeface="Courier New" pitchFamily="49" charset="0"/>
              </a:rPr>
              <a:t>DROP</a:t>
            </a:r>
          </a:p>
          <a:p>
            <a:pPr lvl="1">
              <a:lnSpc>
                <a:spcPct val="120000"/>
              </a:lnSpc>
            </a:pPr>
            <a:r>
              <a:rPr lang="en-US" sz="2000" b="1" dirty="0">
                <a:latin typeface="Courier New" pitchFamily="49" charset="0"/>
                <a:cs typeface="Courier New" pitchFamily="49" charset="0"/>
              </a:rPr>
              <a:t>TRUNCATE</a:t>
            </a:r>
          </a:p>
          <a:p>
            <a:pPr lvl="1">
              <a:lnSpc>
                <a:spcPct val="120000"/>
              </a:lnSpc>
            </a:pPr>
            <a:r>
              <a:rPr lang="en-US" sz="2000" b="1" dirty="0">
                <a:latin typeface="Courier New" pitchFamily="49" charset="0"/>
                <a:cs typeface="Courier New" pitchFamily="49" charset="0"/>
              </a:rPr>
              <a:t>RENAME</a:t>
            </a:r>
          </a:p>
          <a:p>
            <a:pPr>
              <a:lnSpc>
                <a:spcPct val="120000"/>
              </a:lnSpc>
            </a:pPr>
            <a:r>
              <a:rPr lang="en-US" dirty="0"/>
              <a:t>DML (Data Manipulation Language)</a:t>
            </a:r>
          </a:p>
          <a:p>
            <a:pPr lvl="1">
              <a:lnSpc>
                <a:spcPct val="120000"/>
              </a:lnSpc>
            </a:pPr>
            <a:r>
              <a:rPr lang="en-US" sz="2000" b="1" dirty="0">
                <a:latin typeface="Courier New" pitchFamily="49" charset="0"/>
                <a:cs typeface="Courier New" pitchFamily="49" charset="0"/>
              </a:rPr>
              <a:t>INSERT</a:t>
            </a:r>
          </a:p>
          <a:p>
            <a:pPr lvl="1">
              <a:lnSpc>
                <a:spcPct val="120000"/>
              </a:lnSpc>
            </a:pPr>
            <a:r>
              <a:rPr lang="en-US" sz="2000" b="1" dirty="0">
                <a:latin typeface="Courier New" pitchFamily="49" charset="0"/>
                <a:cs typeface="Courier New" pitchFamily="49" charset="0"/>
              </a:rPr>
              <a:t>DELETE</a:t>
            </a:r>
          </a:p>
          <a:p>
            <a:pPr lvl="1">
              <a:lnSpc>
                <a:spcPct val="120000"/>
              </a:lnSpc>
            </a:pPr>
            <a:r>
              <a:rPr lang="en-US" sz="2000" b="1" dirty="0">
                <a:latin typeface="Courier New" pitchFamily="49" charset="0"/>
                <a:cs typeface="Courier New" pitchFamily="49" charset="0"/>
              </a:rPr>
              <a:t>UPDATE</a:t>
            </a:r>
          </a:p>
          <a:p>
            <a:pPr lvl="1">
              <a:lnSpc>
                <a:spcPct val="120000"/>
              </a:lnSpc>
            </a:pPr>
            <a:r>
              <a:rPr lang="en-US" sz="2000" b="1" dirty="0">
                <a:latin typeface="Courier New" pitchFamily="49" charset="0"/>
                <a:cs typeface="Courier New" pitchFamily="49" charset="0"/>
              </a:rPr>
              <a:t>SELECT</a:t>
            </a:r>
          </a:p>
          <a:p>
            <a:endParaRPr lang="en-US" dirty="0"/>
          </a:p>
        </p:txBody>
      </p:sp>
      <p:sp>
        <p:nvSpPr>
          <p:cNvPr id="2" name="Slide Number Placeholder 1"/>
          <p:cNvSpPr>
            <a:spLocks noGrp="1"/>
          </p:cNvSpPr>
          <p:nvPr>
            <p:ph type="sldNum" sz="quarter" idx="12"/>
          </p:nvPr>
        </p:nvSpPr>
        <p:spPr/>
        <p:txBody>
          <a:bodyPr/>
          <a:lstStyle/>
          <a:p>
            <a:pPr>
              <a:defRPr/>
            </a:pPr>
            <a:fld id="{18CC025E-D8DE-43E5-B6D2-407F9B5E6ED4}" type="slidenum">
              <a:rPr lang="en-US" smtClean="0"/>
              <a:pPr>
                <a:defRPr/>
              </a:pPr>
              <a:t>2</a:t>
            </a:fld>
            <a:endParaRPr lang="en-US"/>
          </a:p>
        </p:txBody>
      </p:sp>
    </p:spTree>
    <p:extLst>
      <p:ext uri="{BB962C8B-B14F-4D97-AF65-F5344CB8AC3E}">
        <p14:creationId xmlns:p14="http://schemas.microsoft.com/office/powerpoint/2010/main" val="100392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20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732" y="304800"/>
            <a:ext cx="889770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4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Language</a:t>
            </a:r>
          </a:p>
        </p:txBody>
      </p:sp>
      <p:sp>
        <p:nvSpPr>
          <p:cNvPr id="3" name="Content Placeholder 2"/>
          <p:cNvSpPr>
            <a:spLocks noGrp="1"/>
          </p:cNvSpPr>
          <p:nvPr>
            <p:ph idx="1"/>
          </p:nvPr>
        </p:nvSpPr>
        <p:spPr>
          <a:xfrm>
            <a:off x="1905000" y="990600"/>
            <a:ext cx="8305800" cy="5334000"/>
          </a:xfrm>
        </p:spPr>
        <p:txBody>
          <a:bodyPr/>
          <a:lstStyle/>
          <a:p>
            <a:r>
              <a:rPr lang="en-US" dirty="0"/>
              <a:t>DCL statements are about giving user access to the database objects. </a:t>
            </a:r>
          </a:p>
          <a:p>
            <a:r>
              <a:rPr lang="en-US" dirty="0"/>
              <a:t>It enforces security to the database.</a:t>
            </a:r>
          </a:p>
          <a:p>
            <a:r>
              <a:rPr lang="en-US" b="1" dirty="0">
                <a:latin typeface="Courier New" pitchFamily="49" charset="0"/>
                <a:cs typeface="Courier New" pitchFamily="49" charset="0"/>
              </a:rPr>
              <a:t>GRANT </a:t>
            </a:r>
            <a:r>
              <a:rPr lang="en-US" dirty="0"/>
              <a:t>&amp;</a:t>
            </a:r>
            <a:r>
              <a:rPr lang="en-US" b="1" dirty="0">
                <a:latin typeface="Courier New" pitchFamily="49" charset="0"/>
                <a:cs typeface="Courier New" pitchFamily="49" charset="0"/>
              </a:rPr>
              <a:t> REVOKE </a:t>
            </a:r>
            <a:r>
              <a:rPr lang="en-US" dirty="0"/>
              <a:t>are the only statements that constitute DCL.</a:t>
            </a:r>
          </a:p>
          <a:p>
            <a:r>
              <a:rPr lang="en-US" dirty="0"/>
              <a:t>These privileges are given by the Database Administrator (DBA)</a:t>
            </a:r>
          </a:p>
          <a:p>
            <a:r>
              <a:rPr lang="en-US" dirty="0"/>
              <a:t>There are 2 types of Privileges</a:t>
            </a:r>
          </a:p>
          <a:p>
            <a:pPr marL="628650" lvl="1">
              <a:buAutoNum type="arabicPeriod"/>
            </a:pPr>
            <a:r>
              <a:rPr lang="en-US" sz="2000" dirty="0"/>
              <a:t>System Privileges – This allows the user to Create, Alter and Drop the database objects. They are fundamentally DDL operations permissions</a:t>
            </a:r>
          </a:p>
          <a:p>
            <a:pPr marL="628650" lvl="1">
              <a:buAutoNum type="arabicPeriod"/>
            </a:pPr>
            <a:r>
              <a:rPr lang="en-US" sz="2000" dirty="0"/>
              <a:t>Object Privileges -  This allows the user to Select, Insert, Update or Delete database objects i.e., DML operation permissions</a:t>
            </a:r>
            <a:endParaRPr lang="en-US" dirty="0"/>
          </a:p>
          <a:p>
            <a:pPr lvl="1"/>
            <a:endParaRPr lang="en-US" sz="2000"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spTree>
    <p:extLst>
      <p:ext uri="{BB962C8B-B14F-4D97-AF65-F5344CB8AC3E}">
        <p14:creationId xmlns:p14="http://schemas.microsoft.com/office/powerpoint/2010/main" val="354051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52600" y="152400"/>
            <a:ext cx="7772400" cy="685800"/>
          </a:xfrm>
        </p:spPr>
        <p:txBody>
          <a:bodyPr>
            <a:normAutofit/>
          </a:bodyPr>
          <a:lstStyle/>
          <a:p>
            <a:r>
              <a:rPr lang="en-US" dirty="0"/>
              <a:t>Example</a:t>
            </a:r>
          </a:p>
        </p:txBody>
      </p:sp>
      <p:sp>
        <p:nvSpPr>
          <p:cNvPr id="12291" name="Rectangle 3"/>
          <p:cNvSpPr>
            <a:spLocks noGrp="1" noChangeArrowheads="1"/>
          </p:cNvSpPr>
          <p:nvPr>
            <p:ph idx="1"/>
          </p:nvPr>
        </p:nvSpPr>
        <p:spPr>
          <a:xfrm>
            <a:off x="1905000" y="1066800"/>
            <a:ext cx="8382000" cy="5105400"/>
          </a:xfrm>
        </p:spPr>
        <p:txBody>
          <a:bodyPr/>
          <a:lstStyle/>
          <a:p>
            <a:r>
              <a:rPr lang="en-US" dirty="0"/>
              <a:t>Grant </a:t>
            </a:r>
            <a:r>
              <a:rPr lang="en-US" b="1" dirty="0">
                <a:latin typeface="Courier New" pitchFamily="49" charset="0"/>
                <a:cs typeface="Courier New" pitchFamily="49" charset="0"/>
              </a:rPr>
              <a:t>SELECT</a:t>
            </a:r>
            <a:r>
              <a:rPr lang="en-US" dirty="0"/>
              <a:t> privilege on Student table to </a:t>
            </a:r>
            <a:r>
              <a:rPr lang="en-US" dirty="0" err="1"/>
              <a:t>mary</a:t>
            </a:r>
            <a:r>
              <a:rPr lang="en-US" dirty="0"/>
              <a:t>.</a:t>
            </a:r>
          </a:p>
          <a:p>
            <a:pPr>
              <a:buFontTx/>
              <a:buNone/>
            </a:pPr>
            <a:r>
              <a:rPr lang="en-US" dirty="0"/>
              <a:t>	</a:t>
            </a:r>
            <a:r>
              <a:rPr lang="en-US" b="1" dirty="0">
                <a:solidFill>
                  <a:schemeClr val="tx1"/>
                </a:solidFill>
                <a:latin typeface="Courier New" pitchFamily="49" charset="0"/>
              </a:rPr>
              <a:t>GRANT SELECT ON student TO </a:t>
            </a:r>
            <a:r>
              <a:rPr lang="en-US" b="1" dirty="0" err="1">
                <a:solidFill>
                  <a:schemeClr val="tx1"/>
                </a:solidFill>
                <a:latin typeface="Courier New" pitchFamily="49" charset="0"/>
              </a:rPr>
              <a:t>mary</a:t>
            </a:r>
            <a:r>
              <a:rPr lang="en-US" b="1" dirty="0">
                <a:solidFill>
                  <a:schemeClr val="tx1"/>
                </a:solidFill>
                <a:latin typeface="Courier New" pitchFamily="49" charset="0"/>
              </a:rPr>
              <a:t>;</a:t>
            </a:r>
          </a:p>
          <a:p>
            <a:r>
              <a:rPr lang="en-US" dirty="0"/>
              <a:t>Connect to </a:t>
            </a:r>
            <a:r>
              <a:rPr lang="en-US" dirty="0" err="1"/>
              <a:t>mary</a:t>
            </a:r>
            <a:r>
              <a:rPr lang="en-US" dirty="0"/>
              <a:t> and try to access Student table.</a:t>
            </a:r>
          </a:p>
          <a:p>
            <a:pPr lvl="1">
              <a:buFontTx/>
              <a:buNone/>
            </a:pPr>
            <a:r>
              <a:rPr lang="en-US" sz="2000" b="1" dirty="0">
                <a:latin typeface="Courier New" pitchFamily="49" charset="0"/>
              </a:rPr>
              <a:t>SQL&gt; CONNECT </a:t>
            </a:r>
            <a:r>
              <a:rPr lang="en-US" sz="2000" b="1" dirty="0" err="1">
                <a:latin typeface="Courier New" pitchFamily="49" charset="0"/>
              </a:rPr>
              <a:t>mary</a:t>
            </a:r>
            <a:r>
              <a:rPr lang="en-US" sz="2000" b="1" dirty="0">
                <a:latin typeface="Courier New" pitchFamily="49" charset="0"/>
              </a:rPr>
              <a:t>/</a:t>
            </a:r>
            <a:r>
              <a:rPr lang="en-US" sz="2000" b="1" dirty="0" err="1">
                <a:latin typeface="Courier New" pitchFamily="49" charset="0"/>
              </a:rPr>
              <a:t>mary</a:t>
            </a:r>
            <a:endParaRPr lang="en-US" sz="2000" b="1" dirty="0">
              <a:latin typeface="Courier New" pitchFamily="49" charset="0"/>
            </a:endParaRPr>
          </a:p>
          <a:p>
            <a:pPr lvl="1">
              <a:buFontTx/>
              <a:buNone/>
            </a:pPr>
            <a:r>
              <a:rPr lang="en-US" sz="2000" b="1" dirty="0">
                <a:latin typeface="Courier New" pitchFamily="49" charset="0"/>
              </a:rPr>
              <a:t>Connected.</a:t>
            </a:r>
          </a:p>
          <a:p>
            <a:pPr lvl="1">
              <a:buFontTx/>
              <a:buNone/>
            </a:pPr>
            <a:r>
              <a:rPr lang="en-US" sz="2000" b="1" dirty="0">
                <a:latin typeface="Courier New" pitchFamily="49" charset="0"/>
              </a:rPr>
              <a:t>SQL&gt; select * from </a:t>
            </a:r>
            <a:r>
              <a:rPr lang="en-US" sz="2000" b="1" dirty="0" err="1">
                <a:latin typeface="Courier New" pitchFamily="49" charset="0"/>
              </a:rPr>
              <a:t>system.student</a:t>
            </a:r>
            <a:r>
              <a:rPr lang="en-US" sz="2000" b="1" dirty="0">
                <a:latin typeface="Courier New" pitchFamily="49" charset="0"/>
              </a:rPr>
              <a:t>;</a:t>
            </a:r>
          </a:p>
          <a:p>
            <a:pPr lvl="1">
              <a:buFontTx/>
              <a:buNone/>
            </a:pPr>
            <a:r>
              <a:rPr lang="en-US" sz="2000" b="1" dirty="0">
                <a:latin typeface="Courier New" pitchFamily="49" charset="0"/>
              </a:rPr>
              <a:t>List of students displayed</a:t>
            </a:r>
          </a:p>
          <a:p>
            <a:r>
              <a:rPr lang="en-US" dirty="0"/>
              <a:t>Grant execute privilege to </a:t>
            </a:r>
            <a:r>
              <a:rPr lang="en-US" dirty="0" err="1"/>
              <a:t>mary</a:t>
            </a:r>
            <a:r>
              <a:rPr lang="en-US" dirty="0"/>
              <a:t> such that she can give this privilege to any other user.</a:t>
            </a:r>
          </a:p>
          <a:p>
            <a:pPr lvl="1">
              <a:buFontTx/>
              <a:buNone/>
            </a:pPr>
            <a:r>
              <a:rPr lang="en-US" sz="2000" b="1" dirty="0">
                <a:latin typeface="Courier New" pitchFamily="49" charset="0"/>
              </a:rPr>
              <a:t>SQL&gt; GRANT EXECUTE ANY PROCEDURE TO </a:t>
            </a:r>
            <a:r>
              <a:rPr lang="en-US" sz="2000" b="1" dirty="0" err="1">
                <a:latin typeface="Courier New" pitchFamily="49" charset="0"/>
              </a:rPr>
              <a:t>mary</a:t>
            </a:r>
            <a:r>
              <a:rPr lang="en-US" sz="2000" b="1" dirty="0">
                <a:latin typeface="Courier New" pitchFamily="49" charset="0"/>
              </a:rPr>
              <a:t> WITH ADMIN OPTION;</a:t>
            </a:r>
          </a:p>
          <a:p>
            <a:pPr lvl="1">
              <a:buFontTx/>
              <a:buNone/>
            </a:pPr>
            <a:endParaRPr lang="en-US" sz="2000" b="1" dirty="0">
              <a:latin typeface="Courier New" pitchFamily="49" charset="0"/>
            </a:endParaRPr>
          </a:p>
        </p:txBody>
      </p:sp>
      <p:sp>
        <p:nvSpPr>
          <p:cNvPr id="4" name="Slide Number Placeholder 4"/>
          <p:cNvSpPr>
            <a:spLocks noGrp="1"/>
          </p:cNvSpPr>
          <p:nvPr>
            <p:ph type="sldNum" sz="quarter" idx="12"/>
          </p:nvPr>
        </p:nvSpPr>
        <p:spPr>
          <a:xfrm>
            <a:off x="5029200" y="6553201"/>
            <a:ext cx="2133600" cy="238125"/>
          </a:xfrm>
        </p:spPr>
        <p:txBody>
          <a:bodyPr/>
          <a:lstStyle/>
          <a:p>
            <a:pPr>
              <a:defRPr/>
            </a:pPr>
            <a:fld id="{18CC025E-D8DE-43E5-B6D2-407F9B5E6ED4}" type="slidenum">
              <a:rPr lang="en-US" smtClean="0"/>
              <a:pPr>
                <a:defRPr/>
              </a:pPr>
              <a:t>22</a:t>
            </a:fld>
            <a:endParaRPr lang="en-US"/>
          </a:p>
        </p:txBody>
      </p:sp>
    </p:spTree>
    <p:extLst>
      <p:ext uri="{BB962C8B-B14F-4D97-AF65-F5344CB8AC3E}">
        <p14:creationId xmlns:p14="http://schemas.microsoft.com/office/powerpoint/2010/main" val="228566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Revoke privilege</a:t>
            </a:r>
          </a:p>
        </p:txBody>
      </p:sp>
      <p:sp>
        <p:nvSpPr>
          <p:cNvPr id="3" name="Content Placeholder 2"/>
          <p:cNvSpPr>
            <a:spLocks noGrp="1"/>
          </p:cNvSpPr>
          <p:nvPr>
            <p:ph idx="1"/>
          </p:nvPr>
        </p:nvSpPr>
        <p:spPr>
          <a:xfrm>
            <a:off x="1981200" y="1219200"/>
            <a:ext cx="8229600" cy="5410200"/>
          </a:xfrm>
        </p:spPr>
        <p:txBody>
          <a:bodyPr/>
          <a:lstStyle/>
          <a:p>
            <a:pPr marL="0" indent="0">
              <a:buNone/>
            </a:pPr>
            <a:r>
              <a:rPr lang="en-US" dirty="0">
                <a:cs typeface="Calibri" pitchFamily="34" charset="0"/>
              </a:rPr>
              <a:t>Syntax:</a:t>
            </a:r>
          </a:p>
          <a:p>
            <a:pPr marL="0" indent="0">
              <a:buClr>
                <a:srgbClr val="000000"/>
              </a:buClr>
              <a:buNone/>
            </a:pPr>
            <a:r>
              <a:rPr lang="en-US" dirty="0">
                <a:cs typeface="Calibri" pitchFamily="34" charset="0"/>
              </a:rPr>
              <a:t>	</a:t>
            </a:r>
            <a:r>
              <a:rPr lang="en-US" b="1" dirty="0">
                <a:solidFill>
                  <a:schemeClr val="tx1"/>
                </a:solidFill>
                <a:latin typeface="Courier New" pitchFamily="49" charset="0"/>
                <a:cs typeface="Courier New" pitchFamily="49" charset="0"/>
              </a:rPr>
              <a:t>REVOKE </a:t>
            </a:r>
            <a:r>
              <a:rPr lang="en-US" b="1" dirty="0" err="1">
                <a:solidFill>
                  <a:schemeClr val="tx1"/>
                </a:solidFill>
                <a:latin typeface="Courier New" pitchFamily="49" charset="0"/>
                <a:cs typeface="Courier New" pitchFamily="49" charset="0"/>
              </a:rPr>
              <a:t>privilege_name</a:t>
            </a:r>
            <a:r>
              <a:rPr lang="en-US" b="1" dirty="0">
                <a:solidFill>
                  <a:schemeClr val="tx1"/>
                </a:solidFill>
                <a:latin typeface="Courier New" pitchFamily="49" charset="0"/>
                <a:cs typeface="Courier New" pitchFamily="49" charset="0"/>
              </a:rPr>
              <a:t> ON </a:t>
            </a:r>
            <a:r>
              <a:rPr lang="en-US" b="1" dirty="0" err="1">
                <a:solidFill>
                  <a:schemeClr val="tx1"/>
                </a:solidFill>
                <a:latin typeface="Courier New" pitchFamily="49" charset="0"/>
                <a:cs typeface="Courier New" pitchFamily="49" charset="0"/>
              </a:rPr>
              <a:t>object_name</a:t>
            </a:r>
            <a:endParaRPr lang="en-US" b="1" dirty="0">
              <a:solidFill>
                <a:schemeClr val="tx1"/>
              </a:solidFill>
              <a:latin typeface="Courier New" pitchFamily="49" charset="0"/>
              <a:cs typeface="Courier New" pitchFamily="49" charset="0"/>
            </a:endParaRPr>
          </a:p>
          <a:p>
            <a:pPr marL="0" indent="0">
              <a:buClr>
                <a:srgbClr val="000000"/>
              </a:buClr>
              <a:buNone/>
            </a:pPr>
            <a:r>
              <a:rPr lang="en-US" b="1" dirty="0">
                <a:solidFill>
                  <a:schemeClr val="tx1"/>
                </a:solidFill>
                <a:latin typeface="Courier New" pitchFamily="49" charset="0"/>
                <a:cs typeface="Courier New" pitchFamily="49" charset="0"/>
              </a:rPr>
              <a:t>              FROM </a:t>
            </a:r>
            <a:r>
              <a:rPr lang="en-US" b="1" dirty="0" err="1">
                <a:solidFill>
                  <a:schemeClr val="tx1"/>
                </a:solidFill>
                <a:latin typeface="Courier New" pitchFamily="49" charset="0"/>
                <a:cs typeface="Courier New" pitchFamily="49" charset="0"/>
              </a:rPr>
              <a:t>user_name|PUBLIC|role_name</a:t>
            </a:r>
            <a:r>
              <a:rPr lang="en-US" b="1" dirty="0">
                <a:solidFill>
                  <a:schemeClr val="tx1"/>
                </a:solidFill>
                <a:latin typeface="Courier New" pitchFamily="49" charset="0"/>
                <a:cs typeface="Courier New" pitchFamily="49" charset="0"/>
              </a:rPr>
              <a:t>;</a:t>
            </a:r>
          </a:p>
          <a:p>
            <a:pPr marL="0" indent="0">
              <a:buClr>
                <a:srgbClr val="000000"/>
              </a:buClr>
              <a:buNone/>
            </a:pPr>
            <a:endParaRPr lang="en-US" b="1" dirty="0">
              <a:cs typeface="Calibri" pitchFamily="34" charset="0"/>
            </a:endParaRPr>
          </a:p>
          <a:p>
            <a:pPr lvl="1"/>
            <a:r>
              <a:rPr lang="en-US" sz="2000" dirty="0"/>
              <a:t>Used to remove access on database objects from other users.</a:t>
            </a:r>
          </a:p>
          <a:p>
            <a:pPr marL="457200" lvl="1" indent="0">
              <a:buNone/>
            </a:pPr>
            <a:endParaRPr lang="en-US" sz="2000" dirty="0"/>
          </a:p>
          <a:p>
            <a:pPr marL="457200" lvl="1" indent="0">
              <a:buNone/>
            </a:pPr>
            <a:r>
              <a:rPr lang="en-US" sz="2000" dirty="0"/>
              <a:t>Example:</a:t>
            </a:r>
          </a:p>
          <a:p>
            <a:pPr marL="457200" lvl="1" indent="0">
              <a:buNone/>
            </a:pPr>
            <a:r>
              <a:rPr lang="en-US" sz="2000" dirty="0"/>
              <a:t> </a:t>
            </a:r>
            <a:r>
              <a:rPr lang="en-US" sz="2000" b="1" dirty="0">
                <a:latin typeface="Courier New" pitchFamily="49" charset="0"/>
                <a:cs typeface="Courier New" pitchFamily="49" charset="0"/>
              </a:rPr>
              <a:t>SQL&gt;  REVOKE SELECT ON student FROM </a:t>
            </a:r>
            <a:r>
              <a:rPr lang="en-US" sz="2000" b="1" dirty="0" err="1">
                <a:latin typeface="Courier New" pitchFamily="49" charset="0"/>
                <a:cs typeface="Courier New" pitchFamily="49" charset="0"/>
              </a:rPr>
              <a:t>mary</a:t>
            </a:r>
            <a:r>
              <a:rPr lang="en-US" sz="2000" b="1" dirty="0">
                <a:latin typeface="Courier New" pitchFamily="49" charset="0"/>
                <a:cs typeface="Courier New" pitchFamily="49" charset="0"/>
              </a:rPr>
              <a:t>;</a:t>
            </a:r>
          </a:p>
          <a:p>
            <a:pPr marL="457200" lvl="1" indent="0">
              <a:buNone/>
            </a:pPr>
            <a:endParaRPr lang="en-US" sz="2000" dirty="0"/>
          </a:p>
          <a:p>
            <a:endParaRPr lang="en-US" dirty="0">
              <a:solidFill>
                <a:srgbClr val="C00000"/>
              </a:solidFill>
            </a:endParaRPr>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164562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lstStyle/>
          <a:p>
            <a:r>
              <a:rPr lang="en-US" dirty="0"/>
              <a:t>TCL (Transaction Control Language)</a:t>
            </a:r>
          </a:p>
          <a:p>
            <a:pPr lvl="1"/>
            <a:r>
              <a:rPr lang="en-US" sz="2000" b="1" dirty="0">
                <a:latin typeface="Courier New" pitchFamily="49" charset="0"/>
                <a:cs typeface="Courier New" pitchFamily="49" charset="0"/>
              </a:rPr>
              <a:t>COMMIT</a:t>
            </a:r>
          </a:p>
          <a:p>
            <a:pPr lvl="1"/>
            <a:r>
              <a:rPr lang="en-US" sz="2000" b="1" dirty="0">
                <a:latin typeface="Courier New" pitchFamily="49" charset="0"/>
                <a:cs typeface="Courier New" pitchFamily="49" charset="0"/>
              </a:rPr>
              <a:t>ROLLBACK</a:t>
            </a:r>
          </a:p>
          <a:p>
            <a:pPr lvl="1"/>
            <a:r>
              <a:rPr lang="en-US" sz="2000" b="1" dirty="0">
                <a:latin typeface="Courier New" pitchFamily="49" charset="0"/>
                <a:cs typeface="Courier New" pitchFamily="49" charset="0"/>
              </a:rPr>
              <a:t>SAVEPOINT</a:t>
            </a:r>
          </a:p>
          <a:p>
            <a:r>
              <a:rPr lang="en-US" dirty="0"/>
              <a:t>DCL (Data Control Language)</a:t>
            </a:r>
          </a:p>
          <a:p>
            <a:pPr lvl="1"/>
            <a:r>
              <a:rPr lang="en-US" sz="2000" b="1" dirty="0">
                <a:latin typeface="Courier New" pitchFamily="49" charset="0"/>
                <a:cs typeface="Courier New" pitchFamily="49" charset="0"/>
              </a:rPr>
              <a:t>GRANT</a:t>
            </a:r>
          </a:p>
          <a:p>
            <a:pPr lvl="1"/>
            <a:r>
              <a:rPr lang="en-US" sz="2000" b="1" dirty="0">
                <a:latin typeface="Courier New" pitchFamily="49" charset="0"/>
                <a:cs typeface="Courier New" pitchFamily="49" charset="0"/>
              </a:rPr>
              <a:t>REVOKE</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a:t>
            </a:fld>
            <a:endParaRPr lang="en-US"/>
          </a:p>
        </p:txBody>
      </p:sp>
    </p:spTree>
    <p:extLst>
      <p:ext uri="{BB962C8B-B14F-4D97-AF65-F5344CB8AC3E}">
        <p14:creationId xmlns:p14="http://schemas.microsoft.com/office/powerpoint/2010/main" val="178478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Rules</a:t>
            </a:r>
          </a:p>
        </p:txBody>
      </p:sp>
      <p:sp>
        <p:nvSpPr>
          <p:cNvPr id="3" name="Content Placeholder 2"/>
          <p:cNvSpPr>
            <a:spLocks noGrp="1"/>
          </p:cNvSpPr>
          <p:nvPr>
            <p:ph idx="1"/>
          </p:nvPr>
        </p:nvSpPr>
        <p:spPr>
          <a:xfrm>
            <a:off x="1981200" y="1143001"/>
            <a:ext cx="8229600" cy="4983163"/>
          </a:xfrm>
        </p:spPr>
        <p:txBody>
          <a:bodyPr/>
          <a:lstStyle/>
          <a:p>
            <a:r>
              <a:rPr lang="en-US" dirty="0"/>
              <a:t>Table and Column names should begin with a letter and may have numeric digits.</a:t>
            </a:r>
          </a:p>
          <a:p>
            <a:r>
              <a:rPr lang="en-US" dirty="0"/>
              <a:t>The length cannot exceed more than 30 characters.</a:t>
            </a:r>
          </a:p>
          <a:p>
            <a:r>
              <a:rPr lang="en-US" dirty="0"/>
              <a:t>It must contain only A-Z, a-z, 0-9 and special characters like _ , $ and #</a:t>
            </a:r>
          </a:p>
          <a:p>
            <a:r>
              <a:rPr lang="en-US" dirty="0"/>
              <a:t>Names must not be a Oracle keyword.</a:t>
            </a:r>
          </a:p>
          <a:p>
            <a:r>
              <a:rPr lang="en-US" dirty="0"/>
              <a:t>No two tables can have the same name owned by the same user.</a:t>
            </a:r>
          </a:p>
          <a:p>
            <a:pPr lvl="1"/>
            <a:endParaRPr lang="en-US" sz="2000" dirty="0"/>
          </a:p>
          <a:p>
            <a:pPr lvl="1"/>
            <a:endParaRPr lang="en-US" sz="2000" dirty="0"/>
          </a:p>
          <a:p>
            <a:pPr lvl="1"/>
            <a:endParaRPr lang="en-US" sz="2000" dirty="0"/>
          </a:p>
          <a:p>
            <a:endParaRPr lang="en-US"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4</a:t>
            </a:fld>
            <a:endParaRPr lang="en-US"/>
          </a:p>
        </p:txBody>
      </p:sp>
    </p:spTree>
    <p:extLst>
      <p:ext uri="{BB962C8B-B14F-4D97-AF65-F5344CB8AC3E}">
        <p14:creationId xmlns:p14="http://schemas.microsoft.com/office/powerpoint/2010/main" val="233577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a:t>
            </a:r>
          </a:p>
        </p:txBody>
      </p:sp>
      <p:sp>
        <p:nvSpPr>
          <p:cNvPr id="3" name="Content Placeholder 2"/>
          <p:cNvSpPr>
            <a:spLocks noGrp="1"/>
          </p:cNvSpPr>
          <p:nvPr>
            <p:ph idx="1"/>
          </p:nvPr>
        </p:nvSpPr>
        <p:spPr>
          <a:xfrm>
            <a:off x="1905000" y="1219200"/>
            <a:ext cx="8458200" cy="5181601"/>
          </a:xfrm>
        </p:spPr>
        <p:txBody>
          <a:bodyPr/>
          <a:lstStyle/>
          <a:p>
            <a:r>
              <a:rPr lang="en-US" dirty="0"/>
              <a:t>DDL (Data Definition Language)</a:t>
            </a:r>
          </a:p>
          <a:p>
            <a:pPr lvl="1"/>
            <a:r>
              <a:rPr lang="en-US" sz="2000" dirty="0"/>
              <a:t>DDL commands are used in creating, making modifications, dropping the database objects.</a:t>
            </a:r>
          </a:p>
          <a:p>
            <a:pPr lvl="1"/>
            <a:r>
              <a:rPr lang="en-US" sz="2000" b="1" dirty="0">
                <a:latin typeface="Courier New" pitchFamily="49" charset="0"/>
                <a:cs typeface="Courier New" pitchFamily="49" charset="0"/>
              </a:rPr>
              <a:t>CREATE</a:t>
            </a:r>
            <a:r>
              <a:rPr lang="en-US" sz="2000" dirty="0"/>
              <a:t> command is used to create a new database object like table, View, Sequence etc.</a:t>
            </a:r>
          </a:p>
          <a:p>
            <a:pPr lvl="1"/>
            <a:r>
              <a:rPr lang="en-US" sz="2000" dirty="0"/>
              <a:t>To create a database object, say table, the user must have the </a:t>
            </a:r>
            <a:r>
              <a:rPr lang="en-US" sz="2000" b="1" dirty="0">
                <a:latin typeface="Courier New" pitchFamily="49" charset="0"/>
                <a:cs typeface="Courier New" pitchFamily="49" charset="0"/>
              </a:rPr>
              <a:t>CREATE TABLE</a:t>
            </a:r>
            <a:r>
              <a:rPr lang="en-US" sz="2000" dirty="0"/>
              <a:t> privilege</a:t>
            </a:r>
          </a:p>
          <a:p>
            <a:pPr marL="0" indent="0">
              <a:buNone/>
            </a:pPr>
            <a:endParaRPr lang="en-US" b="1"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5</a:t>
            </a:fld>
            <a:endParaRPr lang="en-US"/>
          </a:p>
        </p:txBody>
      </p:sp>
    </p:spTree>
    <p:extLst>
      <p:ext uri="{BB962C8B-B14F-4D97-AF65-F5344CB8AC3E}">
        <p14:creationId xmlns:p14="http://schemas.microsoft.com/office/powerpoint/2010/main" val="41374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a:t>
            </a:r>
          </a:p>
        </p:txBody>
      </p:sp>
      <p:sp>
        <p:nvSpPr>
          <p:cNvPr id="3" name="Content Placeholder 2"/>
          <p:cNvSpPr>
            <a:spLocks noGrp="1"/>
          </p:cNvSpPr>
          <p:nvPr>
            <p:ph idx="1"/>
          </p:nvPr>
        </p:nvSpPr>
        <p:spPr>
          <a:xfrm>
            <a:off x="1676400" y="1066800"/>
            <a:ext cx="8839200" cy="5410200"/>
          </a:xfrm>
        </p:spPr>
        <p:txBody>
          <a:bodyPr/>
          <a:lstStyle/>
          <a:p>
            <a:pPr marL="0" indent="0">
              <a:buNone/>
            </a:pPr>
            <a:r>
              <a:rPr lang="en-US" dirty="0"/>
              <a:t>   Syntax:</a:t>
            </a:r>
          </a:p>
          <a:p>
            <a:pPr marL="0" indent="0">
              <a:buClr>
                <a:srgbClr val="000000"/>
              </a:buClr>
              <a:buNone/>
            </a:pPr>
            <a:r>
              <a:rPr lang="en-US" dirty="0"/>
              <a:t>	</a:t>
            </a:r>
            <a:r>
              <a:rPr lang="en-US" b="1" dirty="0">
                <a:solidFill>
                  <a:schemeClr val="tx1"/>
                </a:solidFill>
                <a:latin typeface="Courier New" pitchFamily="49" charset="0"/>
                <a:cs typeface="Courier New" pitchFamily="49" charset="0"/>
              </a:rPr>
              <a:t>CREATE TABLE [schema name] </a:t>
            </a:r>
            <a:r>
              <a:rPr lang="en-US" b="1" dirty="0" err="1">
                <a:solidFill>
                  <a:schemeClr val="tx1"/>
                </a:solidFill>
                <a:latin typeface="Courier New" pitchFamily="49" charset="0"/>
                <a:cs typeface="Courier New" pitchFamily="49" charset="0"/>
              </a:rPr>
              <a:t>tablename</a:t>
            </a:r>
            <a:r>
              <a:rPr lang="en-US" b="1" dirty="0">
                <a:solidFill>
                  <a:schemeClr val="tx1"/>
                </a:solidFill>
                <a:latin typeface="Courier New" pitchFamily="49" charset="0"/>
                <a:cs typeface="Courier New" pitchFamily="49" charset="0"/>
              </a:rPr>
              <a:t> </a:t>
            </a:r>
          </a:p>
          <a:p>
            <a:pPr marL="609600" indent="-609600">
              <a:buClr>
                <a:srgbClr val="000000"/>
              </a:buClr>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columnname</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datatype</a:t>
            </a:r>
            <a:r>
              <a:rPr lang="en-US" b="1" dirty="0">
                <a:solidFill>
                  <a:schemeClr val="tx1"/>
                </a:solidFill>
                <a:latin typeface="Courier New" pitchFamily="49" charset="0"/>
                <a:cs typeface="Courier New" pitchFamily="49" charset="0"/>
              </a:rPr>
              <a:t> [DEFAULT </a:t>
            </a:r>
            <a:r>
              <a:rPr lang="en-US" b="1" dirty="0" err="1">
                <a:solidFill>
                  <a:schemeClr val="tx1"/>
                </a:solidFill>
                <a:latin typeface="Courier New" pitchFamily="49" charset="0"/>
                <a:cs typeface="Courier New" pitchFamily="49" charset="0"/>
              </a:rPr>
              <a:t>expr</a:t>
            </a:r>
            <a:r>
              <a:rPr lang="en-US" b="1" dirty="0">
                <a:solidFill>
                  <a:schemeClr val="tx1"/>
                </a:solidFill>
                <a:latin typeface="Courier New" pitchFamily="49" charset="0"/>
                <a:cs typeface="Courier New" pitchFamily="49" charset="0"/>
              </a:rPr>
              <a:t>] [, …] );</a:t>
            </a:r>
          </a:p>
          <a:p>
            <a:pPr marL="609600" indent="-609600">
              <a:buClr>
                <a:srgbClr val="000000"/>
              </a:buClr>
              <a:buNone/>
            </a:pPr>
            <a:endParaRPr lang="en-US" b="1" dirty="0">
              <a:solidFill>
                <a:schemeClr val="tx1"/>
              </a:solidFill>
              <a:latin typeface="Courier New" pitchFamily="49" charset="0"/>
              <a:cs typeface="Courier New" pitchFamily="49" charset="0"/>
            </a:endParaRPr>
          </a:p>
          <a:p>
            <a:pPr lvl="1"/>
            <a:r>
              <a:rPr lang="en-US" sz="2000" dirty="0"/>
              <a:t>Specify the schema name in which the table has to be created. If omitted, the schema name will be same as that of the user’s account. </a:t>
            </a:r>
          </a:p>
          <a:p>
            <a:pPr lvl="1"/>
            <a:r>
              <a:rPr lang="en-US" sz="2000" dirty="0"/>
              <a:t>Specify the name of the table to be created.</a:t>
            </a:r>
          </a:p>
          <a:p>
            <a:pPr lvl="1"/>
            <a:r>
              <a:rPr lang="en-US" sz="2000" dirty="0"/>
              <a:t>Specify one or more names of the column along with the data types.</a:t>
            </a:r>
          </a:p>
          <a:p>
            <a:pPr lvl="1"/>
            <a:r>
              <a:rPr lang="en-US" sz="2000" b="1" dirty="0">
                <a:latin typeface="Courier New" pitchFamily="49" charset="0"/>
                <a:cs typeface="Courier New" pitchFamily="49" charset="0"/>
              </a:rPr>
              <a:t>DEFAULT </a:t>
            </a:r>
            <a:r>
              <a:rPr lang="en-US" sz="2000" dirty="0"/>
              <a:t>clause is used to specify a value to be assigned to that column in case a value is not entered.</a:t>
            </a:r>
          </a:p>
          <a:p>
            <a:pPr lvl="1"/>
            <a:r>
              <a:rPr lang="en-US" sz="2000" dirty="0"/>
              <a:t>The data type of the default expression must match the data type of the column.</a:t>
            </a:r>
          </a:p>
          <a:p>
            <a:pPr marL="609600" indent="-609600">
              <a:buClr>
                <a:srgbClr val="000000"/>
              </a:buClr>
              <a:buNone/>
            </a:pPr>
            <a:endParaRPr lang="en-US" dirty="0"/>
          </a:p>
          <a:p>
            <a:pPr marL="0" indent="0">
              <a:buNone/>
            </a:pPr>
            <a:endParaRPr lang="en-US" b="1"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6</a:t>
            </a:fld>
            <a:endParaRPr lang="en-US"/>
          </a:p>
        </p:txBody>
      </p:sp>
    </p:spTree>
    <p:extLst>
      <p:ext uri="{BB962C8B-B14F-4D97-AF65-F5344CB8AC3E}">
        <p14:creationId xmlns:p14="http://schemas.microsoft.com/office/powerpoint/2010/main" val="253224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05001" y="0"/>
            <a:ext cx="7516813" cy="985838"/>
          </a:xfrm>
        </p:spPr>
        <p:txBody>
          <a:bodyPr/>
          <a:lstStyle/>
          <a:p>
            <a:pPr eaLnBrk="1" hangingPunct="1"/>
            <a:r>
              <a:rPr lang="en-US" dirty="0"/>
              <a:t>Example</a:t>
            </a:r>
          </a:p>
        </p:txBody>
      </p:sp>
      <p:sp>
        <p:nvSpPr>
          <p:cNvPr id="5124" name="Rectangle 3"/>
          <p:cNvSpPr>
            <a:spLocks noGrp="1" noChangeArrowheads="1"/>
          </p:cNvSpPr>
          <p:nvPr>
            <p:ph idx="1"/>
          </p:nvPr>
        </p:nvSpPr>
        <p:spPr>
          <a:xfrm>
            <a:off x="1836683" y="1219200"/>
            <a:ext cx="8382000" cy="5029200"/>
          </a:xfrm>
        </p:spPr>
        <p:txBody>
          <a:bodyPr/>
          <a:lstStyle/>
          <a:p>
            <a:r>
              <a:rPr lang="en-US" dirty="0"/>
              <a:t>Create a table Student with the columns </a:t>
            </a:r>
            <a:r>
              <a:rPr lang="en-US" dirty="0" err="1"/>
              <a:t>stuid</a:t>
            </a:r>
            <a:r>
              <a:rPr lang="en-US" dirty="0"/>
              <a:t> with 4 digit ,    student name , class, registration date by setting it to default current system date.</a:t>
            </a:r>
          </a:p>
          <a:p>
            <a:pPr marL="609600" indent="-609600">
              <a:buClr>
                <a:srgbClr val="000000"/>
              </a:buClr>
              <a:buNone/>
            </a:pPr>
            <a:r>
              <a:rPr lang="en-US" b="1" dirty="0">
                <a:solidFill>
                  <a:schemeClr val="tx1"/>
                </a:solidFill>
                <a:latin typeface="Courier New" pitchFamily="49" charset="0"/>
                <a:cs typeface="Courier New" pitchFamily="49" charset="0"/>
              </a:rPr>
              <a:t>	CREATE TABLE student (</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NUMBER(4),</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 VARCHAR2(10),class NUMBER(4) DEFAULT 1 ,</a:t>
            </a:r>
            <a:r>
              <a:rPr lang="en-US" b="1" dirty="0" err="1">
                <a:solidFill>
                  <a:schemeClr val="tx1"/>
                </a:solidFill>
                <a:latin typeface="Courier New" pitchFamily="49" charset="0"/>
                <a:cs typeface="Courier New" pitchFamily="49" charset="0"/>
              </a:rPr>
              <a:t>reg_date</a:t>
            </a:r>
            <a:r>
              <a:rPr lang="en-US" b="1" dirty="0">
                <a:solidFill>
                  <a:schemeClr val="tx1"/>
                </a:solidFill>
                <a:latin typeface="Courier New" pitchFamily="49" charset="0"/>
                <a:cs typeface="Courier New" pitchFamily="49" charset="0"/>
              </a:rPr>
              <a:t> DATE DEFAULT SYSDATE);</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7</a:t>
            </a:fld>
            <a:endParaRPr lang="en-US"/>
          </a:p>
        </p:txBody>
      </p:sp>
      <p:sp>
        <p:nvSpPr>
          <p:cNvPr id="3" name="TextBox 2"/>
          <p:cNvSpPr txBox="1"/>
          <p:nvPr/>
        </p:nvSpPr>
        <p:spPr>
          <a:xfrm>
            <a:off x="2293883" y="4876801"/>
            <a:ext cx="7756634" cy="1200329"/>
          </a:xfrm>
          <a:prstGeom prst="rect">
            <a:avLst/>
          </a:prstGeom>
          <a:noFill/>
        </p:spPr>
        <p:txBody>
          <a:bodyPr wrap="square" rtlCol="0">
            <a:spAutoFit/>
          </a:bodyPr>
          <a:lstStyle/>
          <a:p>
            <a:pPr>
              <a:lnSpc>
                <a:spcPct val="120000"/>
              </a:lnSpc>
            </a:pPr>
            <a:r>
              <a:rPr lang="en-US" sz="2000" b="1" dirty="0">
                <a:latin typeface="Courier New" pitchFamily="49" charset="0"/>
                <a:cs typeface="Courier New" pitchFamily="49" charset="0"/>
              </a:rPr>
              <a:t>SYSDATE</a:t>
            </a:r>
            <a:r>
              <a:rPr lang="en-US" dirty="0"/>
              <a:t> </a:t>
            </a:r>
            <a:r>
              <a:rPr lang="en-US" sz="2000" dirty="0">
                <a:solidFill>
                  <a:srgbClr val="5F5F5F"/>
                </a:solidFill>
              </a:rPr>
              <a:t>an Oracle predefined function that returns current system date and time.</a:t>
            </a:r>
          </a:p>
          <a:p>
            <a:pPr>
              <a:lnSpc>
                <a:spcPct val="120000"/>
              </a:lnSpc>
            </a:pPr>
            <a:r>
              <a:rPr lang="en-US" sz="2000" i="1" dirty="0">
                <a:solidFill>
                  <a:srgbClr val="5F5F5F"/>
                </a:solidFill>
              </a:rPr>
              <a:t>We will see more functions in later sessions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53825"/>
            <a:ext cx="8686800" cy="82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54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Command</a:t>
            </a:r>
          </a:p>
        </p:txBody>
      </p:sp>
      <p:sp>
        <p:nvSpPr>
          <p:cNvPr id="3" name="Content Placeholder 2"/>
          <p:cNvSpPr>
            <a:spLocks noGrp="1"/>
          </p:cNvSpPr>
          <p:nvPr>
            <p:ph idx="1"/>
          </p:nvPr>
        </p:nvSpPr>
        <p:spPr>
          <a:xfrm>
            <a:off x="1981200" y="1066800"/>
            <a:ext cx="8229600" cy="5410200"/>
          </a:xfrm>
        </p:spPr>
        <p:txBody>
          <a:bodyPr>
            <a:normAutofit/>
          </a:bodyPr>
          <a:lstStyle/>
          <a:p>
            <a:r>
              <a:rPr lang="en-US" dirty="0"/>
              <a:t>Add a column called course of character 10 bytes to the existing table student.</a:t>
            </a:r>
          </a:p>
          <a:p>
            <a:pPr marL="609600" indent="-609600">
              <a:buClr>
                <a:srgbClr val="000000"/>
              </a:buClr>
              <a:buNone/>
            </a:pPr>
            <a:r>
              <a:rPr lang="en-US" b="1" dirty="0">
                <a:solidFill>
                  <a:schemeClr val="tx1"/>
                </a:solidFill>
                <a:latin typeface="Courier New" pitchFamily="49" charset="0"/>
                <a:cs typeface="Courier New" pitchFamily="49" charset="0"/>
              </a:rPr>
              <a:t>SQL&gt; ALTER TABLE student ADD course VARCHAR2(10);</a:t>
            </a:r>
          </a:p>
          <a:p>
            <a:pPr marL="609600" indent="-609600">
              <a:buClr>
                <a:srgbClr val="000000"/>
              </a:buClr>
              <a:buNone/>
            </a:pPr>
            <a:endParaRPr lang="en-US" dirty="0"/>
          </a:p>
          <a:p>
            <a:r>
              <a:rPr lang="en-US" dirty="0"/>
              <a:t>Modify the column course of character 10 bytes to 20 bytes in the existing table student.</a:t>
            </a:r>
          </a:p>
          <a:p>
            <a:pPr marL="609600" indent="-609600">
              <a:buClr>
                <a:srgbClr val="000000"/>
              </a:buClr>
              <a:buNone/>
            </a:pPr>
            <a:r>
              <a:rPr lang="en-US" b="1" dirty="0">
                <a:solidFill>
                  <a:schemeClr val="tx1"/>
                </a:solidFill>
                <a:latin typeface="Courier New" pitchFamily="49" charset="0"/>
                <a:cs typeface="Courier New" pitchFamily="49" charset="0"/>
              </a:rPr>
              <a:t>SQL&gt; ALTER TABLE student MODIFY course VARCHAR2(20</a:t>
            </a:r>
            <a:r>
              <a:rPr lang="en-US" dirty="0">
                <a:solidFill>
                  <a:schemeClr val="tx1"/>
                </a:solidFill>
                <a:latin typeface="Courier New" pitchFamily="49" charset="0"/>
                <a:cs typeface="Courier New" pitchFamily="49" charset="0"/>
              </a:rPr>
              <a:t>);</a:t>
            </a:r>
          </a:p>
          <a:p>
            <a:pPr marL="609600" indent="-609600">
              <a:buClr>
                <a:srgbClr val="000000"/>
              </a:buClr>
              <a:buNone/>
            </a:pPr>
            <a:endParaRPr lang="en-US" dirty="0"/>
          </a:p>
          <a:p>
            <a:r>
              <a:rPr lang="en-US" dirty="0"/>
              <a:t>Drop the column </a:t>
            </a:r>
            <a:r>
              <a:rPr lang="en-US" dirty="0" err="1"/>
              <a:t>reg_date</a:t>
            </a:r>
            <a:r>
              <a:rPr lang="en-US" dirty="0"/>
              <a:t>  from the existing student table.</a:t>
            </a:r>
          </a:p>
          <a:p>
            <a:pPr marL="609600" indent="-609600">
              <a:buClr>
                <a:srgbClr val="000000"/>
              </a:buClr>
              <a:buNone/>
            </a:pPr>
            <a:r>
              <a:rPr lang="en-US" b="1" dirty="0">
                <a:solidFill>
                  <a:schemeClr val="tx1"/>
                </a:solidFill>
                <a:latin typeface="Courier New" pitchFamily="49" charset="0"/>
                <a:cs typeface="Courier New" pitchFamily="49" charset="0"/>
              </a:rPr>
              <a:t>SQL&gt;  ALTER TABLE student DROP COLUMN </a:t>
            </a:r>
            <a:r>
              <a:rPr lang="en-US" b="1" dirty="0" err="1">
                <a:solidFill>
                  <a:schemeClr val="tx1"/>
                </a:solidFill>
                <a:latin typeface="Courier New" pitchFamily="49" charset="0"/>
                <a:cs typeface="Courier New" pitchFamily="49" charset="0"/>
              </a:rPr>
              <a:t>reg_date</a:t>
            </a:r>
            <a:r>
              <a:rPr lang="en-US" dirty="0">
                <a:solidFill>
                  <a:schemeClr val="tx1"/>
                </a:solidFill>
                <a:latin typeface="Courier New" pitchFamily="49" charset="0"/>
                <a:cs typeface="Courier New" pitchFamily="49" charset="0"/>
              </a:rPr>
              <a:t>;</a:t>
            </a:r>
          </a:p>
          <a:p>
            <a:pPr marL="609600" indent="-609600">
              <a:buClr>
                <a:srgbClr val="000000"/>
              </a:buClr>
              <a:buNone/>
            </a:pPr>
            <a:endParaRPr lang="en-US" dirty="0"/>
          </a:p>
          <a:p>
            <a:pPr marL="609600" indent="-609600">
              <a:buClr>
                <a:srgbClr val="000000"/>
              </a:buClr>
              <a:buNone/>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18CC025E-D8DE-43E5-B6D2-407F9B5E6ED4}" type="slidenum">
              <a:rPr lang="en-US" smtClean="0"/>
              <a:pPr>
                <a:defRPr/>
              </a:pPr>
              <a:t>8</a:t>
            </a:fld>
            <a:endParaRPr lang="en-US"/>
          </a:p>
        </p:txBody>
      </p:sp>
    </p:spTree>
    <p:extLst>
      <p:ext uri="{BB962C8B-B14F-4D97-AF65-F5344CB8AC3E}">
        <p14:creationId xmlns:p14="http://schemas.microsoft.com/office/powerpoint/2010/main" val="223897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a:t>Deleting a table</a:t>
            </a:r>
          </a:p>
        </p:txBody>
      </p:sp>
      <p:sp>
        <p:nvSpPr>
          <p:cNvPr id="8196" name="Rectangle 3"/>
          <p:cNvSpPr>
            <a:spLocks noGrp="1" noChangeArrowheads="1"/>
          </p:cNvSpPr>
          <p:nvPr>
            <p:ph idx="1"/>
          </p:nvPr>
        </p:nvSpPr>
        <p:spPr>
          <a:xfrm>
            <a:off x="1981200" y="1447801"/>
            <a:ext cx="8229600" cy="4525963"/>
          </a:xfrm>
        </p:spPr>
        <p:txBody>
          <a:bodyPr/>
          <a:lstStyle/>
          <a:p>
            <a:pPr marL="0" indent="0">
              <a:buNone/>
            </a:pPr>
            <a:r>
              <a:rPr lang="en-US" dirty="0">
                <a:cs typeface="Calibri" pitchFamily="34" charset="0"/>
              </a:rPr>
              <a:t>Syntax:</a:t>
            </a:r>
          </a:p>
          <a:p>
            <a:pPr marL="0" indent="0">
              <a:buClr>
                <a:srgbClr val="000000"/>
              </a:buClr>
              <a:buNone/>
            </a:pPr>
            <a:r>
              <a:rPr lang="en-US" dirty="0">
                <a:cs typeface="Calibri" pitchFamily="34" charset="0"/>
              </a:rPr>
              <a:t>	</a:t>
            </a:r>
            <a:r>
              <a:rPr lang="en-US" b="1" dirty="0">
                <a:solidFill>
                  <a:schemeClr val="tx1"/>
                </a:solidFill>
                <a:latin typeface="Courier New" pitchFamily="49" charset="0"/>
                <a:cs typeface="Courier New" pitchFamily="49" charset="0"/>
              </a:rPr>
              <a:t>DROP TABLE </a:t>
            </a:r>
            <a:r>
              <a:rPr lang="en-US" b="1" dirty="0" err="1">
                <a:solidFill>
                  <a:schemeClr val="tx1"/>
                </a:solidFill>
                <a:latin typeface="Courier New" pitchFamily="49" charset="0"/>
                <a:cs typeface="Courier New" pitchFamily="49" charset="0"/>
              </a:rPr>
              <a:t>tablename</a:t>
            </a:r>
            <a:r>
              <a:rPr lang="en-US" b="1" dirty="0">
                <a:solidFill>
                  <a:schemeClr val="tx1"/>
                </a:solidFill>
                <a:latin typeface="Courier New" pitchFamily="49" charset="0"/>
                <a:cs typeface="Courier New" pitchFamily="49" charset="0"/>
              </a:rPr>
              <a:t> </a:t>
            </a:r>
            <a:r>
              <a:rPr lang="en-US" dirty="0">
                <a:solidFill>
                  <a:schemeClr val="tx1"/>
                </a:solidFill>
                <a:latin typeface="Courier New" pitchFamily="49" charset="0"/>
                <a:cs typeface="Courier New" pitchFamily="49" charset="0"/>
              </a:rPr>
              <a:t>; </a:t>
            </a:r>
          </a:p>
          <a:p>
            <a:pPr marL="0" indent="0">
              <a:buClr>
                <a:srgbClr val="000000"/>
              </a:buClr>
              <a:buNone/>
            </a:pPr>
            <a:endParaRPr lang="en-US" b="1" dirty="0">
              <a:cs typeface="Calibri" pitchFamily="34" charset="0"/>
            </a:endParaRPr>
          </a:p>
          <a:p>
            <a:pPr lvl="1"/>
            <a:r>
              <a:rPr lang="en-US" sz="2000" dirty="0"/>
              <a:t>Used to drop the entire table.</a:t>
            </a:r>
          </a:p>
          <a:p>
            <a:pPr lvl="1"/>
            <a:r>
              <a:rPr lang="en-US" sz="2000" dirty="0"/>
              <a:t>All the records and the structure of the table will be lost</a:t>
            </a:r>
          </a:p>
          <a:p>
            <a:pPr marL="457200" lvl="1" indent="0">
              <a:buNone/>
            </a:pPr>
            <a:r>
              <a:rPr lang="en-US" sz="2000" dirty="0"/>
              <a:t>Example:</a:t>
            </a:r>
          </a:p>
          <a:p>
            <a:pPr marL="457200" lvl="1" indent="0">
              <a:buNone/>
            </a:pPr>
            <a:r>
              <a:rPr lang="en-US" sz="2000" dirty="0"/>
              <a:t> </a:t>
            </a:r>
            <a:r>
              <a:rPr lang="en-US" sz="2000" b="1" dirty="0">
                <a:latin typeface="Courier New" pitchFamily="49" charset="0"/>
                <a:cs typeface="Courier New" pitchFamily="49" charset="0"/>
              </a:rPr>
              <a:t>SQL&gt;  DROP TABLE student</a:t>
            </a:r>
            <a:r>
              <a:rPr lang="en-US" sz="2000" dirty="0"/>
              <a:t>;</a:t>
            </a:r>
          </a:p>
          <a:p>
            <a:pPr eaLnBrk="1" hangingPunct="1">
              <a:buClr>
                <a:schemeClr val="tx2"/>
              </a:buClr>
            </a:pPr>
            <a:endParaRPr lang="en-US" b="1" dirty="0">
              <a:latin typeface="Courier New" pitchFamily="49" charset="0"/>
            </a:endParaRPr>
          </a:p>
          <a:p>
            <a:pPr eaLnBrk="1" hangingPunct="1">
              <a:buClr>
                <a:schemeClr val="hlink"/>
              </a:buClr>
            </a:pPr>
            <a:endParaRPr lang="en-US" dirty="0"/>
          </a:p>
        </p:txBody>
      </p:sp>
      <p:sp>
        <p:nvSpPr>
          <p:cNvPr id="3" name="Slide Number Placeholder 2"/>
          <p:cNvSpPr>
            <a:spLocks noGrp="1"/>
          </p:cNvSpPr>
          <p:nvPr>
            <p:ph type="sldNum" sz="quarter" idx="12"/>
          </p:nvPr>
        </p:nvSpPr>
        <p:spPr/>
        <p:txBody>
          <a:bodyPr/>
          <a:lstStyle/>
          <a:p>
            <a:pPr>
              <a:defRPr/>
            </a:pPr>
            <a:fld id="{18CC025E-D8DE-43E5-B6D2-407F9B5E6ED4}" type="slidenum">
              <a:rPr lang="en-US" smtClean="0"/>
              <a:pPr>
                <a:defRPr/>
              </a:pPr>
              <a:t>9</a:t>
            </a:fld>
            <a:endParaRPr lang="en-US"/>
          </a:p>
        </p:txBody>
      </p:sp>
    </p:spTree>
    <p:extLst>
      <p:ext uri="{BB962C8B-B14F-4D97-AF65-F5344CB8AC3E}">
        <p14:creationId xmlns:p14="http://schemas.microsoft.com/office/powerpoint/2010/main" val="2798336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TotalTime>
  <Words>1486</Words>
  <Application>Microsoft Office PowerPoint</Application>
  <PresentationFormat>Widescreen</PresentationFormat>
  <Paragraphs>213</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Trebuchet MS</vt:lpstr>
      <vt:lpstr>Wingdings 3</vt:lpstr>
      <vt:lpstr>Facet</vt:lpstr>
      <vt:lpstr>SQL Statements </vt:lpstr>
      <vt:lpstr>SQL Statements</vt:lpstr>
      <vt:lpstr>PowerPoint Presentation</vt:lpstr>
      <vt:lpstr>Naming Rules</vt:lpstr>
      <vt:lpstr>Data Definition Language</vt:lpstr>
      <vt:lpstr>Create Table</vt:lpstr>
      <vt:lpstr>Example</vt:lpstr>
      <vt:lpstr>Alter Command</vt:lpstr>
      <vt:lpstr>Deleting a table</vt:lpstr>
      <vt:lpstr>Truncate Table</vt:lpstr>
      <vt:lpstr>Renaming a table</vt:lpstr>
      <vt:lpstr>Data Manipulation Language</vt:lpstr>
      <vt:lpstr>Adding rows in a table</vt:lpstr>
      <vt:lpstr>Examples on Insert</vt:lpstr>
      <vt:lpstr>Examples on UPDATE</vt:lpstr>
      <vt:lpstr>Delete table</vt:lpstr>
      <vt:lpstr>COMMIT and ROLLBACK</vt:lpstr>
      <vt:lpstr>PowerPoint Presentation</vt:lpstr>
      <vt:lpstr>SAVEPOINT</vt:lpstr>
      <vt:lpstr>PowerPoint Presentation</vt:lpstr>
      <vt:lpstr>Data Control Language</vt:lpstr>
      <vt:lpstr>Example</vt:lpstr>
      <vt:lpstr>Revoke privilege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Statements </dc:title>
  <dc:creator>NIDHI GUPTA GUSCSE201927349</dc:creator>
  <cp:lastModifiedBy>NIDHI GUPTA GUSCSE201927349</cp:lastModifiedBy>
  <cp:revision>1</cp:revision>
  <dcterms:created xsi:type="dcterms:W3CDTF">2022-01-08T06:45:36Z</dcterms:created>
  <dcterms:modified xsi:type="dcterms:W3CDTF">2022-01-08T06:48:03Z</dcterms:modified>
</cp:coreProperties>
</file>