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78983" autoAdjust="0"/>
  </p:normalViewPr>
  <p:slideViewPr>
    <p:cSldViewPr snapToGrid="0">
      <p:cViewPr varScale="1">
        <p:scale>
          <a:sx n="53" d="100"/>
          <a:sy n="53" d="100"/>
        </p:scale>
        <p:origin x="1176"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D1FF2B-2E48-4DB0-9DAA-B7BF31AC59E6}" type="datetimeFigureOut">
              <a:rPr lang="en-IN" smtClean="0"/>
              <a:t>02-05-2021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4E9750C-2A54-471A-9CFB-A32AC57AF751}" type="slidenum">
              <a:rPr lang="en-IN" smtClean="0"/>
              <a:t>‹#›</a:t>
            </a:fld>
            <a:endParaRPr lang="en-IN"/>
          </a:p>
        </p:txBody>
      </p:sp>
    </p:spTree>
    <p:extLst>
      <p:ext uri="{BB962C8B-B14F-4D97-AF65-F5344CB8AC3E}">
        <p14:creationId xmlns:p14="http://schemas.microsoft.com/office/powerpoint/2010/main" val="4438665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www.agilenutshell.com/user_stories" TargetMode="External"/><Relationship Id="rId2" Type="http://schemas.openxmlformats.org/officeDocument/2006/relationships/slide" Target="../slides/slide16.xml"/><Relationship Id="rId1" Type="http://schemas.openxmlformats.org/officeDocument/2006/relationships/notesMaster" Target="../notesMasters/notesMaster1.xml"/><Relationship Id="rId4" Type="http://schemas.openxmlformats.org/officeDocument/2006/relationships/hyperlink" Target="http://www.agilenutshell.com/estimation"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www.edureka.co/pmp-certification-exam-training" TargetMode="External"/><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4A4A4A"/>
                </a:solidFill>
                <a:effectLst/>
                <a:latin typeface="Open Sans" panose="020B0604020202020204" pitchFamily="34" charset="0"/>
              </a:rPr>
              <a:t>agile is a set of principles for actions that keep a software development team organized and efficient. Agile started when in 2001, a team of software developers got together in Utah for a weekend of fun and discussion. They compiled their views and principles into a document that is easy to understand and apply. Which we refer to as </a:t>
            </a:r>
            <a:r>
              <a:rPr lang="en-US" b="1" i="1" dirty="0">
                <a:solidFill>
                  <a:srgbClr val="4A4A4A"/>
                </a:solidFill>
                <a:effectLst/>
                <a:latin typeface="Open Sans" panose="020B0604020202020204" pitchFamily="34" charset="0"/>
              </a:rPr>
              <a:t>Agile Manifesto.</a:t>
            </a:r>
            <a:endParaRPr lang="en-IN" dirty="0"/>
          </a:p>
        </p:txBody>
      </p:sp>
      <p:sp>
        <p:nvSpPr>
          <p:cNvPr id="4" name="Slide Number Placeholder 3"/>
          <p:cNvSpPr>
            <a:spLocks noGrp="1"/>
          </p:cNvSpPr>
          <p:nvPr>
            <p:ph type="sldNum" sz="quarter" idx="5"/>
          </p:nvPr>
        </p:nvSpPr>
        <p:spPr/>
        <p:txBody>
          <a:bodyPr/>
          <a:lstStyle/>
          <a:p>
            <a:fld id="{44E9750C-2A54-471A-9CFB-A32AC57AF751}" type="slidenum">
              <a:rPr lang="en-IN" smtClean="0"/>
              <a:t>13</a:t>
            </a:fld>
            <a:endParaRPr lang="en-IN"/>
          </a:p>
        </p:txBody>
      </p:sp>
    </p:spTree>
    <p:extLst>
      <p:ext uri="{BB962C8B-B14F-4D97-AF65-F5344CB8AC3E}">
        <p14:creationId xmlns:p14="http://schemas.microsoft.com/office/powerpoint/2010/main" val="3918625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ctr">
              <a:lnSpc>
                <a:spcPts val="3000"/>
              </a:lnSpc>
              <a:spcBef>
                <a:spcPts val="750"/>
              </a:spcBef>
              <a:spcAft>
                <a:spcPts val="750"/>
              </a:spcAft>
            </a:pPr>
            <a:r>
              <a:rPr lang="en-US" sz="1800" b="1" kern="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How does it work?</a:t>
            </a:r>
            <a:endParaRPr lang="en-IN" sz="1800" b="1" kern="0" dirty="0">
              <a:solidFill>
                <a:srgbClr val="2E74B5"/>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a:lnSpc>
                <a:spcPts val="3000"/>
              </a:lnSpc>
              <a:spcBef>
                <a:spcPts val="750"/>
              </a:spcBef>
              <a:spcAft>
                <a:spcPts val="750"/>
              </a:spcAft>
            </a:pPr>
            <a:r>
              <a:rPr lang="en-US" sz="1800" b="1" dirty="0">
                <a:solidFill>
                  <a:srgbClr val="333333"/>
                </a:solidFill>
                <a:effectLst/>
                <a:latin typeface="Times New Roman" panose="02020603050405020304" pitchFamily="18" charset="0"/>
                <a:ea typeface="Times New Roman" panose="02020603050405020304" pitchFamily="18" charset="0"/>
              </a:rPr>
              <a:t>You make a list</a:t>
            </a:r>
            <a:endParaRPr lang="en-IN" sz="1800" b="1" dirty="0">
              <a:effectLst/>
              <a:latin typeface="Times New Roman" panose="02020603050405020304" pitchFamily="18" charset="0"/>
              <a:ea typeface="Times New Roman" panose="02020603050405020304" pitchFamily="18" charset="0"/>
            </a:endParaRPr>
          </a:p>
          <a:p>
            <a:pPr>
              <a:spcAft>
                <a:spcPts val="750"/>
              </a:spcAft>
            </a:pPr>
            <a:r>
              <a:rPr lang="en-US" sz="1800" dirty="0">
                <a:solidFill>
                  <a:srgbClr val="FF0000"/>
                </a:solidFill>
                <a:effectLst/>
                <a:latin typeface="Times New Roman" panose="02020603050405020304" pitchFamily="18" charset="0"/>
                <a:ea typeface="Times New Roman" panose="02020603050405020304" pitchFamily="18" charset="0"/>
              </a:rPr>
              <a:t>Sitting down with your customer you make a list of features they would like to see in their software. We call these things </a:t>
            </a:r>
            <a:r>
              <a:rPr lang="en-US" sz="1800" u="sng" dirty="0">
                <a:solidFill>
                  <a:srgbClr val="FF0000"/>
                </a:solidFill>
                <a:effectLst/>
                <a:latin typeface="Times New Roman" panose="02020603050405020304" pitchFamily="18" charset="0"/>
                <a:ea typeface="Times New Roman" panose="02020603050405020304" pitchFamily="18" charset="0"/>
                <a:hlinkClick r:id="rId3"/>
              </a:rPr>
              <a:t>user stories</a:t>
            </a:r>
            <a:r>
              <a:rPr lang="en-US" sz="1800" dirty="0">
                <a:solidFill>
                  <a:srgbClr val="FF0000"/>
                </a:solidFill>
                <a:effectLst/>
                <a:latin typeface="Times New Roman" panose="02020603050405020304" pitchFamily="18" charset="0"/>
                <a:ea typeface="Times New Roman" panose="02020603050405020304" pitchFamily="18" charset="0"/>
              </a:rPr>
              <a:t> and they become the To Do list for your project.</a:t>
            </a:r>
            <a:endParaRPr lang="en-IN" sz="1800" dirty="0">
              <a:effectLst/>
              <a:latin typeface="Times New Roman" panose="02020603050405020304" pitchFamily="18" charset="0"/>
              <a:ea typeface="Times New Roman" panose="02020603050405020304" pitchFamily="18" charset="0"/>
            </a:endParaRPr>
          </a:p>
          <a:p>
            <a:pPr>
              <a:lnSpc>
                <a:spcPts val="3000"/>
              </a:lnSpc>
              <a:spcBef>
                <a:spcPts val="750"/>
              </a:spcBef>
              <a:spcAft>
                <a:spcPts val="750"/>
              </a:spcAft>
            </a:pPr>
            <a:r>
              <a:rPr lang="en-US" sz="1800" b="1" dirty="0">
                <a:solidFill>
                  <a:srgbClr val="333333"/>
                </a:solidFill>
                <a:effectLst/>
                <a:latin typeface="Times New Roman" panose="02020603050405020304" pitchFamily="18" charset="0"/>
                <a:ea typeface="Times New Roman" panose="02020603050405020304" pitchFamily="18" charset="0"/>
              </a:rPr>
              <a:t>You size things up</a:t>
            </a:r>
            <a:endParaRPr lang="en-IN" sz="1800" b="1" dirty="0">
              <a:effectLst/>
              <a:latin typeface="Times New Roman" panose="02020603050405020304" pitchFamily="18" charset="0"/>
              <a:ea typeface="Times New Roman" panose="02020603050405020304" pitchFamily="18" charset="0"/>
            </a:endParaRPr>
          </a:p>
          <a:p>
            <a:pPr>
              <a:spcAft>
                <a:spcPts val="750"/>
              </a:spcAft>
            </a:pPr>
            <a:r>
              <a:rPr lang="en-US" sz="1800" dirty="0">
                <a:solidFill>
                  <a:srgbClr val="FF0000"/>
                </a:solidFill>
                <a:effectLst/>
                <a:latin typeface="Times New Roman" panose="02020603050405020304" pitchFamily="18" charset="0"/>
                <a:ea typeface="Times New Roman" panose="02020603050405020304" pitchFamily="18" charset="0"/>
              </a:rPr>
              <a:t>Then, using Agile </a:t>
            </a:r>
            <a:r>
              <a:rPr lang="en-US" sz="1800" u="sng" dirty="0">
                <a:solidFill>
                  <a:srgbClr val="FF0000"/>
                </a:solidFill>
                <a:effectLst/>
                <a:latin typeface="Times New Roman" panose="02020603050405020304" pitchFamily="18" charset="0"/>
                <a:ea typeface="Times New Roman" panose="02020603050405020304" pitchFamily="18" charset="0"/>
                <a:hlinkClick r:id="rId4"/>
              </a:rPr>
              <a:t>estimation</a:t>
            </a:r>
            <a:r>
              <a:rPr lang="en-US" sz="1800" dirty="0">
                <a:solidFill>
                  <a:srgbClr val="FF0000"/>
                </a:solidFill>
                <a:effectLst/>
                <a:latin typeface="Times New Roman" panose="02020603050405020304" pitchFamily="18" charset="0"/>
                <a:ea typeface="Times New Roman" panose="02020603050405020304" pitchFamily="18" charset="0"/>
              </a:rPr>
              <a:t> techniques, you size your stories relatively to each other, coming up with a guess as to how long you think each user story will take.</a:t>
            </a:r>
            <a:endParaRPr lang="en-IN" sz="1800" dirty="0">
              <a:effectLst/>
              <a:latin typeface="Times New Roman" panose="02020603050405020304" pitchFamily="18" charset="0"/>
              <a:ea typeface="Times New Roman" panose="02020603050405020304" pitchFamily="18" charset="0"/>
            </a:endParaRPr>
          </a:p>
          <a:p>
            <a:pPr>
              <a:lnSpc>
                <a:spcPct val="107000"/>
              </a:lnSpc>
              <a:spcAft>
                <a:spcPts val="800"/>
              </a:spcAft>
            </a:pPr>
            <a:r>
              <a:rPr lang="en-US" sz="18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ts val="3000"/>
              </a:lnSpc>
              <a:spcBef>
                <a:spcPts val="750"/>
              </a:spcBef>
              <a:spcAft>
                <a:spcPts val="750"/>
              </a:spcAft>
            </a:pPr>
            <a:r>
              <a:rPr lang="en-US" sz="1800" b="1" dirty="0">
                <a:solidFill>
                  <a:srgbClr val="333333"/>
                </a:solidFill>
                <a:effectLst/>
                <a:latin typeface="Times New Roman" panose="02020603050405020304" pitchFamily="18" charset="0"/>
                <a:ea typeface="Times New Roman" panose="02020603050405020304" pitchFamily="18" charset="0"/>
              </a:rPr>
              <a:t>You set some priorities</a:t>
            </a:r>
            <a:endParaRPr lang="en-IN" sz="1800" b="1" dirty="0">
              <a:effectLst/>
              <a:latin typeface="Times New Roman" panose="02020603050405020304" pitchFamily="18" charset="0"/>
              <a:ea typeface="Times New Roman" panose="02020603050405020304" pitchFamily="18" charset="0"/>
            </a:endParaRPr>
          </a:p>
          <a:p>
            <a:pPr>
              <a:spcAft>
                <a:spcPts val="750"/>
              </a:spcAft>
            </a:pPr>
            <a:r>
              <a:rPr lang="en-US" sz="1800" dirty="0">
                <a:solidFill>
                  <a:srgbClr val="FF0000"/>
                </a:solidFill>
                <a:effectLst/>
                <a:latin typeface="Times New Roman" panose="02020603050405020304" pitchFamily="18" charset="0"/>
                <a:ea typeface="Times New Roman" panose="02020603050405020304" pitchFamily="18" charset="0"/>
              </a:rPr>
              <a:t>Like most lists, there always seems to be more to do than time allows. So you ask your customer to prioritize their list so you get the most important stuff done first, and save the least important for last.</a:t>
            </a:r>
            <a:endParaRPr lang="en-IN" sz="1800" dirty="0">
              <a:effectLst/>
              <a:latin typeface="Times New Roman" panose="02020603050405020304" pitchFamily="18" charset="0"/>
              <a:ea typeface="Times New Roman" panose="02020603050405020304" pitchFamily="18" charset="0"/>
            </a:endParaRPr>
          </a:p>
          <a:p>
            <a:pPr>
              <a:lnSpc>
                <a:spcPct val="107000"/>
              </a:lnSpc>
              <a:spcAft>
                <a:spcPts val="800"/>
              </a:spcAft>
            </a:pPr>
            <a:r>
              <a:rPr lang="en-US" sz="18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ts val="3000"/>
              </a:lnSpc>
              <a:spcBef>
                <a:spcPts val="750"/>
              </a:spcBef>
              <a:spcAft>
                <a:spcPts val="750"/>
              </a:spcAft>
            </a:pPr>
            <a:r>
              <a:rPr lang="en-US" sz="1800" b="1" dirty="0">
                <a:solidFill>
                  <a:srgbClr val="333333"/>
                </a:solidFill>
                <a:effectLst/>
                <a:latin typeface="Times New Roman" panose="02020603050405020304" pitchFamily="18" charset="0"/>
                <a:ea typeface="Times New Roman" panose="02020603050405020304" pitchFamily="18" charset="0"/>
              </a:rPr>
              <a:t>You start executing</a:t>
            </a:r>
            <a:endParaRPr lang="en-IN" sz="1800" b="1" dirty="0">
              <a:effectLst/>
              <a:latin typeface="Times New Roman" panose="02020603050405020304" pitchFamily="18" charset="0"/>
              <a:ea typeface="Times New Roman" panose="02020603050405020304" pitchFamily="18" charset="0"/>
            </a:endParaRPr>
          </a:p>
          <a:p>
            <a:pPr>
              <a:spcAft>
                <a:spcPts val="750"/>
              </a:spcAft>
            </a:pPr>
            <a:r>
              <a:rPr lang="en-US" sz="1800" dirty="0">
                <a:solidFill>
                  <a:srgbClr val="FF0000"/>
                </a:solidFill>
                <a:effectLst/>
                <a:latin typeface="Times New Roman" panose="02020603050405020304" pitchFamily="18" charset="0"/>
                <a:ea typeface="Times New Roman" panose="02020603050405020304" pitchFamily="18" charset="0"/>
              </a:rPr>
              <a:t>Then you start delivering some value. You start at the top. Work your way to the bottom. Building, iterating, and getting feedback from your customer as you go.</a:t>
            </a:r>
            <a:endParaRPr lang="en-IN" sz="1800" dirty="0">
              <a:effectLst/>
              <a:latin typeface="Times New Roman" panose="02020603050405020304" pitchFamily="18" charset="0"/>
              <a:ea typeface="Times New Roman" panose="02020603050405020304" pitchFamily="18" charset="0"/>
            </a:endParaRPr>
          </a:p>
          <a:p>
            <a:pPr>
              <a:lnSpc>
                <a:spcPct val="107000"/>
              </a:lnSpc>
              <a:spcAft>
                <a:spcPts val="800"/>
              </a:spcAft>
            </a:pPr>
            <a:r>
              <a:rPr lang="en-US" sz="18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ts val="3000"/>
              </a:lnSpc>
              <a:spcBef>
                <a:spcPts val="750"/>
              </a:spcBef>
              <a:spcAft>
                <a:spcPts val="750"/>
              </a:spcAft>
            </a:pPr>
            <a:r>
              <a:rPr lang="en-US" sz="1800" b="1" dirty="0">
                <a:solidFill>
                  <a:srgbClr val="333333"/>
                </a:solidFill>
                <a:effectLst/>
                <a:latin typeface="Times New Roman" panose="02020603050405020304" pitchFamily="18" charset="0"/>
                <a:ea typeface="Times New Roman" panose="02020603050405020304" pitchFamily="18" charset="0"/>
              </a:rPr>
              <a:t>You update the plan as you go.</a:t>
            </a:r>
            <a:endParaRPr lang="en-IN" sz="1800" b="1" dirty="0">
              <a:effectLst/>
              <a:latin typeface="Times New Roman" panose="02020603050405020304" pitchFamily="18" charset="0"/>
              <a:ea typeface="Times New Roman" panose="02020603050405020304" pitchFamily="18" charset="0"/>
            </a:endParaRPr>
          </a:p>
          <a:p>
            <a:pPr>
              <a:spcAft>
                <a:spcPts val="750"/>
              </a:spcAft>
            </a:pPr>
            <a:r>
              <a:rPr lang="en-US" sz="1800" dirty="0">
                <a:solidFill>
                  <a:srgbClr val="FF0000"/>
                </a:solidFill>
                <a:effectLst/>
                <a:latin typeface="Times New Roman" panose="02020603050405020304" pitchFamily="18" charset="0"/>
                <a:ea typeface="Times New Roman" panose="02020603050405020304" pitchFamily="18" charset="0"/>
              </a:rPr>
              <a:t>Then, as you and your customer starting delivering, one of two things is going to happen. You'll discover:</a:t>
            </a:r>
            <a:endParaRPr lang="en-IN" sz="1800" dirty="0">
              <a:effectLst/>
              <a:latin typeface="Times New Roman" panose="02020603050405020304" pitchFamily="18" charset="0"/>
              <a:ea typeface="Times New Roman" panose="02020603050405020304" pitchFamily="18" charset="0"/>
            </a:endParaRPr>
          </a:p>
          <a:p>
            <a:pPr marL="342900" lvl="0" indent="-342900">
              <a:lnSpc>
                <a:spcPts val="1500"/>
              </a:lnSpc>
              <a:spcAft>
                <a:spcPts val="800"/>
              </a:spcAft>
              <a:buFont typeface="+mj-lt"/>
              <a:buAutoNum type="alphaLcPeriod"/>
              <a:tabLst>
                <a:tab pos="457200" algn="l"/>
              </a:tabLst>
            </a:pPr>
            <a:r>
              <a:rPr lang="en-US" sz="18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You're going fast enough. All is good. Or,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ts val="1500"/>
              </a:lnSpc>
              <a:spcAft>
                <a:spcPts val="800"/>
              </a:spcAft>
              <a:buFont typeface="+mj-lt"/>
              <a:buAutoNum type="alphaLcPeriod"/>
              <a:tabLst>
                <a:tab pos="457200" algn="l"/>
              </a:tabLst>
            </a:pPr>
            <a:r>
              <a:rPr lang="en-US" sz="18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You have too much to do and not enough time.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750"/>
              </a:spcAft>
            </a:pPr>
            <a:r>
              <a:rPr lang="en-US" sz="1800" dirty="0">
                <a:solidFill>
                  <a:srgbClr val="FF0000"/>
                </a:solidFill>
                <a:effectLst/>
                <a:latin typeface="Times New Roman" panose="02020603050405020304" pitchFamily="18" charset="0"/>
                <a:ea typeface="Times New Roman" panose="02020603050405020304" pitchFamily="18" charset="0"/>
              </a:rPr>
              <a:t>At this point you have two choices. You can either a) do less and cut scope (recommended). Or you can b) push out the date and ask for more money.</a:t>
            </a:r>
            <a:endParaRPr lang="en-IN" sz="1800" dirty="0">
              <a:effectLst/>
              <a:latin typeface="Times New Roman" panose="02020603050405020304" pitchFamily="18" charset="0"/>
              <a:ea typeface="Times New Roman" panose="02020603050405020304" pitchFamily="18" charset="0"/>
            </a:endParaRPr>
          </a:p>
          <a:p>
            <a:endParaRPr lang="en-IN" dirty="0"/>
          </a:p>
        </p:txBody>
      </p:sp>
      <p:sp>
        <p:nvSpPr>
          <p:cNvPr id="4" name="Slide Number Placeholder 3"/>
          <p:cNvSpPr>
            <a:spLocks noGrp="1"/>
          </p:cNvSpPr>
          <p:nvPr>
            <p:ph type="sldNum" sz="quarter" idx="5"/>
          </p:nvPr>
        </p:nvSpPr>
        <p:spPr/>
        <p:txBody>
          <a:bodyPr/>
          <a:lstStyle/>
          <a:p>
            <a:fld id="{44E9750C-2A54-471A-9CFB-A32AC57AF751}" type="slidenum">
              <a:rPr lang="en-IN" smtClean="0"/>
              <a:t>16</a:t>
            </a:fld>
            <a:endParaRPr lang="en-IN"/>
          </a:p>
        </p:txBody>
      </p:sp>
    </p:spTree>
    <p:extLst>
      <p:ext uri="{BB962C8B-B14F-4D97-AF65-F5344CB8AC3E}">
        <p14:creationId xmlns:p14="http://schemas.microsoft.com/office/powerpoint/2010/main" val="40925205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4A4A4A"/>
                </a:solidFill>
                <a:effectLst/>
                <a:latin typeface="Open Sans" panose="020B0606030504020204" pitchFamily="34" charset="0"/>
              </a:rPr>
              <a:t>Scrum Planning</a:t>
            </a:r>
            <a:endParaRPr lang="en-US" b="0" i="0" dirty="0">
              <a:solidFill>
                <a:srgbClr val="4A4A4A"/>
              </a:solidFill>
              <a:effectLst/>
              <a:latin typeface="Open Sans" panose="020B0606030504020204" pitchFamily="34" charset="0"/>
            </a:endParaRPr>
          </a:p>
          <a:p>
            <a:pPr algn="just"/>
            <a:r>
              <a:rPr lang="en-US" b="0" i="0" dirty="0">
                <a:solidFill>
                  <a:srgbClr val="4A4A4A"/>
                </a:solidFill>
                <a:effectLst/>
                <a:latin typeface="Open Sans" panose="020B0606030504020204" pitchFamily="34" charset="0"/>
              </a:rPr>
              <a:t>It is a meeting where the </a:t>
            </a:r>
            <a:r>
              <a:rPr lang="en-US" b="1" i="1" dirty="0">
                <a:solidFill>
                  <a:srgbClr val="4A4A4A"/>
                </a:solidFill>
                <a:effectLst/>
                <a:latin typeface="Open Sans" panose="020B0606030504020204" pitchFamily="34" charset="0"/>
              </a:rPr>
              <a:t>work to be done during a sprint is mapped out </a:t>
            </a:r>
            <a:r>
              <a:rPr lang="en-US" b="0" i="0" dirty="0">
                <a:solidFill>
                  <a:srgbClr val="4A4A4A"/>
                </a:solidFill>
                <a:effectLst/>
                <a:latin typeface="Open Sans" panose="020B0606030504020204" pitchFamily="34" charset="0"/>
              </a:rPr>
              <a:t>and the team members. During this meeting, the entire team clearly defines deliverables for the Sprint and assigns the work necessary to achieve that goal. It is an event where you can get answers to the following questions:</a:t>
            </a:r>
          </a:p>
          <a:p>
            <a:pPr algn="l"/>
            <a:r>
              <a:rPr lang="en-US" b="0" i="1" dirty="0">
                <a:solidFill>
                  <a:srgbClr val="4A4A4A"/>
                </a:solidFill>
                <a:effectLst/>
                <a:latin typeface="Open Sans" panose="020B0606030504020204" pitchFamily="34" charset="0"/>
              </a:rPr>
              <a:t>What can be delivered in this Sprint iteration?</a:t>
            </a:r>
            <a:endParaRPr lang="en-US" b="0" i="0" dirty="0">
              <a:solidFill>
                <a:srgbClr val="4A4A4A"/>
              </a:solidFill>
              <a:effectLst/>
              <a:latin typeface="Open Sans" panose="020B0606030504020204" pitchFamily="34" charset="0"/>
            </a:endParaRPr>
          </a:p>
          <a:p>
            <a:pPr algn="just"/>
            <a:r>
              <a:rPr lang="en-US" b="0" i="0" dirty="0">
                <a:solidFill>
                  <a:srgbClr val="4A4A4A"/>
                </a:solidFill>
                <a:effectLst/>
                <a:latin typeface="Open Sans" panose="020B0606030504020204" pitchFamily="34" charset="0"/>
              </a:rPr>
              <a:t>The development team decides on the functionality to be worked upon during the sprint duration. The product owner modifies product backlog accordingly and discusses the project target that a Sprint should achieve. Entire scrum team takes part in Sprint Planning to understand the work or tasks to be performed in that Sprint and create a sprint goal.</a:t>
            </a:r>
            <a:br>
              <a:rPr lang="en-US" b="0" i="0" dirty="0">
                <a:solidFill>
                  <a:srgbClr val="4A4A4A"/>
                </a:solidFill>
                <a:effectLst/>
                <a:latin typeface="Open Sans" panose="020B0606030504020204" pitchFamily="34" charset="0"/>
              </a:rPr>
            </a:br>
            <a:endParaRPr lang="en-US" b="0" i="0" dirty="0">
              <a:solidFill>
                <a:srgbClr val="4A4A4A"/>
              </a:solidFill>
              <a:effectLst/>
              <a:latin typeface="Open Sans" panose="020B0606030504020204" pitchFamily="34" charset="0"/>
            </a:endParaRPr>
          </a:p>
          <a:p>
            <a:pPr algn="l"/>
            <a:r>
              <a:rPr lang="en-US" b="0" i="1" dirty="0">
                <a:solidFill>
                  <a:srgbClr val="4A4A4A"/>
                </a:solidFill>
                <a:effectLst/>
                <a:latin typeface="Open Sans" panose="020B0606030504020204" pitchFamily="34" charset="0"/>
              </a:rPr>
              <a:t>How to achieve that work?</a:t>
            </a:r>
            <a:endParaRPr lang="en-US" b="0" i="0" dirty="0">
              <a:solidFill>
                <a:srgbClr val="4A4A4A"/>
              </a:solidFill>
              <a:effectLst/>
              <a:latin typeface="Open Sans" panose="020B0606030504020204" pitchFamily="34" charset="0"/>
            </a:endParaRPr>
          </a:p>
          <a:p>
            <a:pPr algn="just"/>
            <a:r>
              <a:rPr lang="en-US" b="0" i="0" dirty="0">
                <a:solidFill>
                  <a:srgbClr val="4A4A4A"/>
                </a:solidFill>
                <a:effectLst/>
                <a:latin typeface="Open Sans" panose="020B0606030504020204" pitchFamily="34" charset="0"/>
              </a:rPr>
              <a:t>Once the entire team agrees on the product backlog items and sets the Sprint goal, the development team starts developing the functionality. It does so by designing the system and the work needed to convert the Product Backlog into a working product Increment. By the end of sprint planning, the development team should be able to explain how it is going to accomplish the Sprint Goal.</a:t>
            </a:r>
          </a:p>
          <a:p>
            <a:endParaRPr lang="en-IN" dirty="0"/>
          </a:p>
        </p:txBody>
      </p:sp>
      <p:sp>
        <p:nvSpPr>
          <p:cNvPr id="4" name="Slide Number Placeholder 3"/>
          <p:cNvSpPr>
            <a:spLocks noGrp="1"/>
          </p:cNvSpPr>
          <p:nvPr>
            <p:ph type="sldNum" sz="quarter" idx="5"/>
          </p:nvPr>
        </p:nvSpPr>
        <p:spPr/>
        <p:txBody>
          <a:bodyPr/>
          <a:lstStyle/>
          <a:p>
            <a:fld id="{44E9750C-2A54-471A-9CFB-A32AC57AF751}" type="slidenum">
              <a:rPr lang="en-IN" smtClean="0"/>
              <a:t>25</a:t>
            </a:fld>
            <a:endParaRPr lang="en-IN"/>
          </a:p>
        </p:txBody>
      </p:sp>
    </p:spTree>
    <p:extLst>
      <p:ext uri="{BB962C8B-B14F-4D97-AF65-F5344CB8AC3E}">
        <p14:creationId xmlns:p14="http://schemas.microsoft.com/office/powerpoint/2010/main" val="16106034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4A4A4A"/>
                </a:solidFill>
                <a:effectLst/>
                <a:latin typeface="Open Sans" panose="020B0606030504020204" pitchFamily="34" charset="0"/>
              </a:rPr>
              <a:t>Scrum Planning</a:t>
            </a:r>
            <a:endParaRPr lang="en-US" b="0" i="0" dirty="0">
              <a:solidFill>
                <a:srgbClr val="4A4A4A"/>
              </a:solidFill>
              <a:effectLst/>
              <a:latin typeface="Open Sans" panose="020B0606030504020204" pitchFamily="34" charset="0"/>
            </a:endParaRPr>
          </a:p>
          <a:p>
            <a:pPr algn="just"/>
            <a:r>
              <a:rPr lang="en-US" b="0" i="0" dirty="0">
                <a:solidFill>
                  <a:srgbClr val="4A4A4A"/>
                </a:solidFill>
                <a:effectLst/>
                <a:latin typeface="Open Sans" panose="020B0606030504020204" pitchFamily="34" charset="0"/>
              </a:rPr>
              <a:t>It is a meeting where the </a:t>
            </a:r>
            <a:r>
              <a:rPr lang="en-US" b="1" i="1" dirty="0">
                <a:solidFill>
                  <a:srgbClr val="4A4A4A"/>
                </a:solidFill>
                <a:effectLst/>
                <a:latin typeface="Open Sans" panose="020B0606030504020204" pitchFamily="34" charset="0"/>
              </a:rPr>
              <a:t>work to be done during a sprint is mapped out </a:t>
            </a:r>
            <a:r>
              <a:rPr lang="en-US" b="0" i="0" dirty="0">
                <a:solidFill>
                  <a:srgbClr val="4A4A4A"/>
                </a:solidFill>
                <a:effectLst/>
                <a:latin typeface="Open Sans" panose="020B0606030504020204" pitchFamily="34" charset="0"/>
              </a:rPr>
              <a:t>and the team members. During this meeting, the entire team clearly defines deliverables for the Sprint and assigns the work necessary to achieve that goal. It is an event where you can get answers to the following questions:</a:t>
            </a:r>
          </a:p>
          <a:p>
            <a:pPr algn="l"/>
            <a:r>
              <a:rPr lang="en-US" b="0" i="1" dirty="0">
                <a:solidFill>
                  <a:srgbClr val="4A4A4A"/>
                </a:solidFill>
                <a:effectLst/>
                <a:latin typeface="Open Sans" panose="020B0606030504020204" pitchFamily="34" charset="0"/>
              </a:rPr>
              <a:t>What can be delivered in this Sprint iteration?</a:t>
            </a:r>
            <a:endParaRPr lang="en-US" b="0" i="0" dirty="0">
              <a:solidFill>
                <a:srgbClr val="4A4A4A"/>
              </a:solidFill>
              <a:effectLst/>
              <a:latin typeface="Open Sans" panose="020B0606030504020204" pitchFamily="34" charset="0"/>
            </a:endParaRPr>
          </a:p>
          <a:p>
            <a:pPr algn="just"/>
            <a:r>
              <a:rPr lang="en-US" b="0" i="0" dirty="0">
                <a:solidFill>
                  <a:srgbClr val="4A4A4A"/>
                </a:solidFill>
                <a:effectLst/>
                <a:latin typeface="Open Sans" panose="020B0606030504020204" pitchFamily="34" charset="0"/>
              </a:rPr>
              <a:t>The development team decides on the functionality to be worked upon during the sprint duration. The product owner modifies product backlog accordingly and discusses the project target that a Sprint should achieve. Entire scrum team takes part in Sprint Planning to understand the work or tasks to be performed in that Sprint and create a sprint goal.</a:t>
            </a:r>
            <a:br>
              <a:rPr lang="en-US" b="0" i="0" dirty="0">
                <a:solidFill>
                  <a:srgbClr val="4A4A4A"/>
                </a:solidFill>
                <a:effectLst/>
                <a:latin typeface="Open Sans" panose="020B0606030504020204" pitchFamily="34" charset="0"/>
              </a:rPr>
            </a:br>
            <a:endParaRPr lang="en-US" b="0" i="0" dirty="0">
              <a:solidFill>
                <a:srgbClr val="4A4A4A"/>
              </a:solidFill>
              <a:effectLst/>
              <a:latin typeface="Open Sans" panose="020B0606030504020204" pitchFamily="34" charset="0"/>
            </a:endParaRPr>
          </a:p>
          <a:p>
            <a:pPr algn="l"/>
            <a:r>
              <a:rPr lang="en-US" b="0" i="1" dirty="0">
                <a:solidFill>
                  <a:srgbClr val="4A4A4A"/>
                </a:solidFill>
                <a:effectLst/>
                <a:latin typeface="Open Sans" panose="020B0606030504020204" pitchFamily="34" charset="0"/>
              </a:rPr>
              <a:t>How to achieve that work?</a:t>
            </a:r>
            <a:endParaRPr lang="en-US" b="0" i="0" dirty="0">
              <a:solidFill>
                <a:srgbClr val="4A4A4A"/>
              </a:solidFill>
              <a:effectLst/>
              <a:latin typeface="Open Sans" panose="020B0606030504020204" pitchFamily="34" charset="0"/>
            </a:endParaRPr>
          </a:p>
          <a:p>
            <a:pPr algn="just"/>
            <a:r>
              <a:rPr lang="en-US" b="0" i="0" dirty="0">
                <a:solidFill>
                  <a:srgbClr val="4A4A4A"/>
                </a:solidFill>
                <a:effectLst/>
                <a:latin typeface="Open Sans" panose="020B0606030504020204" pitchFamily="34" charset="0"/>
              </a:rPr>
              <a:t>Once the entire team agrees on the product backlog items and sets the Sprint goal, the development team starts developing the functionality. It does so by designing the system and the work needed to convert the Product Backlog into a working product Increment. By the end of sprint planning, the development team should be able to explain how it is going to accomplish the Sprint Goal.</a:t>
            </a:r>
          </a:p>
          <a:p>
            <a:endParaRPr lang="en-IN" dirty="0"/>
          </a:p>
        </p:txBody>
      </p:sp>
      <p:sp>
        <p:nvSpPr>
          <p:cNvPr id="4" name="Slide Number Placeholder 3"/>
          <p:cNvSpPr>
            <a:spLocks noGrp="1"/>
          </p:cNvSpPr>
          <p:nvPr>
            <p:ph type="sldNum" sz="quarter" idx="5"/>
          </p:nvPr>
        </p:nvSpPr>
        <p:spPr/>
        <p:txBody>
          <a:bodyPr/>
          <a:lstStyle/>
          <a:p>
            <a:fld id="{44E9750C-2A54-471A-9CFB-A32AC57AF751}" type="slidenum">
              <a:rPr lang="en-IN" smtClean="0"/>
              <a:t>26</a:t>
            </a:fld>
            <a:endParaRPr lang="en-IN"/>
          </a:p>
        </p:txBody>
      </p:sp>
    </p:spTree>
    <p:extLst>
      <p:ext uri="{BB962C8B-B14F-4D97-AF65-F5344CB8AC3E}">
        <p14:creationId xmlns:p14="http://schemas.microsoft.com/office/powerpoint/2010/main" val="6921283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b="0" i="0" dirty="0">
                <a:solidFill>
                  <a:srgbClr val="4A4A4A"/>
                </a:solidFill>
                <a:effectLst/>
                <a:latin typeface="Open Sans" panose="020B0606030504020204" pitchFamily="34" charset="0"/>
              </a:rPr>
              <a:t>Also known as a stand-up, it is a </a:t>
            </a:r>
            <a:r>
              <a:rPr lang="en-US" b="1" i="1" dirty="0">
                <a:solidFill>
                  <a:srgbClr val="4A4A4A"/>
                </a:solidFill>
                <a:effectLst/>
                <a:latin typeface="Open Sans" panose="020B0606030504020204" pitchFamily="34" charset="0"/>
              </a:rPr>
              <a:t>15-minute daily meeting</a:t>
            </a:r>
            <a:r>
              <a:rPr lang="en-US" b="0" i="0" dirty="0">
                <a:solidFill>
                  <a:srgbClr val="4A4A4A"/>
                </a:solidFill>
                <a:effectLst/>
                <a:latin typeface="Open Sans" panose="020B0606030504020204" pitchFamily="34" charset="0"/>
              </a:rPr>
              <a:t> where the team has a chance to get on the same page and put together a strategy for the next 24 hours. The entire daily scrum meeting is based on discussing three-question listed below:</a:t>
            </a:r>
          </a:p>
          <a:p>
            <a:pPr algn="just">
              <a:buFont typeface="+mj-lt"/>
              <a:buAutoNum type="arabicPeriod"/>
            </a:pPr>
            <a:r>
              <a:rPr lang="en-US" b="0" i="0" dirty="0">
                <a:solidFill>
                  <a:srgbClr val="4A4A4A"/>
                </a:solidFill>
                <a:effectLst/>
                <a:latin typeface="Open Sans" panose="020B0606030504020204" pitchFamily="34" charset="0"/>
              </a:rPr>
              <a:t>What was done yesterday by the scrum team that helped meet the sprint goal?</a:t>
            </a:r>
          </a:p>
          <a:p>
            <a:pPr algn="l">
              <a:buFont typeface="+mj-lt"/>
              <a:buAutoNum type="arabicPeriod"/>
            </a:pPr>
            <a:r>
              <a:rPr lang="en-US" b="0" i="0" dirty="0">
                <a:solidFill>
                  <a:srgbClr val="4A4A4A"/>
                </a:solidFill>
                <a:effectLst/>
                <a:latin typeface="Open Sans" panose="020B0606030504020204" pitchFamily="34" charset="0"/>
              </a:rPr>
              <a:t>What will be done today that will help meet the sprint goal?</a:t>
            </a:r>
          </a:p>
          <a:p>
            <a:pPr algn="l">
              <a:buFont typeface="+mj-lt"/>
              <a:buAutoNum type="arabicPeriod"/>
            </a:pPr>
            <a:r>
              <a:rPr lang="en-US" b="0" i="0" dirty="0">
                <a:solidFill>
                  <a:srgbClr val="4A4A4A"/>
                </a:solidFill>
                <a:effectLst/>
                <a:latin typeface="Open Sans" panose="020B0606030504020204" pitchFamily="34" charset="0"/>
              </a:rPr>
              <a:t>Are there impediments that are preventing the team from meeting the sprint goal?</a:t>
            </a:r>
          </a:p>
          <a:p>
            <a:endParaRPr lang="en-IN" dirty="0"/>
          </a:p>
        </p:txBody>
      </p:sp>
      <p:sp>
        <p:nvSpPr>
          <p:cNvPr id="4" name="Slide Number Placeholder 3"/>
          <p:cNvSpPr>
            <a:spLocks noGrp="1"/>
          </p:cNvSpPr>
          <p:nvPr>
            <p:ph type="sldNum" sz="quarter" idx="5"/>
          </p:nvPr>
        </p:nvSpPr>
        <p:spPr/>
        <p:txBody>
          <a:bodyPr/>
          <a:lstStyle/>
          <a:p>
            <a:fld id="{44E9750C-2A54-471A-9CFB-A32AC57AF751}" type="slidenum">
              <a:rPr lang="en-IN" smtClean="0"/>
              <a:t>27</a:t>
            </a:fld>
            <a:endParaRPr lang="en-IN"/>
          </a:p>
        </p:txBody>
      </p:sp>
    </p:spTree>
    <p:extLst>
      <p:ext uri="{BB962C8B-B14F-4D97-AF65-F5344CB8AC3E}">
        <p14:creationId xmlns:p14="http://schemas.microsoft.com/office/powerpoint/2010/main" val="31404582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4A4A4A"/>
                </a:solidFill>
                <a:effectLst/>
                <a:latin typeface="Open Sans" panose="020B0606030504020204" pitchFamily="34" charset="0"/>
              </a:rPr>
              <a:t>Sprit Review</a:t>
            </a:r>
            <a:endParaRPr lang="en-US" b="0" i="0" dirty="0">
              <a:solidFill>
                <a:srgbClr val="4A4A4A"/>
              </a:solidFill>
              <a:effectLst/>
              <a:latin typeface="Open Sans" panose="020B0606030504020204" pitchFamily="34" charset="0"/>
            </a:endParaRPr>
          </a:p>
          <a:p>
            <a:pPr algn="just"/>
            <a:r>
              <a:rPr lang="en-US" b="0" i="0" dirty="0">
                <a:solidFill>
                  <a:srgbClr val="4A4A4A"/>
                </a:solidFill>
                <a:effectLst/>
                <a:latin typeface="Open Sans" panose="020B0606030504020204" pitchFamily="34" charset="0"/>
              </a:rPr>
              <a:t>During the sprint review, product owner explains what the planned work was and what was not completed during the Sprint. The team then </a:t>
            </a:r>
            <a:r>
              <a:rPr lang="en-US" b="1" i="1" dirty="0">
                <a:solidFill>
                  <a:srgbClr val="4A4A4A"/>
                </a:solidFill>
                <a:effectLst/>
                <a:latin typeface="Open Sans" panose="020B0606030504020204" pitchFamily="34" charset="0"/>
              </a:rPr>
              <a:t>presents completed work</a:t>
            </a:r>
            <a:r>
              <a:rPr lang="en-US" b="0" i="0" dirty="0">
                <a:solidFill>
                  <a:srgbClr val="4A4A4A"/>
                </a:solidFill>
                <a:effectLst/>
                <a:latin typeface="Open Sans" panose="020B0606030504020204" pitchFamily="34" charset="0"/>
              </a:rPr>
              <a:t> and discuss what went well and how problems were solved. Here are some important points related to scrum review:</a:t>
            </a:r>
          </a:p>
          <a:p>
            <a:pPr algn="l">
              <a:buFont typeface="Arial" panose="020B0604020202020204" pitchFamily="34" charset="0"/>
              <a:buChar char="•"/>
            </a:pPr>
            <a:r>
              <a:rPr lang="en-US" b="0" i="0" dirty="0">
                <a:solidFill>
                  <a:srgbClr val="4A4A4A"/>
                </a:solidFill>
                <a:effectLst/>
                <a:latin typeface="Open Sans" panose="020B0606030504020204" pitchFamily="34" charset="0"/>
              </a:rPr>
              <a:t>Sprint Review meeting is held at the end of each sprint</a:t>
            </a:r>
          </a:p>
          <a:p>
            <a:pPr algn="l">
              <a:buFont typeface="Arial" panose="020B0604020202020204" pitchFamily="34" charset="0"/>
              <a:buChar char="•"/>
            </a:pPr>
            <a:r>
              <a:rPr lang="en-US" b="0" i="0" dirty="0">
                <a:solidFill>
                  <a:srgbClr val="4A4A4A"/>
                </a:solidFill>
                <a:effectLst/>
                <a:latin typeface="Open Sans" panose="020B0606030504020204" pitchFamily="34" charset="0"/>
              </a:rPr>
              <a:t>It doesn’t have a fixed time frame. It lasts at most for 4 hours for a one-month sprint or can be shorter for shorter sprints</a:t>
            </a:r>
          </a:p>
          <a:p>
            <a:pPr algn="l">
              <a:buFont typeface="Arial" panose="020B0604020202020204" pitchFamily="34" charset="0"/>
              <a:buChar char="•"/>
            </a:pPr>
            <a:r>
              <a:rPr lang="en-US" b="0" i="0" dirty="0">
                <a:solidFill>
                  <a:srgbClr val="4A4A4A"/>
                </a:solidFill>
                <a:effectLst/>
                <a:latin typeface="Open Sans" panose="020B0606030504020204" pitchFamily="34" charset="0"/>
              </a:rPr>
              <a:t>The scrum team and the stakeholders collaborate and plan for the next sprint goal</a:t>
            </a:r>
          </a:p>
          <a:p>
            <a:pPr algn="l">
              <a:buFont typeface="Arial" panose="020B0604020202020204" pitchFamily="34" charset="0"/>
              <a:buChar char="•"/>
            </a:pPr>
            <a:r>
              <a:rPr lang="en-US" b="0" i="0" dirty="0">
                <a:solidFill>
                  <a:srgbClr val="4A4A4A"/>
                </a:solidFill>
                <a:effectLst/>
                <a:latin typeface="Open Sans" panose="020B0606030504020204" pitchFamily="34" charset="0"/>
              </a:rPr>
              <a:t>The team does research on the marketplaces and estimates the budget, potential capabilities, timeline, and marketplaces for the upcoming releases</a:t>
            </a:r>
          </a:p>
          <a:p>
            <a:pPr algn="l"/>
            <a:r>
              <a:rPr lang="en-US" b="0" i="0" dirty="0">
                <a:solidFill>
                  <a:srgbClr val="4A4A4A"/>
                </a:solidFill>
                <a:effectLst/>
                <a:latin typeface="Open Sans" panose="020B0606030504020204" pitchFamily="34" charset="0"/>
              </a:rPr>
              <a:t>Thus, keeping all these factors in mind, a revised Product Backlog is the result at the end of the Sprint Review Meeting. </a:t>
            </a:r>
          </a:p>
          <a:p>
            <a:endParaRPr lang="en-IN" dirty="0"/>
          </a:p>
        </p:txBody>
      </p:sp>
      <p:sp>
        <p:nvSpPr>
          <p:cNvPr id="4" name="Slide Number Placeholder 3"/>
          <p:cNvSpPr>
            <a:spLocks noGrp="1"/>
          </p:cNvSpPr>
          <p:nvPr>
            <p:ph type="sldNum" sz="quarter" idx="5"/>
          </p:nvPr>
        </p:nvSpPr>
        <p:spPr/>
        <p:txBody>
          <a:bodyPr/>
          <a:lstStyle/>
          <a:p>
            <a:fld id="{44E9750C-2A54-471A-9CFB-A32AC57AF751}" type="slidenum">
              <a:rPr lang="en-IN" smtClean="0"/>
              <a:t>28</a:t>
            </a:fld>
            <a:endParaRPr lang="en-IN"/>
          </a:p>
        </p:txBody>
      </p:sp>
    </p:spTree>
    <p:extLst>
      <p:ext uri="{BB962C8B-B14F-4D97-AF65-F5344CB8AC3E}">
        <p14:creationId xmlns:p14="http://schemas.microsoft.com/office/powerpoint/2010/main" val="19954485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4A4A4A"/>
                </a:solidFill>
                <a:effectLst/>
                <a:latin typeface="Open Sans" panose="020B0606030504020204" pitchFamily="34" charset="0"/>
              </a:rPr>
              <a:t>During sprint retrospective, the team discusses </a:t>
            </a:r>
            <a:r>
              <a:rPr lang="en-US" b="1" i="1" dirty="0">
                <a:solidFill>
                  <a:srgbClr val="4A4A4A"/>
                </a:solidFill>
                <a:effectLst/>
                <a:latin typeface="Open Sans" panose="020B0606030504020204" pitchFamily="34" charset="0"/>
              </a:rPr>
              <a:t>what went right, what went wrong, and how to improve</a:t>
            </a:r>
            <a:r>
              <a:rPr lang="en-US" b="0" i="0" dirty="0">
                <a:solidFill>
                  <a:srgbClr val="4A4A4A"/>
                </a:solidFill>
                <a:effectLst/>
                <a:latin typeface="Open Sans" panose="020B0606030504020204" pitchFamily="34" charset="0"/>
              </a:rPr>
              <a:t>. They decide on how to fix the problems and create a plan for improvements to be enacted during the next sprint. Regardless of how good a Scrum team is, there is always room for improvement. A good Scrum team will always focus on continuous improvement opportunities which is usually discussed in the Sprint Retrospective Meeting.</a:t>
            </a:r>
            <a:endParaRPr lang="en-IN" dirty="0"/>
          </a:p>
        </p:txBody>
      </p:sp>
      <p:sp>
        <p:nvSpPr>
          <p:cNvPr id="4" name="Slide Number Placeholder 3"/>
          <p:cNvSpPr>
            <a:spLocks noGrp="1"/>
          </p:cNvSpPr>
          <p:nvPr>
            <p:ph type="sldNum" sz="quarter" idx="5"/>
          </p:nvPr>
        </p:nvSpPr>
        <p:spPr/>
        <p:txBody>
          <a:bodyPr/>
          <a:lstStyle/>
          <a:p>
            <a:fld id="{44E9750C-2A54-471A-9CFB-A32AC57AF751}" type="slidenum">
              <a:rPr lang="en-IN" smtClean="0"/>
              <a:t>29</a:t>
            </a:fld>
            <a:endParaRPr lang="en-IN"/>
          </a:p>
        </p:txBody>
      </p:sp>
    </p:spTree>
    <p:extLst>
      <p:ext uri="{BB962C8B-B14F-4D97-AF65-F5344CB8AC3E}">
        <p14:creationId xmlns:p14="http://schemas.microsoft.com/office/powerpoint/2010/main" val="7599114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b="1" i="0" dirty="0">
                <a:solidFill>
                  <a:srgbClr val="4A4A4A"/>
                </a:solidFill>
                <a:effectLst/>
                <a:latin typeface="Open Sans" panose="020B0606030504020204" pitchFamily="34" charset="0"/>
              </a:rPr>
              <a:t>Scrum Artifacts</a:t>
            </a:r>
            <a:endParaRPr lang="en-US" b="0" i="0" dirty="0">
              <a:solidFill>
                <a:srgbClr val="4A4A4A"/>
              </a:solidFill>
              <a:effectLst/>
              <a:latin typeface="Open Sans" panose="020B0606030504020204" pitchFamily="34" charset="0"/>
            </a:endParaRPr>
          </a:p>
          <a:p>
            <a:pPr algn="just"/>
            <a:r>
              <a:rPr lang="en-US" b="0" i="0" dirty="0">
                <a:solidFill>
                  <a:srgbClr val="4A4A4A"/>
                </a:solidFill>
                <a:effectLst/>
                <a:latin typeface="Open Sans" panose="020B0606030504020204" pitchFamily="34" charset="0"/>
              </a:rPr>
              <a:t>Artifacts are just physical records that provide project details when developing a product. Scrum Artifacts include:</a:t>
            </a:r>
          </a:p>
          <a:p>
            <a:pPr algn="l"/>
            <a:r>
              <a:rPr lang="en-US" b="1" i="0" dirty="0">
                <a:solidFill>
                  <a:srgbClr val="4A4A4A"/>
                </a:solidFill>
                <a:effectLst/>
                <a:latin typeface="Open Sans" panose="020B0606030504020204" pitchFamily="34" charset="0"/>
              </a:rPr>
              <a:t>Product Backlog</a:t>
            </a:r>
            <a:endParaRPr lang="en-US" b="0" i="0" dirty="0">
              <a:solidFill>
                <a:srgbClr val="4A4A4A"/>
              </a:solidFill>
              <a:effectLst/>
              <a:latin typeface="Open Sans" panose="020B0606030504020204" pitchFamily="34" charset="0"/>
            </a:endParaRPr>
          </a:p>
          <a:p>
            <a:pPr algn="just"/>
            <a:r>
              <a:rPr lang="en-US" b="0" i="0" dirty="0">
                <a:solidFill>
                  <a:srgbClr val="4A4A4A"/>
                </a:solidFill>
                <a:effectLst/>
                <a:latin typeface="Open Sans" panose="020B0606030504020204" pitchFamily="34" charset="0"/>
              </a:rPr>
              <a:t>It is a simple document that outlines the </a:t>
            </a:r>
            <a:r>
              <a:rPr lang="en-US" b="1" i="1" dirty="0">
                <a:solidFill>
                  <a:srgbClr val="4A4A4A"/>
                </a:solidFill>
                <a:effectLst/>
                <a:latin typeface="Open Sans" panose="020B0606030504020204" pitchFamily="34" charset="0"/>
              </a:rPr>
              <a:t>list of tasks and every requirement that the final product needs</a:t>
            </a:r>
            <a:r>
              <a:rPr lang="en-US" b="0" i="0" dirty="0">
                <a:solidFill>
                  <a:srgbClr val="4A4A4A"/>
                </a:solidFill>
                <a:effectLst/>
                <a:latin typeface="Open Sans" panose="020B0606030504020204" pitchFamily="34" charset="0"/>
              </a:rPr>
              <a:t>. It is constantly evolving and is never complete. The Product Owner manages the Product Backlog, including how it’s made available to the scrum team, its content, and how it’s ordered, everything.  The Product Owner and the rest of the scrum team work together to review the Product Backlog and make adjustments as and when necessary. For each item in the product backlog, you should add some additional information like:</a:t>
            </a:r>
          </a:p>
          <a:p>
            <a:pPr algn="l">
              <a:buFont typeface="Arial" panose="020B0604020202020204" pitchFamily="34" charset="0"/>
              <a:buChar char="•"/>
            </a:pPr>
            <a:r>
              <a:rPr lang="en-US" b="0" i="0" dirty="0">
                <a:solidFill>
                  <a:srgbClr val="4A4A4A"/>
                </a:solidFill>
                <a:effectLst/>
                <a:latin typeface="Open Sans" panose="020B0606030504020204" pitchFamily="34" charset="0"/>
              </a:rPr>
              <a:t>Description</a:t>
            </a:r>
          </a:p>
          <a:p>
            <a:pPr algn="l">
              <a:buFont typeface="Arial" panose="020B0604020202020204" pitchFamily="34" charset="0"/>
              <a:buChar char="•"/>
            </a:pPr>
            <a:r>
              <a:rPr lang="en-US" b="0" i="0" dirty="0">
                <a:solidFill>
                  <a:srgbClr val="4A4A4A"/>
                </a:solidFill>
                <a:effectLst/>
                <a:latin typeface="Open Sans" panose="020B0606030504020204" pitchFamily="34" charset="0"/>
              </a:rPr>
              <a:t>Order based on priority</a:t>
            </a:r>
          </a:p>
          <a:p>
            <a:pPr algn="l">
              <a:buFont typeface="Arial" panose="020B0604020202020204" pitchFamily="34" charset="0"/>
              <a:buChar char="•"/>
            </a:pPr>
            <a:r>
              <a:rPr lang="en-US" b="0" i="0" dirty="0">
                <a:solidFill>
                  <a:srgbClr val="4A4A4A"/>
                </a:solidFill>
                <a:effectLst/>
                <a:latin typeface="Open Sans" panose="020B0606030504020204" pitchFamily="34" charset="0"/>
              </a:rPr>
              <a:t>Estimate</a:t>
            </a:r>
          </a:p>
          <a:p>
            <a:pPr algn="l">
              <a:buFont typeface="Arial" panose="020B0604020202020204" pitchFamily="34" charset="0"/>
              <a:buChar char="•"/>
            </a:pPr>
            <a:r>
              <a:rPr lang="en-US" b="0" i="0" dirty="0">
                <a:solidFill>
                  <a:srgbClr val="4A4A4A"/>
                </a:solidFill>
                <a:effectLst/>
                <a:latin typeface="Open Sans" panose="020B0606030504020204" pitchFamily="34" charset="0"/>
              </a:rPr>
              <a:t>Value to the business</a:t>
            </a:r>
          </a:p>
          <a:p>
            <a:pPr algn="l"/>
            <a:r>
              <a:rPr lang="en-US" b="1" i="0" dirty="0">
                <a:solidFill>
                  <a:srgbClr val="4A4A4A"/>
                </a:solidFill>
                <a:effectLst/>
                <a:latin typeface="Open Sans" panose="020B0606030504020204" pitchFamily="34" charset="0"/>
              </a:rPr>
              <a:t>Sprint Backlog</a:t>
            </a:r>
            <a:endParaRPr lang="en-US" b="0" i="0" dirty="0">
              <a:solidFill>
                <a:srgbClr val="4A4A4A"/>
              </a:solidFill>
              <a:effectLst/>
              <a:latin typeface="Open Sans" panose="020B0606030504020204" pitchFamily="34" charset="0"/>
            </a:endParaRPr>
          </a:p>
          <a:p>
            <a:pPr algn="just"/>
            <a:r>
              <a:rPr lang="en-US" b="0" i="0" dirty="0">
                <a:solidFill>
                  <a:srgbClr val="4A4A4A"/>
                </a:solidFill>
                <a:effectLst/>
                <a:latin typeface="Open Sans" panose="020B0606030504020204" pitchFamily="34" charset="0"/>
              </a:rPr>
              <a:t>It is the list of all items from the product backlog that need to be worked on during a sprint. Team members sign up for tasks based on their skills and priorities. It is a </a:t>
            </a:r>
            <a:r>
              <a:rPr lang="en-US" b="1" i="1" dirty="0">
                <a:solidFill>
                  <a:srgbClr val="4A4A4A"/>
                </a:solidFill>
                <a:effectLst/>
                <a:latin typeface="Open Sans" panose="020B0606030504020204" pitchFamily="34" charset="0"/>
              </a:rPr>
              <a:t>real-time picture of the work</a:t>
            </a:r>
            <a:r>
              <a:rPr lang="en-US" b="0" i="0" dirty="0">
                <a:solidFill>
                  <a:srgbClr val="4A4A4A"/>
                </a:solidFill>
                <a:effectLst/>
                <a:latin typeface="Open Sans" panose="020B0606030504020204" pitchFamily="34" charset="0"/>
              </a:rPr>
              <a:t> that the team currently plans to complete during the sprint. Here are some important points about sprint backlog:</a:t>
            </a:r>
          </a:p>
          <a:p>
            <a:pPr algn="l">
              <a:buFont typeface="Arial" panose="020B0604020202020204" pitchFamily="34" charset="0"/>
              <a:buChar char="•"/>
            </a:pPr>
            <a:r>
              <a:rPr lang="en-US" b="0" i="0" dirty="0">
                <a:solidFill>
                  <a:srgbClr val="4A4A4A"/>
                </a:solidFill>
                <a:effectLst/>
                <a:latin typeface="Open Sans" panose="020B0606030504020204" pitchFamily="34" charset="0"/>
              </a:rPr>
              <a:t>The sprint backlog is dynamic in nature because each scrum sprint has repeated changes to reach the goal</a:t>
            </a:r>
          </a:p>
          <a:p>
            <a:pPr algn="l">
              <a:buFont typeface="Arial" panose="020B0604020202020204" pitchFamily="34" charset="0"/>
              <a:buChar char="•"/>
            </a:pPr>
            <a:r>
              <a:rPr lang="en-US" b="0" i="0" dirty="0">
                <a:solidFill>
                  <a:srgbClr val="4A4A4A"/>
                </a:solidFill>
                <a:effectLst/>
                <a:latin typeface="Open Sans" panose="020B0606030504020204" pitchFamily="34" charset="0"/>
              </a:rPr>
              <a:t>It is the outcome of sprint planning meeting sessions</a:t>
            </a:r>
          </a:p>
          <a:p>
            <a:pPr algn="l">
              <a:buFont typeface="Arial" panose="020B0604020202020204" pitchFamily="34" charset="0"/>
              <a:buChar char="•"/>
            </a:pPr>
            <a:r>
              <a:rPr lang="en-US" b="0" i="0" dirty="0">
                <a:solidFill>
                  <a:srgbClr val="4A4A4A"/>
                </a:solidFill>
                <a:effectLst/>
                <a:latin typeface="Open Sans" panose="020B0606030504020204" pitchFamily="34" charset="0"/>
              </a:rPr>
              <a:t>The development team owns the sprint backlog and divides tasks according to their skills</a:t>
            </a:r>
          </a:p>
          <a:p>
            <a:pPr algn="l">
              <a:buFont typeface="Arial" panose="020B0604020202020204" pitchFamily="34" charset="0"/>
              <a:buChar char="•"/>
            </a:pPr>
            <a:r>
              <a:rPr lang="en-US" b="0" i="0" dirty="0">
                <a:solidFill>
                  <a:srgbClr val="4A4A4A"/>
                </a:solidFill>
                <a:effectLst/>
                <a:latin typeface="Open Sans" panose="020B0606030504020204" pitchFamily="34" charset="0"/>
              </a:rPr>
              <a:t>It is a highly visible, real-time picture of the work that the Development Team plans to accomplish</a:t>
            </a:r>
          </a:p>
          <a:p>
            <a:pPr algn="l"/>
            <a:r>
              <a:rPr lang="en-US" b="1" i="0" dirty="0">
                <a:solidFill>
                  <a:srgbClr val="4A4A4A"/>
                </a:solidFill>
                <a:effectLst/>
                <a:latin typeface="Open Sans" panose="020B0606030504020204" pitchFamily="34" charset="0"/>
              </a:rPr>
              <a:t>Product Increment</a:t>
            </a:r>
            <a:endParaRPr lang="en-US" b="0" i="0" dirty="0">
              <a:solidFill>
                <a:srgbClr val="4A4A4A"/>
              </a:solidFill>
              <a:effectLst/>
              <a:latin typeface="Open Sans" panose="020B0606030504020204" pitchFamily="34" charset="0"/>
            </a:endParaRPr>
          </a:p>
          <a:p>
            <a:pPr algn="just"/>
            <a:r>
              <a:rPr lang="en-US" b="0" i="0" dirty="0">
                <a:solidFill>
                  <a:srgbClr val="4A4A4A"/>
                </a:solidFill>
                <a:effectLst/>
                <a:latin typeface="Open Sans" panose="020B0606030504020204" pitchFamily="34" charset="0"/>
              </a:rPr>
              <a:t>The most important artifact is the </a:t>
            </a:r>
            <a:r>
              <a:rPr lang="en-US" b="1" i="1" dirty="0">
                <a:solidFill>
                  <a:srgbClr val="4A4A4A"/>
                </a:solidFill>
                <a:effectLst/>
                <a:latin typeface="Open Sans" panose="020B0606030504020204" pitchFamily="34" charset="0"/>
              </a:rPr>
              <a:t>product improvement</a:t>
            </a:r>
            <a:r>
              <a:rPr lang="en-US" b="0" i="0" dirty="0">
                <a:solidFill>
                  <a:srgbClr val="4A4A4A"/>
                </a:solidFill>
                <a:effectLst/>
                <a:latin typeface="Open Sans" panose="020B0606030504020204" pitchFamily="34" charset="0"/>
              </a:rPr>
              <a:t>, or in other words, the sum of product work completed during a Sprint, combined with all work completed during previous sprints. Important point is that the increment must be in useable condition regardless of whether the Product Owner decides to release it.</a:t>
            </a:r>
          </a:p>
          <a:p>
            <a:endParaRPr lang="en-IN" dirty="0"/>
          </a:p>
        </p:txBody>
      </p:sp>
      <p:sp>
        <p:nvSpPr>
          <p:cNvPr id="4" name="Slide Number Placeholder 3"/>
          <p:cNvSpPr>
            <a:spLocks noGrp="1"/>
          </p:cNvSpPr>
          <p:nvPr>
            <p:ph type="sldNum" sz="quarter" idx="5"/>
          </p:nvPr>
        </p:nvSpPr>
        <p:spPr/>
        <p:txBody>
          <a:bodyPr/>
          <a:lstStyle/>
          <a:p>
            <a:fld id="{44E9750C-2A54-471A-9CFB-A32AC57AF751}" type="slidenum">
              <a:rPr lang="en-IN" smtClean="0"/>
              <a:t>30</a:t>
            </a:fld>
            <a:endParaRPr lang="en-IN"/>
          </a:p>
        </p:txBody>
      </p:sp>
    </p:spTree>
    <p:extLst>
      <p:ext uri="{BB962C8B-B14F-4D97-AF65-F5344CB8AC3E}">
        <p14:creationId xmlns:p14="http://schemas.microsoft.com/office/powerpoint/2010/main" val="16927833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4A4A4A"/>
                </a:solidFill>
                <a:effectLst/>
                <a:latin typeface="Open Sans" panose="020B0606030504020204" pitchFamily="34" charset="0"/>
              </a:rPr>
              <a:t>Step1:</a:t>
            </a:r>
            <a:r>
              <a:rPr lang="en-US" b="0" i="0" dirty="0">
                <a:solidFill>
                  <a:srgbClr val="4A4A4A"/>
                </a:solidFill>
                <a:effectLst/>
                <a:latin typeface="Open Sans" panose="020B0606030504020204" pitchFamily="34" charset="0"/>
              </a:rPr>
              <a:t> Scrum process begins with a </a:t>
            </a:r>
            <a:r>
              <a:rPr lang="en-US" b="1" i="1" dirty="0">
                <a:solidFill>
                  <a:srgbClr val="4A4A4A"/>
                </a:solidFill>
                <a:effectLst/>
                <a:latin typeface="Open Sans" panose="020B0606030504020204" pitchFamily="34" charset="0"/>
              </a:rPr>
              <a:t>product owner</a:t>
            </a:r>
            <a:r>
              <a:rPr lang="en-US" b="0" i="0" dirty="0">
                <a:solidFill>
                  <a:srgbClr val="4A4A4A"/>
                </a:solidFill>
                <a:effectLst/>
                <a:latin typeface="Open Sans" panose="020B0606030504020204" pitchFamily="34" charset="0"/>
              </a:rPr>
              <a:t>. Product Owner creates a </a:t>
            </a:r>
            <a:r>
              <a:rPr lang="en-US" b="1" i="1" dirty="0">
                <a:solidFill>
                  <a:srgbClr val="4A4A4A"/>
                </a:solidFill>
                <a:effectLst/>
                <a:latin typeface="Open Sans" panose="020B0606030504020204" pitchFamily="34" charset="0"/>
              </a:rPr>
              <a:t>product backlog</a:t>
            </a:r>
            <a:r>
              <a:rPr lang="en-US" b="1" i="0" dirty="0">
                <a:solidFill>
                  <a:srgbClr val="4A4A4A"/>
                </a:solidFill>
                <a:effectLst/>
                <a:latin typeface="Open Sans" panose="020B0606030504020204" pitchFamily="34" charset="0"/>
              </a:rPr>
              <a:t>,</a:t>
            </a:r>
            <a:r>
              <a:rPr lang="en-US" b="0" i="0" dirty="0">
                <a:solidFill>
                  <a:srgbClr val="4A4A4A"/>
                </a:solidFill>
                <a:effectLst/>
                <a:latin typeface="Open Sans" panose="020B0606030504020204" pitchFamily="34" charset="0"/>
              </a:rPr>
              <a:t> a list of tasks and requirements the final product needs. The important part is that product backlog must be </a:t>
            </a:r>
            <a:r>
              <a:rPr lang="en-US" b="1" i="0" dirty="0">
                <a:solidFill>
                  <a:srgbClr val="4A4A4A"/>
                </a:solidFill>
                <a:effectLst/>
                <a:latin typeface="Open Sans" panose="020B0606030504020204" pitchFamily="34" charset="0"/>
              </a:rPr>
              <a:t>prioritized.</a:t>
            </a:r>
            <a:endParaRPr lang="en-US" b="0" i="0" dirty="0">
              <a:solidFill>
                <a:srgbClr val="4A4A4A"/>
              </a:solidFill>
              <a:effectLst/>
              <a:latin typeface="Open Sans" panose="020B0606030504020204" pitchFamily="34" charset="0"/>
            </a:endParaRPr>
          </a:p>
          <a:p>
            <a:pPr algn="l"/>
            <a:r>
              <a:rPr lang="en-US" b="1" i="0" dirty="0">
                <a:solidFill>
                  <a:srgbClr val="4A4A4A"/>
                </a:solidFill>
                <a:effectLst/>
                <a:latin typeface="Open Sans" panose="020B0606030504020204" pitchFamily="34" charset="0"/>
              </a:rPr>
              <a:t>Step2:</a:t>
            </a:r>
            <a:r>
              <a:rPr lang="en-US" b="0" i="0" dirty="0">
                <a:solidFill>
                  <a:srgbClr val="4A4A4A"/>
                </a:solidFill>
                <a:effectLst/>
                <a:latin typeface="Open Sans" panose="020B0606030504020204" pitchFamily="34" charset="0"/>
              </a:rPr>
              <a:t> The scrum team gets together for </a:t>
            </a:r>
            <a:r>
              <a:rPr lang="en-US" b="1" i="1" dirty="0">
                <a:solidFill>
                  <a:srgbClr val="4A4A4A"/>
                </a:solidFill>
                <a:effectLst/>
                <a:latin typeface="Open Sans" panose="020B0606030504020204" pitchFamily="34" charset="0"/>
              </a:rPr>
              <a:t>sprint planning</a:t>
            </a:r>
            <a:r>
              <a:rPr lang="en-US" b="0" i="0" dirty="0">
                <a:solidFill>
                  <a:srgbClr val="4A4A4A"/>
                </a:solidFill>
                <a:effectLst/>
                <a:latin typeface="Open Sans" panose="020B0606030504020204" pitchFamily="34" charset="0"/>
              </a:rPr>
              <a:t>, which is when the team decides together what to work on first from the product backlog. This subset of items from the product backlog becomes the </a:t>
            </a:r>
            <a:r>
              <a:rPr lang="en-US" b="1" i="0" dirty="0">
                <a:solidFill>
                  <a:srgbClr val="4A4A4A"/>
                </a:solidFill>
                <a:effectLst/>
                <a:latin typeface="Open Sans" panose="020B0606030504020204" pitchFamily="34" charset="0"/>
              </a:rPr>
              <a:t>s</a:t>
            </a:r>
            <a:r>
              <a:rPr lang="en-US" b="1" i="1" dirty="0">
                <a:solidFill>
                  <a:srgbClr val="4A4A4A"/>
                </a:solidFill>
                <a:effectLst/>
                <a:latin typeface="Open Sans" panose="020B0606030504020204" pitchFamily="34" charset="0"/>
              </a:rPr>
              <a:t>print backlog</a:t>
            </a:r>
            <a:r>
              <a:rPr lang="en-US" b="1" i="0" dirty="0">
                <a:solidFill>
                  <a:srgbClr val="4A4A4A"/>
                </a:solidFill>
                <a:effectLst/>
                <a:latin typeface="Open Sans" panose="020B0606030504020204" pitchFamily="34" charset="0"/>
              </a:rPr>
              <a:t>.</a:t>
            </a:r>
            <a:endParaRPr lang="en-US" b="0" i="0" dirty="0">
              <a:solidFill>
                <a:srgbClr val="4A4A4A"/>
              </a:solidFill>
              <a:effectLst/>
              <a:latin typeface="Open Sans" panose="020B0606030504020204" pitchFamily="34" charset="0"/>
            </a:endParaRPr>
          </a:p>
          <a:p>
            <a:pPr algn="just"/>
            <a:r>
              <a:rPr lang="en-US" b="1" i="0" dirty="0">
                <a:solidFill>
                  <a:srgbClr val="4A4A4A"/>
                </a:solidFill>
                <a:effectLst/>
                <a:latin typeface="Open Sans" panose="020B0606030504020204" pitchFamily="34" charset="0"/>
              </a:rPr>
              <a:t>Step3:</a:t>
            </a:r>
            <a:r>
              <a:rPr lang="en-US" b="0" i="0" dirty="0">
                <a:solidFill>
                  <a:srgbClr val="4A4A4A"/>
                </a:solidFill>
                <a:effectLst/>
                <a:latin typeface="Open Sans" panose="020B0606030504020204" pitchFamily="34" charset="0"/>
              </a:rPr>
              <a:t> During the sprint, the team meets to communicate progress and issues, this meeting is called the </a:t>
            </a:r>
            <a:r>
              <a:rPr lang="en-US" b="1" i="1" dirty="0">
                <a:solidFill>
                  <a:srgbClr val="4A4A4A"/>
                </a:solidFill>
                <a:effectLst/>
                <a:latin typeface="Open Sans" panose="020B0606030504020204" pitchFamily="34" charset="0"/>
              </a:rPr>
              <a:t>daily scrum. </a:t>
            </a:r>
            <a:r>
              <a:rPr lang="en-US" b="0" i="0" dirty="0">
                <a:solidFill>
                  <a:srgbClr val="4A4A4A"/>
                </a:solidFill>
                <a:effectLst/>
                <a:latin typeface="Open Sans" panose="020B0606030504020204" pitchFamily="34" charset="0"/>
              </a:rPr>
              <a:t>It is overseen by the </a:t>
            </a:r>
            <a:r>
              <a:rPr lang="en-US" b="1" i="1" dirty="0">
                <a:solidFill>
                  <a:srgbClr val="4A4A4A"/>
                </a:solidFill>
                <a:effectLst/>
                <a:latin typeface="Open Sans" panose="020B0606030504020204" pitchFamily="34" charset="0"/>
              </a:rPr>
              <a:t>scrum master</a:t>
            </a:r>
            <a:r>
              <a:rPr lang="en-US" b="0" i="0" dirty="0">
                <a:solidFill>
                  <a:srgbClr val="4A4A4A"/>
                </a:solidFill>
                <a:effectLst/>
                <a:latin typeface="Open Sans" panose="020B0606030504020204" pitchFamily="34" charset="0"/>
              </a:rPr>
              <a:t> who ensures that all the team members follow scrum’s theories, rules, and practices.</a:t>
            </a:r>
          </a:p>
          <a:p>
            <a:pPr algn="just"/>
            <a:r>
              <a:rPr lang="en-US" b="1" i="0" dirty="0">
                <a:solidFill>
                  <a:srgbClr val="4A4A4A"/>
                </a:solidFill>
                <a:effectLst/>
                <a:latin typeface="Open Sans" panose="020B0606030504020204" pitchFamily="34" charset="0"/>
              </a:rPr>
              <a:t>Step4:</a:t>
            </a:r>
            <a:r>
              <a:rPr lang="en-US" b="0" i="0" dirty="0">
                <a:solidFill>
                  <a:srgbClr val="4A4A4A"/>
                </a:solidFill>
                <a:effectLst/>
                <a:latin typeface="Open Sans" panose="020B0606030504020204" pitchFamily="34" charset="0"/>
              </a:rPr>
              <a:t> At the end of the sprint, the </a:t>
            </a:r>
            <a:r>
              <a:rPr lang="en-US" b="1" i="0" dirty="0">
                <a:solidFill>
                  <a:srgbClr val="4A4A4A"/>
                </a:solidFill>
                <a:effectLst/>
                <a:latin typeface="Open Sans" panose="020B0606030504020204" pitchFamily="34" charset="0"/>
              </a:rPr>
              <a:t>sprint review</a:t>
            </a:r>
            <a:r>
              <a:rPr lang="en-US" b="0" i="0" dirty="0">
                <a:solidFill>
                  <a:srgbClr val="4A4A4A"/>
                </a:solidFill>
                <a:effectLst/>
                <a:latin typeface="Open Sans" panose="020B0606030504020204" pitchFamily="34" charset="0"/>
              </a:rPr>
              <a:t> meeting is organized by the product owner. During the meeting, the </a:t>
            </a:r>
            <a:r>
              <a:rPr lang="en-US" b="1" i="1" dirty="0">
                <a:solidFill>
                  <a:srgbClr val="4A4A4A"/>
                </a:solidFill>
                <a:effectLst/>
                <a:latin typeface="Open Sans" panose="020B0606030504020204" pitchFamily="34" charset="0"/>
              </a:rPr>
              <a:t>development team</a:t>
            </a:r>
            <a:r>
              <a:rPr lang="en-US" b="0" i="0" dirty="0">
                <a:solidFill>
                  <a:srgbClr val="4A4A4A"/>
                </a:solidFill>
                <a:effectLst/>
                <a:latin typeface="Open Sans" panose="020B0606030504020204" pitchFamily="34" charset="0"/>
              </a:rPr>
              <a:t> demonstrates what they completed since the last sprint. Then the product owner gives information about what is remaining on the product backlog and estimated time to complete the project if needed.</a:t>
            </a:r>
          </a:p>
          <a:p>
            <a:pPr algn="l"/>
            <a:r>
              <a:rPr lang="en-US" b="1" i="1" dirty="0">
                <a:solidFill>
                  <a:srgbClr val="4A4A4A"/>
                </a:solidFill>
                <a:effectLst/>
                <a:latin typeface="Open Sans" panose="020B0606030504020204" pitchFamily="34" charset="0"/>
              </a:rPr>
              <a:t>Note:</a:t>
            </a:r>
            <a:r>
              <a:rPr lang="en-US" b="0" i="1" dirty="0">
                <a:solidFill>
                  <a:srgbClr val="4A4A4A"/>
                </a:solidFill>
                <a:effectLst/>
                <a:latin typeface="Open Sans" panose="020B0606030504020204" pitchFamily="34" charset="0"/>
              </a:rPr>
              <a:t> In scrum, at the end of each sprint, the team should have a functioning piece of the product to show for their work</a:t>
            </a:r>
            <a:r>
              <a:rPr lang="en-US" b="0" i="0" dirty="0">
                <a:solidFill>
                  <a:srgbClr val="4A4A4A"/>
                </a:solidFill>
                <a:effectLst/>
                <a:latin typeface="Open Sans" panose="020B0606030504020204" pitchFamily="34" charset="0"/>
              </a:rPr>
              <a:t>.</a:t>
            </a:r>
          </a:p>
          <a:p>
            <a:pPr algn="l"/>
            <a:r>
              <a:rPr lang="en-US" b="1" i="0" u="none" strike="noStrike" dirty="0">
                <a:solidFill>
                  <a:srgbClr val="FFFFFF"/>
                </a:solidFill>
                <a:effectLst/>
                <a:latin typeface="inherit"/>
                <a:hlinkClick r:id="rId3"/>
              </a:rPr>
              <a:t>PMP® Certification Training Course</a:t>
            </a:r>
          </a:p>
          <a:p>
            <a:pPr algn="l"/>
            <a:r>
              <a:rPr lang="en-US" b="0" i="0" u="none" strike="noStrike" dirty="0">
                <a:solidFill>
                  <a:srgbClr val="FFFFFF"/>
                </a:solidFill>
                <a:effectLst/>
                <a:latin typeface="Open Sans" panose="020B0606030504020204" pitchFamily="34" charset="0"/>
                <a:hlinkClick r:id="rId3"/>
              </a:rPr>
              <a:t>Weekday / Weekend </a:t>
            </a:r>
            <a:r>
              <a:rPr lang="en-US" b="0" i="0" u="none" strike="noStrike" dirty="0" err="1">
                <a:solidFill>
                  <a:srgbClr val="FFFFFF"/>
                </a:solidFill>
                <a:effectLst/>
                <a:latin typeface="Open Sans" panose="020B0606030504020204" pitchFamily="34" charset="0"/>
                <a:hlinkClick r:id="rId3"/>
              </a:rPr>
              <a:t>Batches</a:t>
            </a:r>
            <a:r>
              <a:rPr lang="en-US" b="0" i="0" u="none" strike="noStrike" dirty="0" err="1">
                <a:solidFill>
                  <a:srgbClr val="007BFF"/>
                </a:solidFill>
                <a:effectLst/>
                <a:latin typeface="Open Sans" panose="020B0606030504020204" pitchFamily="34" charset="0"/>
                <a:hlinkClick r:id="rId3"/>
              </a:rPr>
              <a:t>See</a:t>
            </a:r>
            <a:r>
              <a:rPr lang="en-US" b="0" i="0" u="none" strike="noStrike" dirty="0">
                <a:solidFill>
                  <a:srgbClr val="007BFF"/>
                </a:solidFill>
                <a:effectLst/>
                <a:latin typeface="Open Sans" panose="020B0606030504020204" pitchFamily="34" charset="0"/>
                <a:hlinkClick r:id="rId3"/>
              </a:rPr>
              <a:t> Batch Details</a:t>
            </a:r>
          </a:p>
          <a:p>
            <a:pPr algn="just"/>
            <a:r>
              <a:rPr lang="en-US" b="1" i="0" dirty="0">
                <a:solidFill>
                  <a:srgbClr val="4A4A4A"/>
                </a:solidFill>
                <a:effectLst/>
                <a:latin typeface="Open Sans" panose="020B0606030504020204" pitchFamily="34" charset="0"/>
              </a:rPr>
              <a:t>Step5:</a:t>
            </a:r>
            <a:r>
              <a:rPr lang="en-US" b="0" i="0" dirty="0">
                <a:solidFill>
                  <a:srgbClr val="4A4A4A"/>
                </a:solidFill>
                <a:effectLst/>
                <a:latin typeface="Open Sans" panose="020B0606030504020204" pitchFamily="34" charset="0"/>
              </a:rPr>
              <a:t> After the sprint review, the scrum team gathers-up in </a:t>
            </a:r>
            <a:r>
              <a:rPr lang="en-US" b="1" i="1" dirty="0">
                <a:solidFill>
                  <a:srgbClr val="4A4A4A"/>
                </a:solidFill>
                <a:effectLst/>
                <a:latin typeface="Open Sans" panose="020B0606030504020204" pitchFamily="34" charset="0"/>
              </a:rPr>
              <a:t>sprint retrospective meeting</a:t>
            </a:r>
            <a:r>
              <a:rPr lang="en-US" b="0" i="1" dirty="0">
                <a:solidFill>
                  <a:srgbClr val="4A4A4A"/>
                </a:solidFill>
                <a:effectLst/>
                <a:latin typeface="Open Sans" panose="020B0606030504020204" pitchFamily="34" charset="0"/>
              </a:rPr>
              <a:t>,</a:t>
            </a:r>
            <a:r>
              <a:rPr lang="en-US" b="0" i="0" dirty="0">
                <a:solidFill>
                  <a:srgbClr val="4A4A4A"/>
                </a:solidFill>
                <a:effectLst/>
                <a:latin typeface="Open Sans" panose="020B0606030504020204" pitchFamily="34" charset="0"/>
              </a:rPr>
              <a:t> where the team discusses what went well, what did not and if they could have done better. Might be a tech limitation is holding them back or a team member is overloaded with tasks. The team decides how to </a:t>
            </a:r>
            <a:r>
              <a:rPr lang="en-US" b="0" i="1" dirty="0">
                <a:solidFill>
                  <a:srgbClr val="4A4A4A"/>
                </a:solidFill>
                <a:effectLst/>
                <a:latin typeface="Open Sans" panose="020B0606030504020204" pitchFamily="34" charset="0"/>
              </a:rPr>
              <a:t>fix these problems</a:t>
            </a:r>
            <a:r>
              <a:rPr lang="en-US" b="0" i="0" dirty="0">
                <a:solidFill>
                  <a:srgbClr val="4A4A4A"/>
                </a:solidFill>
                <a:effectLst/>
                <a:latin typeface="Open Sans" panose="020B0606030504020204" pitchFamily="34" charset="0"/>
              </a:rPr>
              <a:t> and creates a plan for improvements to be enacted during the next sprint.</a:t>
            </a:r>
          </a:p>
          <a:p>
            <a:pPr algn="l"/>
            <a:r>
              <a:rPr lang="en-US" b="1" i="0" dirty="0">
                <a:solidFill>
                  <a:srgbClr val="4A4A4A"/>
                </a:solidFill>
                <a:effectLst/>
                <a:latin typeface="Open Sans" panose="020B0606030504020204" pitchFamily="34" charset="0"/>
              </a:rPr>
              <a:t>Step6:</a:t>
            </a:r>
            <a:r>
              <a:rPr lang="en-US" b="0" i="0" dirty="0">
                <a:solidFill>
                  <a:srgbClr val="4A4A4A"/>
                </a:solidFill>
                <a:effectLst/>
                <a:latin typeface="Open Sans" panose="020B0606030504020204" pitchFamily="34" charset="0"/>
              </a:rPr>
              <a:t> The </a:t>
            </a:r>
            <a:r>
              <a:rPr lang="en-US" b="1" i="1" dirty="0">
                <a:solidFill>
                  <a:srgbClr val="4A4A4A"/>
                </a:solidFill>
                <a:effectLst/>
                <a:latin typeface="Open Sans" panose="020B0606030504020204" pitchFamily="34" charset="0"/>
              </a:rPr>
              <a:t>cycle repeats</a:t>
            </a:r>
            <a:r>
              <a:rPr lang="en-US" b="0" i="0" dirty="0">
                <a:solidFill>
                  <a:srgbClr val="4A4A4A"/>
                </a:solidFill>
                <a:effectLst/>
                <a:latin typeface="Open Sans" panose="020B0606030504020204" pitchFamily="34" charset="0"/>
              </a:rPr>
              <a:t> for the remaining tasks in the product backlog. This goes on until either of the below-mentioned things happen:</a:t>
            </a:r>
          </a:p>
          <a:p>
            <a:pPr algn="l">
              <a:buFont typeface="Arial" panose="020B0604020202020204" pitchFamily="34" charset="0"/>
              <a:buChar char="•"/>
            </a:pPr>
            <a:r>
              <a:rPr lang="en-US" b="0" i="0" dirty="0">
                <a:solidFill>
                  <a:srgbClr val="4A4A4A"/>
                </a:solidFill>
                <a:effectLst/>
                <a:latin typeface="Open Sans" panose="020B0606030504020204" pitchFamily="34" charset="0"/>
              </a:rPr>
              <a:t>The deadline has been reached</a:t>
            </a:r>
          </a:p>
          <a:p>
            <a:pPr algn="l">
              <a:buFont typeface="Arial" panose="020B0604020202020204" pitchFamily="34" charset="0"/>
              <a:buChar char="•"/>
            </a:pPr>
            <a:r>
              <a:rPr lang="en-US" b="0" i="0" dirty="0">
                <a:solidFill>
                  <a:srgbClr val="4A4A4A"/>
                </a:solidFill>
                <a:effectLst/>
                <a:latin typeface="Open Sans" panose="020B0606030504020204" pitchFamily="34" charset="0"/>
              </a:rPr>
              <a:t>The budget is exhausted</a:t>
            </a:r>
          </a:p>
          <a:p>
            <a:pPr algn="l">
              <a:buFont typeface="Arial" panose="020B0604020202020204" pitchFamily="34" charset="0"/>
              <a:buChar char="•"/>
            </a:pPr>
            <a:r>
              <a:rPr lang="en-US" b="0" i="0" dirty="0">
                <a:solidFill>
                  <a:srgbClr val="4A4A4A"/>
                </a:solidFill>
                <a:effectLst/>
                <a:latin typeface="Open Sans" panose="020B0606030504020204" pitchFamily="34" charset="0"/>
              </a:rPr>
              <a:t>The product owner is satisfied with the final product</a:t>
            </a:r>
          </a:p>
          <a:p>
            <a:endParaRPr lang="en-IN" dirty="0"/>
          </a:p>
        </p:txBody>
      </p:sp>
      <p:sp>
        <p:nvSpPr>
          <p:cNvPr id="4" name="Slide Number Placeholder 3"/>
          <p:cNvSpPr>
            <a:spLocks noGrp="1"/>
          </p:cNvSpPr>
          <p:nvPr>
            <p:ph type="sldNum" sz="quarter" idx="5"/>
          </p:nvPr>
        </p:nvSpPr>
        <p:spPr/>
        <p:txBody>
          <a:bodyPr/>
          <a:lstStyle/>
          <a:p>
            <a:fld id="{44E9750C-2A54-471A-9CFB-A32AC57AF751}" type="slidenum">
              <a:rPr lang="en-IN" smtClean="0"/>
              <a:t>31</a:t>
            </a:fld>
            <a:endParaRPr lang="en-IN"/>
          </a:p>
        </p:txBody>
      </p:sp>
    </p:spTree>
    <p:extLst>
      <p:ext uri="{BB962C8B-B14F-4D97-AF65-F5344CB8AC3E}">
        <p14:creationId xmlns:p14="http://schemas.microsoft.com/office/powerpoint/2010/main" val="37932672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EDB58-C096-40A8-B5C8-B5A76B3E7DC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4B6CBE8-60C9-49DE-85CC-9EB5A188814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6115942-98C8-480C-82B0-D7319B60EBA1}"/>
              </a:ext>
            </a:extLst>
          </p:cNvPr>
          <p:cNvSpPr>
            <a:spLocks noGrp="1"/>
          </p:cNvSpPr>
          <p:nvPr>
            <p:ph type="dt" sz="half" idx="10"/>
          </p:nvPr>
        </p:nvSpPr>
        <p:spPr/>
        <p:txBody>
          <a:bodyPr/>
          <a:lstStyle/>
          <a:p>
            <a:fld id="{662789EF-0300-4DB3-95E4-9AAD3B704A34}" type="datetimeFigureOut">
              <a:rPr lang="en-IN" smtClean="0"/>
              <a:t>02-05-2021</a:t>
            </a:fld>
            <a:endParaRPr lang="en-IN" dirty="0"/>
          </a:p>
        </p:txBody>
      </p:sp>
      <p:sp>
        <p:nvSpPr>
          <p:cNvPr id="5" name="Footer Placeholder 4">
            <a:extLst>
              <a:ext uri="{FF2B5EF4-FFF2-40B4-BE49-F238E27FC236}">
                <a16:creationId xmlns:a16="http://schemas.microsoft.com/office/drawing/2014/main" id="{18388193-8BCE-4B30-8646-3FF9EDA0CCF0}"/>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012B36C9-9795-4D70-8A3E-4D2F274E6BB0}"/>
              </a:ext>
            </a:extLst>
          </p:cNvPr>
          <p:cNvSpPr>
            <a:spLocks noGrp="1"/>
          </p:cNvSpPr>
          <p:nvPr>
            <p:ph type="sldNum" sz="quarter" idx="12"/>
          </p:nvPr>
        </p:nvSpPr>
        <p:spPr/>
        <p:txBody>
          <a:bodyPr/>
          <a:lstStyle/>
          <a:p>
            <a:fld id="{EA3C6D19-C87D-4CE4-A022-C93C452D2D61}" type="slidenum">
              <a:rPr lang="en-IN" smtClean="0"/>
              <a:t>‹#›</a:t>
            </a:fld>
            <a:endParaRPr lang="en-IN" dirty="0"/>
          </a:p>
        </p:txBody>
      </p:sp>
    </p:spTree>
    <p:extLst>
      <p:ext uri="{BB962C8B-B14F-4D97-AF65-F5344CB8AC3E}">
        <p14:creationId xmlns:p14="http://schemas.microsoft.com/office/powerpoint/2010/main" val="19283104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C3E71-D554-4951-9A76-CC8A6EE46B0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2BF5EB6-6DBC-46BB-AA0F-CBF700A3279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2BD565C-C3C3-490C-AE76-C2107D4EFCBE}"/>
              </a:ext>
            </a:extLst>
          </p:cNvPr>
          <p:cNvSpPr>
            <a:spLocks noGrp="1"/>
          </p:cNvSpPr>
          <p:nvPr>
            <p:ph type="dt" sz="half" idx="10"/>
          </p:nvPr>
        </p:nvSpPr>
        <p:spPr/>
        <p:txBody>
          <a:bodyPr/>
          <a:lstStyle/>
          <a:p>
            <a:fld id="{662789EF-0300-4DB3-95E4-9AAD3B704A34}" type="datetimeFigureOut">
              <a:rPr lang="en-IN" smtClean="0"/>
              <a:t>02-05-2021</a:t>
            </a:fld>
            <a:endParaRPr lang="en-IN" dirty="0"/>
          </a:p>
        </p:txBody>
      </p:sp>
      <p:sp>
        <p:nvSpPr>
          <p:cNvPr id="5" name="Footer Placeholder 4">
            <a:extLst>
              <a:ext uri="{FF2B5EF4-FFF2-40B4-BE49-F238E27FC236}">
                <a16:creationId xmlns:a16="http://schemas.microsoft.com/office/drawing/2014/main" id="{7573955B-B0B9-4D3F-803B-24E4D9398D0D}"/>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030692C2-7608-4DB5-BC48-8BD4E7CE11DF}"/>
              </a:ext>
            </a:extLst>
          </p:cNvPr>
          <p:cNvSpPr>
            <a:spLocks noGrp="1"/>
          </p:cNvSpPr>
          <p:nvPr>
            <p:ph type="sldNum" sz="quarter" idx="12"/>
          </p:nvPr>
        </p:nvSpPr>
        <p:spPr/>
        <p:txBody>
          <a:bodyPr/>
          <a:lstStyle/>
          <a:p>
            <a:fld id="{EA3C6D19-C87D-4CE4-A022-C93C452D2D61}" type="slidenum">
              <a:rPr lang="en-IN" smtClean="0"/>
              <a:t>‹#›</a:t>
            </a:fld>
            <a:endParaRPr lang="en-IN" dirty="0"/>
          </a:p>
        </p:txBody>
      </p:sp>
    </p:spTree>
    <p:extLst>
      <p:ext uri="{BB962C8B-B14F-4D97-AF65-F5344CB8AC3E}">
        <p14:creationId xmlns:p14="http://schemas.microsoft.com/office/powerpoint/2010/main" val="41630677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03568D0-777A-4690-92B8-55077A48087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90CC311-22AD-4B94-A920-4DF300276DE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3AE0885-8945-4005-8CDD-80FACDC8A028}"/>
              </a:ext>
            </a:extLst>
          </p:cNvPr>
          <p:cNvSpPr>
            <a:spLocks noGrp="1"/>
          </p:cNvSpPr>
          <p:nvPr>
            <p:ph type="dt" sz="half" idx="10"/>
          </p:nvPr>
        </p:nvSpPr>
        <p:spPr/>
        <p:txBody>
          <a:bodyPr/>
          <a:lstStyle/>
          <a:p>
            <a:fld id="{662789EF-0300-4DB3-95E4-9AAD3B704A34}" type="datetimeFigureOut">
              <a:rPr lang="en-IN" smtClean="0"/>
              <a:t>02-05-2021</a:t>
            </a:fld>
            <a:endParaRPr lang="en-IN" dirty="0"/>
          </a:p>
        </p:txBody>
      </p:sp>
      <p:sp>
        <p:nvSpPr>
          <p:cNvPr id="5" name="Footer Placeholder 4">
            <a:extLst>
              <a:ext uri="{FF2B5EF4-FFF2-40B4-BE49-F238E27FC236}">
                <a16:creationId xmlns:a16="http://schemas.microsoft.com/office/drawing/2014/main" id="{7F1E4A03-20E9-4986-A731-8CD25782E976}"/>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E65333C9-7D87-461C-A76C-0BBDA9E0755D}"/>
              </a:ext>
            </a:extLst>
          </p:cNvPr>
          <p:cNvSpPr>
            <a:spLocks noGrp="1"/>
          </p:cNvSpPr>
          <p:nvPr>
            <p:ph type="sldNum" sz="quarter" idx="12"/>
          </p:nvPr>
        </p:nvSpPr>
        <p:spPr/>
        <p:txBody>
          <a:bodyPr/>
          <a:lstStyle/>
          <a:p>
            <a:fld id="{EA3C6D19-C87D-4CE4-A022-C93C452D2D61}" type="slidenum">
              <a:rPr lang="en-IN" smtClean="0"/>
              <a:t>‹#›</a:t>
            </a:fld>
            <a:endParaRPr lang="en-IN" dirty="0"/>
          </a:p>
        </p:txBody>
      </p:sp>
    </p:spTree>
    <p:extLst>
      <p:ext uri="{BB962C8B-B14F-4D97-AF65-F5344CB8AC3E}">
        <p14:creationId xmlns:p14="http://schemas.microsoft.com/office/powerpoint/2010/main" val="34987578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F697C-1F72-4F78-A4CA-34F2D4F67E7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A85996A-D901-42AA-B1F5-57B4C54DABA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5038BD3-E479-41FC-B942-26F009D6274E}"/>
              </a:ext>
            </a:extLst>
          </p:cNvPr>
          <p:cNvSpPr>
            <a:spLocks noGrp="1"/>
          </p:cNvSpPr>
          <p:nvPr>
            <p:ph type="dt" sz="half" idx="10"/>
          </p:nvPr>
        </p:nvSpPr>
        <p:spPr/>
        <p:txBody>
          <a:bodyPr/>
          <a:lstStyle/>
          <a:p>
            <a:fld id="{662789EF-0300-4DB3-95E4-9AAD3B704A34}" type="datetimeFigureOut">
              <a:rPr lang="en-IN" smtClean="0"/>
              <a:t>02-05-2021</a:t>
            </a:fld>
            <a:endParaRPr lang="en-IN" dirty="0"/>
          </a:p>
        </p:txBody>
      </p:sp>
      <p:sp>
        <p:nvSpPr>
          <p:cNvPr id="5" name="Footer Placeholder 4">
            <a:extLst>
              <a:ext uri="{FF2B5EF4-FFF2-40B4-BE49-F238E27FC236}">
                <a16:creationId xmlns:a16="http://schemas.microsoft.com/office/drawing/2014/main" id="{F9255E19-5161-4B16-9A46-8D6739E2554A}"/>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CC2B8A21-583C-4BC0-9B9F-B8E51516D4D1}"/>
              </a:ext>
            </a:extLst>
          </p:cNvPr>
          <p:cNvSpPr>
            <a:spLocks noGrp="1"/>
          </p:cNvSpPr>
          <p:nvPr>
            <p:ph type="sldNum" sz="quarter" idx="12"/>
          </p:nvPr>
        </p:nvSpPr>
        <p:spPr/>
        <p:txBody>
          <a:bodyPr/>
          <a:lstStyle/>
          <a:p>
            <a:fld id="{EA3C6D19-C87D-4CE4-A022-C93C452D2D61}" type="slidenum">
              <a:rPr lang="en-IN" smtClean="0"/>
              <a:t>‹#›</a:t>
            </a:fld>
            <a:endParaRPr lang="en-IN" dirty="0"/>
          </a:p>
        </p:txBody>
      </p:sp>
    </p:spTree>
    <p:extLst>
      <p:ext uri="{BB962C8B-B14F-4D97-AF65-F5344CB8AC3E}">
        <p14:creationId xmlns:p14="http://schemas.microsoft.com/office/powerpoint/2010/main" val="18863358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298DF1-B881-47DC-99C0-BB19B92C91B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83BE366-055A-461F-B2BC-638D13B6FD2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743D22D-74A2-4B41-82ED-61A5A9787E87}"/>
              </a:ext>
            </a:extLst>
          </p:cNvPr>
          <p:cNvSpPr>
            <a:spLocks noGrp="1"/>
          </p:cNvSpPr>
          <p:nvPr>
            <p:ph type="dt" sz="half" idx="10"/>
          </p:nvPr>
        </p:nvSpPr>
        <p:spPr/>
        <p:txBody>
          <a:bodyPr/>
          <a:lstStyle/>
          <a:p>
            <a:fld id="{662789EF-0300-4DB3-95E4-9AAD3B704A34}" type="datetimeFigureOut">
              <a:rPr lang="en-IN" smtClean="0"/>
              <a:t>02-05-2021</a:t>
            </a:fld>
            <a:endParaRPr lang="en-IN" dirty="0"/>
          </a:p>
        </p:txBody>
      </p:sp>
      <p:sp>
        <p:nvSpPr>
          <p:cNvPr id="5" name="Footer Placeholder 4">
            <a:extLst>
              <a:ext uri="{FF2B5EF4-FFF2-40B4-BE49-F238E27FC236}">
                <a16:creationId xmlns:a16="http://schemas.microsoft.com/office/drawing/2014/main" id="{FC3E07AE-E25C-4B56-93F6-612DCA6AC768}"/>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71BC4248-3385-40EF-A78B-880E57FCC655}"/>
              </a:ext>
            </a:extLst>
          </p:cNvPr>
          <p:cNvSpPr>
            <a:spLocks noGrp="1"/>
          </p:cNvSpPr>
          <p:nvPr>
            <p:ph type="sldNum" sz="quarter" idx="12"/>
          </p:nvPr>
        </p:nvSpPr>
        <p:spPr/>
        <p:txBody>
          <a:bodyPr/>
          <a:lstStyle/>
          <a:p>
            <a:fld id="{EA3C6D19-C87D-4CE4-A022-C93C452D2D61}" type="slidenum">
              <a:rPr lang="en-IN" smtClean="0"/>
              <a:t>‹#›</a:t>
            </a:fld>
            <a:endParaRPr lang="en-IN" dirty="0"/>
          </a:p>
        </p:txBody>
      </p:sp>
    </p:spTree>
    <p:extLst>
      <p:ext uri="{BB962C8B-B14F-4D97-AF65-F5344CB8AC3E}">
        <p14:creationId xmlns:p14="http://schemas.microsoft.com/office/powerpoint/2010/main" val="5152015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B86BCC-65F5-4672-BE8E-7864158A548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5160842-3651-4763-841D-5A2DFFDE80F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4F4DEC7-A240-4B6F-A393-FE2C9CB5CC8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C98699D-F703-4593-9861-6741B10FDF0F}"/>
              </a:ext>
            </a:extLst>
          </p:cNvPr>
          <p:cNvSpPr>
            <a:spLocks noGrp="1"/>
          </p:cNvSpPr>
          <p:nvPr>
            <p:ph type="dt" sz="half" idx="10"/>
          </p:nvPr>
        </p:nvSpPr>
        <p:spPr/>
        <p:txBody>
          <a:bodyPr/>
          <a:lstStyle/>
          <a:p>
            <a:fld id="{662789EF-0300-4DB3-95E4-9AAD3B704A34}" type="datetimeFigureOut">
              <a:rPr lang="en-IN" smtClean="0"/>
              <a:t>02-05-2021</a:t>
            </a:fld>
            <a:endParaRPr lang="en-IN" dirty="0"/>
          </a:p>
        </p:txBody>
      </p:sp>
      <p:sp>
        <p:nvSpPr>
          <p:cNvPr id="6" name="Footer Placeholder 5">
            <a:extLst>
              <a:ext uri="{FF2B5EF4-FFF2-40B4-BE49-F238E27FC236}">
                <a16:creationId xmlns:a16="http://schemas.microsoft.com/office/drawing/2014/main" id="{7EA9ABE7-A8C2-4F06-9FA2-6D35793B19E2}"/>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0A1D933D-D024-472A-9B45-A4D172EC8896}"/>
              </a:ext>
            </a:extLst>
          </p:cNvPr>
          <p:cNvSpPr>
            <a:spLocks noGrp="1"/>
          </p:cNvSpPr>
          <p:nvPr>
            <p:ph type="sldNum" sz="quarter" idx="12"/>
          </p:nvPr>
        </p:nvSpPr>
        <p:spPr/>
        <p:txBody>
          <a:bodyPr/>
          <a:lstStyle/>
          <a:p>
            <a:fld id="{EA3C6D19-C87D-4CE4-A022-C93C452D2D61}" type="slidenum">
              <a:rPr lang="en-IN" smtClean="0"/>
              <a:t>‹#›</a:t>
            </a:fld>
            <a:endParaRPr lang="en-IN" dirty="0"/>
          </a:p>
        </p:txBody>
      </p:sp>
    </p:spTree>
    <p:extLst>
      <p:ext uri="{BB962C8B-B14F-4D97-AF65-F5344CB8AC3E}">
        <p14:creationId xmlns:p14="http://schemas.microsoft.com/office/powerpoint/2010/main" val="23895913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ECA178-5703-48A3-9263-360F872AE48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52950B4-8C4E-4379-BC00-6CCBC3C5E23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7E86E76-0999-4A54-844A-A5B9E78F7FD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1B710F1-DAA5-469A-BECA-52D5DA0E403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92443A6-85A2-4F11-8E01-C0F22CFA3A4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F767E51-D85B-49C6-AD68-374F96571DE2}"/>
              </a:ext>
            </a:extLst>
          </p:cNvPr>
          <p:cNvSpPr>
            <a:spLocks noGrp="1"/>
          </p:cNvSpPr>
          <p:nvPr>
            <p:ph type="dt" sz="half" idx="10"/>
          </p:nvPr>
        </p:nvSpPr>
        <p:spPr/>
        <p:txBody>
          <a:bodyPr/>
          <a:lstStyle/>
          <a:p>
            <a:fld id="{662789EF-0300-4DB3-95E4-9AAD3B704A34}" type="datetimeFigureOut">
              <a:rPr lang="en-IN" smtClean="0"/>
              <a:t>02-05-2021</a:t>
            </a:fld>
            <a:endParaRPr lang="en-IN" dirty="0"/>
          </a:p>
        </p:txBody>
      </p:sp>
      <p:sp>
        <p:nvSpPr>
          <p:cNvPr id="8" name="Footer Placeholder 7">
            <a:extLst>
              <a:ext uri="{FF2B5EF4-FFF2-40B4-BE49-F238E27FC236}">
                <a16:creationId xmlns:a16="http://schemas.microsoft.com/office/drawing/2014/main" id="{B5B34C6F-4324-48EB-9B4E-65D76D3F5120}"/>
              </a:ext>
            </a:extLst>
          </p:cNvPr>
          <p:cNvSpPr>
            <a:spLocks noGrp="1"/>
          </p:cNvSpPr>
          <p:nvPr>
            <p:ph type="ftr" sz="quarter" idx="11"/>
          </p:nvPr>
        </p:nvSpPr>
        <p:spPr/>
        <p:txBody>
          <a:bodyPr/>
          <a:lstStyle/>
          <a:p>
            <a:endParaRPr lang="en-IN" dirty="0"/>
          </a:p>
        </p:txBody>
      </p:sp>
      <p:sp>
        <p:nvSpPr>
          <p:cNvPr id="9" name="Slide Number Placeholder 8">
            <a:extLst>
              <a:ext uri="{FF2B5EF4-FFF2-40B4-BE49-F238E27FC236}">
                <a16:creationId xmlns:a16="http://schemas.microsoft.com/office/drawing/2014/main" id="{75068759-24EB-4404-8B2B-AD2B937F0FE9}"/>
              </a:ext>
            </a:extLst>
          </p:cNvPr>
          <p:cNvSpPr>
            <a:spLocks noGrp="1"/>
          </p:cNvSpPr>
          <p:nvPr>
            <p:ph type="sldNum" sz="quarter" idx="12"/>
          </p:nvPr>
        </p:nvSpPr>
        <p:spPr/>
        <p:txBody>
          <a:bodyPr/>
          <a:lstStyle/>
          <a:p>
            <a:fld id="{EA3C6D19-C87D-4CE4-A022-C93C452D2D61}" type="slidenum">
              <a:rPr lang="en-IN" smtClean="0"/>
              <a:t>‹#›</a:t>
            </a:fld>
            <a:endParaRPr lang="en-IN" dirty="0"/>
          </a:p>
        </p:txBody>
      </p:sp>
    </p:spTree>
    <p:extLst>
      <p:ext uri="{BB962C8B-B14F-4D97-AF65-F5344CB8AC3E}">
        <p14:creationId xmlns:p14="http://schemas.microsoft.com/office/powerpoint/2010/main" val="13380713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D1638-607F-4A4C-9F6A-06736D76C34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5BE30C1-725A-4533-8238-746EA1C519CB}"/>
              </a:ext>
            </a:extLst>
          </p:cNvPr>
          <p:cNvSpPr>
            <a:spLocks noGrp="1"/>
          </p:cNvSpPr>
          <p:nvPr>
            <p:ph type="dt" sz="half" idx="10"/>
          </p:nvPr>
        </p:nvSpPr>
        <p:spPr/>
        <p:txBody>
          <a:bodyPr/>
          <a:lstStyle/>
          <a:p>
            <a:fld id="{662789EF-0300-4DB3-95E4-9AAD3B704A34}" type="datetimeFigureOut">
              <a:rPr lang="en-IN" smtClean="0"/>
              <a:t>02-05-2021</a:t>
            </a:fld>
            <a:endParaRPr lang="en-IN" dirty="0"/>
          </a:p>
        </p:txBody>
      </p:sp>
      <p:sp>
        <p:nvSpPr>
          <p:cNvPr id="4" name="Footer Placeholder 3">
            <a:extLst>
              <a:ext uri="{FF2B5EF4-FFF2-40B4-BE49-F238E27FC236}">
                <a16:creationId xmlns:a16="http://schemas.microsoft.com/office/drawing/2014/main" id="{29DCE1A9-FAAA-4C84-BFA5-CE5BE6A23334}"/>
              </a:ext>
            </a:extLst>
          </p:cNvPr>
          <p:cNvSpPr>
            <a:spLocks noGrp="1"/>
          </p:cNvSpPr>
          <p:nvPr>
            <p:ph type="ftr" sz="quarter" idx="11"/>
          </p:nvPr>
        </p:nvSpPr>
        <p:spPr/>
        <p:txBody>
          <a:bodyPr/>
          <a:lstStyle/>
          <a:p>
            <a:endParaRPr lang="en-IN" dirty="0"/>
          </a:p>
        </p:txBody>
      </p:sp>
      <p:sp>
        <p:nvSpPr>
          <p:cNvPr id="5" name="Slide Number Placeholder 4">
            <a:extLst>
              <a:ext uri="{FF2B5EF4-FFF2-40B4-BE49-F238E27FC236}">
                <a16:creationId xmlns:a16="http://schemas.microsoft.com/office/drawing/2014/main" id="{A3AA5666-C179-4CE8-BDE2-EC89FF75F32B}"/>
              </a:ext>
            </a:extLst>
          </p:cNvPr>
          <p:cNvSpPr>
            <a:spLocks noGrp="1"/>
          </p:cNvSpPr>
          <p:nvPr>
            <p:ph type="sldNum" sz="quarter" idx="12"/>
          </p:nvPr>
        </p:nvSpPr>
        <p:spPr/>
        <p:txBody>
          <a:bodyPr/>
          <a:lstStyle/>
          <a:p>
            <a:fld id="{EA3C6D19-C87D-4CE4-A022-C93C452D2D61}" type="slidenum">
              <a:rPr lang="en-IN" smtClean="0"/>
              <a:t>‹#›</a:t>
            </a:fld>
            <a:endParaRPr lang="en-IN" dirty="0"/>
          </a:p>
        </p:txBody>
      </p:sp>
    </p:spTree>
    <p:extLst>
      <p:ext uri="{BB962C8B-B14F-4D97-AF65-F5344CB8AC3E}">
        <p14:creationId xmlns:p14="http://schemas.microsoft.com/office/powerpoint/2010/main" val="8243261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3E22208-F2FA-44CE-8044-ED75630CAE29}"/>
              </a:ext>
            </a:extLst>
          </p:cNvPr>
          <p:cNvSpPr>
            <a:spLocks noGrp="1"/>
          </p:cNvSpPr>
          <p:nvPr>
            <p:ph type="dt" sz="half" idx="10"/>
          </p:nvPr>
        </p:nvSpPr>
        <p:spPr/>
        <p:txBody>
          <a:bodyPr/>
          <a:lstStyle/>
          <a:p>
            <a:fld id="{662789EF-0300-4DB3-95E4-9AAD3B704A34}" type="datetimeFigureOut">
              <a:rPr lang="en-IN" smtClean="0"/>
              <a:t>02-05-2021</a:t>
            </a:fld>
            <a:endParaRPr lang="en-IN" dirty="0"/>
          </a:p>
        </p:txBody>
      </p:sp>
      <p:sp>
        <p:nvSpPr>
          <p:cNvPr id="3" name="Footer Placeholder 2">
            <a:extLst>
              <a:ext uri="{FF2B5EF4-FFF2-40B4-BE49-F238E27FC236}">
                <a16:creationId xmlns:a16="http://schemas.microsoft.com/office/drawing/2014/main" id="{8D4399E8-F001-4DAA-A34B-681AD92A36E4}"/>
              </a:ext>
            </a:extLst>
          </p:cNvPr>
          <p:cNvSpPr>
            <a:spLocks noGrp="1"/>
          </p:cNvSpPr>
          <p:nvPr>
            <p:ph type="ftr" sz="quarter" idx="11"/>
          </p:nvPr>
        </p:nvSpPr>
        <p:spPr/>
        <p:txBody>
          <a:bodyPr/>
          <a:lstStyle/>
          <a:p>
            <a:endParaRPr lang="en-IN" dirty="0"/>
          </a:p>
        </p:txBody>
      </p:sp>
      <p:sp>
        <p:nvSpPr>
          <p:cNvPr id="4" name="Slide Number Placeholder 3">
            <a:extLst>
              <a:ext uri="{FF2B5EF4-FFF2-40B4-BE49-F238E27FC236}">
                <a16:creationId xmlns:a16="http://schemas.microsoft.com/office/drawing/2014/main" id="{61729F11-F898-40AB-BD35-B9DBEDD7512D}"/>
              </a:ext>
            </a:extLst>
          </p:cNvPr>
          <p:cNvSpPr>
            <a:spLocks noGrp="1"/>
          </p:cNvSpPr>
          <p:nvPr>
            <p:ph type="sldNum" sz="quarter" idx="12"/>
          </p:nvPr>
        </p:nvSpPr>
        <p:spPr/>
        <p:txBody>
          <a:bodyPr/>
          <a:lstStyle/>
          <a:p>
            <a:fld id="{EA3C6D19-C87D-4CE4-A022-C93C452D2D61}" type="slidenum">
              <a:rPr lang="en-IN" smtClean="0"/>
              <a:t>‹#›</a:t>
            </a:fld>
            <a:endParaRPr lang="en-IN" dirty="0"/>
          </a:p>
        </p:txBody>
      </p:sp>
    </p:spTree>
    <p:extLst>
      <p:ext uri="{BB962C8B-B14F-4D97-AF65-F5344CB8AC3E}">
        <p14:creationId xmlns:p14="http://schemas.microsoft.com/office/powerpoint/2010/main" val="2938785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207AE-5A79-4220-A042-D49743E9027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040CE4E-9C17-49A9-9C71-62FA84E8E4E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52C63FF-891E-49E4-9FF3-A081AF0306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5235955-6916-4D65-BBA9-5F9C68F8E3B9}"/>
              </a:ext>
            </a:extLst>
          </p:cNvPr>
          <p:cNvSpPr>
            <a:spLocks noGrp="1"/>
          </p:cNvSpPr>
          <p:nvPr>
            <p:ph type="dt" sz="half" idx="10"/>
          </p:nvPr>
        </p:nvSpPr>
        <p:spPr/>
        <p:txBody>
          <a:bodyPr/>
          <a:lstStyle/>
          <a:p>
            <a:fld id="{662789EF-0300-4DB3-95E4-9AAD3B704A34}" type="datetimeFigureOut">
              <a:rPr lang="en-IN" smtClean="0"/>
              <a:t>02-05-2021</a:t>
            </a:fld>
            <a:endParaRPr lang="en-IN" dirty="0"/>
          </a:p>
        </p:txBody>
      </p:sp>
      <p:sp>
        <p:nvSpPr>
          <p:cNvPr id="6" name="Footer Placeholder 5">
            <a:extLst>
              <a:ext uri="{FF2B5EF4-FFF2-40B4-BE49-F238E27FC236}">
                <a16:creationId xmlns:a16="http://schemas.microsoft.com/office/drawing/2014/main" id="{68C3C440-612C-4446-9BF8-58D41513559F}"/>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D6A8F3BD-2CEE-4478-AA91-3CA4BDF274E3}"/>
              </a:ext>
            </a:extLst>
          </p:cNvPr>
          <p:cNvSpPr>
            <a:spLocks noGrp="1"/>
          </p:cNvSpPr>
          <p:nvPr>
            <p:ph type="sldNum" sz="quarter" idx="12"/>
          </p:nvPr>
        </p:nvSpPr>
        <p:spPr/>
        <p:txBody>
          <a:bodyPr/>
          <a:lstStyle/>
          <a:p>
            <a:fld id="{EA3C6D19-C87D-4CE4-A022-C93C452D2D61}" type="slidenum">
              <a:rPr lang="en-IN" smtClean="0"/>
              <a:t>‹#›</a:t>
            </a:fld>
            <a:endParaRPr lang="en-IN" dirty="0"/>
          </a:p>
        </p:txBody>
      </p:sp>
    </p:spTree>
    <p:extLst>
      <p:ext uri="{BB962C8B-B14F-4D97-AF65-F5344CB8AC3E}">
        <p14:creationId xmlns:p14="http://schemas.microsoft.com/office/powerpoint/2010/main" val="29182131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E30E76-2971-43AD-B16C-1F962617FE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255AFE6-6B75-4749-96F5-1AAEF97C980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a:extLst>
              <a:ext uri="{FF2B5EF4-FFF2-40B4-BE49-F238E27FC236}">
                <a16:creationId xmlns:a16="http://schemas.microsoft.com/office/drawing/2014/main" id="{82610B86-4AA7-49E9-A045-829DC962046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471D91F-03EB-4ED1-90B2-80C9CB9EF550}"/>
              </a:ext>
            </a:extLst>
          </p:cNvPr>
          <p:cNvSpPr>
            <a:spLocks noGrp="1"/>
          </p:cNvSpPr>
          <p:nvPr>
            <p:ph type="dt" sz="half" idx="10"/>
          </p:nvPr>
        </p:nvSpPr>
        <p:spPr/>
        <p:txBody>
          <a:bodyPr/>
          <a:lstStyle/>
          <a:p>
            <a:fld id="{662789EF-0300-4DB3-95E4-9AAD3B704A34}" type="datetimeFigureOut">
              <a:rPr lang="en-IN" smtClean="0"/>
              <a:t>02-05-2021</a:t>
            </a:fld>
            <a:endParaRPr lang="en-IN" dirty="0"/>
          </a:p>
        </p:txBody>
      </p:sp>
      <p:sp>
        <p:nvSpPr>
          <p:cNvPr id="6" name="Footer Placeholder 5">
            <a:extLst>
              <a:ext uri="{FF2B5EF4-FFF2-40B4-BE49-F238E27FC236}">
                <a16:creationId xmlns:a16="http://schemas.microsoft.com/office/drawing/2014/main" id="{22C7D653-46C0-43CA-A807-51DCC77C2B75}"/>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30968C1B-91F5-465B-9182-11A8429C8198}"/>
              </a:ext>
            </a:extLst>
          </p:cNvPr>
          <p:cNvSpPr>
            <a:spLocks noGrp="1"/>
          </p:cNvSpPr>
          <p:nvPr>
            <p:ph type="sldNum" sz="quarter" idx="12"/>
          </p:nvPr>
        </p:nvSpPr>
        <p:spPr/>
        <p:txBody>
          <a:bodyPr/>
          <a:lstStyle/>
          <a:p>
            <a:fld id="{EA3C6D19-C87D-4CE4-A022-C93C452D2D61}" type="slidenum">
              <a:rPr lang="en-IN" smtClean="0"/>
              <a:t>‹#›</a:t>
            </a:fld>
            <a:endParaRPr lang="en-IN" dirty="0"/>
          </a:p>
        </p:txBody>
      </p:sp>
    </p:spTree>
    <p:extLst>
      <p:ext uri="{BB962C8B-B14F-4D97-AF65-F5344CB8AC3E}">
        <p14:creationId xmlns:p14="http://schemas.microsoft.com/office/powerpoint/2010/main" val="15798764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4C440D1-AC76-491B-A1FB-1D1C31B46F6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719470F-7AAB-4DC6-AA83-AB55E1946F0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32881F9-D56C-4C9B-8322-2E632A72328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2789EF-0300-4DB3-95E4-9AAD3B704A34}" type="datetimeFigureOut">
              <a:rPr lang="en-IN" smtClean="0"/>
              <a:t>02-05-2021</a:t>
            </a:fld>
            <a:endParaRPr lang="en-IN" dirty="0"/>
          </a:p>
        </p:txBody>
      </p:sp>
      <p:sp>
        <p:nvSpPr>
          <p:cNvPr id="5" name="Footer Placeholder 4">
            <a:extLst>
              <a:ext uri="{FF2B5EF4-FFF2-40B4-BE49-F238E27FC236}">
                <a16:creationId xmlns:a16="http://schemas.microsoft.com/office/drawing/2014/main" id="{2D7C9B59-CA8B-4498-8144-61A33872659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a:extLst>
              <a:ext uri="{FF2B5EF4-FFF2-40B4-BE49-F238E27FC236}">
                <a16:creationId xmlns:a16="http://schemas.microsoft.com/office/drawing/2014/main" id="{7B5D2DA8-0FDF-4076-B816-7B4F3C1DBFF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3C6D19-C87D-4CE4-A022-C93C452D2D61}" type="slidenum">
              <a:rPr lang="en-IN" smtClean="0"/>
              <a:t>‹#›</a:t>
            </a:fld>
            <a:endParaRPr lang="en-IN" dirty="0"/>
          </a:p>
        </p:txBody>
      </p:sp>
    </p:spTree>
    <p:extLst>
      <p:ext uri="{BB962C8B-B14F-4D97-AF65-F5344CB8AC3E}">
        <p14:creationId xmlns:p14="http://schemas.microsoft.com/office/powerpoint/2010/main" val="40444114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softwaretestinghelp.com/types-of-risks-in-software-projects/"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www.agilenutshell.com/iterations" TargetMode="External"/><Relationship Id="rId2" Type="http://schemas.openxmlformats.org/officeDocument/2006/relationships/hyperlink" Target="http://www.agilenutshell.com/user_stories" TargetMode="Externa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www.edureka.co/blog/importance-of-agile-pmi-acp/"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6EBA9-0F93-48BB-BFF2-F5EA8496CE52}"/>
              </a:ext>
            </a:extLst>
          </p:cNvPr>
          <p:cNvSpPr>
            <a:spLocks noGrp="1"/>
          </p:cNvSpPr>
          <p:nvPr>
            <p:ph type="ctrTitle"/>
          </p:nvPr>
        </p:nvSpPr>
        <p:spPr/>
        <p:txBody>
          <a:bodyPr/>
          <a:lstStyle/>
          <a:p>
            <a:r>
              <a:rPr lang="en-US" dirty="0"/>
              <a:t>SDLC and Models</a:t>
            </a:r>
            <a:endParaRPr lang="en-IN" dirty="0"/>
          </a:p>
        </p:txBody>
      </p:sp>
      <p:sp>
        <p:nvSpPr>
          <p:cNvPr id="3" name="Subtitle 2">
            <a:extLst>
              <a:ext uri="{FF2B5EF4-FFF2-40B4-BE49-F238E27FC236}">
                <a16:creationId xmlns:a16="http://schemas.microsoft.com/office/drawing/2014/main" id="{2D7CDBB1-21FD-46D1-9DE8-7A7E81A99FE1}"/>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22333142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540A6-5B5D-4C3E-96CA-1EDC891A2BC7}"/>
              </a:ext>
            </a:extLst>
          </p:cNvPr>
          <p:cNvSpPr>
            <a:spLocks noGrp="1"/>
          </p:cNvSpPr>
          <p:nvPr>
            <p:ph type="title"/>
          </p:nvPr>
        </p:nvSpPr>
        <p:spPr/>
        <p:txBody>
          <a:bodyPr/>
          <a:lstStyle/>
          <a:p>
            <a:r>
              <a:rPr lang="en-US" sz="4000" b="1" dirty="0">
                <a:effectLst/>
                <a:ea typeface="Calibri" panose="020F0502020204030204" pitchFamily="34" charset="0"/>
                <a:cs typeface="Times New Roman" panose="02020603050405020304" pitchFamily="18" charset="0"/>
              </a:rPr>
              <a:t>Disadvantages of </a:t>
            </a:r>
            <a:r>
              <a:rPr lang="en-US" sz="4000" b="1" dirty="0" err="1">
                <a:effectLst/>
                <a:ea typeface="Calibri" panose="020F0502020204030204" pitchFamily="34" charset="0"/>
                <a:cs typeface="Times New Roman" panose="02020603050405020304" pitchFamily="18" charset="0"/>
              </a:rPr>
              <a:t>WaterFall</a:t>
            </a:r>
            <a:r>
              <a:rPr lang="en-US" sz="4000" b="1" dirty="0">
                <a:effectLst/>
                <a:ea typeface="Calibri" panose="020F0502020204030204" pitchFamily="34" charset="0"/>
                <a:cs typeface="Times New Roman" panose="02020603050405020304" pitchFamily="18" charset="0"/>
              </a:rPr>
              <a:t> Model?</a:t>
            </a:r>
            <a:br>
              <a:rPr lang="en-IN" sz="44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1AAEC4DA-6431-4C12-A263-ED88D72C7AB6}"/>
              </a:ext>
            </a:extLst>
          </p:cNvPr>
          <p:cNvSpPr>
            <a:spLocks noGrp="1"/>
          </p:cNvSpPr>
          <p:nvPr>
            <p:ph idx="1"/>
          </p:nvPr>
        </p:nvSpPr>
        <p:spPr/>
        <p:txBody>
          <a:bodyPr>
            <a:normAutofit fontScale="92500" lnSpcReduction="10000"/>
          </a:bodyPr>
          <a:lstStyle/>
          <a:p>
            <a:pPr marL="342900" lvl="0" indent="-342900">
              <a:lnSpc>
                <a:spcPct val="107000"/>
              </a:lnSpc>
              <a:spcAft>
                <a:spcPts val="800"/>
              </a:spcAft>
              <a:buSzPts val="1000"/>
              <a:buFont typeface="Symbol" panose="05050102010706020507" pitchFamily="18" charset="2"/>
              <a:buChar char=""/>
              <a:tabLst>
                <a:tab pos="457200" algn="l"/>
              </a:tabLst>
            </a:pPr>
            <a:r>
              <a:rPr lang="en-US" sz="2000" dirty="0">
                <a:effectLst/>
                <a:ea typeface="Times New Roman" panose="02020603050405020304" pitchFamily="18" charset="0"/>
                <a:cs typeface="Times New Roman" panose="02020603050405020304" pitchFamily="18" charset="0"/>
              </a:rPr>
              <a:t>Cannot adopt the changes in requirements</a:t>
            </a:r>
            <a:endParaRPr lang="en-IN" sz="2000" dirty="0">
              <a:effectLst/>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US" sz="2000" dirty="0">
                <a:effectLst/>
                <a:ea typeface="Times New Roman" panose="02020603050405020304" pitchFamily="18" charset="0"/>
                <a:cs typeface="Times New Roman" panose="02020603050405020304" pitchFamily="18" charset="0"/>
              </a:rPr>
              <a:t>It becomes very difficult to move back to the phase. For example, if the application has now moved to the testing stage and there is a change in requirement, It becomes difficult to go back and change it.</a:t>
            </a:r>
            <a:endParaRPr lang="en-IN" sz="2000" dirty="0">
              <a:effectLst/>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US" sz="2000" dirty="0">
                <a:effectLst/>
                <a:ea typeface="Times New Roman" panose="02020603050405020304" pitchFamily="18" charset="0"/>
                <a:cs typeface="Times New Roman" panose="02020603050405020304" pitchFamily="18" charset="0"/>
              </a:rPr>
              <a:t>Delivery of the final product is late as there is no prototype which is demonstrated intermediately.</a:t>
            </a:r>
            <a:endParaRPr lang="en-IN" sz="2000" dirty="0">
              <a:effectLst/>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US" sz="2000" dirty="0">
                <a:effectLst/>
                <a:ea typeface="Times New Roman" panose="02020603050405020304" pitchFamily="18" charset="0"/>
                <a:cs typeface="Times New Roman" panose="02020603050405020304" pitchFamily="18" charset="0"/>
              </a:rPr>
              <a:t>For bigger and complex projects, this model is not good as a risk factor is higher.</a:t>
            </a:r>
            <a:endParaRPr lang="en-IN" sz="2000" dirty="0">
              <a:effectLst/>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US" sz="2000" dirty="0">
                <a:effectLst/>
                <a:ea typeface="Times New Roman" panose="02020603050405020304" pitchFamily="18" charset="0"/>
                <a:cs typeface="Times New Roman" panose="02020603050405020304" pitchFamily="18" charset="0"/>
              </a:rPr>
              <a:t>Not suitable for the projects where requirements are changed frequently.</a:t>
            </a:r>
            <a:endParaRPr lang="en-IN" sz="2000" dirty="0">
              <a:effectLst/>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US" sz="2000" dirty="0">
                <a:effectLst/>
                <a:ea typeface="Times New Roman" panose="02020603050405020304" pitchFamily="18" charset="0"/>
                <a:cs typeface="Times New Roman" panose="02020603050405020304" pitchFamily="18" charset="0"/>
              </a:rPr>
              <a:t>Does not work for long and ongoing projects.</a:t>
            </a:r>
            <a:endParaRPr lang="en-IN" sz="2000" dirty="0">
              <a:effectLst/>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US" sz="2000" dirty="0">
                <a:effectLst/>
                <a:ea typeface="Times New Roman" panose="02020603050405020304" pitchFamily="18" charset="0"/>
                <a:cs typeface="Times New Roman" panose="02020603050405020304" pitchFamily="18" charset="0"/>
              </a:rPr>
              <a:t>Since the testing is done at a later stage, it does not allow identifying the </a:t>
            </a:r>
            <a:r>
              <a:rPr lang="en-US" sz="2000" u="none" strike="noStrike" dirty="0">
                <a:effectLst/>
                <a:ea typeface="Times New Roman" panose="02020603050405020304" pitchFamily="18" charset="0"/>
                <a:cs typeface="Times New Roman" panose="02020603050405020304" pitchFamily="18" charset="0"/>
                <a:hlinkClick r:id="rId2" tooltip="Types of risks">
                  <a:extLst>
                    <a:ext uri="{A12FA001-AC4F-418D-AE19-62706E023703}">
                      <ahyp:hlinkClr xmlns:ahyp="http://schemas.microsoft.com/office/drawing/2018/hyperlinkcolor" val="tx"/>
                    </a:ext>
                  </a:extLst>
                </a:hlinkClick>
              </a:rPr>
              <a:t>challenges and risks</a:t>
            </a:r>
            <a:r>
              <a:rPr lang="en-US" sz="2000" dirty="0">
                <a:effectLst/>
                <a:ea typeface="Times New Roman" panose="02020603050405020304" pitchFamily="18" charset="0"/>
                <a:cs typeface="Times New Roman" panose="02020603050405020304" pitchFamily="18" charset="0"/>
              </a:rPr>
              <a:t> in the earlier phase so the risk mitigation strategy is difficult to prepare.</a:t>
            </a:r>
            <a:endParaRPr lang="en-IN" sz="2000" dirty="0">
              <a:effectLst/>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0644527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B8A67D-B29E-4702-90FB-5FEEF2221E26}"/>
              </a:ext>
            </a:extLst>
          </p:cNvPr>
          <p:cNvSpPr>
            <a:spLocks noGrp="1"/>
          </p:cNvSpPr>
          <p:nvPr>
            <p:ph type="title"/>
          </p:nvPr>
        </p:nvSpPr>
        <p:spPr/>
        <p:txBody>
          <a:bodyPr>
            <a:normAutofit/>
          </a:bodyPr>
          <a:lstStyle/>
          <a:p>
            <a:r>
              <a:rPr lang="en-US" sz="4000" dirty="0"/>
              <a:t>Agile Model</a:t>
            </a:r>
            <a:endParaRPr lang="en-IN" sz="4000" dirty="0"/>
          </a:p>
        </p:txBody>
      </p:sp>
      <p:sp>
        <p:nvSpPr>
          <p:cNvPr id="3" name="Content Placeholder 2">
            <a:extLst>
              <a:ext uri="{FF2B5EF4-FFF2-40B4-BE49-F238E27FC236}">
                <a16:creationId xmlns:a16="http://schemas.microsoft.com/office/drawing/2014/main" id="{93086640-86BA-4C56-952A-BDEBF7233F4C}"/>
              </a:ext>
            </a:extLst>
          </p:cNvPr>
          <p:cNvSpPr>
            <a:spLocks noGrp="1"/>
          </p:cNvSpPr>
          <p:nvPr>
            <p:ph idx="1"/>
          </p:nvPr>
        </p:nvSpPr>
        <p:spPr/>
        <p:txBody>
          <a:bodyPr/>
          <a:lstStyle/>
          <a:p>
            <a:r>
              <a:rPr lang="en-US" sz="2000" b="1" dirty="0">
                <a:effectLst/>
                <a:ea typeface="Times New Roman" panose="02020603050405020304" pitchFamily="18" charset="0"/>
                <a:cs typeface="Times New Roman" panose="02020603050405020304" pitchFamily="18" charset="0"/>
              </a:rPr>
              <a:t>Agile is a time boxed, iterative approach to software delivery that builds software incrementally from the start of the project, instead of trying to deliver it all at once near the end.</a:t>
            </a:r>
          </a:p>
          <a:p>
            <a:endParaRPr lang="en-US" sz="2000" b="1" dirty="0">
              <a:effectLst/>
              <a:ea typeface="Times New Roman" panose="02020603050405020304" pitchFamily="18" charset="0"/>
              <a:cs typeface="Times New Roman" panose="02020603050405020304" pitchFamily="18" charset="0"/>
            </a:endParaRPr>
          </a:p>
          <a:p>
            <a:r>
              <a:rPr lang="en-US" sz="2000" dirty="0">
                <a:effectLst/>
                <a:ea typeface="Times New Roman" panose="02020603050405020304" pitchFamily="18" charset="0"/>
                <a:cs typeface="Times New Roman" panose="02020603050405020304" pitchFamily="18" charset="0"/>
              </a:rPr>
              <a:t>It works by breaking projects down into little bits of user functionality called </a:t>
            </a:r>
            <a:r>
              <a:rPr lang="en-US" sz="2000" u="none" strike="noStrike" dirty="0">
                <a:effectLst/>
                <a:ea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user stories</a:t>
            </a:r>
            <a:r>
              <a:rPr lang="en-US" sz="2000" dirty="0">
                <a:effectLst/>
                <a:ea typeface="Times New Roman" panose="02020603050405020304" pitchFamily="18" charset="0"/>
                <a:cs typeface="Times New Roman" panose="02020603050405020304" pitchFamily="18" charset="0"/>
              </a:rPr>
              <a:t>, prioritizing them, and then continuously delivering them in short two week cycles called </a:t>
            </a:r>
            <a:r>
              <a:rPr lang="en-US" sz="2000" u="none" strike="noStrike" dirty="0">
                <a:effectLst/>
                <a:ea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iterations</a:t>
            </a:r>
            <a:r>
              <a:rPr lang="en-US" sz="2000" dirty="0">
                <a:effectLst/>
                <a:ea typeface="Times New Roman" panose="02020603050405020304" pitchFamily="18" charset="0"/>
                <a:cs typeface="Times New Roman" panose="02020603050405020304" pitchFamily="18" charset="0"/>
              </a:rPr>
              <a:t>.</a:t>
            </a:r>
            <a:endParaRPr lang="en-IN" sz="2000" dirty="0">
              <a:effectLst/>
              <a:ea typeface="Calibri" panose="020F0502020204030204" pitchFamily="34" charset="0"/>
              <a:cs typeface="Times New Roman" panose="02020603050405020304" pitchFamily="18" charset="0"/>
            </a:endParaRPr>
          </a:p>
          <a:p>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4" name="Picture 3" descr="agile in a nutshell">
            <a:extLst>
              <a:ext uri="{FF2B5EF4-FFF2-40B4-BE49-F238E27FC236}">
                <a16:creationId xmlns:a16="http://schemas.microsoft.com/office/drawing/2014/main" id="{F7CA0418-6E17-4419-8DEE-9FCCCC9567F0}"/>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1843338" y="3825875"/>
            <a:ext cx="7191376" cy="2486025"/>
          </a:xfrm>
          <a:prstGeom prst="rect">
            <a:avLst/>
          </a:prstGeom>
          <a:noFill/>
          <a:ln>
            <a:noFill/>
          </a:ln>
        </p:spPr>
      </p:pic>
    </p:spTree>
    <p:extLst>
      <p:ext uri="{BB962C8B-B14F-4D97-AF65-F5344CB8AC3E}">
        <p14:creationId xmlns:p14="http://schemas.microsoft.com/office/powerpoint/2010/main" val="6337470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12323-BA7F-4779-917A-1C3B8B03B92E}"/>
              </a:ext>
            </a:extLst>
          </p:cNvPr>
          <p:cNvSpPr>
            <a:spLocks noGrp="1"/>
          </p:cNvSpPr>
          <p:nvPr>
            <p:ph type="title"/>
          </p:nvPr>
        </p:nvSpPr>
        <p:spPr/>
        <p:txBody>
          <a:bodyPr>
            <a:normAutofit/>
          </a:bodyPr>
          <a:lstStyle/>
          <a:p>
            <a:r>
              <a:rPr lang="en-US" sz="4000" b="1" dirty="0"/>
              <a:t>Agile- Iterative Development</a:t>
            </a:r>
            <a:endParaRPr lang="en-IN" sz="4000" b="1" dirty="0"/>
          </a:p>
        </p:txBody>
      </p:sp>
      <p:sp>
        <p:nvSpPr>
          <p:cNvPr id="3" name="Content Placeholder 2">
            <a:extLst>
              <a:ext uri="{FF2B5EF4-FFF2-40B4-BE49-F238E27FC236}">
                <a16:creationId xmlns:a16="http://schemas.microsoft.com/office/drawing/2014/main" id="{AC351C0E-0028-4CB5-8B8E-03C69213B79C}"/>
              </a:ext>
            </a:extLst>
          </p:cNvPr>
          <p:cNvSpPr>
            <a:spLocks noGrp="1"/>
          </p:cNvSpPr>
          <p:nvPr>
            <p:ph idx="1"/>
          </p:nvPr>
        </p:nvSpPr>
        <p:spPr/>
        <p:txBody>
          <a:bodyPr/>
          <a:lstStyle/>
          <a:p>
            <a:r>
              <a:rPr lang="en-US" sz="2000" dirty="0">
                <a:solidFill>
                  <a:srgbClr val="333333"/>
                </a:solidFill>
                <a:effectLst/>
                <a:ea typeface="Times New Roman" panose="02020603050405020304" pitchFamily="18" charset="0"/>
                <a:cs typeface="Times New Roman" panose="02020603050405020304" pitchFamily="18" charset="0"/>
              </a:rPr>
              <a:t>Iterative development means starting with something really simple, and adding to it incrementally over time.</a:t>
            </a:r>
            <a:endParaRPr lang="en-IN" sz="2000" dirty="0">
              <a:effectLst/>
              <a:ea typeface="Calibri" panose="020F0502020204030204" pitchFamily="34" charset="0"/>
              <a:cs typeface="Times New Roman" panose="02020603050405020304" pitchFamily="18" charset="0"/>
            </a:endParaRPr>
          </a:p>
          <a:p>
            <a:r>
              <a:rPr lang="en-US" sz="2000" dirty="0">
                <a:solidFill>
                  <a:srgbClr val="333333"/>
                </a:solidFill>
                <a:effectLst/>
                <a:ea typeface="Times New Roman" panose="02020603050405020304" pitchFamily="18" charset="0"/>
                <a:cs typeface="Times New Roman" panose="02020603050405020304" pitchFamily="18" charset="0"/>
              </a:rPr>
              <a:t>It means evolving the architecture, accepting that your requirements are going to change, and continuously refining and tweaking your product as you go.</a:t>
            </a:r>
            <a:endParaRPr lang="en-IN" sz="2000" dirty="0">
              <a:effectLst/>
              <a:ea typeface="Calibri" panose="020F0502020204030204" pitchFamily="34" charset="0"/>
              <a:cs typeface="Times New Roman" panose="02020603050405020304" pitchFamily="18" charset="0"/>
            </a:endParaRPr>
          </a:p>
          <a:p>
            <a:endParaRPr lang="en-IN" dirty="0"/>
          </a:p>
        </p:txBody>
      </p:sp>
      <p:pic>
        <p:nvPicPr>
          <p:cNvPr id="7" name="Picture 6" descr="agile in a nutshell">
            <a:extLst>
              <a:ext uri="{FF2B5EF4-FFF2-40B4-BE49-F238E27FC236}">
                <a16:creationId xmlns:a16="http://schemas.microsoft.com/office/drawing/2014/main" id="{6BBC1B65-1FB6-43B1-8381-3903F6275ACC}"/>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119563" y="3187700"/>
            <a:ext cx="5524500" cy="3305175"/>
          </a:xfrm>
          <a:prstGeom prst="rect">
            <a:avLst/>
          </a:prstGeom>
          <a:noFill/>
          <a:ln>
            <a:noFill/>
          </a:ln>
        </p:spPr>
      </p:pic>
    </p:spTree>
    <p:extLst>
      <p:ext uri="{BB962C8B-B14F-4D97-AF65-F5344CB8AC3E}">
        <p14:creationId xmlns:p14="http://schemas.microsoft.com/office/powerpoint/2010/main" val="28709546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CF99C7-BDC8-405C-908B-338521AAD2C3}"/>
              </a:ext>
            </a:extLst>
          </p:cNvPr>
          <p:cNvSpPr>
            <a:spLocks noGrp="1"/>
          </p:cNvSpPr>
          <p:nvPr>
            <p:ph type="title"/>
          </p:nvPr>
        </p:nvSpPr>
        <p:spPr/>
        <p:txBody>
          <a:bodyPr>
            <a:normAutofit/>
          </a:bodyPr>
          <a:lstStyle/>
          <a:p>
            <a:r>
              <a:rPr lang="en-US" sz="4000" b="1" dirty="0"/>
              <a:t>Agile Manifesto</a:t>
            </a:r>
            <a:endParaRPr lang="en-IN" sz="4000" b="1" dirty="0"/>
          </a:p>
        </p:txBody>
      </p:sp>
      <p:sp>
        <p:nvSpPr>
          <p:cNvPr id="3" name="Content Placeholder 2">
            <a:extLst>
              <a:ext uri="{FF2B5EF4-FFF2-40B4-BE49-F238E27FC236}">
                <a16:creationId xmlns:a16="http://schemas.microsoft.com/office/drawing/2014/main" id="{8B884366-9D9F-4575-A067-55FCCCB07F02}"/>
              </a:ext>
            </a:extLst>
          </p:cNvPr>
          <p:cNvSpPr>
            <a:spLocks noGrp="1"/>
          </p:cNvSpPr>
          <p:nvPr>
            <p:ph idx="1"/>
          </p:nvPr>
        </p:nvSpPr>
        <p:spPr/>
        <p:txBody>
          <a:bodyPr/>
          <a:lstStyle/>
          <a:p>
            <a:pPr marL="342900" lvl="0" indent="-342900" fontAlgn="base">
              <a:lnSpc>
                <a:spcPct val="107000"/>
              </a:lnSpc>
              <a:spcAft>
                <a:spcPts val="1400"/>
              </a:spcAft>
              <a:tabLst>
                <a:tab pos="457200" algn="l"/>
              </a:tabLst>
            </a:pPr>
            <a:r>
              <a:rPr lang="en-US" sz="2000" dirty="0">
                <a:effectLst/>
                <a:ea typeface="Times New Roman" panose="02020603050405020304" pitchFamily="18" charset="0"/>
                <a:cs typeface="Times New Roman" panose="02020603050405020304" pitchFamily="18" charset="0"/>
              </a:rPr>
              <a:t>Focus should be more on individuals and interactions instead of processes and tools</a:t>
            </a:r>
            <a:endParaRPr lang="en-IN" sz="2000" dirty="0">
              <a:effectLst/>
              <a:ea typeface="Calibri" panose="020F0502020204030204" pitchFamily="34" charset="0"/>
              <a:cs typeface="Times New Roman" panose="02020603050405020304" pitchFamily="18" charset="0"/>
            </a:endParaRPr>
          </a:p>
          <a:p>
            <a:pPr marL="342900" lvl="0" indent="-342900" fontAlgn="base">
              <a:lnSpc>
                <a:spcPct val="107000"/>
              </a:lnSpc>
              <a:spcAft>
                <a:spcPts val="1400"/>
              </a:spcAft>
              <a:tabLst>
                <a:tab pos="457200" algn="l"/>
              </a:tabLst>
            </a:pPr>
            <a:r>
              <a:rPr lang="en-US" sz="2000" dirty="0">
                <a:effectLst/>
                <a:ea typeface="Times New Roman" panose="02020603050405020304" pitchFamily="18" charset="0"/>
                <a:cs typeface="Times New Roman" panose="02020603050405020304" pitchFamily="18" charset="0"/>
              </a:rPr>
              <a:t>Working software is more important that comprehensive documentation</a:t>
            </a:r>
            <a:endParaRPr lang="en-IN" sz="2000" dirty="0">
              <a:effectLst/>
              <a:ea typeface="Calibri" panose="020F0502020204030204" pitchFamily="34" charset="0"/>
              <a:cs typeface="Times New Roman" panose="02020603050405020304" pitchFamily="18" charset="0"/>
            </a:endParaRPr>
          </a:p>
          <a:p>
            <a:pPr marL="342900" lvl="0" indent="-342900" fontAlgn="base">
              <a:lnSpc>
                <a:spcPct val="107000"/>
              </a:lnSpc>
              <a:spcAft>
                <a:spcPts val="1400"/>
              </a:spcAft>
              <a:tabLst>
                <a:tab pos="457200" algn="l"/>
              </a:tabLst>
            </a:pPr>
            <a:r>
              <a:rPr lang="en-US" sz="2000" dirty="0">
                <a:effectLst/>
                <a:ea typeface="Times New Roman" panose="02020603050405020304" pitchFamily="18" charset="0"/>
                <a:cs typeface="Times New Roman" panose="02020603050405020304" pitchFamily="18" charset="0"/>
              </a:rPr>
              <a:t>Customer collaboration is more vital than contract negotiation</a:t>
            </a:r>
            <a:endParaRPr lang="en-IN" sz="2000" dirty="0">
              <a:effectLst/>
              <a:ea typeface="Calibri" panose="020F0502020204030204" pitchFamily="34" charset="0"/>
              <a:cs typeface="Times New Roman" panose="02020603050405020304" pitchFamily="18" charset="0"/>
            </a:endParaRPr>
          </a:p>
          <a:p>
            <a:pPr marL="342900" lvl="0" indent="-342900" fontAlgn="base">
              <a:lnSpc>
                <a:spcPct val="107000"/>
              </a:lnSpc>
              <a:spcAft>
                <a:spcPts val="1400"/>
              </a:spcAft>
              <a:tabLst>
                <a:tab pos="457200" algn="l"/>
              </a:tabLst>
            </a:pPr>
            <a:r>
              <a:rPr lang="en-US" sz="2000" dirty="0">
                <a:effectLst/>
                <a:ea typeface="Times New Roman" panose="02020603050405020304" pitchFamily="18" charset="0"/>
                <a:cs typeface="Times New Roman" panose="02020603050405020304" pitchFamily="18" charset="0"/>
              </a:rPr>
              <a:t>The process should respond to change rather than follow a plan</a:t>
            </a:r>
            <a:endParaRPr lang="en-IN" sz="2000" dirty="0">
              <a:effectLst/>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1027310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F889EA-790C-4877-A0C9-34535F4EB5CB}"/>
              </a:ext>
            </a:extLst>
          </p:cNvPr>
          <p:cNvSpPr>
            <a:spLocks noGrp="1"/>
          </p:cNvSpPr>
          <p:nvPr>
            <p:ph type="title"/>
          </p:nvPr>
        </p:nvSpPr>
        <p:spPr/>
        <p:txBody>
          <a:bodyPr>
            <a:normAutofit/>
          </a:bodyPr>
          <a:lstStyle/>
          <a:p>
            <a:r>
              <a:rPr lang="en-US" sz="4000" b="1" dirty="0">
                <a:effectLst/>
                <a:ea typeface="Times New Roman" panose="02020603050405020304" pitchFamily="18" charset="0"/>
                <a:cs typeface="Times New Roman" panose="02020603050405020304" pitchFamily="18" charset="0"/>
              </a:rPr>
              <a:t>12 principles of agile software development</a:t>
            </a:r>
            <a:r>
              <a:rPr lang="en-US" sz="4000" dirty="0">
                <a:effectLst/>
                <a:ea typeface="Times New Roman" panose="02020603050405020304" pitchFamily="18" charset="0"/>
                <a:cs typeface="Times New Roman" panose="02020603050405020304" pitchFamily="18" charset="0"/>
              </a:rPr>
              <a:t>:</a:t>
            </a:r>
            <a:br>
              <a:rPr lang="en-IN" sz="4000" dirty="0">
                <a:effectLst/>
                <a:ea typeface="Calibri" panose="020F0502020204030204" pitchFamily="34" charset="0"/>
                <a:cs typeface="Times New Roman" panose="02020603050405020304" pitchFamily="18" charset="0"/>
              </a:rPr>
            </a:br>
            <a:endParaRPr lang="en-IN" sz="4000" dirty="0"/>
          </a:p>
        </p:txBody>
      </p:sp>
      <p:sp>
        <p:nvSpPr>
          <p:cNvPr id="3" name="Content Placeholder 2">
            <a:extLst>
              <a:ext uri="{FF2B5EF4-FFF2-40B4-BE49-F238E27FC236}">
                <a16:creationId xmlns:a16="http://schemas.microsoft.com/office/drawing/2014/main" id="{4451062A-A658-4459-A7D7-B7DEE02D4CA9}"/>
              </a:ext>
            </a:extLst>
          </p:cNvPr>
          <p:cNvSpPr>
            <a:spLocks noGrp="1"/>
          </p:cNvSpPr>
          <p:nvPr>
            <p:ph idx="1"/>
          </p:nvPr>
        </p:nvSpPr>
        <p:spPr>
          <a:xfrm>
            <a:off x="838200" y="1407695"/>
            <a:ext cx="10515600" cy="4769268"/>
          </a:xfrm>
        </p:spPr>
        <p:txBody>
          <a:bodyPr>
            <a:normAutofit/>
          </a:bodyPr>
          <a:lstStyle/>
          <a:p>
            <a:pPr marL="342900" lvl="0" indent="-342900" fontAlgn="base">
              <a:lnSpc>
                <a:spcPct val="107000"/>
              </a:lnSpc>
              <a:spcAft>
                <a:spcPts val="1400"/>
              </a:spcAft>
              <a:tabLst>
                <a:tab pos="457200" algn="l"/>
              </a:tabLst>
            </a:pPr>
            <a:r>
              <a:rPr lang="en-US" sz="2000" dirty="0">
                <a:effectLst/>
                <a:ea typeface="Times New Roman" panose="02020603050405020304" pitchFamily="18" charset="0"/>
                <a:cs typeface="Times New Roman" panose="02020603050405020304" pitchFamily="18" charset="0"/>
              </a:rPr>
              <a:t>Deliver customer satisfaction by delivering valuable software continuously</a:t>
            </a:r>
            <a:endParaRPr lang="en-IN" sz="2000" dirty="0">
              <a:effectLst/>
              <a:ea typeface="Calibri" panose="020F0502020204030204" pitchFamily="34" charset="0"/>
              <a:cs typeface="Times New Roman" panose="02020603050405020304" pitchFamily="18" charset="0"/>
            </a:endParaRPr>
          </a:p>
          <a:p>
            <a:pPr marL="342900" lvl="0" indent="-342900" fontAlgn="base">
              <a:lnSpc>
                <a:spcPct val="107000"/>
              </a:lnSpc>
              <a:spcAft>
                <a:spcPts val="1400"/>
              </a:spcAft>
              <a:tabLst>
                <a:tab pos="457200" algn="l"/>
              </a:tabLst>
            </a:pPr>
            <a:r>
              <a:rPr lang="en-US" sz="2000" dirty="0">
                <a:effectLst/>
                <a:ea typeface="Times New Roman" panose="02020603050405020304" pitchFamily="18" charset="0"/>
                <a:cs typeface="Times New Roman" panose="02020603050405020304" pitchFamily="18" charset="0"/>
              </a:rPr>
              <a:t>Always accept change of requirements matter how early or late in the project</a:t>
            </a:r>
            <a:endParaRPr lang="en-IN" sz="2000" dirty="0">
              <a:effectLst/>
              <a:ea typeface="Calibri" panose="020F0502020204030204" pitchFamily="34" charset="0"/>
              <a:cs typeface="Times New Roman" panose="02020603050405020304" pitchFamily="18" charset="0"/>
            </a:endParaRPr>
          </a:p>
          <a:p>
            <a:pPr marL="342900" lvl="0" indent="-342900" fontAlgn="base">
              <a:lnSpc>
                <a:spcPct val="107000"/>
              </a:lnSpc>
              <a:spcAft>
                <a:spcPts val="1400"/>
              </a:spcAft>
              <a:tabLst>
                <a:tab pos="457200" algn="l"/>
              </a:tabLst>
            </a:pPr>
            <a:r>
              <a:rPr lang="en-US" sz="2000" dirty="0">
                <a:effectLst/>
                <a:ea typeface="Times New Roman" panose="02020603050405020304" pitchFamily="18" charset="0"/>
                <a:cs typeface="Times New Roman" panose="02020603050405020304" pitchFamily="18" charset="0"/>
              </a:rPr>
              <a:t>Deliver software that works within a shorter timescale</a:t>
            </a:r>
            <a:endParaRPr lang="en-IN" sz="2000" dirty="0">
              <a:effectLst/>
              <a:ea typeface="Calibri" panose="020F0502020204030204" pitchFamily="34" charset="0"/>
              <a:cs typeface="Times New Roman" panose="02020603050405020304" pitchFamily="18" charset="0"/>
            </a:endParaRPr>
          </a:p>
          <a:p>
            <a:pPr marL="342900" lvl="0" indent="-342900" fontAlgn="base">
              <a:lnSpc>
                <a:spcPct val="107000"/>
              </a:lnSpc>
              <a:spcAft>
                <a:spcPts val="1400"/>
              </a:spcAft>
              <a:tabLst>
                <a:tab pos="457200" algn="l"/>
              </a:tabLst>
            </a:pPr>
            <a:r>
              <a:rPr lang="en-US" sz="2000" dirty="0">
                <a:effectLst/>
                <a:ea typeface="Times New Roman" panose="02020603050405020304" pitchFamily="18" charset="0"/>
                <a:cs typeface="Times New Roman" panose="02020603050405020304" pitchFamily="18" charset="0"/>
              </a:rPr>
              <a:t>Both developers and business professionals must work closely together daily throughout the duration of the project</a:t>
            </a:r>
            <a:endParaRPr lang="en-IN" sz="2000" dirty="0">
              <a:effectLst/>
              <a:ea typeface="Calibri" panose="020F0502020204030204" pitchFamily="34" charset="0"/>
              <a:cs typeface="Times New Roman" panose="02020603050405020304" pitchFamily="18" charset="0"/>
            </a:endParaRPr>
          </a:p>
          <a:p>
            <a:pPr marL="342900" lvl="0" indent="-342900" fontAlgn="base">
              <a:lnSpc>
                <a:spcPct val="107000"/>
              </a:lnSpc>
              <a:spcAft>
                <a:spcPts val="1400"/>
              </a:spcAft>
              <a:tabLst>
                <a:tab pos="457200" algn="l"/>
              </a:tabLst>
            </a:pPr>
            <a:r>
              <a:rPr lang="en-US" sz="2000" dirty="0">
                <a:effectLst/>
                <a:ea typeface="Times New Roman" panose="02020603050405020304" pitchFamily="18" charset="0"/>
                <a:cs typeface="Times New Roman" panose="02020603050405020304" pitchFamily="18" charset="0"/>
              </a:rPr>
              <a:t>Information is best transferred between parties in face-to-face conversations</a:t>
            </a:r>
            <a:endParaRPr lang="en-IN" sz="2000" dirty="0">
              <a:effectLst/>
              <a:ea typeface="Calibri" panose="020F0502020204030204" pitchFamily="34" charset="0"/>
              <a:cs typeface="Times New Roman" panose="02020603050405020304" pitchFamily="18" charset="0"/>
            </a:endParaRPr>
          </a:p>
          <a:p>
            <a:pPr marL="342900" lvl="0" indent="-342900" fontAlgn="base">
              <a:lnSpc>
                <a:spcPct val="107000"/>
              </a:lnSpc>
              <a:spcAft>
                <a:spcPts val="1400"/>
              </a:spcAft>
              <a:tabLst>
                <a:tab pos="457200" algn="l"/>
              </a:tabLst>
            </a:pPr>
            <a:r>
              <a:rPr lang="en-US" sz="2000" dirty="0">
                <a:effectLst/>
                <a:ea typeface="Times New Roman" panose="02020603050405020304" pitchFamily="18" charset="0"/>
                <a:cs typeface="Times New Roman" panose="02020603050405020304" pitchFamily="18" charset="0"/>
              </a:rPr>
              <a:t>Motivate people to build a project by creating an environment of appreciation, trust, and empowerment</a:t>
            </a:r>
            <a:endParaRPr lang="en-IN" sz="2000" dirty="0">
              <a:effectLst/>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0229184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99E59-EF24-4BFE-812C-01646EA746B4}"/>
              </a:ext>
            </a:extLst>
          </p:cNvPr>
          <p:cNvSpPr>
            <a:spLocks noGrp="1"/>
          </p:cNvSpPr>
          <p:nvPr>
            <p:ph type="title"/>
          </p:nvPr>
        </p:nvSpPr>
        <p:spPr/>
        <p:txBody>
          <a:bodyPr>
            <a:normAutofit/>
          </a:bodyPr>
          <a:lstStyle/>
          <a:p>
            <a:pPr algn="r"/>
            <a:r>
              <a:rPr lang="en-US" sz="4000" dirty="0" err="1"/>
              <a:t>Cont</a:t>
            </a:r>
            <a:r>
              <a:rPr lang="en-US" sz="4000" dirty="0"/>
              <a:t>…</a:t>
            </a:r>
            <a:endParaRPr lang="en-IN" sz="4000" dirty="0"/>
          </a:p>
        </p:txBody>
      </p:sp>
      <p:sp>
        <p:nvSpPr>
          <p:cNvPr id="3" name="Content Placeholder 2">
            <a:extLst>
              <a:ext uri="{FF2B5EF4-FFF2-40B4-BE49-F238E27FC236}">
                <a16:creationId xmlns:a16="http://schemas.microsoft.com/office/drawing/2014/main" id="{0F87D9D0-3C58-4CA1-8E61-38A439445EE4}"/>
              </a:ext>
            </a:extLst>
          </p:cNvPr>
          <p:cNvSpPr>
            <a:spLocks noGrp="1"/>
          </p:cNvSpPr>
          <p:nvPr>
            <p:ph idx="1"/>
          </p:nvPr>
        </p:nvSpPr>
        <p:spPr/>
        <p:txBody>
          <a:bodyPr>
            <a:normAutofit/>
          </a:bodyPr>
          <a:lstStyle/>
          <a:p>
            <a:pPr marL="342900" lvl="0" indent="-342900" fontAlgn="base">
              <a:lnSpc>
                <a:spcPct val="107000"/>
              </a:lnSpc>
              <a:spcAft>
                <a:spcPts val="1400"/>
              </a:spcAft>
              <a:tabLst>
                <a:tab pos="457200" algn="l"/>
              </a:tabLst>
            </a:pPr>
            <a:r>
              <a:rPr lang="en-US" sz="2000" dirty="0">
                <a:effectLst/>
                <a:ea typeface="Times New Roman" panose="02020603050405020304" pitchFamily="18" charset="0"/>
                <a:cs typeface="Times New Roman" panose="02020603050405020304" pitchFamily="18" charset="0"/>
              </a:rPr>
              <a:t>Working software is the key measure of progress</a:t>
            </a:r>
            <a:endParaRPr lang="en-IN" sz="2000" dirty="0">
              <a:effectLst/>
              <a:ea typeface="Calibri" panose="020F0502020204030204" pitchFamily="34" charset="0"/>
              <a:cs typeface="Times New Roman" panose="02020603050405020304" pitchFamily="18" charset="0"/>
            </a:endParaRPr>
          </a:p>
          <a:p>
            <a:pPr marL="342900" lvl="0" indent="-342900" fontAlgn="base">
              <a:lnSpc>
                <a:spcPct val="107000"/>
              </a:lnSpc>
              <a:spcAft>
                <a:spcPts val="1400"/>
              </a:spcAft>
              <a:tabLst>
                <a:tab pos="457200" algn="l"/>
              </a:tabLst>
            </a:pPr>
            <a:r>
              <a:rPr lang="en-US" sz="2000" dirty="0">
                <a:effectLst/>
                <a:ea typeface="Times New Roman" panose="02020603050405020304" pitchFamily="18" charset="0"/>
                <a:cs typeface="Times New Roman" panose="02020603050405020304" pitchFamily="18" charset="0"/>
              </a:rPr>
              <a:t>The agile process promotes sustainable development</a:t>
            </a:r>
            <a:endParaRPr lang="en-IN" sz="2000" dirty="0">
              <a:effectLst/>
              <a:ea typeface="Calibri" panose="020F0502020204030204" pitchFamily="34" charset="0"/>
              <a:cs typeface="Times New Roman" panose="02020603050405020304" pitchFamily="18" charset="0"/>
            </a:endParaRPr>
          </a:p>
          <a:p>
            <a:pPr marL="342900" lvl="0" indent="-342900" fontAlgn="base">
              <a:lnSpc>
                <a:spcPct val="107000"/>
              </a:lnSpc>
              <a:spcAft>
                <a:spcPts val="1400"/>
              </a:spcAft>
              <a:tabLst>
                <a:tab pos="457200" algn="l"/>
              </a:tabLst>
            </a:pPr>
            <a:r>
              <a:rPr lang="en-US" sz="2000" dirty="0">
                <a:effectLst/>
                <a:ea typeface="Times New Roman" panose="02020603050405020304" pitchFamily="18" charset="0"/>
                <a:cs typeface="Times New Roman" panose="02020603050405020304" pitchFamily="18" charset="0"/>
              </a:rPr>
              <a:t>Continuous attention to excellence and quality in technical development and design boosts the agility</a:t>
            </a:r>
            <a:endParaRPr lang="en-IN" sz="2000" dirty="0">
              <a:effectLst/>
              <a:ea typeface="Calibri" panose="020F0502020204030204" pitchFamily="34" charset="0"/>
              <a:cs typeface="Times New Roman" panose="02020603050405020304" pitchFamily="18" charset="0"/>
            </a:endParaRPr>
          </a:p>
          <a:p>
            <a:pPr marL="342900" lvl="0" indent="-342900" fontAlgn="base">
              <a:lnSpc>
                <a:spcPct val="107000"/>
              </a:lnSpc>
              <a:spcAft>
                <a:spcPts val="800"/>
              </a:spcAft>
              <a:tabLst>
                <a:tab pos="457200" algn="l"/>
              </a:tabLst>
            </a:pPr>
            <a:r>
              <a:rPr lang="en-US" sz="2000" dirty="0">
                <a:effectLst/>
                <a:ea typeface="Times New Roman" panose="02020603050405020304" pitchFamily="18" charset="0"/>
                <a:cs typeface="Times New Roman" panose="02020603050405020304" pitchFamily="18" charset="0"/>
              </a:rPr>
              <a:t>Simplicity is a vital part of effective agile management</a:t>
            </a:r>
            <a:endParaRPr lang="en-IN" sz="2000" dirty="0">
              <a:effectLst/>
              <a:ea typeface="Calibri" panose="020F0502020204030204" pitchFamily="34" charset="0"/>
              <a:cs typeface="Times New Roman" panose="02020603050405020304" pitchFamily="18" charset="0"/>
            </a:endParaRPr>
          </a:p>
          <a:p>
            <a:pPr marL="254000" fontAlgn="base">
              <a:lnSpc>
                <a:spcPct val="107000"/>
              </a:lnSpc>
              <a:spcAft>
                <a:spcPts val="800"/>
              </a:spcAft>
            </a:pPr>
            <a:r>
              <a:rPr lang="en-US" sz="2000" dirty="0">
                <a:effectLst/>
                <a:ea typeface="Times New Roman" panose="02020603050405020304" pitchFamily="18" charset="0"/>
                <a:cs typeface="Times New Roman" panose="02020603050405020304" pitchFamily="18" charset="0"/>
              </a:rPr>
              <a:t> Self-organized teams produce the best architecture, requirements, and design</a:t>
            </a:r>
            <a:endParaRPr lang="en-IN" sz="2000" dirty="0">
              <a:effectLst/>
              <a:ea typeface="Calibri" panose="020F0502020204030204" pitchFamily="34" charset="0"/>
              <a:cs typeface="Times New Roman" panose="02020603050405020304" pitchFamily="18" charset="0"/>
            </a:endParaRPr>
          </a:p>
          <a:p>
            <a:pPr marL="342900" lvl="0" indent="-342900" fontAlgn="base">
              <a:lnSpc>
                <a:spcPct val="107000"/>
              </a:lnSpc>
              <a:spcAft>
                <a:spcPts val="1400"/>
              </a:spcAft>
              <a:tabLst>
                <a:tab pos="457200" algn="l"/>
              </a:tabLst>
            </a:pPr>
            <a:r>
              <a:rPr lang="en-US" sz="2000" dirty="0">
                <a:effectLst/>
                <a:ea typeface="Times New Roman" panose="02020603050405020304" pitchFamily="18" charset="0"/>
                <a:cs typeface="Times New Roman" panose="02020603050405020304" pitchFamily="18" charset="0"/>
              </a:rPr>
              <a:t>Teams should reflect through inspection and adaption to be more effective</a:t>
            </a:r>
            <a:endParaRPr lang="en-IN" sz="2000" dirty="0">
              <a:effectLst/>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8181505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C2896-C412-4896-ADFA-C701A0A7A1F9}"/>
              </a:ext>
            </a:extLst>
          </p:cNvPr>
          <p:cNvSpPr>
            <a:spLocks noGrp="1"/>
          </p:cNvSpPr>
          <p:nvPr>
            <p:ph type="title"/>
          </p:nvPr>
        </p:nvSpPr>
        <p:spPr/>
        <p:txBody>
          <a:bodyPr>
            <a:normAutofit/>
          </a:bodyPr>
          <a:lstStyle/>
          <a:p>
            <a:r>
              <a:rPr lang="en-US" sz="4000" kern="0" dirty="0">
                <a:solidFill>
                  <a:srgbClr val="333333"/>
                </a:solidFill>
                <a:effectLst/>
                <a:latin typeface="+mn-lt"/>
                <a:ea typeface="Times New Roman" panose="02020603050405020304" pitchFamily="18" charset="0"/>
                <a:cs typeface="Times New Roman" panose="02020603050405020304" pitchFamily="18" charset="0"/>
              </a:rPr>
              <a:t>How does Agile works?</a:t>
            </a:r>
            <a:br>
              <a:rPr lang="en-IN" sz="4000" kern="0" dirty="0">
                <a:solidFill>
                  <a:srgbClr val="2E74B5"/>
                </a:solidFill>
                <a:effectLst/>
                <a:latin typeface="+mn-lt"/>
                <a:ea typeface="Times New Roman" panose="02020603050405020304" pitchFamily="18" charset="0"/>
                <a:cs typeface="Times New Roman" panose="02020603050405020304" pitchFamily="18" charset="0"/>
              </a:rPr>
            </a:br>
            <a:endParaRPr lang="en-IN" sz="4000" dirty="0">
              <a:latin typeface="+mn-lt"/>
            </a:endParaRPr>
          </a:p>
        </p:txBody>
      </p:sp>
      <p:sp>
        <p:nvSpPr>
          <p:cNvPr id="3" name="Content Placeholder 2">
            <a:extLst>
              <a:ext uri="{FF2B5EF4-FFF2-40B4-BE49-F238E27FC236}">
                <a16:creationId xmlns:a16="http://schemas.microsoft.com/office/drawing/2014/main" id="{47FC6DE5-A8F1-46D3-8E1B-4B342E39B707}"/>
              </a:ext>
            </a:extLst>
          </p:cNvPr>
          <p:cNvSpPr>
            <a:spLocks noGrp="1"/>
          </p:cNvSpPr>
          <p:nvPr>
            <p:ph idx="1"/>
          </p:nvPr>
        </p:nvSpPr>
        <p:spPr/>
        <p:txBody>
          <a:bodyPr/>
          <a:lstStyle/>
          <a:p>
            <a:r>
              <a:rPr lang="en-US" sz="2000" dirty="0">
                <a:solidFill>
                  <a:srgbClr val="333333"/>
                </a:solidFill>
                <a:effectLst/>
                <a:ea typeface="Times New Roman" panose="02020603050405020304" pitchFamily="18" charset="0"/>
              </a:rPr>
              <a:t>make a list</a:t>
            </a:r>
            <a:endParaRPr lang="en-IN" sz="2000" dirty="0">
              <a:effectLst/>
              <a:ea typeface="Times New Roman" panose="02020603050405020304" pitchFamily="18" charset="0"/>
            </a:endParaRPr>
          </a:p>
          <a:p>
            <a:r>
              <a:rPr lang="en-US" sz="2000" dirty="0">
                <a:solidFill>
                  <a:srgbClr val="333333"/>
                </a:solidFill>
                <a:effectLst/>
                <a:ea typeface="Times New Roman" panose="02020603050405020304" pitchFamily="18" charset="0"/>
              </a:rPr>
              <a:t>size things up</a:t>
            </a:r>
            <a:endParaRPr lang="en-IN" sz="2000" dirty="0"/>
          </a:p>
          <a:p>
            <a:r>
              <a:rPr lang="en-US" sz="2000" dirty="0">
                <a:solidFill>
                  <a:srgbClr val="333333"/>
                </a:solidFill>
                <a:effectLst/>
                <a:ea typeface="Times New Roman" panose="02020603050405020304" pitchFamily="18" charset="0"/>
              </a:rPr>
              <a:t>set some priorities</a:t>
            </a:r>
          </a:p>
          <a:p>
            <a:r>
              <a:rPr lang="en-US" sz="2000" dirty="0">
                <a:solidFill>
                  <a:srgbClr val="333333"/>
                </a:solidFill>
                <a:effectLst/>
                <a:ea typeface="Times New Roman" panose="02020603050405020304" pitchFamily="18" charset="0"/>
              </a:rPr>
              <a:t>start executing</a:t>
            </a:r>
          </a:p>
          <a:p>
            <a:r>
              <a:rPr lang="en-US" sz="2000" dirty="0">
                <a:solidFill>
                  <a:srgbClr val="333333"/>
                </a:solidFill>
                <a:effectLst/>
                <a:ea typeface="Times New Roman" panose="02020603050405020304" pitchFamily="18" charset="0"/>
              </a:rPr>
              <a:t>update the plan as you go.</a:t>
            </a:r>
            <a:endParaRPr lang="en-IN" sz="2000" dirty="0">
              <a:effectLst/>
              <a:ea typeface="Times New Roman" panose="02020603050405020304" pitchFamily="18" charset="0"/>
            </a:endParaRPr>
          </a:p>
          <a:p>
            <a:endParaRPr lang="en-IN" dirty="0"/>
          </a:p>
        </p:txBody>
      </p:sp>
      <p:pic>
        <p:nvPicPr>
          <p:cNvPr id="4" name="Picture 3" descr="agile in a nutshell">
            <a:extLst>
              <a:ext uri="{FF2B5EF4-FFF2-40B4-BE49-F238E27FC236}">
                <a16:creationId xmlns:a16="http://schemas.microsoft.com/office/drawing/2014/main" id="{F689B64C-EAF0-4481-98D4-0EEA88AE120E}"/>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704221" y="1503948"/>
            <a:ext cx="5930316" cy="3922294"/>
          </a:xfrm>
          <a:prstGeom prst="rect">
            <a:avLst/>
          </a:prstGeom>
          <a:noFill/>
          <a:ln>
            <a:noFill/>
          </a:ln>
        </p:spPr>
      </p:pic>
    </p:spTree>
    <p:extLst>
      <p:ext uri="{BB962C8B-B14F-4D97-AF65-F5344CB8AC3E}">
        <p14:creationId xmlns:p14="http://schemas.microsoft.com/office/powerpoint/2010/main" val="30106495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4D5AE-1D40-4C13-A477-D57A0C4B33B8}"/>
              </a:ext>
            </a:extLst>
          </p:cNvPr>
          <p:cNvSpPr>
            <a:spLocks noGrp="1"/>
          </p:cNvSpPr>
          <p:nvPr>
            <p:ph type="title"/>
          </p:nvPr>
        </p:nvSpPr>
        <p:spPr/>
        <p:txBody>
          <a:bodyPr/>
          <a:lstStyle/>
          <a:p>
            <a:r>
              <a:rPr lang="en-US" dirty="0"/>
              <a:t>The Agile Approach vs waterfall</a:t>
            </a:r>
            <a:endParaRPr lang="en-IN" dirty="0"/>
          </a:p>
        </p:txBody>
      </p:sp>
      <p:sp>
        <p:nvSpPr>
          <p:cNvPr id="3" name="Content Placeholder 2">
            <a:extLst>
              <a:ext uri="{FF2B5EF4-FFF2-40B4-BE49-F238E27FC236}">
                <a16:creationId xmlns:a16="http://schemas.microsoft.com/office/drawing/2014/main" id="{77208971-F717-4D70-B8A0-AB1CDE3F2C39}"/>
              </a:ext>
            </a:extLst>
          </p:cNvPr>
          <p:cNvSpPr>
            <a:spLocks noGrp="1"/>
          </p:cNvSpPr>
          <p:nvPr>
            <p:ph idx="1"/>
          </p:nvPr>
        </p:nvSpPr>
        <p:spPr/>
        <p:txBody>
          <a:bodyPr/>
          <a:lstStyle/>
          <a:p>
            <a:endParaRPr lang="en-IN"/>
          </a:p>
        </p:txBody>
      </p:sp>
      <p:pic>
        <p:nvPicPr>
          <p:cNvPr id="4" name="Picture 3" descr="agile in a nutshell">
            <a:extLst>
              <a:ext uri="{FF2B5EF4-FFF2-40B4-BE49-F238E27FC236}">
                <a16:creationId xmlns:a16="http://schemas.microsoft.com/office/drawing/2014/main" id="{293A35FE-EBFE-46D0-9D9A-20B97663B328}"/>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166687" y="2320131"/>
            <a:ext cx="8433134" cy="4172744"/>
          </a:xfrm>
          <a:prstGeom prst="rect">
            <a:avLst/>
          </a:prstGeom>
          <a:noFill/>
          <a:ln>
            <a:noFill/>
          </a:ln>
        </p:spPr>
      </p:pic>
    </p:spTree>
    <p:extLst>
      <p:ext uri="{BB962C8B-B14F-4D97-AF65-F5344CB8AC3E}">
        <p14:creationId xmlns:p14="http://schemas.microsoft.com/office/powerpoint/2010/main" val="17150850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9E58F7-13E0-4FB2-B70F-1251E34B6700}"/>
              </a:ext>
            </a:extLst>
          </p:cNvPr>
          <p:cNvSpPr>
            <a:spLocks noGrp="1"/>
          </p:cNvSpPr>
          <p:nvPr>
            <p:ph type="title"/>
          </p:nvPr>
        </p:nvSpPr>
        <p:spPr/>
        <p:txBody>
          <a:bodyPr/>
          <a:lstStyle/>
          <a:p>
            <a:r>
              <a:rPr lang="en-US" dirty="0"/>
              <a:t>Agile Methods</a:t>
            </a:r>
            <a:endParaRPr lang="en-IN" dirty="0"/>
          </a:p>
        </p:txBody>
      </p:sp>
      <p:sp>
        <p:nvSpPr>
          <p:cNvPr id="3" name="Content Placeholder 2">
            <a:extLst>
              <a:ext uri="{FF2B5EF4-FFF2-40B4-BE49-F238E27FC236}">
                <a16:creationId xmlns:a16="http://schemas.microsoft.com/office/drawing/2014/main" id="{3866FCAA-F1BD-4B16-8A46-C74F3D8703F0}"/>
              </a:ext>
            </a:extLst>
          </p:cNvPr>
          <p:cNvSpPr>
            <a:spLocks noGrp="1"/>
          </p:cNvSpPr>
          <p:nvPr>
            <p:ph idx="1"/>
          </p:nvPr>
        </p:nvSpPr>
        <p:spPr/>
        <p:txBody>
          <a:bodyPr/>
          <a:lstStyle/>
          <a:p>
            <a:endParaRPr lang="en-IN"/>
          </a:p>
        </p:txBody>
      </p:sp>
      <p:pic>
        <p:nvPicPr>
          <p:cNvPr id="4" name="Picture 3" descr="Image result for agile technologies umbrella">
            <a:extLst>
              <a:ext uri="{FF2B5EF4-FFF2-40B4-BE49-F238E27FC236}">
                <a16:creationId xmlns:a16="http://schemas.microsoft.com/office/drawing/2014/main" id="{89F72C70-3601-4B95-B791-DC80CACB8833}"/>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871537" y="1523732"/>
            <a:ext cx="5943600" cy="4460240"/>
          </a:xfrm>
          <a:prstGeom prst="rect">
            <a:avLst/>
          </a:prstGeom>
          <a:noFill/>
          <a:ln>
            <a:noFill/>
          </a:ln>
        </p:spPr>
      </p:pic>
    </p:spTree>
    <p:extLst>
      <p:ext uri="{BB962C8B-B14F-4D97-AF65-F5344CB8AC3E}">
        <p14:creationId xmlns:p14="http://schemas.microsoft.com/office/powerpoint/2010/main" val="30162965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39597-A118-4D58-B1C1-4AF1620B12FB}"/>
              </a:ext>
            </a:extLst>
          </p:cNvPr>
          <p:cNvSpPr>
            <a:spLocks noGrp="1"/>
          </p:cNvSpPr>
          <p:nvPr>
            <p:ph type="title"/>
          </p:nvPr>
        </p:nvSpPr>
        <p:spPr/>
        <p:txBody>
          <a:bodyPr>
            <a:normAutofit/>
          </a:bodyPr>
          <a:lstStyle/>
          <a:p>
            <a:r>
              <a:rPr lang="en-US" sz="4000" dirty="0"/>
              <a:t>Scrum</a:t>
            </a:r>
            <a:endParaRPr lang="en-IN" sz="4000" dirty="0"/>
          </a:p>
        </p:txBody>
      </p:sp>
      <p:sp>
        <p:nvSpPr>
          <p:cNvPr id="3" name="Content Placeholder 2">
            <a:extLst>
              <a:ext uri="{FF2B5EF4-FFF2-40B4-BE49-F238E27FC236}">
                <a16:creationId xmlns:a16="http://schemas.microsoft.com/office/drawing/2014/main" id="{7DB9845A-86EF-4BF8-AD2B-14804F8A7A8F}"/>
              </a:ext>
            </a:extLst>
          </p:cNvPr>
          <p:cNvSpPr>
            <a:spLocks noGrp="1"/>
          </p:cNvSpPr>
          <p:nvPr>
            <p:ph idx="1"/>
          </p:nvPr>
        </p:nvSpPr>
        <p:spPr/>
        <p:txBody>
          <a:bodyPr>
            <a:normAutofit/>
          </a:bodyPr>
          <a:lstStyle/>
          <a:p>
            <a:r>
              <a:rPr lang="en-US" sz="2000" b="0" i="0" dirty="0">
                <a:solidFill>
                  <a:srgbClr val="4A4A4A"/>
                </a:solidFill>
                <a:effectLst/>
              </a:rPr>
              <a:t>Scrum is a lightweight </a:t>
            </a:r>
            <a:r>
              <a:rPr lang="en-US" sz="2000" b="0" i="0" u="none" strike="noStrike" dirty="0">
                <a:solidFill>
                  <a:srgbClr val="007BFF"/>
                </a:solidFill>
                <a:effectLst/>
                <a:hlinkClick r:id="rId2"/>
              </a:rPr>
              <a:t>agile framework</a:t>
            </a:r>
            <a:r>
              <a:rPr lang="en-US" sz="2000" b="0" i="0" dirty="0">
                <a:solidFill>
                  <a:srgbClr val="4A4A4A"/>
                </a:solidFill>
                <a:effectLst/>
              </a:rPr>
              <a:t> that can be used to manage iterative and incremental projects of different types.</a:t>
            </a:r>
          </a:p>
          <a:p>
            <a:r>
              <a:rPr lang="en-US" sz="2000" b="0" i="0" dirty="0">
                <a:solidFill>
                  <a:srgbClr val="4A4A4A"/>
                </a:solidFill>
                <a:effectLst/>
              </a:rPr>
              <a:t>break large complex projects into smaller stages, reviewing and adapting along the way.</a:t>
            </a:r>
          </a:p>
          <a:p>
            <a:r>
              <a:rPr lang="en-US" sz="2000" dirty="0"/>
              <a:t>Scrum looks at how to </a:t>
            </a:r>
            <a:r>
              <a:rPr lang="en-US" sz="2000" dirty="0" err="1"/>
              <a:t>optimise</a:t>
            </a:r>
            <a:r>
              <a:rPr lang="en-US" sz="2000" dirty="0"/>
              <a:t> predictability as well as control risk using an Iterative and Incremental approach</a:t>
            </a:r>
          </a:p>
          <a:p>
            <a:r>
              <a:rPr lang="en-US" sz="2000" dirty="0"/>
              <a:t>three pillars required for implementation: Transparency, Inspection and Adaptation.</a:t>
            </a:r>
            <a:endParaRPr lang="en-IN" sz="2000" dirty="0"/>
          </a:p>
        </p:txBody>
      </p:sp>
    </p:spTree>
    <p:extLst>
      <p:ext uri="{BB962C8B-B14F-4D97-AF65-F5344CB8AC3E}">
        <p14:creationId xmlns:p14="http://schemas.microsoft.com/office/powerpoint/2010/main" val="31101539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82F2E-1219-4BF6-AE48-CE6DCA87E18E}"/>
              </a:ext>
            </a:extLst>
          </p:cNvPr>
          <p:cNvSpPr>
            <a:spLocks noGrp="1"/>
          </p:cNvSpPr>
          <p:nvPr>
            <p:ph type="title"/>
          </p:nvPr>
        </p:nvSpPr>
        <p:spPr/>
        <p:txBody>
          <a:bodyPr>
            <a:normAutofit/>
          </a:bodyPr>
          <a:lstStyle/>
          <a:p>
            <a:r>
              <a:rPr lang="en-US" sz="4000" b="1" dirty="0"/>
              <a:t>SDLC- Software Development Life Cycle</a:t>
            </a:r>
            <a:endParaRPr lang="en-IN" sz="4000" b="1" dirty="0"/>
          </a:p>
        </p:txBody>
      </p:sp>
      <p:pic>
        <p:nvPicPr>
          <p:cNvPr id="4" name="Picture 3" descr="Software Development Life Cycle(SDLC)">
            <a:extLst>
              <a:ext uri="{FF2B5EF4-FFF2-40B4-BE49-F238E27FC236}">
                <a16:creationId xmlns:a16="http://schemas.microsoft.com/office/drawing/2014/main" id="{CB79EFF2-AF66-4B81-8F99-6D45517C673B}"/>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790825" y="1905000"/>
            <a:ext cx="5753100" cy="4762500"/>
          </a:xfrm>
          <a:prstGeom prst="rect">
            <a:avLst/>
          </a:prstGeom>
          <a:noFill/>
          <a:ln>
            <a:noFill/>
          </a:ln>
        </p:spPr>
      </p:pic>
    </p:spTree>
    <p:extLst>
      <p:ext uri="{BB962C8B-B14F-4D97-AF65-F5344CB8AC3E}">
        <p14:creationId xmlns:p14="http://schemas.microsoft.com/office/powerpoint/2010/main" val="26965660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19BD0-321E-480B-B6F5-2CE3FB9C25BC}"/>
              </a:ext>
            </a:extLst>
          </p:cNvPr>
          <p:cNvSpPr>
            <a:spLocks noGrp="1"/>
          </p:cNvSpPr>
          <p:nvPr>
            <p:ph type="title"/>
          </p:nvPr>
        </p:nvSpPr>
        <p:spPr/>
        <p:txBody>
          <a:bodyPr/>
          <a:lstStyle/>
          <a:p>
            <a:r>
              <a:rPr lang="en-US" sz="4000" i="0" dirty="0">
                <a:solidFill>
                  <a:srgbClr val="4A4A4A"/>
                </a:solidFill>
                <a:effectLst/>
              </a:rPr>
              <a:t>Uses of Scrum</a:t>
            </a:r>
            <a:br>
              <a:rPr lang="en-US" b="0" i="0" dirty="0">
                <a:solidFill>
                  <a:srgbClr val="4A4A4A"/>
                </a:solidFill>
                <a:effectLst/>
                <a:latin typeface="Open Sans" panose="020B0606030504020204" pitchFamily="34" charset="0"/>
              </a:rPr>
            </a:br>
            <a:endParaRPr lang="en-IN" dirty="0"/>
          </a:p>
        </p:txBody>
      </p:sp>
      <p:sp>
        <p:nvSpPr>
          <p:cNvPr id="3" name="Content Placeholder 2">
            <a:extLst>
              <a:ext uri="{FF2B5EF4-FFF2-40B4-BE49-F238E27FC236}">
                <a16:creationId xmlns:a16="http://schemas.microsoft.com/office/drawing/2014/main" id="{99CA61D2-8142-4068-9280-0AF6F5D8B4D4}"/>
              </a:ext>
            </a:extLst>
          </p:cNvPr>
          <p:cNvSpPr>
            <a:spLocks noGrp="1"/>
          </p:cNvSpPr>
          <p:nvPr>
            <p:ph idx="1"/>
          </p:nvPr>
        </p:nvSpPr>
        <p:spPr/>
        <p:txBody>
          <a:bodyPr>
            <a:normAutofit/>
          </a:bodyPr>
          <a:lstStyle/>
          <a:p>
            <a:pPr algn="l"/>
            <a:r>
              <a:rPr lang="en-US" sz="2000" i="0" dirty="0">
                <a:effectLst/>
                <a:ea typeface="Open Sans" panose="020B0606030504020204" pitchFamily="34" charset="0"/>
                <a:cs typeface="Open Sans" panose="020B0606030504020204" pitchFamily="34" charset="0"/>
              </a:rPr>
              <a:t>Scrum has been used extensively, worldwide, to:</a:t>
            </a:r>
          </a:p>
          <a:p>
            <a:pPr algn="l">
              <a:buFont typeface="Arial" panose="020B0604020202020204" pitchFamily="34" charset="0"/>
              <a:buChar char="•"/>
            </a:pPr>
            <a:r>
              <a:rPr lang="en-US" sz="2000" i="0" dirty="0">
                <a:effectLst/>
                <a:ea typeface="Open Sans" panose="020B0606030504020204" pitchFamily="34" charset="0"/>
                <a:cs typeface="Open Sans" panose="020B0606030504020204" pitchFamily="34" charset="0"/>
              </a:rPr>
              <a:t>Develop software, hardware, embedded software, a network of interacting function, </a:t>
            </a:r>
            <a:r>
              <a:rPr lang="en-US" sz="2000" i="0" dirty="0" err="1">
                <a:effectLst/>
                <a:ea typeface="Open Sans" panose="020B0606030504020204" pitchFamily="34" charset="0"/>
                <a:cs typeface="Open Sans" panose="020B0606030504020204" pitchFamily="34" charset="0"/>
              </a:rPr>
              <a:t>etc</a:t>
            </a:r>
            <a:endParaRPr lang="en-US" sz="2000" i="0" dirty="0">
              <a:effectLst/>
              <a:ea typeface="Open Sans" panose="020B0606030504020204" pitchFamily="34" charset="0"/>
              <a:cs typeface="Open Sans" panose="020B0606030504020204" pitchFamily="34" charset="0"/>
            </a:endParaRPr>
          </a:p>
          <a:p>
            <a:pPr algn="l">
              <a:buFont typeface="Arial" panose="020B0604020202020204" pitchFamily="34" charset="0"/>
              <a:buChar char="•"/>
            </a:pPr>
            <a:r>
              <a:rPr lang="en-US" sz="2000" i="0" dirty="0">
                <a:effectLst/>
                <a:ea typeface="Open Sans" panose="020B0606030504020204" pitchFamily="34" charset="0"/>
                <a:cs typeface="Open Sans" panose="020B0606030504020204" pitchFamily="34" charset="0"/>
              </a:rPr>
              <a:t>Research and identify viable markets, technologies, and product capabilities</a:t>
            </a:r>
          </a:p>
          <a:p>
            <a:pPr algn="l">
              <a:buFont typeface="Arial" panose="020B0604020202020204" pitchFamily="34" charset="0"/>
              <a:buChar char="•"/>
            </a:pPr>
            <a:r>
              <a:rPr lang="en-US" sz="2000" i="0" dirty="0">
                <a:effectLst/>
                <a:ea typeface="Open Sans" panose="020B0606030504020204" pitchFamily="34" charset="0"/>
                <a:cs typeface="Open Sans" panose="020B0606030504020204" pitchFamily="34" charset="0"/>
              </a:rPr>
              <a:t>Develop products and enhancements</a:t>
            </a:r>
          </a:p>
          <a:p>
            <a:pPr algn="l">
              <a:buFont typeface="Arial" panose="020B0604020202020204" pitchFamily="34" charset="0"/>
              <a:buChar char="•"/>
            </a:pPr>
            <a:r>
              <a:rPr lang="en-US" sz="2000" i="0" dirty="0">
                <a:effectLst/>
                <a:ea typeface="Open Sans" panose="020B0606030504020204" pitchFamily="34" charset="0"/>
                <a:cs typeface="Open Sans" panose="020B0606030504020204" pitchFamily="34" charset="0"/>
              </a:rPr>
              <a:t>Release products and enhancements very frequently</a:t>
            </a:r>
          </a:p>
          <a:p>
            <a:pPr algn="l">
              <a:buFont typeface="Arial" panose="020B0604020202020204" pitchFamily="34" charset="0"/>
              <a:buChar char="•"/>
            </a:pPr>
            <a:r>
              <a:rPr lang="en-US" sz="2000" i="0" dirty="0">
                <a:effectLst/>
                <a:ea typeface="Open Sans" panose="020B0606030504020204" pitchFamily="34" charset="0"/>
                <a:cs typeface="Open Sans" panose="020B0606030504020204" pitchFamily="34" charset="0"/>
              </a:rPr>
              <a:t>Develop and sustain cloud environments for product use</a:t>
            </a:r>
          </a:p>
          <a:p>
            <a:pPr algn="l">
              <a:buFont typeface="Arial" panose="020B0604020202020204" pitchFamily="34" charset="0"/>
              <a:buChar char="•"/>
            </a:pPr>
            <a:r>
              <a:rPr lang="en-US" sz="2000" i="0" dirty="0">
                <a:effectLst/>
                <a:ea typeface="Open Sans" panose="020B0606030504020204" pitchFamily="34" charset="0"/>
                <a:cs typeface="Open Sans" panose="020B0606030504020204" pitchFamily="34" charset="0"/>
              </a:rPr>
              <a:t>Sustain and renew products</a:t>
            </a:r>
          </a:p>
          <a:p>
            <a:endParaRPr lang="en-IN" dirty="0"/>
          </a:p>
        </p:txBody>
      </p:sp>
    </p:spTree>
    <p:extLst>
      <p:ext uri="{BB962C8B-B14F-4D97-AF65-F5344CB8AC3E}">
        <p14:creationId xmlns:p14="http://schemas.microsoft.com/office/powerpoint/2010/main" val="9958444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12A66-CF59-4172-91C0-59A9340995DB}"/>
              </a:ext>
            </a:extLst>
          </p:cNvPr>
          <p:cNvSpPr>
            <a:spLocks noGrp="1"/>
          </p:cNvSpPr>
          <p:nvPr>
            <p:ph type="title"/>
          </p:nvPr>
        </p:nvSpPr>
        <p:spPr/>
        <p:txBody>
          <a:bodyPr>
            <a:normAutofit/>
          </a:bodyPr>
          <a:lstStyle/>
          <a:p>
            <a:r>
              <a:rPr lang="en-US" sz="4000" i="0" dirty="0">
                <a:solidFill>
                  <a:srgbClr val="4A4A4A"/>
                </a:solidFill>
                <a:effectLst/>
              </a:rPr>
              <a:t>People &amp; Parts of Scrum Framework</a:t>
            </a:r>
            <a:br>
              <a:rPr lang="en-US" sz="4000" b="0" i="0" dirty="0">
                <a:solidFill>
                  <a:srgbClr val="4A4A4A"/>
                </a:solidFill>
                <a:effectLst/>
              </a:rPr>
            </a:br>
            <a:endParaRPr lang="en-IN" sz="4000" dirty="0"/>
          </a:p>
        </p:txBody>
      </p:sp>
      <p:sp>
        <p:nvSpPr>
          <p:cNvPr id="3" name="Content Placeholder 2">
            <a:extLst>
              <a:ext uri="{FF2B5EF4-FFF2-40B4-BE49-F238E27FC236}">
                <a16:creationId xmlns:a16="http://schemas.microsoft.com/office/drawing/2014/main" id="{9839C594-B9FD-4A60-820E-E1315995F9BE}"/>
              </a:ext>
            </a:extLst>
          </p:cNvPr>
          <p:cNvSpPr>
            <a:spLocks noGrp="1"/>
          </p:cNvSpPr>
          <p:nvPr>
            <p:ph idx="1"/>
          </p:nvPr>
        </p:nvSpPr>
        <p:spPr/>
        <p:txBody>
          <a:bodyPr/>
          <a:lstStyle/>
          <a:p>
            <a:pPr algn="l"/>
            <a:r>
              <a:rPr lang="en-US" sz="2000" b="0" i="0" dirty="0">
                <a:solidFill>
                  <a:srgbClr val="4A4A4A"/>
                </a:solidFill>
                <a:effectLst/>
                <a:ea typeface="Open Sans" panose="020B0606030504020204" pitchFamily="34" charset="0"/>
                <a:cs typeface="Open Sans" panose="020B0606030504020204" pitchFamily="34" charset="0"/>
              </a:rPr>
              <a:t>The Scrum Framework is made of three distinct categories, which are:</a:t>
            </a:r>
          </a:p>
          <a:p>
            <a:pPr lvl="1"/>
            <a:r>
              <a:rPr lang="en-US" sz="2000" b="0" i="0" dirty="0">
                <a:solidFill>
                  <a:srgbClr val="4A4A4A"/>
                </a:solidFill>
                <a:effectLst/>
                <a:ea typeface="Open Sans" panose="020B0606030504020204" pitchFamily="34" charset="0"/>
                <a:cs typeface="Open Sans" panose="020B0606030504020204" pitchFamily="34" charset="0"/>
              </a:rPr>
              <a:t>Scrum Roles</a:t>
            </a:r>
          </a:p>
          <a:p>
            <a:pPr lvl="1"/>
            <a:r>
              <a:rPr lang="en-US" sz="2000" b="0" i="0" dirty="0">
                <a:solidFill>
                  <a:srgbClr val="4A4A4A"/>
                </a:solidFill>
                <a:effectLst/>
                <a:ea typeface="Open Sans" panose="020B0606030504020204" pitchFamily="34" charset="0"/>
                <a:cs typeface="Open Sans" panose="020B0606030504020204" pitchFamily="34" charset="0"/>
              </a:rPr>
              <a:t>Events in Scrum</a:t>
            </a:r>
          </a:p>
          <a:p>
            <a:pPr lvl="1"/>
            <a:r>
              <a:rPr lang="en-US" sz="2000" b="0" i="0" dirty="0">
                <a:solidFill>
                  <a:srgbClr val="4A4A4A"/>
                </a:solidFill>
                <a:effectLst/>
                <a:ea typeface="Open Sans" panose="020B0606030504020204" pitchFamily="34" charset="0"/>
                <a:cs typeface="Open Sans" panose="020B0606030504020204" pitchFamily="34" charset="0"/>
              </a:rPr>
              <a:t>Scrum Artifacts</a:t>
            </a:r>
          </a:p>
          <a:p>
            <a:endParaRPr lang="en-IN" dirty="0"/>
          </a:p>
        </p:txBody>
      </p:sp>
    </p:spTree>
    <p:extLst>
      <p:ext uri="{BB962C8B-B14F-4D97-AF65-F5344CB8AC3E}">
        <p14:creationId xmlns:p14="http://schemas.microsoft.com/office/powerpoint/2010/main" val="29081946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7EF187-8ACA-4DA2-8158-6DA2BE814E69}"/>
              </a:ext>
            </a:extLst>
          </p:cNvPr>
          <p:cNvSpPr>
            <a:spLocks noGrp="1"/>
          </p:cNvSpPr>
          <p:nvPr>
            <p:ph type="title"/>
          </p:nvPr>
        </p:nvSpPr>
        <p:spPr/>
        <p:txBody>
          <a:bodyPr>
            <a:normAutofit/>
          </a:bodyPr>
          <a:lstStyle/>
          <a:p>
            <a:r>
              <a:rPr lang="en-US" sz="4000" dirty="0"/>
              <a:t>Scrum Roles</a:t>
            </a:r>
            <a:endParaRPr lang="en-IN" sz="4000" dirty="0"/>
          </a:p>
        </p:txBody>
      </p:sp>
      <p:sp>
        <p:nvSpPr>
          <p:cNvPr id="3" name="Content Placeholder 2">
            <a:extLst>
              <a:ext uri="{FF2B5EF4-FFF2-40B4-BE49-F238E27FC236}">
                <a16:creationId xmlns:a16="http://schemas.microsoft.com/office/drawing/2014/main" id="{882F3AB8-9216-419E-B47B-437CCC08CE18}"/>
              </a:ext>
            </a:extLst>
          </p:cNvPr>
          <p:cNvSpPr>
            <a:spLocks noGrp="1"/>
          </p:cNvSpPr>
          <p:nvPr>
            <p:ph idx="1"/>
          </p:nvPr>
        </p:nvSpPr>
        <p:spPr>
          <a:xfrm>
            <a:off x="838200" y="2282825"/>
            <a:ext cx="10515600" cy="4351338"/>
          </a:xfrm>
        </p:spPr>
        <p:txBody>
          <a:bodyPr>
            <a:normAutofit/>
          </a:bodyPr>
          <a:lstStyle/>
          <a:p>
            <a:pPr algn="l"/>
            <a:endParaRPr lang="en-US" b="1" i="0" dirty="0">
              <a:solidFill>
                <a:srgbClr val="4A4A4A"/>
              </a:solidFill>
              <a:effectLst/>
              <a:latin typeface="Open Sans" panose="020B0606030504020204" pitchFamily="34" charset="0"/>
            </a:endParaRPr>
          </a:p>
          <a:p>
            <a:pPr algn="l"/>
            <a:endParaRPr lang="en-US" b="1" dirty="0">
              <a:solidFill>
                <a:srgbClr val="4A4A4A"/>
              </a:solidFill>
              <a:latin typeface="Open Sans" panose="020B0606030504020204" pitchFamily="34" charset="0"/>
            </a:endParaRPr>
          </a:p>
          <a:p>
            <a:pPr algn="l"/>
            <a:endParaRPr lang="en-US" b="1" i="0" dirty="0">
              <a:solidFill>
                <a:srgbClr val="4A4A4A"/>
              </a:solidFill>
              <a:effectLst/>
              <a:latin typeface="Open Sans" panose="020B0606030504020204" pitchFamily="34" charset="0"/>
            </a:endParaRPr>
          </a:p>
          <a:p>
            <a:pPr algn="l"/>
            <a:endParaRPr lang="en-US" b="1" dirty="0">
              <a:solidFill>
                <a:srgbClr val="4A4A4A"/>
              </a:solidFill>
              <a:latin typeface="Open Sans" panose="020B0606030504020204" pitchFamily="34" charset="0"/>
            </a:endParaRPr>
          </a:p>
          <a:p>
            <a:pPr algn="l"/>
            <a:r>
              <a:rPr lang="en-US" sz="2000" b="1" i="0" dirty="0">
                <a:solidFill>
                  <a:srgbClr val="4A4A4A"/>
                </a:solidFill>
                <a:effectLst/>
                <a:ea typeface="Open Sans" panose="020B0606030504020204" pitchFamily="34" charset="0"/>
                <a:cs typeface="Open Sans" panose="020B0606030504020204" pitchFamily="34" charset="0"/>
              </a:rPr>
              <a:t>Product Owner</a:t>
            </a:r>
            <a:endParaRPr lang="en-US" sz="2000" b="0" i="0" dirty="0">
              <a:solidFill>
                <a:srgbClr val="4A4A4A"/>
              </a:solidFill>
              <a:effectLst/>
              <a:ea typeface="Open Sans" panose="020B0606030504020204" pitchFamily="34" charset="0"/>
              <a:cs typeface="Open Sans" panose="020B0606030504020204" pitchFamily="34" charset="0"/>
            </a:endParaRPr>
          </a:p>
          <a:p>
            <a:pPr lvl="1" algn="just"/>
            <a:r>
              <a:rPr lang="en-US" sz="2000" b="0" i="0" dirty="0">
                <a:solidFill>
                  <a:srgbClr val="4A4A4A"/>
                </a:solidFill>
                <a:effectLst/>
                <a:ea typeface="Open Sans" panose="020B0606030504020204" pitchFamily="34" charset="0"/>
                <a:cs typeface="Open Sans" panose="020B0606030504020204" pitchFamily="34" charset="0"/>
              </a:rPr>
              <a:t>responsible for the work the team is supposed to complete. </a:t>
            </a:r>
          </a:p>
          <a:p>
            <a:pPr lvl="1" algn="just"/>
            <a:r>
              <a:rPr lang="en-US" sz="2000" b="0" i="0" dirty="0">
                <a:solidFill>
                  <a:srgbClr val="4A4A4A"/>
                </a:solidFill>
                <a:effectLst/>
                <a:ea typeface="Open Sans" panose="020B0606030504020204" pitchFamily="34" charset="0"/>
                <a:cs typeface="Open Sans" panose="020B0606030504020204" pitchFamily="34" charset="0"/>
              </a:rPr>
              <a:t>to </a:t>
            </a:r>
            <a:r>
              <a:rPr lang="en-US" sz="2000" b="1" i="1" dirty="0">
                <a:solidFill>
                  <a:srgbClr val="4A4A4A"/>
                </a:solidFill>
                <a:effectLst/>
                <a:ea typeface="Open Sans" panose="020B0606030504020204" pitchFamily="34" charset="0"/>
                <a:cs typeface="Open Sans" panose="020B0606030504020204" pitchFamily="34" charset="0"/>
              </a:rPr>
              <a:t>motivate the team to achieve the goal</a:t>
            </a:r>
            <a:r>
              <a:rPr lang="en-US" sz="2000" b="1" i="0" dirty="0">
                <a:solidFill>
                  <a:srgbClr val="4A4A4A"/>
                </a:solidFill>
                <a:effectLst/>
                <a:ea typeface="Open Sans" panose="020B0606030504020204" pitchFamily="34" charset="0"/>
                <a:cs typeface="Open Sans" panose="020B0606030504020204" pitchFamily="34" charset="0"/>
              </a:rPr>
              <a:t> </a:t>
            </a:r>
            <a:r>
              <a:rPr lang="en-US" sz="2000" b="0" i="0" dirty="0">
                <a:solidFill>
                  <a:srgbClr val="4A4A4A"/>
                </a:solidFill>
                <a:effectLst/>
                <a:ea typeface="Open Sans" panose="020B0606030504020204" pitchFamily="34" charset="0"/>
                <a:cs typeface="Open Sans" panose="020B0606030504020204" pitchFamily="34" charset="0"/>
              </a:rPr>
              <a:t>and the vision of the project.</a:t>
            </a:r>
          </a:p>
          <a:p>
            <a:endParaRPr lang="en-IN" dirty="0"/>
          </a:p>
        </p:txBody>
      </p:sp>
      <p:pic>
        <p:nvPicPr>
          <p:cNvPr id="3074" name="Picture 2" descr="Scrum Team - Edueka">
            <a:extLst>
              <a:ext uri="{FF2B5EF4-FFF2-40B4-BE49-F238E27FC236}">
                <a16:creationId xmlns:a16="http://schemas.microsoft.com/office/drawing/2014/main" id="{3B8A2F31-5A8A-44B9-81B1-A373C757730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3004"/>
          <a:stretch/>
        </p:blipFill>
        <p:spPr bwMode="auto">
          <a:xfrm>
            <a:off x="2486527" y="1690688"/>
            <a:ext cx="6096000" cy="26380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73488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5EBFF-623A-4D9D-BC68-441D24045A56}"/>
              </a:ext>
            </a:extLst>
          </p:cNvPr>
          <p:cNvSpPr>
            <a:spLocks noGrp="1"/>
          </p:cNvSpPr>
          <p:nvPr>
            <p:ph type="title"/>
          </p:nvPr>
        </p:nvSpPr>
        <p:spPr/>
        <p:txBody>
          <a:bodyPr>
            <a:normAutofit/>
          </a:bodyPr>
          <a:lstStyle/>
          <a:p>
            <a:pPr algn="r"/>
            <a:r>
              <a:rPr lang="en-US" sz="4000" dirty="0"/>
              <a:t>Cont..</a:t>
            </a:r>
            <a:endParaRPr lang="en-IN" sz="4000" dirty="0"/>
          </a:p>
        </p:txBody>
      </p:sp>
      <p:sp>
        <p:nvSpPr>
          <p:cNvPr id="3" name="Content Placeholder 2">
            <a:extLst>
              <a:ext uri="{FF2B5EF4-FFF2-40B4-BE49-F238E27FC236}">
                <a16:creationId xmlns:a16="http://schemas.microsoft.com/office/drawing/2014/main" id="{C6D4BDF1-2446-429D-AEEA-A8508BC7EB62}"/>
              </a:ext>
            </a:extLst>
          </p:cNvPr>
          <p:cNvSpPr>
            <a:spLocks noGrp="1"/>
          </p:cNvSpPr>
          <p:nvPr>
            <p:ph idx="1"/>
          </p:nvPr>
        </p:nvSpPr>
        <p:spPr/>
        <p:txBody>
          <a:bodyPr>
            <a:normAutofit/>
          </a:bodyPr>
          <a:lstStyle/>
          <a:p>
            <a:pPr algn="l">
              <a:buFont typeface="Arial" panose="020B0604020202020204" pitchFamily="34" charset="0"/>
              <a:buChar char="•"/>
            </a:pPr>
            <a:r>
              <a:rPr lang="en-US" sz="2000" b="0" i="0" dirty="0">
                <a:solidFill>
                  <a:srgbClr val="4A4A4A"/>
                </a:solidFill>
                <a:effectLst/>
                <a:ea typeface="Open Sans" panose="020B0606030504020204" pitchFamily="34" charset="0"/>
                <a:cs typeface="Open Sans" panose="020B0606030504020204" pitchFamily="34" charset="0"/>
              </a:rPr>
              <a:t>Scrum Master</a:t>
            </a:r>
          </a:p>
          <a:p>
            <a:pPr lvl="1"/>
            <a:r>
              <a:rPr lang="en-US" sz="2000" b="0" i="0" dirty="0">
                <a:solidFill>
                  <a:srgbClr val="4A4A4A"/>
                </a:solidFill>
                <a:effectLst/>
                <a:ea typeface="Open Sans" panose="020B0606030504020204" pitchFamily="34" charset="0"/>
                <a:cs typeface="Open Sans" panose="020B0606030504020204" pitchFamily="34" charset="0"/>
              </a:rPr>
              <a:t>To makes sure that the goals and scope of the project are understood by everyone involved</a:t>
            </a:r>
          </a:p>
          <a:p>
            <a:pPr lvl="1"/>
            <a:r>
              <a:rPr lang="en-US" sz="2000" b="0" i="0" dirty="0">
                <a:solidFill>
                  <a:srgbClr val="4A4A4A"/>
                </a:solidFill>
                <a:effectLst/>
                <a:ea typeface="Open Sans" panose="020B0606030504020204" pitchFamily="34" charset="0"/>
                <a:cs typeface="Open Sans" panose="020B0606030504020204" pitchFamily="34" charset="0"/>
              </a:rPr>
              <a:t>Remove impediments &amp; obstacles that could slow down the team’s progress</a:t>
            </a:r>
          </a:p>
          <a:p>
            <a:pPr lvl="1"/>
            <a:r>
              <a:rPr lang="en-US" sz="2000" b="0" i="0" dirty="0">
                <a:solidFill>
                  <a:srgbClr val="4A4A4A"/>
                </a:solidFill>
                <a:effectLst/>
                <a:ea typeface="Open Sans" panose="020B0606030504020204" pitchFamily="34" charset="0"/>
                <a:cs typeface="Open Sans" panose="020B0606030504020204" pitchFamily="34" charset="0"/>
              </a:rPr>
              <a:t>Guide the team and product owner to improve the effectiveness of their practices</a:t>
            </a:r>
          </a:p>
          <a:p>
            <a:pPr lvl="1"/>
            <a:endParaRPr lang="en-US" sz="2000" b="0" i="0" dirty="0">
              <a:solidFill>
                <a:srgbClr val="4A4A4A"/>
              </a:solidFill>
              <a:effectLst/>
              <a:ea typeface="Open Sans" panose="020B0606030504020204" pitchFamily="34" charset="0"/>
              <a:cs typeface="Open Sans" panose="020B0606030504020204" pitchFamily="34" charset="0"/>
            </a:endParaRPr>
          </a:p>
          <a:p>
            <a:r>
              <a:rPr lang="en-US" sz="2000" b="0" i="0" dirty="0">
                <a:solidFill>
                  <a:srgbClr val="4A4A4A"/>
                </a:solidFill>
                <a:effectLst/>
                <a:ea typeface="Open Sans" panose="020B0606030504020204" pitchFamily="34" charset="0"/>
                <a:cs typeface="Open Sans" panose="020B0606030504020204" pitchFamily="34" charset="0"/>
              </a:rPr>
              <a:t>The</a:t>
            </a:r>
            <a:r>
              <a:rPr lang="en-US" sz="2000" b="1" i="0" dirty="0">
                <a:solidFill>
                  <a:srgbClr val="4A4A4A"/>
                </a:solidFill>
                <a:effectLst/>
                <a:ea typeface="Open Sans" panose="020B0606030504020204" pitchFamily="34" charset="0"/>
                <a:cs typeface="Open Sans" panose="020B0606030504020204" pitchFamily="34" charset="0"/>
              </a:rPr>
              <a:t> Development Team(Scrum Team)</a:t>
            </a:r>
          </a:p>
          <a:p>
            <a:pPr lvl="1"/>
            <a:r>
              <a:rPr lang="en-US" sz="2000" b="0" i="0" dirty="0">
                <a:solidFill>
                  <a:srgbClr val="4A4A4A"/>
                </a:solidFill>
                <a:effectLst/>
                <a:ea typeface="Open Sans" panose="020B0606030504020204" pitchFamily="34" charset="0"/>
                <a:cs typeface="Open Sans" panose="020B0606030504020204" pitchFamily="34" charset="0"/>
              </a:rPr>
              <a:t> is a self-organizing and a cross-functional team, </a:t>
            </a:r>
            <a:r>
              <a:rPr lang="en-US" sz="2000" b="1" i="1" dirty="0">
                <a:solidFill>
                  <a:srgbClr val="4A4A4A"/>
                </a:solidFill>
                <a:effectLst/>
                <a:ea typeface="Open Sans" panose="020B0606030504020204" pitchFamily="34" charset="0"/>
                <a:cs typeface="Open Sans" panose="020B0606030504020204" pitchFamily="34" charset="0"/>
              </a:rPr>
              <a:t>working together to deliver products</a:t>
            </a:r>
            <a:r>
              <a:rPr lang="en-US" sz="2000" b="0" i="0" dirty="0">
                <a:solidFill>
                  <a:srgbClr val="4A4A4A"/>
                </a:solidFill>
                <a:effectLst/>
                <a:ea typeface="Open Sans" panose="020B0606030504020204" pitchFamily="34" charset="0"/>
                <a:cs typeface="Open Sans" panose="020B0606030504020204" pitchFamily="34" charset="0"/>
              </a:rPr>
              <a:t>.</a:t>
            </a:r>
            <a:endParaRPr lang="en-IN" sz="2000" dirty="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7762951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B94573-0361-4E7D-A7C2-818C911CC264}"/>
              </a:ext>
            </a:extLst>
          </p:cNvPr>
          <p:cNvSpPr>
            <a:spLocks noGrp="1"/>
          </p:cNvSpPr>
          <p:nvPr>
            <p:ph type="title"/>
          </p:nvPr>
        </p:nvSpPr>
        <p:spPr/>
        <p:txBody>
          <a:bodyPr/>
          <a:lstStyle/>
          <a:p>
            <a:r>
              <a:rPr lang="en-IN" sz="4000" b="1" i="0" dirty="0">
                <a:solidFill>
                  <a:srgbClr val="4A4A4A"/>
                </a:solidFill>
                <a:effectLst/>
              </a:rPr>
              <a:t>Events in Scrum</a:t>
            </a:r>
            <a:br>
              <a:rPr lang="en-IN" b="0" i="0" dirty="0">
                <a:solidFill>
                  <a:srgbClr val="4A4A4A"/>
                </a:solidFill>
                <a:effectLst/>
                <a:latin typeface="Open Sans" panose="020B0606030504020204" pitchFamily="34" charset="0"/>
              </a:rPr>
            </a:br>
            <a:endParaRPr lang="en-IN" dirty="0"/>
          </a:p>
        </p:txBody>
      </p:sp>
      <p:pic>
        <p:nvPicPr>
          <p:cNvPr id="4098" name="Picture 2" descr="Scrum Process - Agile Scrum Tutorial- Edureka">
            <a:extLst>
              <a:ext uri="{FF2B5EF4-FFF2-40B4-BE49-F238E27FC236}">
                <a16:creationId xmlns:a16="http://schemas.microsoft.com/office/drawing/2014/main" id="{8EE82D24-0BE8-4AD9-86F8-7AF36A48ED8F}"/>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b="2875"/>
          <a:stretch/>
        </p:blipFill>
        <p:spPr bwMode="auto">
          <a:xfrm>
            <a:off x="1461299" y="1452646"/>
            <a:ext cx="9126490" cy="48278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46412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A1C07-221A-420D-B136-2964CB9EB101}"/>
              </a:ext>
            </a:extLst>
          </p:cNvPr>
          <p:cNvSpPr>
            <a:spLocks noGrp="1"/>
          </p:cNvSpPr>
          <p:nvPr>
            <p:ph type="title"/>
          </p:nvPr>
        </p:nvSpPr>
        <p:spPr/>
        <p:txBody>
          <a:bodyPr>
            <a:normAutofit/>
          </a:bodyPr>
          <a:lstStyle/>
          <a:p>
            <a:r>
              <a:rPr lang="en-US" sz="4000" dirty="0"/>
              <a:t>Sprint</a:t>
            </a:r>
            <a:endParaRPr lang="en-IN" sz="4000" dirty="0"/>
          </a:p>
        </p:txBody>
      </p:sp>
      <p:sp>
        <p:nvSpPr>
          <p:cNvPr id="3" name="Content Placeholder 2">
            <a:extLst>
              <a:ext uri="{FF2B5EF4-FFF2-40B4-BE49-F238E27FC236}">
                <a16:creationId xmlns:a16="http://schemas.microsoft.com/office/drawing/2014/main" id="{FCC92FB5-DEE9-4009-A16F-23594C89AB16}"/>
              </a:ext>
            </a:extLst>
          </p:cNvPr>
          <p:cNvSpPr>
            <a:spLocks noGrp="1"/>
          </p:cNvSpPr>
          <p:nvPr>
            <p:ph idx="1"/>
          </p:nvPr>
        </p:nvSpPr>
        <p:spPr/>
        <p:txBody>
          <a:bodyPr>
            <a:normAutofit/>
          </a:bodyPr>
          <a:lstStyle/>
          <a:p>
            <a:r>
              <a:rPr lang="en-US" sz="2000" dirty="0"/>
              <a:t>A scrum sprint basically is a specified time period during which a Scrum Team produces a product.</a:t>
            </a:r>
          </a:p>
          <a:p>
            <a:r>
              <a:rPr lang="en-US" sz="2000" dirty="0"/>
              <a:t> It forces prioritization, demonstrates progress, avoids unnecessary perfections, motivates closure, improves predictability and improves the return of investment.</a:t>
            </a:r>
          </a:p>
          <a:p>
            <a:r>
              <a:rPr lang="en-US" sz="2000" dirty="0">
                <a:effectLst/>
                <a:ea typeface="Calibri" panose="020F0502020204030204" pitchFamily="34" charset="0"/>
                <a:cs typeface="Times New Roman" panose="02020603050405020304" pitchFamily="18" charset="0"/>
              </a:rPr>
              <a:t>The duration of a sprint is determined by the scrum master, </a:t>
            </a:r>
          </a:p>
          <a:p>
            <a:r>
              <a:rPr lang="en-US" sz="2000" dirty="0">
                <a:effectLst/>
                <a:ea typeface="Calibri" panose="020F0502020204030204" pitchFamily="34" charset="0"/>
                <a:cs typeface="Times New Roman" panose="02020603050405020304" pitchFamily="18" charset="0"/>
              </a:rPr>
              <a:t>During the sprint, the team holds daily standup meeting to discuss progress and brainstorm solutions to challenges.</a:t>
            </a:r>
            <a:endParaRPr lang="en-IN" sz="2000" dirty="0"/>
          </a:p>
        </p:txBody>
      </p:sp>
    </p:spTree>
    <p:extLst>
      <p:ext uri="{BB962C8B-B14F-4D97-AF65-F5344CB8AC3E}">
        <p14:creationId xmlns:p14="http://schemas.microsoft.com/office/powerpoint/2010/main" val="24699608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ABB496-BA01-40AF-B656-6C1471122F2C}"/>
              </a:ext>
            </a:extLst>
          </p:cNvPr>
          <p:cNvSpPr>
            <a:spLocks noGrp="1"/>
          </p:cNvSpPr>
          <p:nvPr>
            <p:ph type="title"/>
          </p:nvPr>
        </p:nvSpPr>
        <p:spPr/>
        <p:txBody>
          <a:bodyPr>
            <a:normAutofit/>
          </a:bodyPr>
          <a:lstStyle/>
          <a:p>
            <a:r>
              <a:rPr lang="en-US" sz="4000" dirty="0"/>
              <a:t>Scrum Planning (Cont..)</a:t>
            </a:r>
            <a:endParaRPr lang="en-IN" sz="4000" dirty="0"/>
          </a:p>
        </p:txBody>
      </p:sp>
      <p:sp>
        <p:nvSpPr>
          <p:cNvPr id="3" name="Content Placeholder 2">
            <a:extLst>
              <a:ext uri="{FF2B5EF4-FFF2-40B4-BE49-F238E27FC236}">
                <a16:creationId xmlns:a16="http://schemas.microsoft.com/office/drawing/2014/main" id="{4BD6BF23-97F1-4E4D-BAD5-3331E695C6EF}"/>
              </a:ext>
            </a:extLst>
          </p:cNvPr>
          <p:cNvSpPr>
            <a:spLocks noGrp="1"/>
          </p:cNvSpPr>
          <p:nvPr>
            <p:ph idx="1"/>
          </p:nvPr>
        </p:nvSpPr>
        <p:spPr/>
        <p:txBody>
          <a:bodyPr>
            <a:normAutofit/>
          </a:bodyPr>
          <a:lstStyle/>
          <a:p>
            <a:r>
              <a:rPr lang="en-US" sz="2000" b="0" i="0" dirty="0">
                <a:solidFill>
                  <a:srgbClr val="4A4A4A"/>
                </a:solidFill>
                <a:effectLst/>
                <a:ea typeface="Open Sans" panose="020B0606030504020204" pitchFamily="34" charset="0"/>
                <a:cs typeface="Open Sans" panose="020B0606030504020204" pitchFamily="34" charset="0"/>
              </a:rPr>
              <a:t>meeting where the </a:t>
            </a:r>
            <a:r>
              <a:rPr lang="en-US" sz="2000" b="1" i="1" dirty="0">
                <a:solidFill>
                  <a:srgbClr val="4A4A4A"/>
                </a:solidFill>
                <a:effectLst/>
                <a:ea typeface="Open Sans" panose="020B0606030504020204" pitchFamily="34" charset="0"/>
                <a:cs typeface="Open Sans" panose="020B0606030504020204" pitchFamily="34" charset="0"/>
              </a:rPr>
              <a:t>work to be done during a sprint is mapped out </a:t>
            </a:r>
            <a:r>
              <a:rPr lang="en-US" sz="2000" b="0" i="0" dirty="0">
                <a:solidFill>
                  <a:srgbClr val="4A4A4A"/>
                </a:solidFill>
                <a:effectLst/>
                <a:ea typeface="Open Sans" panose="020B0606030504020204" pitchFamily="34" charset="0"/>
                <a:cs typeface="Open Sans" panose="020B0606030504020204" pitchFamily="34" charset="0"/>
              </a:rPr>
              <a:t>and the team members</a:t>
            </a:r>
          </a:p>
          <a:p>
            <a:pPr algn="just"/>
            <a:r>
              <a:rPr lang="en-US" sz="2000" b="0" i="0" dirty="0">
                <a:solidFill>
                  <a:srgbClr val="4A4A4A"/>
                </a:solidFill>
                <a:effectLst/>
                <a:ea typeface="Open Sans" panose="020B0606030504020204" pitchFamily="34" charset="0"/>
                <a:cs typeface="Open Sans" panose="020B0606030504020204" pitchFamily="34" charset="0"/>
              </a:rPr>
              <a:t>It is an event where you can get answers to the following questions:</a:t>
            </a:r>
          </a:p>
          <a:p>
            <a:pPr lvl="1"/>
            <a:r>
              <a:rPr lang="en-US" sz="2000" b="0" i="1" dirty="0">
                <a:solidFill>
                  <a:srgbClr val="4A4A4A"/>
                </a:solidFill>
                <a:effectLst/>
                <a:ea typeface="Open Sans" panose="020B0606030504020204" pitchFamily="34" charset="0"/>
                <a:cs typeface="Open Sans" panose="020B0606030504020204" pitchFamily="34" charset="0"/>
              </a:rPr>
              <a:t>What can be delivered in this Sprint iteration?</a:t>
            </a:r>
            <a:endParaRPr lang="en-US" sz="2000" b="0" i="0" dirty="0">
              <a:solidFill>
                <a:srgbClr val="4A4A4A"/>
              </a:solidFill>
              <a:effectLst/>
              <a:ea typeface="Open Sans" panose="020B0606030504020204" pitchFamily="34" charset="0"/>
              <a:cs typeface="Open Sans" panose="020B0606030504020204" pitchFamily="34" charset="0"/>
            </a:endParaRPr>
          </a:p>
          <a:p>
            <a:pPr lvl="1"/>
            <a:r>
              <a:rPr lang="en-US" sz="2000" b="0" i="1" dirty="0">
                <a:solidFill>
                  <a:srgbClr val="4A4A4A"/>
                </a:solidFill>
                <a:effectLst/>
                <a:ea typeface="Open Sans" panose="020B0606030504020204" pitchFamily="34" charset="0"/>
                <a:cs typeface="Open Sans" panose="020B0606030504020204" pitchFamily="34" charset="0"/>
              </a:rPr>
              <a:t>How to achieve that work?</a:t>
            </a:r>
            <a:endParaRPr lang="en-IN" sz="2000" dirty="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936446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897E8-ECCB-42EB-B452-2CB7E65813CF}"/>
              </a:ext>
            </a:extLst>
          </p:cNvPr>
          <p:cNvSpPr>
            <a:spLocks noGrp="1"/>
          </p:cNvSpPr>
          <p:nvPr>
            <p:ph type="title"/>
          </p:nvPr>
        </p:nvSpPr>
        <p:spPr/>
        <p:txBody>
          <a:bodyPr>
            <a:normAutofit/>
          </a:bodyPr>
          <a:lstStyle/>
          <a:p>
            <a:r>
              <a:rPr lang="en-IN" sz="4000" b="1" i="0" dirty="0">
                <a:solidFill>
                  <a:srgbClr val="4A4A4A"/>
                </a:solidFill>
                <a:effectLst/>
              </a:rPr>
              <a:t>Daily Scrum(Cont..)</a:t>
            </a:r>
            <a:endParaRPr lang="en-IN" sz="4000" dirty="0"/>
          </a:p>
        </p:txBody>
      </p:sp>
      <p:sp>
        <p:nvSpPr>
          <p:cNvPr id="3" name="Content Placeholder 2">
            <a:extLst>
              <a:ext uri="{FF2B5EF4-FFF2-40B4-BE49-F238E27FC236}">
                <a16:creationId xmlns:a16="http://schemas.microsoft.com/office/drawing/2014/main" id="{36C6FCBA-E35C-4421-8BE3-A17033A4C367}"/>
              </a:ext>
            </a:extLst>
          </p:cNvPr>
          <p:cNvSpPr>
            <a:spLocks noGrp="1"/>
          </p:cNvSpPr>
          <p:nvPr>
            <p:ph idx="1"/>
          </p:nvPr>
        </p:nvSpPr>
        <p:spPr/>
        <p:txBody>
          <a:bodyPr>
            <a:normAutofit/>
          </a:bodyPr>
          <a:lstStyle/>
          <a:p>
            <a:r>
              <a:rPr lang="en-US" sz="2000" b="0" i="0" dirty="0">
                <a:solidFill>
                  <a:srgbClr val="4A4A4A"/>
                </a:solidFill>
                <a:effectLst/>
              </a:rPr>
              <a:t>known as a stand-up, it is a </a:t>
            </a:r>
            <a:r>
              <a:rPr lang="en-US" sz="2000" b="1" i="1" dirty="0">
                <a:solidFill>
                  <a:srgbClr val="4A4A4A"/>
                </a:solidFill>
                <a:effectLst/>
              </a:rPr>
              <a:t>15-minute daily meeting</a:t>
            </a:r>
            <a:endParaRPr lang="en-US" sz="2000" dirty="0"/>
          </a:p>
          <a:p>
            <a:r>
              <a:rPr lang="en-US" sz="2000" dirty="0"/>
              <a:t>What was done yesterday by the scrum team that helped meet the sprint goal?</a:t>
            </a:r>
          </a:p>
          <a:p>
            <a:r>
              <a:rPr lang="en-US" sz="2000" dirty="0"/>
              <a:t>What will be done today that will help meet the sprint goal?</a:t>
            </a:r>
          </a:p>
          <a:p>
            <a:r>
              <a:rPr lang="en-US" sz="2000" dirty="0"/>
              <a:t>Are there impediments that are preventing the team from meeting the sprint goal?</a:t>
            </a:r>
            <a:endParaRPr lang="en-IN" sz="2000" dirty="0"/>
          </a:p>
        </p:txBody>
      </p:sp>
    </p:spTree>
    <p:extLst>
      <p:ext uri="{BB962C8B-B14F-4D97-AF65-F5344CB8AC3E}">
        <p14:creationId xmlns:p14="http://schemas.microsoft.com/office/powerpoint/2010/main" val="36654545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FBB17-2B00-4BD8-997B-4527A7BFEC40}"/>
              </a:ext>
            </a:extLst>
          </p:cNvPr>
          <p:cNvSpPr>
            <a:spLocks noGrp="1"/>
          </p:cNvSpPr>
          <p:nvPr>
            <p:ph type="title"/>
          </p:nvPr>
        </p:nvSpPr>
        <p:spPr/>
        <p:txBody>
          <a:bodyPr>
            <a:normAutofit/>
          </a:bodyPr>
          <a:lstStyle/>
          <a:p>
            <a:r>
              <a:rPr lang="en-US" sz="4000" dirty="0"/>
              <a:t>Sprint Review</a:t>
            </a:r>
            <a:endParaRPr lang="en-IN" sz="4000" dirty="0"/>
          </a:p>
        </p:txBody>
      </p:sp>
      <p:sp>
        <p:nvSpPr>
          <p:cNvPr id="3" name="Content Placeholder 2">
            <a:extLst>
              <a:ext uri="{FF2B5EF4-FFF2-40B4-BE49-F238E27FC236}">
                <a16:creationId xmlns:a16="http://schemas.microsoft.com/office/drawing/2014/main" id="{87C5F423-1329-44A8-A122-FD163013CAA9}"/>
              </a:ext>
            </a:extLst>
          </p:cNvPr>
          <p:cNvSpPr>
            <a:spLocks noGrp="1"/>
          </p:cNvSpPr>
          <p:nvPr>
            <p:ph idx="1"/>
          </p:nvPr>
        </p:nvSpPr>
        <p:spPr/>
        <p:txBody>
          <a:bodyPr/>
          <a:lstStyle/>
          <a:p>
            <a:pPr algn="l">
              <a:buFont typeface="Arial" panose="020B0604020202020204" pitchFamily="34" charset="0"/>
              <a:buChar char="•"/>
            </a:pPr>
            <a:r>
              <a:rPr lang="en-US" sz="2000" b="0" i="0" dirty="0">
                <a:solidFill>
                  <a:srgbClr val="4A4A4A"/>
                </a:solidFill>
                <a:effectLst/>
                <a:ea typeface="Open Sans" panose="020B0606030504020204" pitchFamily="34" charset="0"/>
                <a:cs typeface="Open Sans" panose="020B0606030504020204" pitchFamily="34" charset="0"/>
              </a:rPr>
              <a:t>Sprint Review meeting is held at the end of each sprint</a:t>
            </a:r>
          </a:p>
          <a:p>
            <a:pPr algn="l">
              <a:buFont typeface="Arial" panose="020B0604020202020204" pitchFamily="34" charset="0"/>
              <a:buChar char="•"/>
            </a:pPr>
            <a:r>
              <a:rPr lang="en-US" sz="2000" b="0" i="0" dirty="0">
                <a:solidFill>
                  <a:srgbClr val="4A4A4A"/>
                </a:solidFill>
                <a:effectLst/>
                <a:ea typeface="Open Sans" panose="020B0606030504020204" pitchFamily="34" charset="0"/>
                <a:cs typeface="Open Sans" panose="020B0606030504020204" pitchFamily="34" charset="0"/>
              </a:rPr>
              <a:t>It doesn’t have a fixed time frame. It lasts at most for 4 hours for a one-month sprint or can be shorter for shorter sprints</a:t>
            </a:r>
          </a:p>
          <a:p>
            <a:pPr algn="l">
              <a:buFont typeface="Arial" panose="020B0604020202020204" pitchFamily="34" charset="0"/>
              <a:buChar char="•"/>
            </a:pPr>
            <a:r>
              <a:rPr lang="en-US" sz="2000" b="0" i="0" dirty="0">
                <a:solidFill>
                  <a:srgbClr val="4A4A4A"/>
                </a:solidFill>
                <a:effectLst/>
                <a:ea typeface="Open Sans" panose="020B0606030504020204" pitchFamily="34" charset="0"/>
                <a:cs typeface="Open Sans" panose="020B0606030504020204" pitchFamily="34" charset="0"/>
              </a:rPr>
              <a:t>The scrum team and the stakeholders collaborate and plan for the next sprint goal</a:t>
            </a:r>
          </a:p>
          <a:p>
            <a:pPr algn="l">
              <a:buFont typeface="Arial" panose="020B0604020202020204" pitchFamily="34" charset="0"/>
              <a:buChar char="•"/>
            </a:pPr>
            <a:r>
              <a:rPr lang="en-US" sz="2000" b="0" i="0" dirty="0">
                <a:solidFill>
                  <a:srgbClr val="4A4A4A"/>
                </a:solidFill>
                <a:effectLst/>
                <a:ea typeface="Open Sans" panose="020B0606030504020204" pitchFamily="34" charset="0"/>
                <a:cs typeface="Open Sans" panose="020B0606030504020204" pitchFamily="34" charset="0"/>
              </a:rPr>
              <a:t>The team does research on the marketplaces and estimates the budget, potential capabilities, timeline, and marketplaces for the upcoming releases</a:t>
            </a:r>
          </a:p>
          <a:p>
            <a:endParaRPr lang="en-IN" dirty="0"/>
          </a:p>
        </p:txBody>
      </p:sp>
    </p:spTree>
    <p:extLst>
      <p:ext uri="{BB962C8B-B14F-4D97-AF65-F5344CB8AC3E}">
        <p14:creationId xmlns:p14="http://schemas.microsoft.com/office/powerpoint/2010/main" val="24005185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6F59CC-3BC1-47DB-8208-55EE098CA34D}"/>
              </a:ext>
            </a:extLst>
          </p:cNvPr>
          <p:cNvSpPr>
            <a:spLocks noGrp="1"/>
          </p:cNvSpPr>
          <p:nvPr>
            <p:ph type="title"/>
          </p:nvPr>
        </p:nvSpPr>
        <p:spPr/>
        <p:txBody>
          <a:bodyPr/>
          <a:lstStyle/>
          <a:p>
            <a:r>
              <a:rPr lang="en-IN" sz="4000" i="0" dirty="0">
                <a:solidFill>
                  <a:srgbClr val="4A4A4A"/>
                </a:solidFill>
                <a:effectLst/>
                <a:ea typeface="Open Sans" panose="020B0606030504020204" pitchFamily="34" charset="0"/>
                <a:cs typeface="Open Sans" panose="020B0606030504020204" pitchFamily="34" charset="0"/>
              </a:rPr>
              <a:t>Sprint Retrospective</a:t>
            </a:r>
            <a:br>
              <a:rPr lang="en-IN" b="0" i="0" dirty="0">
                <a:solidFill>
                  <a:srgbClr val="4A4A4A"/>
                </a:solidFill>
                <a:effectLst/>
                <a:latin typeface="Open Sans" panose="020B0606030504020204" pitchFamily="34" charset="0"/>
              </a:rPr>
            </a:br>
            <a:endParaRPr lang="en-IN" dirty="0"/>
          </a:p>
        </p:txBody>
      </p:sp>
      <p:sp>
        <p:nvSpPr>
          <p:cNvPr id="3" name="Content Placeholder 2">
            <a:extLst>
              <a:ext uri="{FF2B5EF4-FFF2-40B4-BE49-F238E27FC236}">
                <a16:creationId xmlns:a16="http://schemas.microsoft.com/office/drawing/2014/main" id="{152414FB-CB92-4A4C-9108-60E17DCDF61B}"/>
              </a:ext>
            </a:extLst>
          </p:cNvPr>
          <p:cNvSpPr>
            <a:spLocks noGrp="1"/>
          </p:cNvSpPr>
          <p:nvPr>
            <p:ph idx="1"/>
          </p:nvPr>
        </p:nvSpPr>
        <p:spPr/>
        <p:txBody>
          <a:bodyPr/>
          <a:lstStyle/>
          <a:p>
            <a:endParaRPr lang="en-IN" dirty="0"/>
          </a:p>
        </p:txBody>
      </p:sp>
      <p:pic>
        <p:nvPicPr>
          <p:cNvPr id="5122" name="Picture 2" descr="retrospective - Agile Scrum Tutorial - Edureka">
            <a:extLst>
              <a:ext uri="{FF2B5EF4-FFF2-40B4-BE49-F238E27FC236}">
                <a16:creationId xmlns:a16="http://schemas.microsoft.com/office/drawing/2014/main" id="{BD02ADBE-A720-414F-9357-664F130B66C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5143"/>
          <a:stretch/>
        </p:blipFill>
        <p:spPr bwMode="auto">
          <a:xfrm>
            <a:off x="2036846" y="2331619"/>
            <a:ext cx="7549958" cy="31066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37477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258FC-D3CC-456C-AA26-BCDB048AD541}"/>
              </a:ext>
            </a:extLst>
          </p:cNvPr>
          <p:cNvSpPr>
            <a:spLocks noGrp="1"/>
          </p:cNvSpPr>
          <p:nvPr>
            <p:ph type="title"/>
          </p:nvPr>
        </p:nvSpPr>
        <p:spPr/>
        <p:txBody>
          <a:bodyPr/>
          <a:lstStyle/>
          <a:p>
            <a:r>
              <a:rPr lang="en-US" b="1" dirty="0"/>
              <a:t>SDLC Models</a:t>
            </a:r>
            <a:br>
              <a:rPr lang="en-US" dirty="0"/>
            </a:br>
            <a:endParaRPr lang="en-IN" dirty="0"/>
          </a:p>
        </p:txBody>
      </p:sp>
      <p:sp>
        <p:nvSpPr>
          <p:cNvPr id="3" name="Content Placeholder 2">
            <a:extLst>
              <a:ext uri="{FF2B5EF4-FFF2-40B4-BE49-F238E27FC236}">
                <a16:creationId xmlns:a16="http://schemas.microsoft.com/office/drawing/2014/main" id="{2F26EB59-7E10-410E-992D-C7D2D7C29B3B}"/>
              </a:ext>
            </a:extLst>
          </p:cNvPr>
          <p:cNvSpPr>
            <a:spLocks noGrp="1"/>
          </p:cNvSpPr>
          <p:nvPr>
            <p:ph idx="1"/>
          </p:nvPr>
        </p:nvSpPr>
        <p:spPr/>
        <p:txBody>
          <a:bodyPr/>
          <a:lstStyle/>
          <a:p>
            <a:endParaRPr lang="en-IN" dirty="0"/>
          </a:p>
        </p:txBody>
      </p:sp>
      <p:pic>
        <p:nvPicPr>
          <p:cNvPr id="1026" name="Picture 2" descr="Software Engineering SDLC Models">
            <a:extLst>
              <a:ext uri="{FF2B5EF4-FFF2-40B4-BE49-F238E27FC236}">
                <a16:creationId xmlns:a16="http://schemas.microsoft.com/office/drawing/2014/main" id="{39CCCDB5-4C26-42A3-A8A8-A20B851D40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0274" y="1604963"/>
            <a:ext cx="6315075" cy="51292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035595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CB7FB4-A441-4960-AA59-09785CE4A1B1}"/>
              </a:ext>
            </a:extLst>
          </p:cNvPr>
          <p:cNvSpPr>
            <a:spLocks noGrp="1"/>
          </p:cNvSpPr>
          <p:nvPr>
            <p:ph type="title"/>
          </p:nvPr>
        </p:nvSpPr>
        <p:spPr/>
        <p:txBody>
          <a:bodyPr/>
          <a:lstStyle/>
          <a:p>
            <a:r>
              <a:rPr lang="en-IN" sz="4000" i="0" dirty="0">
                <a:solidFill>
                  <a:srgbClr val="4A4A4A"/>
                </a:solidFill>
                <a:effectLst/>
                <a:ea typeface="Open Sans" panose="020B0606030504020204" pitchFamily="34" charset="0"/>
                <a:cs typeface="Open Sans" panose="020B0606030504020204" pitchFamily="34" charset="0"/>
              </a:rPr>
              <a:t>Scrum Artifacts</a:t>
            </a:r>
            <a:br>
              <a:rPr lang="en-IN" b="0" i="0" dirty="0">
                <a:solidFill>
                  <a:srgbClr val="4A4A4A"/>
                </a:solidFill>
                <a:effectLst/>
                <a:latin typeface="Open Sans" panose="020B0606030504020204" pitchFamily="34" charset="0"/>
              </a:rPr>
            </a:br>
            <a:endParaRPr lang="en-IN" dirty="0"/>
          </a:p>
        </p:txBody>
      </p:sp>
      <p:sp>
        <p:nvSpPr>
          <p:cNvPr id="3" name="Content Placeholder 2">
            <a:extLst>
              <a:ext uri="{FF2B5EF4-FFF2-40B4-BE49-F238E27FC236}">
                <a16:creationId xmlns:a16="http://schemas.microsoft.com/office/drawing/2014/main" id="{4835C057-AF8B-4D4D-BB11-1C39E0D7495C}"/>
              </a:ext>
            </a:extLst>
          </p:cNvPr>
          <p:cNvSpPr>
            <a:spLocks noGrp="1"/>
          </p:cNvSpPr>
          <p:nvPr>
            <p:ph idx="1"/>
          </p:nvPr>
        </p:nvSpPr>
        <p:spPr>
          <a:xfrm>
            <a:off x="838200" y="1690688"/>
            <a:ext cx="10515600" cy="4351338"/>
          </a:xfrm>
        </p:spPr>
        <p:txBody>
          <a:bodyPr>
            <a:normAutofit/>
          </a:bodyPr>
          <a:lstStyle/>
          <a:p>
            <a:r>
              <a:rPr lang="en-US" sz="2000" b="0" i="0" dirty="0">
                <a:solidFill>
                  <a:srgbClr val="4A4A4A"/>
                </a:solidFill>
                <a:effectLst/>
                <a:ea typeface="Open Sans" panose="020B0606030504020204" pitchFamily="34" charset="0"/>
                <a:cs typeface="Open Sans" panose="020B0606030504020204" pitchFamily="34" charset="0"/>
              </a:rPr>
              <a:t>Artifacts are just physical records that provide project details when developing a product.</a:t>
            </a:r>
          </a:p>
          <a:p>
            <a:r>
              <a:rPr lang="en-IN" sz="2000" b="1" i="0" dirty="0">
                <a:solidFill>
                  <a:srgbClr val="4A4A4A"/>
                </a:solidFill>
                <a:effectLst/>
                <a:ea typeface="Open Sans" panose="020B0606030504020204" pitchFamily="34" charset="0"/>
                <a:cs typeface="Open Sans" panose="020B0606030504020204" pitchFamily="34" charset="0"/>
              </a:rPr>
              <a:t>Product Backlog</a:t>
            </a:r>
            <a:endParaRPr lang="en-IN" sz="2000" b="0" i="0" dirty="0">
              <a:solidFill>
                <a:srgbClr val="4A4A4A"/>
              </a:solidFill>
              <a:effectLst/>
              <a:ea typeface="Open Sans" panose="020B0606030504020204" pitchFamily="34" charset="0"/>
              <a:cs typeface="Open Sans" panose="020B0606030504020204" pitchFamily="34" charset="0"/>
            </a:endParaRPr>
          </a:p>
          <a:p>
            <a:pPr lvl="1"/>
            <a:r>
              <a:rPr lang="en-US" sz="2000" b="1" i="1" dirty="0">
                <a:solidFill>
                  <a:srgbClr val="4A4A4A"/>
                </a:solidFill>
                <a:effectLst/>
                <a:ea typeface="Open Sans" panose="020B0606030504020204" pitchFamily="34" charset="0"/>
                <a:cs typeface="Open Sans" panose="020B0606030504020204" pitchFamily="34" charset="0"/>
              </a:rPr>
              <a:t>list of tasks and every requirement that the final product needs</a:t>
            </a:r>
            <a:r>
              <a:rPr lang="en-US" sz="2000" b="0" i="0" dirty="0">
                <a:solidFill>
                  <a:srgbClr val="4A4A4A"/>
                </a:solidFill>
                <a:effectLst/>
                <a:ea typeface="Open Sans" panose="020B0606030504020204" pitchFamily="34" charset="0"/>
                <a:cs typeface="Open Sans" panose="020B0606030504020204" pitchFamily="34" charset="0"/>
              </a:rPr>
              <a:t>.</a:t>
            </a:r>
          </a:p>
          <a:p>
            <a:r>
              <a:rPr lang="en-IN" sz="2000" b="1" i="0" dirty="0">
                <a:solidFill>
                  <a:srgbClr val="4A4A4A"/>
                </a:solidFill>
                <a:effectLst/>
                <a:ea typeface="Open Sans" panose="020B0606030504020204" pitchFamily="34" charset="0"/>
                <a:cs typeface="Open Sans" panose="020B0606030504020204" pitchFamily="34" charset="0"/>
              </a:rPr>
              <a:t>Sprint Backlog</a:t>
            </a:r>
            <a:endParaRPr lang="en-IN" sz="2000" b="0" i="0" dirty="0">
              <a:solidFill>
                <a:srgbClr val="4A4A4A"/>
              </a:solidFill>
              <a:effectLst/>
              <a:ea typeface="Open Sans" panose="020B0606030504020204" pitchFamily="34" charset="0"/>
              <a:cs typeface="Open Sans" panose="020B0606030504020204" pitchFamily="34" charset="0"/>
            </a:endParaRPr>
          </a:p>
          <a:p>
            <a:pPr lvl="1"/>
            <a:r>
              <a:rPr lang="en-US" sz="2000" b="1" i="1" dirty="0">
                <a:solidFill>
                  <a:srgbClr val="4A4A4A"/>
                </a:solidFill>
                <a:effectLst/>
                <a:ea typeface="Open Sans" panose="020B0606030504020204" pitchFamily="34" charset="0"/>
                <a:cs typeface="Open Sans" panose="020B0606030504020204" pitchFamily="34" charset="0"/>
              </a:rPr>
              <a:t>real-time picture of the work</a:t>
            </a:r>
            <a:r>
              <a:rPr lang="en-US" sz="2000" b="0" i="0" dirty="0">
                <a:solidFill>
                  <a:srgbClr val="4A4A4A"/>
                </a:solidFill>
                <a:effectLst/>
                <a:ea typeface="Open Sans" panose="020B0606030504020204" pitchFamily="34" charset="0"/>
                <a:cs typeface="Open Sans" panose="020B0606030504020204" pitchFamily="34" charset="0"/>
              </a:rPr>
              <a:t> that the team currently plans to complete during the sprint.</a:t>
            </a:r>
            <a:endParaRPr lang="en-US" sz="2000" dirty="0">
              <a:solidFill>
                <a:srgbClr val="4A4A4A"/>
              </a:solidFill>
              <a:ea typeface="Open Sans" panose="020B0606030504020204" pitchFamily="34" charset="0"/>
              <a:cs typeface="Open Sans" panose="020B0606030504020204" pitchFamily="34" charset="0"/>
            </a:endParaRPr>
          </a:p>
          <a:p>
            <a:r>
              <a:rPr lang="en-IN" sz="2000" b="1" i="0" dirty="0">
                <a:solidFill>
                  <a:srgbClr val="4A4A4A"/>
                </a:solidFill>
                <a:effectLst/>
                <a:ea typeface="Open Sans" panose="020B0606030504020204" pitchFamily="34" charset="0"/>
                <a:cs typeface="Open Sans" panose="020B0606030504020204" pitchFamily="34" charset="0"/>
              </a:rPr>
              <a:t>Product Increment</a:t>
            </a:r>
            <a:endParaRPr lang="en-IN" sz="2000" b="0" i="0" dirty="0">
              <a:solidFill>
                <a:srgbClr val="4A4A4A"/>
              </a:solidFill>
              <a:effectLst/>
              <a:ea typeface="Open Sans" panose="020B0606030504020204" pitchFamily="34" charset="0"/>
              <a:cs typeface="Open Sans" panose="020B0606030504020204" pitchFamily="34" charset="0"/>
            </a:endParaRPr>
          </a:p>
          <a:p>
            <a:pPr lvl="1"/>
            <a:r>
              <a:rPr lang="en-US" sz="2000" b="0" i="0" dirty="0">
                <a:solidFill>
                  <a:srgbClr val="4A4A4A"/>
                </a:solidFill>
                <a:effectLst/>
                <a:ea typeface="Open Sans" panose="020B0606030504020204" pitchFamily="34" charset="0"/>
                <a:cs typeface="Open Sans" panose="020B0606030504020204" pitchFamily="34" charset="0"/>
              </a:rPr>
              <a:t>the sum of product work completed during a Sprint, combined with all work completed during previous sprints.</a:t>
            </a:r>
            <a:endParaRPr lang="en-IN" sz="2000" dirty="0">
              <a:ea typeface="Open Sans" panose="020B0606030504020204" pitchFamily="34" charset="0"/>
              <a:cs typeface="Open Sans" panose="020B0606030504020204" pitchFamily="34" charset="0"/>
            </a:endParaRPr>
          </a:p>
        </p:txBody>
      </p:sp>
      <p:pic>
        <p:nvPicPr>
          <p:cNvPr id="6146" name="Picture 2" descr="increment - Scrum Tutorial - Edureka">
            <a:extLst>
              <a:ext uri="{FF2B5EF4-FFF2-40B4-BE49-F238E27FC236}">
                <a16:creationId xmlns:a16="http://schemas.microsoft.com/office/drawing/2014/main" id="{93A29F5A-AF6D-4D14-ABF6-F4D00685882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5507"/>
          <a:stretch/>
        </p:blipFill>
        <p:spPr bwMode="auto">
          <a:xfrm>
            <a:off x="3609974" y="4809792"/>
            <a:ext cx="5197141" cy="16830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993615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CECE8D-52CE-4028-B19C-90242CB35115}"/>
              </a:ext>
            </a:extLst>
          </p:cNvPr>
          <p:cNvSpPr>
            <a:spLocks noGrp="1"/>
          </p:cNvSpPr>
          <p:nvPr>
            <p:ph type="title"/>
          </p:nvPr>
        </p:nvSpPr>
        <p:spPr/>
        <p:txBody>
          <a:bodyPr/>
          <a:lstStyle/>
          <a:p>
            <a:r>
              <a:rPr lang="en-US" sz="4000" b="1" i="0" dirty="0">
                <a:solidFill>
                  <a:srgbClr val="4A4A4A"/>
                </a:solidFill>
                <a:effectLst/>
              </a:rPr>
              <a:t>How does a Scrum Process Work?</a:t>
            </a:r>
            <a:br>
              <a:rPr lang="en-US" b="0" i="0" dirty="0">
                <a:solidFill>
                  <a:srgbClr val="4A4A4A"/>
                </a:solidFill>
                <a:effectLst/>
                <a:latin typeface="Open Sans" panose="020B0606030504020204" pitchFamily="34" charset="0"/>
              </a:rPr>
            </a:br>
            <a:endParaRPr lang="en-IN" dirty="0"/>
          </a:p>
        </p:txBody>
      </p:sp>
      <p:pic>
        <p:nvPicPr>
          <p:cNvPr id="7170" name="Picture 2" descr="scrumFlow - Agile Scrum Tutorial - Edureka">
            <a:extLst>
              <a:ext uri="{FF2B5EF4-FFF2-40B4-BE49-F238E27FC236}">
                <a16:creationId xmlns:a16="http://schemas.microsoft.com/office/drawing/2014/main" id="{BE514756-427B-4F6D-903B-5847EF5DAC4E}"/>
              </a:ext>
            </a:extLst>
          </p:cNvPr>
          <p:cNvPicPr>
            <a:picLocks noGrp="1" noChangeAspect="1" noChangeArrowheads="1"/>
          </p:cNvPicPr>
          <p:nvPr>
            <p:ph idx="1"/>
          </p:nvPr>
        </p:nvPicPr>
        <p:blipFill rotWithShape="1">
          <a:blip r:embed="rId3">
            <a:extLst>
              <a:ext uri="{28A0092B-C50C-407E-A947-70E740481C1C}">
                <a14:useLocalDpi xmlns:a14="http://schemas.microsoft.com/office/drawing/2010/main" val="0"/>
              </a:ext>
            </a:extLst>
          </a:blip>
          <a:srcRect b="4478"/>
          <a:stretch/>
        </p:blipFill>
        <p:spPr bwMode="auto">
          <a:xfrm>
            <a:off x="1208563" y="1436514"/>
            <a:ext cx="10305658" cy="50563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062766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C2191-AC1E-4773-BBF9-061D6AF87E72}"/>
              </a:ext>
            </a:extLst>
          </p:cNvPr>
          <p:cNvSpPr>
            <a:spLocks noGrp="1"/>
          </p:cNvSpPr>
          <p:nvPr>
            <p:ph type="title"/>
          </p:nvPr>
        </p:nvSpPr>
        <p:spPr>
          <a:xfrm>
            <a:off x="4098758" y="1996197"/>
            <a:ext cx="10515600" cy="1325563"/>
          </a:xfrm>
        </p:spPr>
        <p:txBody>
          <a:bodyPr>
            <a:normAutofit fontScale="90000"/>
          </a:bodyPr>
          <a:lstStyle/>
          <a:p>
            <a:r>
              <a:rPr lang="en-US" b="1" dirty="0">
                <a:solidFill>
                  <a:srgbClr val="0070C0"/>
                </a:solidFill>
              </a:rPr>
              <a:t>Thank You </a:t>
            </a:r>
            <a:br>
              <a:rPr lang="en-US" b="1" dirty="0">
                <a:solidFill>
                  <a:srgbClr val="0070C0"/>
                </a:solidFill>
              </a:rPr>
            </a:br>
            <a:r>
              <a:rPr lang="en-US" b="1" dirty="0">
                <a:solidFill>
                  <a:srgbClr val="0070C0"/>
                </a:solidFill>
              </a:rPr>
              <a:t>    &amp; </a:t>
            </a:r>
            <a:br>
              <a:rPr lang="en-US" b="1" dirty="0">
                <a:solidFill>
                  <a:srgbClr val="0070C0"/>
                </a:solidFill>
              </a:rPr>
            </a:br>
            <a:r>
              <a:rPr lang="en-US" b="1" dirty="0">
                <a:solidFill>
                  <a:srgbClr val="0070C0"/>
                </a:solidFill>
              </a:rPr>
              <a:t>Query</a:t>
            </a:r>
            <a:endParaRPr lang="en-IN" b="1" dirty="0">
              <a:solidFill>
                <a:srgbClr val="0070C0"/>
              </a:solidFill>
            </a:endParaRPr>
          </a:p>
        </p:txBody>
      </p:sp>
    </p:spTree>
    <p:extLst>
      <p:ext uri="{BB962C8B-B14F-4D97-AF65-F5344CB8AC3E}">
        <p14:creationId xmlns:p14="http://schemas.microsoft.com/office/powerpoint/2010/main" val="32295148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B9B38-CE27-43AB-8FA9-64057E88B011}"/>
              </a:ext>
            </a:extLst>
          </p:cNvPr>
          <p:cNvSpPr>
            <a:spLocks noGrp="1"/>
          </p:cNvSpPr>
          <p:nvPr>
            <p:ph type="title"/>
          </p:nvPr>
        </p:nvSpPr>
        <p:spPr/>
        <p:txBody>
          <a:bodyPr/>
          <a:lstStyle/>
          <a:p>
            <a:r>
              <a:rPr lang="en-US" b="1" dirty="0"/>
              <a:t>Waterfall Model</a:t>
            </a:r>
            <a:endParaRPr lang="en-IN" b="1" dirty="0"/>
          </a:p>
        </p:txBody>
      </p:sp>
      <p:sp>
        <p:nvSpPr>
          <p:cNvPr id="3" name="Content Placeholder 2">
            <a:extLst>
              <a:ext uri="{FF2B5EF4-FFF2-40B4-BE49-F238E27FC236}">
                <a16:creationId xmlns:a16="http://schemas.microsoft.com/office/drawing/2014/main" id="{B5E552CF-118B-4187-884B-5647E271C6F6}"/>
              </a:ext>
            </a:extLst>
          </p:cNvPr>
          <p:cNvSpPr>
            <a:spLocks noGrp="1"/>
          </p:cNvSpPr>
          <p:nvPr>
            <p:ph idx="1"/>
          </p:nvPr>
        </p:nvSpPr>
        <p:spPr>
          <a:xfrm>
            <a:off x="838200" y="1548899"/>
            <a:ext cx="10515600" cy="4351338"/>
          </a:xfrm>
        </p:spPr>
        <p:txBody>
          <a:bodyPr/>
          <a:lstStyle/>
          <a:p>
            <a:pPr>
              <a:lnSpc>
                <a:spcPct val="107000"/>
              </a:lnSpc>
              <a:spcAft>
                <a:spcPts val="800"/>
              </a:spcAft>
            </a:pPr>
            <a:r>
              <a:rPr lang="en-US" sz="2000" dirty="0">
                <a:effectLst/>
                <a:ea typeface="Calibri" panose="020F0502020204030204" pitchFamily="34" charset="0"/>
                <a:cs typeface="Times New Roman" panose="02020603050405020304" pitchFamily="18" charset="0"/>
              </a:rPr>
              <a:t>Waterfall Model or linear-sequential life cycle model is very simple. It is just like water fall. </a:t>
            </a:r>
            <a:endParaRPr lang="en-IN" sz="2000" dirty="0">
              <a:effectLst/>
              <a:ea typeface="Calibri" panose="020F0502020204030204" pitchFamily="34" charset="0"/>
              <a:cs typeface="Times New Roman" panose="02020603050405020304" pitchFamily="18" charset="0"/>
            </a:endParaRPr>
          </a:p>
          <a:p>
            <a:pPr>
              <a:lnSpc>
                <a:spcPct val="107000"/>
              </a:lnSpc>
              <a:spcAft>
                <a:spcPts val="800"/>
              </a:spcAft>
            </a:pPr>
            <a:r>
              <a:rPr lang="en-US" sz="2000" dirty="0">
                <a:effectLst/>
                <a:ea typeface="Calibri" panose="020F0502020204030204" pitchFamily="34" charset="0"/>
                <a:cs typeface="Times New Roman" panose="02020603050405020304" pitchFamily="18" charset="0"/>
              </a:rPr>
              <a:t>Each phase must be completed before the next phase can begin and there is no overlapping in the phases.</a:t>
            </a:r>
            <a:endParaRPr lang="en-IN" sz="2000" dirty="0">
              <a:effectLst/>
              <a:ea typeface="Calibri" panose="020F0502020204030204" pitchFamily="34" charset="0"/>
              <a:cs typeface="Times New Roman" panose="02020603050405020304" pitchFamily="18" charset="0"/>
            </a:endParaRPr>
          </a:p>
          <a:p>
            <a:pPr>
              <a:lnSpc>
                <a:spcPct val="107000"/>
              </a:lnSpc>
              <a:spcAft>
                <a:spcPts val="800"/>
              </a:spcAft>
            </a:pPr>
            <a:r>
              <a:rPr lang="en-US" sz="2000" dirty="0">
                <a:effectLst/>
                <a:ea typeface="Calibri" panose="020F0502020204030204" pitchFamily="34" charset="0"/>
                <a:cs typeface="Times New Roman" panose="02020603050405020304" pitchFamily="18" charset="0"/>
              </a:rPr>
              <a:t>In this Waterfall model, typically, the outcome of one phase acts as the input for the next phase sequentially.</a:t>
            </a:r>
            <a:endParaRPr lang="en-IN" sz="2000" dirty="0">
              <a:effectLst/>
              <a:ea typeface="Calibri" panose="020F0502020204030204" pitchFamily="34" charset="0"/>
              <a:cs typeface="Times New Roman" panose="02020603050405020304" pitchFamily="18" charset="0"/>
            </a:endParaRPr>
          </a:p>
          <a:p>
            <a:endParaRPr lang="en-IN" dirty="0"/>
          </a:p>
        </p:txBody>
      </p:sp>
      <p:pic>
        <p:nvPicPr>
          <p:cNvPr id="4" name="Picture 3" descr="Waterfall model phases">
            <a:extLst>
              <a:ext uri="{FF2B5EF4-FFF2-40B4-BE49-F238E27FC236}">
                <a16:creationId xmlns:a16="http://schemas.microsoft.com/office/drawing/2014/main" id="{D6D8426A-5D1E-4309-8465-A591F2491DCC}"/>
              </a:ext>
            </a:extLst>
          </p:cNvPr>
          <p:cNvPicPr/>
          <p:nvPr/>
        </p:nvPicPr>
        <p:blipFill rotWithShape="1">
          <a:blip r:embed="rId2">
            <a:extLst>
              <a:ext uri="{28A0092B-C50C-407E-A947-70E740481C1C}">
                <a14:useLocalDpi xmlns:a14="http://schemas.microsoft.com/office/drawing/2010/main" val="0"/>
              </a:ext>
            </a:extLst>
          </a:blip>
          <a:srcRect b="8490"/>
          <a:stretch/>
        </p:blipFill>
        <p:spPr bwMode="auto">
          <a:xfrm>
            <a:off x="2797341" y="3429000"/>
            <a:ext cx="7572375" cy="3165475"/>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8506745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7BE0F-9E70-49C1-9ABF-6E51D572B732}"/>
              </a:ext>
            </a:extLst>
          </p:cNvPr>
          <p:cNvSpPr>
            <a:spLocks noGrp="1"/>
          </p:cNvSpPr>
          <p:nvPr>
            <p:ph type="title"/>
          </p:nvPr>
        </p:nvSpPr>
        <p:spPr/>
        <p:txBody>
          <a:bodyPr/>
          <a:lstStyle/>
          <a:p>
            <a:r>
              <a:rPr lang="en-US" sz="4000" b="1" dirty="0">
                <a:effectLst/>
                <a:ea typeface="Calibri" panose="020F0502020204030204" pitchFamily="34" charset="0"/>
                <a:cs typeface="Times New Roman" panose="02020603050405020304" pitchFamily="18" charset="0"/>
              </a:rPr>
              <a:t>When to use Waterfall Model</a:t>
            </a:r>
            <a:br>
              <a:rPr lang="en-IN" sz="44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FEB13890-3193-4EAF-A386-9320DF4D5556}"/>
              </a:ext>
            </a:extLst>
          </p:cNvPr>
          <p:cNvSpPr>
            <a:spLocks noGrp="1"/>
          </p:cNvSpPr>
          <p:nvPr>
            <p:ph idx="1"/>
          </p:nvPr>
        </p:nvSpPr>
        <p:spPr/>
        <p:txBody>
          <a:bodyPr/>
          <a:lstStyle/>
          <a:p>
            <a:pPr marL="342900" lvl="0" indent="-342900">
              <a:lnSpc>
                <a:spcPct val="107000"/>
              </a:lnSpc>
              <a:spcAft>
                <a:spcPts val="800"/>
              </a:spcAft>
              <a:buSzPts val="1000"/>
              <a:buFont typeface="Symbol" panose="05050102010706020507" pitchFamily="18" charset="2"/>
              <a:buChar char=""/>
              <a:tabLst>
                <a:tab pos="457200" algn="l"/>
              </a:tabLst>
            </a:pPr>
            <a:r>
              <a:rPr lang="en-US" sz="2000" dirty="0">
                <a:effectLst/>
                <a:ea typeface="Times New Roman" panose="02020603050405020304" pitchFamily="18" charset="0"/>
                <a:cs typeface="Times New Roman" panose="02020603050405020304" pitchFamily="18" charset="0"/>
              </a:rPr>
              <a:t>Requirements are stable and not changed frequently.</a:t>
            </a:r>
            <a:endParaRPr lang="en-IN" sz="2000" dirty="0">
              <a:effectLst/>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US" sz="2000" dirty="0">
                <a:effectLst/>
                <a:ea typeface="Times New Roman" panose="02020603050405020304" pitchFamily="18" charset="0"/>
                <a:cs typeface="Times New Roman" panose="02020603050405020304" pitchFamily="18" charset="0"/>
              </a:rPr>
              <a:t>An application is small.</a:t>
            </a:r>
            <a:endParaRPr lang="en-IN" sz="2000" dirty="0">
              <a:effectLst/>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US" sz="2000" dirty="0">
                <a:effectLst/>
                <a:ea typeface="Times New Roman" panose="02020603050405020304" pitchFamily="18" charset="0"/>
                <a:cs typeface="Times New Roman" panose="02020603050405020304" pitchFamily="18" charset="0"/>
              </a:rPr>
              <a:t>There is no requirement which is not understood or not very clear.</a:t>
            </a:r>
            <a:endParaRPr lang="en-IN" sz="2000" dirty="0">
              <a:effectLst/>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US" sz="2000" dirty="0">
                <a:effectLst/>
                <a:ea typeface="Times New Roman" panose="02020603050405020304" pitchFamily="18" charset="0"/>
                <a:cs typeface="Times New Roman" panose="02020603050405020304" pitchFamily="18" charset="0"/>
              </a:rPr>
              <a:t>The environment is stable</a:t>
            </a:r>
            <a:endParaRPr lang="en-IN" sz="2000" dirty="0">
              <a:effectLst/>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US" sz="2000" dirty="0">
                <a:effectLst/>
                <a:ea typeface="Times New Roman" panose="02020603050405020304" pitchFamily="18" charset="0"/>
                <a:cs typeface="Times New Roman" panose="02020603050405020304" pitchFamily="18" charset="0"/>
              </a:rPr>
              <a:t>The tools and technology used is stable and is not dynamic</a:t>
            </a:r>
            <a:endParaRPr lang="en-IN" sz="2000" dirty="0">
              <a:effectLst/>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US" sz="2000" dirty="0">
                <a:effectLst/>
                <a:ea typeface="Times New Roman" panose="02020603050405020304" pitchFamily="18" charset="0"/>
                <a:cs typeface="Times New Roman" panose="02020603050405020304" pitchFamily="18" charset="0"/>
              </a:rPr>
              <a:t>Resources are well trained and are available.</a:t>
            </a:r>
            <a:endParaRPr lang="en-IN" sz="2000" dirty="0">
              <a:effectLst/>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5942581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37AD0-6ED1-4EA6-A572-D2EB905DFE34}"/>
              </a:ext>
            </a:extLst>
          </p:cNvPr>
          <p:cNvSpPr>
            <a:spLocks noGrp="1"/>
          </p:cNvSpPr>
          <p:nvPr>
            <p:ph type="title"/>
          </p:nvPr>
        </p:nvSpPr>
        <p:spPr/>
        <p:txBody>
          <a:bodyPr>
            <a:normAutofit/>
          </a:bodyPr>
          <a:lstStyle/>
          <a:p>
            <a:r>
              <a:rPr lang="en-US" sz="4000" b="1" dirty="0"/>
              <a:t>Example of Waterfall Model</a:t>
            </a:r>
            <a:endParaRPr lang="en-IN" sz="4000" b="1" dirty="0"/>
          </a:p>
        </p:txBody>
      </p:sp>
      <p:sp>
        <p:nvSpPr>
          <p:cNvPr id="3" name="Content Placeholder 2">
            <a:extLst>
              <a:ext uri="{FF2B5EF4-FFF2-40B4-BE49-F238E27FC236}">
                <a16:creationId xmlns:a16="http://schemas.microsoft.com/office/drawing/2014/main" id="{4EB8A28B-33DC-4EB4-BE0A-03C4959D3D28}"/>
              </a:ext>
            </a:extLst>
          </p:cNvPr>
          <p:cNvSpPr>
            <a:spLocks noGrp="1"/>
          </p:cNvSpPr>
          <p:nvPr>
            <p:ph idx="1"/>
          </p:nvPr>
        </p:nvSpPr>
        <p:spPr/>
        <p:txBody>
          <a:bodyPr>
            <a:normAutofit/>
          </a:bodyPr>
          <a:lstStyle/>
          <a:p>
            <a:r>
              <a:rPr lang="en-US" sz="2000" dirty="0">
                <a:effectLst/>
                <a:ea typeface="Times New Roman" panose="02020603050405020304" pitchFamily="18" charset="0"/>
              </a:rPr>
              <a:t>A healthcare company wants to create a new software product. </a:t>
            </a:r>
          </a:p>
          <a:p>
            <a:pPr>
              <a:lnSpc>
                <a:spcPts val="2400"/>
              </a:lnSpc>
              <a:spcAft>
                <a:spcPts val="1950"/>
              </a:spcAft>
            </a:pPr>
            <a:r>
              <a:rPr lang="en-US" sz="2000" dirty="0">
                <a:effectLst/>
                <a:ea typeface="Times New Roman" panose="02020603050405020304" pitchFamily="18" charset="0"/>
                <a:cs typeface="Times New Roman" panose="02020603050405020304" pitchFamily="18" charset="0"/>
              </a:rPr>
              <a:t>Here is the timeline it decides on for the project phases:</a:t>
            </a:r>
            <a:endParaRPr lang="en-IN" sz="2000" dirty="0">
              <a:effectLst/>
              <a:ea typeface="Calibri" panose="020F0502020204030204" pitchFamily="34" charset="0"/>
              <a:cs typeface="Times New Roman" panose="02020603050405020304" pitchFamily="18" charset="0"/>
            </a:endParaRPr>
          </a:p>
          <a:p>
            <a:pPr marL="1257300" marR="723900" lvl="2" indent="-342900">
              <a:lnSpc>
                <a:spcPts val="2400"/>
              </a:lnSpc>
              <a:spcAft>
                <a:spcPts val="1125"/>
              </a:spcAft>
              <a:buSzPts val="1000"/>
              <a:buFont typeface="Symbol" panose="05050102010706020507" pitchFamily="18" charset="2"/>
              <a:buChar char=""/>
              <a:tabLst>
                <a:tab pos="457200" algn="l"/>
              </a:tabLst>
            </a:pPr>
            <a:r>
              <a:rPr lang="en-US" dirty="0">
                <a:effectLst/>
                <a:ea typeface="Times New Roman" panose="02020603050405020304" pitchFamily="18" charset="0"/>
                <a:cs typeface="Times New Roman" panose="02020603050405020304" pitchFamily="18" charset="0"/>
              </a:rPr>
              <a:t>6 months for requirements gathering and definition</a:t>
            </a:r>
            <a:endParaRPr lang="en-IN" dirty="0">
              <a:effectLst/>
              <a:ea typeface="Calibri" panose="020F0502020204030204" pitchFamily="34" charset="0"/>
              <a:cs typeface="Times New Roman" panose="02020603050405020304" pitchFamily="18" charset="0"/>
            </a:endParaRPr>
          </a:p>
          <a:p>
            <a:pPr marL="1257300" marR="723900" lvl="2" indent="-342900">
              <a:lnSpc>
                <a:spcPts val="2400"/>
              </a:lnSpc>
              <a:spcAft>
                <a:spcPts val="1125"/>
              </a:spcAft>
              <a:buSzPts val="1000"/>
              <a:buFont typeface="Symbol" panose="05050102010706020507" pitchFamily="18" charset="2"/>
              <a:buChar char=""/>
              <a:tabLst>
                <a:tab pos="457200" algn="l"/>
              </a:tabLst>
            </a:pPr>
            <a:r>
              <a:rPr lang="en-US" dirty="0">
                <a:effectLst/>
                <a:ea typeface="Times New Roman" panose="02020603050405020304" pitchFamily="18" charset="0"/>
                <a:cs typeface="Times New Roman" panose="02020603050405020304" pitchFamily="18" charset="0"/>
              </a:rPr>
              <a:t>8 months for design</a:t>
            </a:r>
            <a:endParaRPr lang="en-IN" dirty="0">
              <a:effectLst/>
              <a:ea typeface="Calibri" panose="020F0502020204030204" pitchFamily="34" charset="0"/>
              <a:cs typeface="Times New Roman" panose="02020603050405020304" pitchFamily="18" charset="0"/>
            </a:endParaRPr>
          </a:p>
          <a:p>
            <a:pPr marL="1257300" marR="723900" lvl="2" indent="-342900">
              <a:lnSpc>
                <a:spcPts val="2400"/>
              </a:lnSpc>
              <a:spcAft>
                <a:spcPts val="1125"/>
              </a:spcAft>
              <a:buSzPts val="1000"/>
              <a:buFont typeface="Symbol" panose="05050102010706020507" pitchFamily="18" charset="2"/>
              <a:buChar char=""/>
              <a:tabLst>
                <a:tab pos="457200" algn="l"/>
              </a:tabLst>
            </a:pPr>
            <a:r>
              <a:rPr lang="en-US" dirty="0">
                <a:effectLst/>
                <a:ea typeface="Times New Roman" panose="02020603050405020304" pitchFamily="18" charset="0"/>
                <a:cs typeface="Times New Roman" panose="02020603050405020304" pitchFamily="18" charset="0"/>
              </a:rPr>
              <a:t>5 months for coding</a:t>
            </a:r>
            <a:endParaRPr lang="en-IN" dirty="0">
              <a:effectLst/>
              <a:ea typeface="Calibri" panose="020F0502020204030204" pitchFamily="34" charset="0"/>
              <a:cs typeface="Times New Roman" panose="02020603050405020304" pitchFamily="18" charset="0"/>
            </a:endParaRPr>
          </a:p>
          <a:p>
            <a:pPr marL="1257300" marR="723900" lvl="2" indent="-342900">
              <a:lnSpc>
                <a:spcPts val="2400"/>
              </a:lnSpc>
              <a:spcAft>
                <a:spcPts val="1125"/>
              </a:spcAft>
              <a:buSzPts val="1000"/>
              <a:buFont typeface="Symbol" panose="05050102010706020507" pitchFamily="18" charset="2"/>
              <a:buChar char=""/>
              <a:tabLst>
                <a:tab pos="457200" algn="l"/>
              </a:tabLst>
            </a:pPr>
            <a:r>
              <a:rPr lang="en-US" dirty="0">
                <a:effectLst/>
                <a:ea typeface="Times New Roman" panose="02020603050405020304" pitchFamily="18" charset="0"/>
                <a:cs typeface="Times New Roman" panose="02020603050405020304" pitchFamily="18" charset="0"/>
              </a:rPr>
              <a:t>3 months for testing</a:t>
            </a:r>
            <a:endParaRPr lang="en-IN" dirty="0">
              <a:effectLst/>
              <a:ea typeface="Calibri" panose="020F0502020204030204" pitchFamily="34" charset="0"/>
              <a:cs typeface="Times New Roman" panose="02020603050405020304" pitchFamily="18" charset="0"/>
            </a:endParaRPr>
          </a:p>
          <a:p>
            <a:r>
              <a:rPr lang="en-US" sz="2000" dirty="0">
                <a:effectLst/>
                <a:ea typeface="Times New Roman" panose="02020603050405020304" pitchFamily="18" charset="0"/>
              </a:rPr>
              <a:t>just four months into the project, the company’s compliance office changes its stance on an existing government regulation, and announces new guidelines.</a:t>
            </a:r>
            <a:endParaRPr lang="en-IN" sz="2000" dirty="0"/>
          </a:p>
        </p:txBody>
      </p:sp>
    </p:spTree>
    <p:extLst>
      <p:ext uri="{BB962C8B-B14F-4D97-AF65-F5344CB8AC3E}">
        <p14:creationId xmlns:p14="http://schemas.microsoft.com/office/powerpoint/2010/main" val="396894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350FB3-5A70-416A-BE28-3FC67D4BB944}"/>
              </a:ext>
            </a:extLst>
          </p:cNvPr>
          <p:cNvSpPr>
            <a:spLocks noGrp="1"/>
          </p:cNvSpPr>
          <p:nvPr>
            <p:ph type="title"/>
          </p:nvPr>
        </p:nvSpPr>
        <p:spPr/>
        <p:txBody>
          <a:bodyPr>
            <a:normAutofit/>
          </a:bodyPr>
          <a:lstStyle/>
          <a:p>
            <a:r>
              <a:rPr lang="en-US" sz="4000" b="1" dirty="0">
                <a:solidFill>
                  <a:srgbClr val="333333"/>
                </a:solidFill>
                <a:effectLst/>
                <a:ea typeface="Times New Roman" panose="02020603050405020304" pitchFamily="18" charset="0"/>
                <a:cs typeface="Times New Roman" panose="02020603050405020304" pitchFamily="18" charset="0"/>
              </a:rPr>
              <a:t>The result: Buggy software, delivered late</a:t>
            </a:r>
            <a:br>
              <a:rPr lang="en-IN" sz="4000" dirty="0">
                <a:effectLst/>
                <a:ea typeface="Calibri" panose="020F0502020204030204" pitchFamily="34" charset="0"/>
                <a:cs typeface="Times New Roman" panose="02020603050405020304" pitchFamily="18" charset="0"/>
              </a:rPr>
            </a:br>
            <a:endParaRPr lang="en-IN" sz="4000" dirty="0"/>
          </a:p>
        </p:txBody>
      </p:sp>
      <p:sp>
        <p:nvSpPr>
          <p:cNvPr id="3" name="Content Placeholder 2">
            <a:extLst>
              <a:ext uri="{FF2B5EF4-FFF2-40B4-BE49-F238E27FC236}">
                <a16:creationId xmlns:a16="http://schemas.microsoft.com/office/drawing/2014/main" id="{111A2F4F-844E-4600-AB9D-996A653AC481}"/>
              </a:ext>
            </a:extLst>
          </p:cNvPr>
          <p:cNvSpPr>
            <a:spLocks noGrp="1"/>
          </p:cNvSpPr>
          <p:nvPr>
            <p:ph idx="1"/>
          </p:nvPr>
        </p:nvSpPr>
        <p:spPr/>
        <p:txBody>
          <a:bodyPr/>
          <a:lstStyle/>
          <a:p>
            <a:pPr>
              <a:lnSpc>
                <a:spcPts val="2400"/>
              </a:lnSpc>
              <a:spcAft>
                <a:spcPts val="1950"/>
              </a:spcAft>
            </a:pPr>
            <a:r>
              <a:rPr lang="en-US" sz="2000" dirty="0">
                <a:solidFill>
                  <a:srgbClr val="333333"/>
                </a:solidFill>
                <a:effectLst/>
                <a:ea typeface="Times New Roman" panose="02020603050405020304" pitchFamily="18" charset="0"/>
                <a:cs typeface="Times New Roman" panose="02020603050405020304" pitchFamily="18" charset="0"/>
              </a:rPr>
              <a:t>QA ends after six months, three months longer than expected. The software is buggy but works if you know just the right combination of steps to take.</a:t>
            </a:r>
            <a:endParaRPr lang="en-IN" sz="2000" dirty="0">
              <a:effectLst/>
              <a:ea typeface="Calibri" panose="020F0502020204030204" pitchFamily="34" charset="0"/>
              <a:cs typeface="Times New Roman" panose="02020603050405020304" pitchFamily="18" charset="0"/>
            </a:endParaRPr>
          </a:p>
          <a:p>
            <a:pPr>
              <a:lnSpc>
                <a:spcPts val="2400"/>
              </a:lnSpc>
              <a:spcAft>
                <a:spcPts val="1950"/>
              </a:spcAft>
            </a:pPr>
            <a:r>
              <a:rPr lang="en-US" sz="2000" dirty="0">
                <a:solidFill>
                  <a:srgbClr val="333333"/>
                </a:solidFill>
                <a:effectLst/>
                <a:ea typeface="Times New Roman" panose="02020603050405020304" pitchFamily="18" charset="0"/>
                <a:cs typeface="Times New Roman" panose="02020603050405020304" pitchFamily="18" charset="0"/>
              </a:rPr>
              <a:t>The project is now 19 months behind schedule. Pressured by angry users and investors, the company has no choice but to release it. And the results are less than stellar.</a:t>
            </a:r>
            <a:endParaRPr lang="en-IN" sz="2000" dirty="0">
              <a:effectLst/>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6550035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F8CBD6-C5A3-479B-B089-FF97D054A934}"/>
              </a:ext>
            </a:extLst>
          </p:cNvPr>
          <p:cNvSpPr>
            <a:spLocks noGrp="1"/>
          </p:cNvSpPr>
          <p:nvPr>
            <p:ph type="title"/>
          </p:nvPr>
        </p:nvSpPr>
        <p:spPr/>
        <p:txBody>
          <a:bodyPr>
            <a:normAutofit/>
          </a:bodyPr>
          <a:lstStyle/>
          <a:p>
            <a:r>
              <a:rPr lang="en-US" sz="4000" b="1" dirty="0">
                <a:effectLst/>
                <a:ea typeface="Calibri" panose="020F0502020204030204" pitchFamily="34" charset="0"/>
                <a:cs typeface="Times New Roman" panose="02020603050405020304" pitchFamily="18" charset="0"/>
              </a:rPr>
              <a:t>Projects which used Waterfall Model?</a:t>
            </a:r>
            <a:br>
              <a:rPr lang="en-IN" sz="4000" dirty="0">
                <a:effectLst/>
                <a:ea typeface="Calibri" panose="020F0502020204030204" pitchFamily="34" charset="0"/>
                <a:cs typeface="Times New Roman" panose="02020603050405020304" pitchFamily="18" charset="0"/>
              </a:rPr>
            </a:br>
            <a:endParaRPr lang="en-IN" sz="4000" dirty="0"/>
          </a:p>
        </p:txBody>
      </p:sp>
      <p:sp>
        <p:nvSpPr>
          <p:cNvPr id="3" name="Content Placeholder 2">
            <a:extLst>
              <a:ext uri="{FF2B5EF4-FFF2-40B4-BE49-F238E27FC236}">
                <a16:creationId xmlns:a16="http://schemas.microsoft.com/office/drawing/2014/main" id="{7A4C9505-06ED-4D1C-ABB2-E819C7C5AC32}"/>
              </a:ext>
            </a:extLst>
          </p:cNvPr>
          <p:cNvSpPr>
            <a:spLocks noGrp="1"/>
          </p:cNvSpPr>
          <p:nvPr>
            <p:ph idx="1"/>
          </p:nvPr>
        </p:nvSpPr>
        <p:spPr/>
        <p:txBody>
          <a:bodyPr>
            <a:normAutofit/>
          </a:bodyPr>
          <a:lstStyle/>
          <a:p>
            <a:pPr>
              <a:lnSpc>
                <a:spcPct val="107000"/>
              </a:lnSpc>
              <a:spcAft>
                <a:spcPts val="800"/>
              </a:spcAft>
            </a:pPr>
            <a:r>
              <a:rPr lang="en-US" sz="2000" dirty="0">
                <a:effectLst/>
                <a:ea typeface="Calibri" panose="020F0502020204030204" pitchFamily="34" charset="0"/>
                <a:cs typeface="Times New Roman" panose="02020603050405020304" pitchFamily="18" charset="0"/>
              </a:rPr>
              <a:t>your clients just can't change your requirements midway</a:t>
            </a:r>
          </a:p>
          <a:p>
            <a:pPr>
              <a:lnSpc>
                <a:spcPct val="107000"/>
              </a:lnSpc>
              <a:spcAft>
                <a:spcPts val="800"/>
              </a:spcAft>
            </a:pPr>
            <a:r>
              <a:rPr lang="en-US" sz="2000" dirty="0">
                <a:effectLst/>
                <a:ea typeface="Calibri" panose="020F0502020204030204" pitchFamily="34" charset="0"/>
                <a:cs typeface="Times New Roman" panose="02020603050405020304" pitchFamily="18" charset="0"/>
              </a:rPr>
              <a:t>Example- </a:t>
            </a:r>
          </a:p>
          <a:p>
            <a:pPr lvl="1">
              <a:lnSpc>
                <a:spcPct val="107000"/>
              </a:lnSpc>
              <a:spcAft>
                <a:spcPts val="800"/>
              </a:spcAft>
            </a:pPr>
            <a:r>
              <a:rPr lang="en-US" sz="2000" dirty="0">
                <a:ea typeface="Calibri" panose="020F0502020204030204" pitchFamily="34" charset="0"/>
                <a:cs typeface="Times New Roman" panose="02020603050405020304" pitchFamily="18" charset="0"/>
              </a:rPr>
              <a:t>An </a:t>
            </a:r>
            <a:r>
              <a:rPr lang="en-US" sz="2000" dirty="0">
                <a:effectLst/>
                <a:ea typeface="Calibri" panose="020F0502020204030204" pitchFamily="34" charset="0"/>
                <a:cs typeface="Times New Roman" panose="02020603050405020304" pitchFamily="18" charset="0"/>
              </a:rPr>
              <a:t>airplane, </a:t>
            </a:r>
          </a:p>
          <a:p>
            <a:pPr lvl="1">
              <a:lnSpc>
                <a:spcPct val="107000"/>
              </a:lnSpc>
              <a:spcAft>
                <a:spcPts val="800"/>
              </a:spcAft>
            </a:pPr>
            <a:r>
              <a:rPr lang="en-US" sz="2000" dirty="0">
                <a:effectLst/>
                <a:ea typeface="Calibri" panose="020F0502020204030204" pitchFamily="34" charset="0"/>
                <a:cs typeface="Times New Roman" panose="02020603050405020304" pitchFamily="18" charset="0"/>
              </a:rPr>
              <a:t>a gigantic bridge, </a:t>
            </a:r>
          </a:p>
          <a:p>
            <a:pPr lvl="1">
              <a:lnSpc>
                <a:spcPct val="107000"/>
              </a:lnSpc>
              <a:spcAft>
                <a:spcPts val="800"/>
              </a:spcAft>
            </a:pPr>
            <a:r>
              <a:rPr lang="en-US" sz="2000" dirty="0">
                <a:effectLst/>
                <a:ea typeface="Calibri" panose="020F0502020204030204" pitchFamily="34" charset="0"/>
                <a:cs typeface="Times New Roman" panose="02020603050405020304" pitchFamily="18" charset="0"/>
              </a:rPr>
              <a:t>a 50+ floors building, </a:t>
            </a:r>
            <a:endParaRPr lang="en-IN" sz="2000" dirty="0"/>
          </a:p>
        </p:txBody>
      </p:sp>
    </p:spTree>
    <p:extLst>
      <p:ext uri="{BB962C8B-B14F-4D97-AF65-F5344CB8AC3E}">
        <p14:creationId xmlns:p14="http://schemas.microsoft.com/office/powerpoint/2010/main" val="21421929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8BEB62-DDCF-4375-9658-032321C74346}"/>
              </a:ext>
            </a:extLst>
          </p:cNvPr>
          <p:cNvSpPr>
            <a:spLocks noGrp="1"/>
          </p:cNvSpPr>
          <p:nvPr>
            <p:ph type="title"/>
          </p:nvPr>
        </p:nvSpPr>
        <p:spPr/>
        <p:txBody>
          <a:bodyPr>
            <a:normAutofit/>
          </a:bodyPr>
          <a:lstStyle/>
          <a:p>
            <a:r>
              <a:rPr lang="en-US" sz="4000" b="1" dirty="0">
                <a:effectLst/>
                <a:ea typeface="Calibri" panose="020F0502020204030204" pitchFamily="34" charset="0"/>
                <a:cs typeface="Times New Roman" panose="02020603050405020304" pitchFamily="18" charset="0"/>
              </a:rPr>
              <a:t>Advantages of Water fall Model?</a:t>
            </a:r>
            <a:br>
              <a:rPr lang="en-IN" sz="4000" dirty="0">
                <a:effectLst/>
                <a:ea typeface="Calibri" panose="020F0502020204030204" pitchFamily="34" charset="0"/>
                <a:cs typeface="Times New Roman" panose="02020603050405020304" pitchFamily="18" charset="0"/>
              </a:rPr>
            </a:br>
            <a:endParaRPr lang="en-IN" sz="4000" dirty="0"/>
          </a:p>
        </p:txBody>
      </p:sp>
      <p:sp>
        <p:nvSpPr>
          <p:cNvPr id="3" name="Content Placeholder 2">
            <a:extLst>
              <a:ext uri="{FF2B5EF4-FFF2-40B4-BE49-F238E27FC236}">
                <a16:creationId xmlns:a16="http://schemas.microsoft.com/office/drawing/2014/main" id="{C7387B4E-EC33-48C5-AC62-50684439F28C}"/>
              </a:ext>
            </a:extLst>
          </p:cNvPr>
          <p:cNvSpPr>
            <a:spLocks noGrp="1"/>
          </p:cNvSpPr>
          <p:nvPr>
            <p:ph idx="1"/>
          </p:nvPr>
        </p:nvSpPr>
        <p:spPr/>
        <p:txBody>
          <a:bodyPr/>
          <a:lstStyle/>
          <a:p>
            <a:pPr marL="342900" lvl="0" indent="-342900">
              <a:lnSpc>
                <a:spcPct val="107000"/>
              </a:lnSpc>
              <a:spcAft>
                <a:spcPts val="800"/>
              </a:spcAft>
              <a:buSzPts val="1000"/>
              <a:buFont typeface="Symbol" panose="05050102010706020507" pitchFamily="18" charset="2"/>
              <a:buChar char=""/>
              <a:tabLst>
                <a:tab pos="457200" algn="l"/>
              </a:tabLst>
            </a:pPr>
            <a:r>
              <a:rPr lang="en-US" sz="2000" dirty="0">
                <a:effectLst/>
                <a:ea typeface="Times New Roman" panose="02020603050405020304" pitchFamily="18" charset="0"/>
                <a:cs typeface="Times New Roman" panose="02020603050405020304" pitchFamily="18" charset="0"/>
              </a:rPr>
              <a:t>Simple and easy to understand and use.</a:t>
            </a:r>
            <a:endParaRPr lang="en-IN" sz="2000" dirty="0">
              <a:effectLst/>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US" sz="2000" dirty="0">
                <a:effectLst/>
                <a:ea typeface="Times New Roman" panose="02020603050405020304" pitchFamily="18" charset="0"/>
                <a:cs typeface="Times New Roman" panose="02020603050405020304" pitchFamily="18" charset="0"/>
              </a:rPr>
              <a:t>For smaller projects, waterfall model works well and yield the appropriate results.</a:t>
            </a:r>
            <a:endParaRPr lang="en-IN" sz="2000" dirty="0">
              <a:effectLst/>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US" sz="2000" dirty="0">
                <a:effectLst/>
                <a:ea typeface="Times New Roman" panose="02020603050405020304" pitchFamily="18" charset="0"/>
                <a:cs typeface="Times New Roman" panose="02020603050405020304" pitchFamily="18" charset="0"/>
              </a:rPr>
              <a:t>Since the phases are rigid and precise, one phase is done one at a time, it is easy to maintain.</a:t>
            </a:r>
            <a:endParaRPr lang="en-IN" sz="2000" dirty="0">
              <a:effectLst/>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US" sz="2000" dirty="0">
                <a:effectLst/>
                <a:ea typeface="Times New Roman" panose="02020603050405020304" pitchFamily="18" charset="0"/>
                <a:cs typeface="Times New Roman" panose="02020603050405020304" pitchFamily="18" charset="0"/>
              </a:rPr>
              <a:t>The entry and exit criteria are well defined, so it easy and systematic to proceed with quality.</a:t>
            </a:r>
            <a:endParaRPr lang="en-IN" sz="2000" dirty="0">
              <a:effectLst/>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US" sz="2000" dirty="0">
                <a:effectLst/>
                <a:ea typeface="Times New Roman" panose="02020603050405020304" pitchFamily="18" charset="0"/>
                <a:cs typeface="Times New Roman" panose="02020603050405020304" pitchFamily="18" charset="0"/>
              </a:rPr>
              <a:t>Results are well documented.</a:t>
            </a:r>
            <a:endParaRPr lang="en-IN" sz="2000" dirty="0">
              <a:effectLst/>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7045379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93</TotalTime>
  <Words>3169</Words>
  <Application>Microsoft Office PowerPoint</Application>
  <PresentationFormat>Widescreen</PresentationFormat>
  <Paragraphs>224</Paragraphs>
  <Slides>32</Slides>
  <Notes>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32</vt:i4>
      </vt:variant>
    </vt:vector>
  </HeadingPairs>
  <TitlesOfParts>
    <vt:vector size="40" baseType="lpstr">
      <vt:lpstr>Arial</vt:lpstr>
      <vt:lpstr>Calibri</vt:lpstr>
      <vt:lpstr>Calibri Light</vt:lpstr>
      <vt:lpstr>inherit</vt:lpstr>
      <vt:lpstr>Open Sans</vt:lpstr>
      <vt:lpstr>Symbol</vt:lpstr>
      <vt:lpstr>Times New Roman</vt:lpstr>
      <vt:lpstr>Office Theme</vt:lpstr>
      <vt:lpstr>SDLC and Models</vt:lpstr>
      <vt:lpstr>SDLC- Software Development Life Cycle</vt:lpstr>
      <vt:lpstr>SDLC Models </vt:lpstr>
      <vt:lpstr>Waterfall Model</vt:lpstr>
      <vt:lpstr>When to use Waterfall Model </vt:lpstr>
      <vt:lpstr>Example of Waterfall Model</vt:lpstr>
      <vt:lpstr>The result: Buggy software, delivered late </vt:lpstr>
      <vt:lpstr>Projects which used Waterfall Model? </vt:lpstr>
      <vt:lpstr>Advantages of Water fall Model? </vt:lpstr>
      <vt:lpstr>Disadvantages of WaterFall Model? </vt:lpstr>
      <vt:lpstr>Agile Model</vt:lpstr>
      <vt:lpstr>Agile- Iterative Development</vt:lpstr>
      <vt:lpstr>Agile Manifesto</vt:lpstr>
      <vt:lpstr>12 principles of agile software development: </vt:lpstr>
      <vt:lpstr>Cont…</vt:lpstr>
      <vt:lpstr>How does Agile works? </vt:lpstr>
      <vt:lpstr>The Agile Approach vs waterfall</vt:lpstr>
      <vt:lpstr>Agile Methods</vt:lpstr>
      <vt:lpstr>Scrum</vt:lpstr>
      <vt:lpstr>Uses of Scrum </vt:lpstr>
      <vt:lpstr>People &amp; Parts of Scrum Framework </vt:lpstr>
      <vt:lpstr>Scrum Roles</vt:lpstr>
      <vt:lpstr>Cont..</vt:lpstr>
      <vt:lpstr>Events in Scrum </vt:lpstr>
      <vt:lpstr>Sprint</vt:lpstr>
      <vt:lpstr>Scrum Planning (Cont..)</vt:lpstr>
      <vt:lpstr>Daily Scrum(Cont..)</vt:lpstr>
      <vt:lpstr>Sprint Review</vt:lpstr>
      <vt:lpstr>Sprint Retrospective </vt:lpstr>
      <vt:lpstr>Scrum Artifacts </vt:lpstr>
      <vt:lpstr>How does a Scrum Process Work? </vt:lpstr>
      <vt:lpstr>Thank You      &amp;  Query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NIDHI GUPTA GUSCSE201927349</dc:creator>
  <cp:lastModifiedBy>NIDHI GUPTA GUSCSE201927349</cp:lastModifiedBy>
  <cp:revision>11</cp:revision>
  <dcterms:created xsi:type="dcterms:W3CDTF">2021-05-02T09:29:12Z</dcterms:created>
  <dcterms:modified xsi:type="dcterms:W3CDTF">2021-05-02T11:03:00Z</dcterms:modified>
</cp:coreProperties>
</file>