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73" r:id="rId4"/>
    <p:sldId id="274" r:id="rId5"/>
    <p:sldId id="281" r:id="rId6"/>
    <p:sldId id="282" r:id="rId7"/>
    <p:sldId id="283" r:id="rId8"/>
    <p:sldId id="284" r:id="rId9"/>
    <p:sldId id="265" r:id="rId10"/>
    <p:sldId id="267" r:id="rId11"/>
    <p:sldId id="266" r:id="rId12"/>
    <p:sldId id="268" r:id="rId13"/>
    <p:sldId id="275" r:id="rId14"/>
    <p:sldId id="285" r:id="rId15"/>
    <p:sldId id="277" r:id="rId16"/>
    <p:sldId id="278" r:id="rId17"/>
    <p:sldId id="280"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dav" initials="y" lastIdx="1" clrIdx="0">
    <p:extLst>
      <p:ext uri="{19B8F6BF-5375-455C-9EA6-DF929625EA0E}">
        <p15:presenceInfo xmlns:p15="http://schemas.microsoft.com/office/powerpoint/2012/main" userId="6f3dcebb5aabf2a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97" autoAdjust="0"/>
    <p:restoredTop sz="94641" autoAdjust="0"/>
  </p:normalViewPr>
  <p:slideViewPr>
    <p:cSldViewPr snapToGrid="0" showGuides="1">
      <p:cViewPr>
        <p:scale>
          <a:sx n="75" d="100"/>
          <a:sy n="75" d="100"/>
        </p:scale>
        <p:origin x="1070" y="13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ata4.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ata5.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9.sv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109BD7-5BDA-48B6-8CD5-535FB5341071}"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5D65BBA6-5F8D-4477-B588-9CEF5CB232BB}">
      <dgm:prSet/>
      <dgm:spPr/>
      <dgm:t>
        <a:bodyPr/>
        <a:lstStyle/>
        <a:p>
          <a:r>
            <a:rPr lang="en-GB" b="1" dirty="0"/>
            <a:t>1.Introduction</a:t>
          </a:r>
          <a:endParaRPr lang="en-US" b="1" dirty="0"/>
        </a:p>
      </dgm:t>
    </dgm:pt>
    <dgm:pt modelId="{6C49A790-119D-4F5C-B364-D9F43CBD6AA6}" type="parTrans" cxnId="{68B28A41-3254-4899-85F7-4EB864574A92}">
      <dgm:prSet/>
      <dgm:spPr/>
      <dgm:t>
        <a:bodyPr/>
        <a:lstStyle/>
        <a:p>
          <a:endParaRPr lang="en-US"/>
        </a:p>
      </dgm:t>
    </dgm:pt>
    <dgm:pt modelId="{E8CA3F0A-824D-45DA-8657-5E22A137457C}" type="sibTrans" cxnId="{68B28A41-3254-4899-85F7-4EB864574A92}">
      <dgm:prSet/>
      <dgm:spPr/>
      <dgm:t>
        <a:bodyPr/>
        <a:lstStyle/>
        <a:p>
          <a:endParaRPr lang="en-US"/>
        </a:p>
      </dgm:t>
    </dgm:pt>
    <dgm:pt modelId="{F162BC99-CEE7-45E5-9A1B-8799D9929282}">
      <dgm:prSet/>
      <dgm:spPr/>
      <dgm:t>
        <a:bodyPr/>
        <a:lstStyle/>
        <a:p>
          <a:r>
            <a:rPr lang="en-GB" b="1" dirty="0"/>
            <a:t>2.Data Overview</a:t>
          </a:r>
          <a:endParaRPr lang="en-US" b="1" dirty="0"/>
        </a:p>
      </dgm:t>
    </dgm:pt>
    <dgm:pt modelId="{6C773A57-CBBC-439D-8158-4738424FC1A6}" type="parTrans" cxnId="{CA04D11C-ADF2-4449-872E-A6EF5F39E46E}">
      <dgm:prSet/>
      <dgm:spPr/>
      <dgm:t>
        <a:bodyPr/>
        <a:lstStyle/>
        <a:p>
          <a:endParaRPr lang="en-US"/>
        </a:p>
      </dgm:t>
    </dgm:pt>
    <dgm:pt modelId="{8A130157-389C-4DD4-A864-19CE27690B64}" type="sibTrans" cxnId="{CA04D11C-ADF2-4449-872E-A6EF5F39E46E}">
      <dgm:prSet/>
      <dgm:spPr/>
      <dgm:t>
        <a:bodyPr/>
        <a:lstStyle/>
        <a:p>
          <a:endParaRPr lang="en-US"/>
        </a:p>
      </dgm:t>
    </dgm:pt>
    <dgm:pt modelId="{C27A7D92-915A-449F-AC0F-3ED0AF8A6FB8}">
      <dgm:prSet/>
      <dgm:spPr/>
      <dgm:t>
        <a:bodyPr/>
        <a:lstStyle/>
        <a:p>
          <a:r>
            <a:rPr lang="en-GB" b="1" dirty="0"/>
            <a:t>3.Objectives : KPIs</a:t>
          </a:r>
          <a:endParaRPr lang="en-US" b="1" dirty="0"/>
        </a:p>
      </dgm:t>
    </dgm:pt>
    <dgm:pt modelId="{18271F23-5DF1-4658-92B1-4EFF7C1F5C9E}" type="parTrans" cxnId="{D3B8C6BC-887C-427D-9690-8109D5DA55CD}">
      <dgm:prSet/>
      <dgm:spPr/>
      <dgm:t>
        <a:bodyPr/>
        <a:lstStyle/>
        <a:p>
          <a:endParaRPr lang="en-US"/>
        </a:p>
      </dgm:t>
    </dgm:pt>
    <dgm:pt modelId="{0ED99707-4F8A-4C03-9075-4C8481C149F0}" type="sibTrans" cxnId="{D3B8C6BC-887C-427D-9690-8109D5DA55CD}">
      <dgm:prSet/>
      <dgm:spPr/>
      <dgm:t>
        <a:bodyPr/>
        <a:lstStyle/>
        <a:p>
          <a:endParaRPr lang="en-US"/>
        </a:p>
      </dgm:t>
    </dgm:pt>
    <dgm:pt modelId="{B58B7938-D019-4DDB-BA19-D7CD077BEDEC}">
      <dgm:prSet/>
      <dgm:spPr/>
      <dgm:t>
        <a:bodyPr/>
        <a:lstStyle/>
        <a:p>
          <a:r>
            <a:rPr lang="en-GB" b="1" dirty="0"/>
            <a:t>4.Dashboard</a:t>
          </a:r>
          <a:endParaRPr lang="en-US" b="1" dirty="0"/>
        </a:p>
      </dgm:t>
    </dgm:pt>
    <dgm:pt modelId="{5A575D9F-A6F8-4EA3-9AD0-1C41FCBCE7AE}" type="parTrans" cxnId="{EA28B1AF-E0E5-4A27-8505-3D902BE788FB}">
      <dgm:prSet/>
      <dgm:spPr/>
      <dgm:t>
        <a:bodyPr/>
        <a:lstStyle/>
        <a:p>
          <a:endParaRPr lang="en-US"/>
        </a:p>
      </dgm:t>
    </dgm:pt>
    <dgm:pt modelId="{D84EFD47-8F62-41E0-ABB2-A206BACF3AF8}" type="sibTrans" cxnId="{EA28B1AF-E0E5-4A27-8505-3D902BE788FB}">
      <dgm:prSet/>
      <dgm:spPr/>
      <dgm:t>
        <a:bodyPr/>
        <a:lstStyle/>
        <a:p>
          <a:endParaRPr lang="en-US"/>
        </a:p>
      </dgm:t>
    </dgm:pt>
    <dgm:pt modelId="{C4C010F0-7DA3-4AFF-9B59-0DC49388A547}">
      <dgm:prSet/>
      <dgm:spPr/>
      <dgm:t>
        <a:bodyPr/>
        <a:lstStyle/>
        <a:p>
          <a:r>
            <a:rPr lang="en-GB" b="1" dirty="0"/>
            <a:t>5.Analysis</a:t>
          </a:r>
          <a:endParaRPr lang="en-US" b="1" dirty="0"/>
        </a:p>
      </dgm:t>
    </dgm:pt>
    <dgm:pt modelId="{98EFDE2F-E74B-4AD4-BF17-238C0D4A811D}" type="parTrans" cxnId="{381622EE-541F-4086-8C7D-954CFD91C123}">
      <dgm:prSet/>
      <dgm:spPr/>
      <dgm:t>
        <a:bodyPr/>
        <a:lstStyle/>
        <a:p>
          <a:endParaRPr lang="en-US"/>
        </a:p>
      </dgm:t>
    </dgm:pt>
    <dgm:pt modelId="{F15A5CB5-BDBF-4B61-A5B6-3827D95EB2CB}" type="sibTrans" cxnId="{381622EE-541F-4086-8C7D-954CFD91C123}">
      <dgm:prSet/>
      <dgm:spPr/>
      <dgm:t>
        <a:bodyPr/>
        <a:lstStyle/>
        <a:p>
          <a:endParaRPr lang="en-US"/>
        </a:p>
      </dgm:t>
    </dgm:pt>
    <dgm:pt modelId="{522C4619-B189-43EA-AF13-8019B3066412}">
      <dgm:prSet/>
      <dgm:spPr/>
      <dgm:t>
        <a:bodyPr/>
        <a:lstStyle/>
        <a:p>
          <a:r>
            <a:rPr lang="en-GB" b="1" dirty="0"/>
            <a:t>6.Recommendations &amp; Insights</a:t>
          </a:r>
          <a:endParaRPr lang="en-US" b="1" dirty="0"/>
        </a:p>
      </dgm:t>
    </dgm:pt>
    <dgm:pt modelId="{010431CC-47C6-46B3-B45A-1DF1ACA8DB0A}" type="parTrans" cxnId="{29B674FD-7B29-4594-B670-3AF81A15C2FC}">
      <dgm:prSet/>
      <dgm:spPr/>
      <dgm:t>
        <a:bodyPr/>
        <a:lstStyle/>
        <a:p>
          <a:endParaRPr lang="en-US"/>
        </a:p>
      </dgm:t>
    </dgm:pt>
    <dgm:pt modelId="{C4CC9065-A6DB-4081-8599-58CD74D0E655}" type="sibTrans" cxnId="{29B674FD-7B29-4594-B670-3AF81A15C2FC}">
      <dgm:prSet/>
      <dgm:spPr/>
      <dgm:t>
        <a:bodyPr/>
        <a:lstStyle/>
        <a:p>
          <a:endParaRPr lang="en-US"/>
        </a:p>
      </dgm:t>
    </dgm:pt>
    <dgm:pt modelId="{EF435A9D-0582-4655-91C6-C9640ADD91CC}">
      <dgm:prSet/>
      <dgm:spPr/>
      <dgm:t>
        <a:bodyPr/>
        <a:lstStyle/>
        <a:p>
          <a:r>
            <a:rPr lang="en-GB" b="1" dirty="0"/>
            <a:t>7.Conclusion</a:t>
          </a:r>
          <a:endParaRPr lang="en-US" b="1" dirty="0"/>
        </a:p>
      </dgm:t>
    </dgm:pt>
    <dgm:pt modelId="{FD26C40F-D38B-4787-9DA5-C70A7277180A}" type="parTrans" cxnId="{D9D91532-877B-424F-9B45-50DE3A3C010C}">
      <dgm:prSet/>
      <dgm:spPr/>
      <dgm:t>
        <a:bodyPr/>
        <a:lstStyle/>
        <a:p>
          <a:endParaRPr lang="en-IN"/>
        </a:p>
      </dgm:t>
    </dgm:pt>
    <dgm:pt modelId="{87C12EA2-14B7-444B-8FAE-069BC05C0572}" type="sibTrans" cxnId="{D9D91532-877B-424F-9B45-50DE3A3C010C}">
      <dgm:prSet/>
      <dgm:spPr/>
      <dgm:t>
        <a:bodyPr/>
        <a:lstStyle/>
        <a:p>
          <a:endParaRPr lang="en-IN"/>
        </a:p>
      </dgm:t>
    </dgm:pt>
    <dgm:pt modelId="{0969D256-5902-4A98-B22B-849E1F57EA6C}" type="pres">
      <dgm:prSet presAssocID="{D5109BD7-5BDA-48B6-8CD5-535FB5341071}" presName="linear" presStyleCnt="0">
        <dgm:presLayoutVars>
          <dgm:dir/>
          <dgm:animLvl val="lvl"/>
          <dgm:resizeHandles val="exact"/>
        </dgm:presLayoutVars>
      </dgm:prSet>
      <dgm:spPr/>
    </dgm:pt>
    <dgm:pt modelId="{CEBBA865-343B-492B-950F-C55BD95000D1}" type="pres">
      <dgm:prSet presAssocID="{5D65BBA6-5F8D-4477-B588-9CEF5CB232BB}" presName="parentLin" presStyleCnt="0"/>
      <dgm:spPr/>
    </dgm:pt>
    <dgm:pt modelId="{5044ED2B-A15F-4AF3-95AC-126FF15BF752}" type="pres">
      <dgm:prSet presAssocID="{5D65BBA6-5F8D-4477-B588-9CEF5CB232BB}" presName="parentLeftMargin" presStyleLbl="node1" presStyleIdx="0" presStyleCnt="7"/>
      <dgm:spPr/>
    </dgm:pt>
    <dgm:pt modelId="{152B13CE-91B9-423D-AC11-E099AF8FA8CC}" type="pres">
      <dgm:prSet presAssocID="{5D65BBA6-5F8D-4477-B588-9CEF5CB232BB}" presName="parentText" presStyleLbl="node1" presStyleIdx="0" presStyleCnt="7">
        <dgm:presLayoutVars>
          <dgm:chMax val="0"/>
          <dgm:bulletEnabled val="1"/>
        </dgm:presLayoutVars>
      </dgm:prSet>
      <dgm:spPr/>
    </dgm:pt>
    <dgm:pt modelId="{B2C3CA27-55EC-424D-B181-E1E04704402B}" type="pres">
      <dgm:prSet presAssocID="{5D65BBA6-5F8D-4477-B588-9CEF5CB232BB}" presName="negativeSpace" presStyleCnt="0"/>
      <dgm:spPr/>
    </dgm:pt>
    <dgm:pt modelId="{0F595A75-C352-4335-A96A-DA636683F2AB}" type="pres">
      <dgm:prSet presAssocID="{5D65BBA6-5F8D-4477-B588-9CEF5CB232BB}" presName="childText" presStyleLbl="conFgAcc1" presStyleIdx="0" presStyleCnt="7">
        <dgm:presLayoutVars>
          <dgm:bulletEnabled val="1"/>
        </dgm:presLayoutVars>
      </dgm:prSet>
      <dgm:spPr/>
    </dgm:pt>
    <dgm:pt modelId="{AFC50732-5716-4F5D-8B85-DE8D752EF450}" type="pres">
      <dgm:prSet presAssocID="{E8CA3F0A-824D-45DA-8657-5E22A137457C}" presName="spaceBetweenRectangles" presStyleCnt="0"/>
      <dgm:spPr/>
    </dgm:pt>
    <dgm:pt modelId="{597D3F6B-2DB6-48B2-A344-5828DC7FD1A4}" type="pres">
      <dgm:prSet presAssocID="{F162BC99-CEE7-45E5-9A1B-8799D9929282}" presName="parentLin" presStyleCnt="0"/>
      <dgm:spPr/>
    </dgm:pt>
    <dgm:pt modelId="{0FB181FB-246C-4825-B4BE-108C88EDF442}" type="pres">
      <dgm:prSet presAssocID="{F162BC99-CEE7-45E5-9A1B-8799D9929282}" presName="parentLeftMargin" presStyleLbl="node1" presStyleIdx="0" presStyleCnt="7"/>
      <dgm:spPr/>
    </dgm:pt>
    <dgm:pt modelId="{DB7AB1C0-4AD3-4837-BFA9-F3191C52B2A2}" type="pres">
      <dgm:prSet presAssocID="{F162BC99-CEE7-45E5-9A1B-8799D9929282}" presName="parentText" presStyleLbl="node1" presStyleIdx="1" presStyleCnt="7">
        <dgm:presLayoutVars>
          <dgm:chMax val="0"/>
          <dgm:bulletEnabled val="1"/>
        </dgm:presLayoutVars>
      </dgm:prSet>
      <dgm:spPr/>
    </dgm:pt>
    <dgm:pt modelId="{B845F2F9-5A44-456E-8B1D-8595F274D3D2}" type="pres">
      <dgm:prSet presAssocID="{F162BC99-CEE7-45E5-9A1B-8799D9929282}" presName="negativeSpace" presStyleCnt="0"/>
      <dgm:spPr/>
    </dgm:pt>
    <dgm:pt modelId="{46563452-7BAA-41D2-8794-C8FA530DD4D7}" type="pres">
      <dgm:prSet presAssocID="{F162BC99-CEE7-45E5-9A1B-8799D9929282}" presName="childText" presStyleLbl="conFgAcc1" presStyleIdx="1" presStyleCnt="7">
        <dgm:presLayoutVars>
          <dgm:bulletEnabled val="1"/>
        </dgm:presLayoutVars>
      </dgm:prSet>
      <dgm:spPr/>
    </dgm:pt>
    <dgm:pt modelId="{1DF10121-0C54-4F93-AAC1-660927D51C3E}" type="pres">
      <dgm:prSet presAssocID="{8A130157-389C-4DD4-A864-19CE27690B64}" presName="spaceBetweenRectangles" presStyleCnt="0"/>
      <dgm:spPr/>
    </dgm:pt>
    <dgm:pt modelId="{EE6DC569-1330-4E69-B48A-CB19E85D406C}" type="pres">
      <dgm:prSet presAssocID="{C27A7D92-915A-449F-AC0F-3ED0AF8A6FB8}" presName="parentLin" presStyleCnt="0"/>
      <dgm:spPr/>
    </dgm:pt>
    <dgm:pt modelId="{014FC212-F840-4484-B9AD-ADCFB0E87939}" type="pres">
      <dgm:prSet presAssocID="{C27A7D92-915A-449F-AC0F-3ED0AF8A6FB8}" presName="parentLeftMargin" presStyleLbl="node1" presStyleIdx="1" presStyleCnt="7"/>
      <dgm:spPr/>
    </dgm:pt>
    <dgm:pt modelId="{450CD677-580C-41E1-BCB6-A1BBA872B16B}" type="pres">
      <dgm:prSet presAssocID="{C27A7D92-915A-449F-AC0F-3ED0AF8A6FB8}" presName="parentText" presStyleLbl="node1" presStyleIdx="2" presStyleCnt="7">
        <dgm:presLayoutVars>
          <dgm:chMax val="0"/>
          <dgm:bulletEnabled val="1"/>
        </dgm:presLayoutVars>
      </dgm:prSet>
      <dgm:spPr/>
    </dgm:pt>
    <dgm:pt modelId="{51CD44AE-C924-4FFF-AE4D-3541C34B56D6}" type="pres">
      <dgm:prSet presAssocID="{C27A7D92-915A-449F-AC0F-3ED0AF8A6FB8}" presName="negativeSpace" presStyleCnt="0"/>
      <dgm:spPr/>
    </dgm:pt>
    <dgm:pt modelId="{C6553A4F-445D-469A-9AB7-D09E4F358706}" type="pres">
      <dgm:prSet presAssocID="{C27A7D92-915A-449F-AC0F-3ED0AF8A6FB8}" presName="childText" presStyleLbl="conFgAcc1" presStyleIdx="2" presStyleCnt="7">
        <dgm:presLayoutVars>
          <dgm:bulletEnabled val="1"/>
        </dgm:presLayoutVars>
      </dgm:prSet>
      <dgm:spPr/>
    </dgm:pt>
    <dgm:pt modelId="{5CDD018E-843A-4087-90DE-46B73A692780}" type="pres">
      <dgm:prSet presAssocID="{0ED99707-4F8A-4C03-9075-4C8481C149F0}" presName="spaceBetweenRectangles" presStyleCnt="0"/>
      <dgm:spPr/>
    </dgm:pt>
    <dgm:pt modelId="{8E478B3E-A993-4DAB-A43D-452592E8DE8B}" type="pres">
      <dgm:prSet presAssocID="{B58B7938-D019-4DDB-BA19-D7CD077BEDEC}" presName="parentLin" presStyleCnt="0"/>
      <dgm:spPr/>
    </dgm:pt>
    <dgm:pt modelId="{6C18A231-0B34-4DDC-9430-E71A1AC6C699}" type="pres">
      <dgm:prSet presAssocID="{B58B7938-D019-4DDB-BA19-D7CD077BEDEC}" presName="parentLeftMargin" presStyleLbl="node1" presStyleIdx="2" presStyleCnt="7"/>
      <dgm:spPr/>
    </dgm:pt>
    <dgm:pt modelId="{0F68CB42-18BF-4F89-B3D5-0EBAA8CCE9A7}" type="pres">
      <dgm:prSet presAssocID="{B58B7938-D019-4DDB-BA19-D7CD077BEDEC}" presName="parentText" presStyleLbl="node1" presStyleIdx="3" presStyleCnt="7">
        <dgm:presLayoutVars>
          <dgm:chMax val="0"/>
          <dgm:bulletEnabled val="1"/>
        </dgm:presLayoutVars>
      </dgm:prSet>
      <dgm:spPr/>
    </dgm:pt>
    <dgm:pt modelId="{C9D4A6DD-530D-44FD-8D36-1D41584E8CBB}" type="pres">
      <dgm:prSet presAssocID="{B58B7938-D019-4DDB-BA19-D7CD077BEDEC}" presName="negativeSpace" presStyleCnt="0"/>
      <dgm:spPr/>
    </dgm:pt>
    <dgm:pt modelId="{DEFD9C6A-410D-4717-9F8A-C16FC122777E}" type="pres">
      <dgm:prSet presAssocID="{B58B7938-D019-4DDB-BA19-D7CD077BEDEC}" presName="childText" presStyleLbl="conFgAcc1" presStyleIdx="3" presStyleCnt="7">
        <dgm:presLayoutVars>
          <dgm:bulletEnabled val="1"/>
        </dgm:presLayoutVars>
      </dgm:prSet>
      <dgm:spPr/>
    </dgm:pt>
    <dgm:pt modelId="{FB2AED7E-6C34-4CE8-ADA4-172BE83A0235}" type="pres">
      <dgm:prSet presAssocID="{D84EFD47-8F62-41E0-ABB2-A206BACF3AF8}" presName="spaceBetweenRectangles" presStyleCnt="0"/>
      <dgm:spPr/>
    </dgm:pt>
    <dgm:pt modelId="{D52BA845-4364-4487-A90F-DDEFCEA7E3BB}" type="pres">
      <dgm:prSet presAssocID="{C4C010F0-7DA3-4AFF-9B59-0DC49388A547}" presName="parentLin" presStyleCnt="0"/>
      <dgm:spPr/>
    </dgm:pt>
    <dgm:pt modelId="{AA85514A-AF53-483C-9280-1119F0CDA005}" type="pres">
      <dgm:prSet presAssocID="{C4C010F0-7DA3-4AFF-9B59-0DC49388A547}" presName="parentLeftMargin" presStyleLbl="node1" presStyleIdx="3" presStyleCnt="7"/>
      <dgm:spPr/>
    </dgm:pt>
    <dgm:pt modelId="{8A480BF8-56BD-4159-BC37-19E11DB04929}" type="pres">
      <dgm:prSet presAssocID="{C4C010F0-7DA3-4AFF-9B59-0DC49388A547}" presName="parentText" presStyleLbl="node1" presStyleIdx="4" presStyleCnt="7">
        <dgm:presLayoutVars>
          <dgm:chMax val="0"/>
          <dgm:bulletEnabled val="1"/>
        </dgm:presLayoutVars>
      </dgm:prSet>
      <dgm:spPr/>
    </dgm:pt>
    <dgm:pt modelId="{E6B9D784-45F8-40D7-B6F0-50C111CC1800}" type="pres">
      <dgm:prSet presAssocID="{C4C010F0-7DA3-4AFF-9B59-0DC49388A547}" presName="negativeSpace" presStyleCnt="0"/>
      <dgm:spPr/>
    </dgm:pt>
    <dgm:pt modelId="{409B3E63-C94E-432B-819A-DB6CB2BE6D9A}" type="pres">
      <dgm:prSet presAssocID="{C4C010F0-7DA3-4AFF-9B59-0DC49388A547}" presName="childText" presStyleLbl="conFgAcc1" presStyleIdx="4" presStyleCnt="7">
        <dgm:presLayoutVars>
          <dgm:bulletEnabled val="1"/>
        </dgm:presLayoutVars>
      </dgm:prSet>
      <dgm:spPr/>
    </dgm:pt>
    <dgm:pt modelId="{BFB02455-A710-4755-8C3D-88700F8949F5}" type="pres">
      <dgm:prSet presAssocID="{F15A5CB5-BDBF-4B61-A5B6-3827D95EB2CB}" presName="spaceBetweenRectangles" presStyleCnt="0"/>
      <dgm:spPr/>
    </dgm:pt>
    <dgm:pt modelId="{B7536991-EA9B-44FE-8C28-8505DDB9B8D3}" type="pres">
      <dgm:prSet presAssocID="{522C4619-B189-43EA-AF13-8019B3066412}" presName="parentLin" presStyleCnt="0"/>
      <dgm:spPr/>
    </dgm:pt>
    <dgm:pt modelId="{1342C333-C2EA-4D14-906C-B54B990A3ABD}" type="pres">
      <dgm:prSet presAssocID="{522C4619-B189-43EA-AF13-8019B3066412}" presName="parentLeftMargin" presStyleLbl="node1" presStyleIdx="4" presStyleCnt="7"/>
      <dgm:spPr/>
    </dgm:pt>
    <dgm:pt modelId="{E5755BC7-2FDA-4E0B-BF6A-1AE2990C95E3}" type="pres">
      <dgm:prSet presAssocID="{522C4619-B189-43EA-AF13-8019B3066412}" presName="parentText" presStyleLbl="node1" presStyleIdx="5" presStyleCnt="7">
        <dgm:presLayoutVars>
          <dgm:chMax val="0"/>
          <dgm:bulletEnabled val="1"/>
        </dgm:presLayoutVars>
      </dgm:prSet>
      <dgm:spPr/>
    </dgm:pt>
    <dgm:pt modelId="{B447F57D-C18F-4492-BAA7-FA76681E519F}" type="pres">
      <dgm:prSet presAssocID="{522C4619-B189-43EA-AF13-8019B3066412}" presName="negativeSpace" presStyleCnt="0"/>
      <dgm:spPr/>
    </dgm:pt>
    <dgm:pt modelId="{4B6C82AA-FC86-43A4-94A3-2984349765AD}" type="pres">
      <dgm:prSet presAssocID="{522C4619-B189-43EA-AF13-8019B3066412}" presName="childText" presStyleLbl="conFgAcc1" presStyleIdx="5" presStyleCnt="7">
        <dgm:presLayoutVars>
          <dgm:bulletEnabled val="1"/>
        </dgm:presLayoutVars>
      </dgm:prSet>
      <dgm:spPr/>
    </dgm:pt>
    <dgm:pt modelId="{AD1B838D-9781-4099-8E76-56A41B3F41C6}" type="pres">
      <dgm:prSet presAssocID="{C4CC9065-A6DB-4081-8599-58CD74D0E655}" presName="spaceBetweenRectangles" presStyleCnt="0"/>
      <dgm:spPr/>
    </dgm:pt>
    <dgm:pt modelId="{AFACD091-AD49-4D63-8699-5C04FB984841}" type="pres">
      <dgm:prSet presAssocID="{EF435A9D-0582-4655-91C6-C9640ADD91CC}" presName="parentLin" presStyleCnt="0"/>
      <dgm:spPr/>
    </dgm:pt>
    <dgm:pt modelId="{FEBF4567-A712-4C0E-98BC-F96698E9DE6C}" type="pres">
      <dgm:prSet presAssocID="{EF435A9D-0582-4655-91C6-C9640ADD91CC}" presName="parentLeftMargin" presStyleLbl="node1" presStyleIdx="5" presStyleCnt="7"/>
      <dgm:spPr/>
    </dgm:pt>
    <dgm:pt modelId="{69298538-F69B-4795-90FA-7964FFEF2D19}" type="pres">
      <dgm:prSet presAssocID="{EF435A9D-0582-4655-91C6-C9640ADD91CC}" presName="parentText" presStyleLbl="node1" presStyleIdx="6" presStyleCnt="7">
        <dgm:presLayoutVars>
          <dgm:chMax val="0"/>
          <dgm:bulletEnabled val="1"/>
        </dgm:presLayoutVars>
      </dgm:prSet>
      <dgm:spPr/>
    </dgm:pt>
    <dgm:pt modelId="{8C7DDAFC-2C05-454C-8EE5-FED18962E35C}" type="pres">
      <dgm:prSet presAssocID="{EF435A9D-0582-4655-91C6-C9640ADD91CC}" presName="negativeSpace" presStyleCnt="0"/>
      <dgm:spPr/>
    </dgm:pt>
    <dgm:pt modelId="{EA62DD66-2122-4725-8859-E816CE318609}" type="pres">
      <dgm:prSet presAssocID="{EF435A9D-0582-4655-91C6-C9640ADD91CC}" presName="childText" presStyleLbl="conFgAcc1" presStyleIdx="6" presStyleCnt="7">
        <dgm:presLayoutVars>
          <dgm:bulletEnabled val="1"/>
        </dgm:presLayoutVars>
      </dgm:prSet>
      <dgm:spPr/>
    </dgm:pt>
  </dgm:ptLst>
  <dgm:cxnLst>
    <dgm:cxn modelId="{7B16F711-2831-46BF-85E2-9F40CDB4423E}" type="presOf" srcId="{C27A7D92-915A-449F-AC0F-3ED0AF8A6FB8}" destId="{450CD677-580C-41E1-BCB6-A1BBA872B16B}" srcOrd="1" destOrd="0" presId="urn:microsoft.com/office/officeart/2005/8/layout/list1"/>
    <dgm:cxn modelId="{CA04D11C-ADF2-4449-872E-A6EF5F39E46E}" srcId="{D5109BD7-5BDA-48B6-8CD5-535FB5341071}" destId="{F162BC99-CEE7-45E5-9A1B-8799D9929282}" srcOrd="1" destOrd="0" parTransId="{6C773A57-CBBC-439D-8158-4738424FC1A6}" sibTransId="{8A130157-389C-4DD4-A864-19CE27690B64}"/>
    <dgm:cxn modelId="{D9D91532-877B-424F-9B45-50DE3A3C010C}" srcId="{D5109BD7-5BDA-48B6-8CD5-535FB5341071}" destId="{EF435A9D-0582-4655-91C6-C9640ADD91CC}" srcOrd="6" destOrd="0" parTransId="{FD26C40F-D38B-4787-9DA5-C70A7277180A}" sibTransId="{87C12EA2-14B7-444B-8FAE-069BC05C0572}"/>
    <dgm:cxn modelId="{6BD7993F-5F46-4CF9-895C-5DADAEA33898}" type="presOf" srcId="{F162BC99-CEE7-45E5-9A1B-8799D9929282}" destId="{DB7AB1C0-4AD3-4837-BFA9-F3191C52B2A2}" srcOrd="1" destOrd="0" presId="urn:microsoft.com/office/officeart/2005/8/layout/list1"/>
    <dgm:cxn modelId="{68B28A41-3254-4899-85F7-4EB864574A92}" srcId="{D5109BD7-5BDA-48B6-8CD5-535FB5341071}" destId="{5D65BBA6-5F8D-4477-B588-9CEF5CB232BB}" srcOrd="0" destOrd="0" parTransId="{6C49A790-119D-4F5C-B364-D9F43CBD6AA6}" sibTransId="{E8CA3F0A-824D-45DA-8657-5E22A137457C}"/>
    <dgm:cxn modelId="{CD345644-6310-431B-A4D0-4800C23F7F63}" type="presOf" srcId="{F162BC99-CEE7-45E5-9A1B-8799D9929282}" destId="{0FB181FB-246C-4825-B4BE-108C88EDF442}" srcOrd="0" destOrd="0" presId="urn:microsoft.com/office/officeart/2005/8/layout/list1"/>
    <dgm:cxn modelId="{2A2A5566-4029-4FF6-AF0F-4029A2FADB9A}" type="presOf" srcId="{EF435A9D-0582-4655-91C6-C9640ADD91CC}" destId="{FEBF4567-A712-4C0E-98BC-F96698E9DE6C}" srcOrd="0" destOrd="0" presId="urn:microsoft.com/office/officeart/2005/8/layout/list1"/>
    <dgm:cxn modelId="{D982564B-800E-449E-B46D-F15DE74F3D5E}" type="presOf" srcId="{EF435A9D-0582-4655-91C6-C9640ADD91CC}" destId="{69298538-F69B-4795-90FA-7964FFEF2D19}" srcOrd="1" destOrd="0" presId="urn:microsoft.com/office/officeart/2005/8/layout/list1"/>
    <dgm:cxn modelId="{3012926F-0D50-4B66-AD96-9018C7C7329A}" type="presOf" srcId="{522C4619-B189-43EA-AF13-8019B3066412}" destId="{E5755BC7-2FDA-4E0B-BF6A-1AE2990C95E3}" srcOrd="1" destOrd="0" presId="urn:microsoft.com/office/officeart/2005/8/layout/list1"/>
    <dgm:cxn modelId="{1AC69A53-E109-46CF-A097-1D6BFB3A4972}" type="presOf" srcId="{C4C010F0-7DA3-4AFF-9B59-0DC49388A547}" destId="{8A480BF8-56BD-4159-BC37-19E11DB04929}" srcOrd="1" destOrd="0" presId="urn:microsoft.com/office/officeart/2005/8/layout/list1"/>
    <dgm:cxn modelId="{F878C881-AE8A-474D-AD07-4EEC1783303F}" type="presOf" srcId="{5D65BBA6-5F8D-4477-B588-9CEF5CB232BB}" destId="{152B13CE-91B9-423D-AC11-E099AF8FA8CC}" srcOrd="1" destOrd="0" presId="urn:microsoft.com/office/officeart/2005/8/layout/list1"/>
    <dgm:cxn modelId="{D0FE9788-5CBC-4CF0-ACD4-8746552A46AF}" type="presOf" srcId="{C27A7D92-915A-449F-AC0F-3ED0AF8A6FB8}" destId="{014FC212-F840-4484-B9AD-ADCFB0E87939}" srcOrd="0" destOrd="0" presId="urn:microsoft.com/office/officeart/2005/8/layout/list1"/>
    <dgm:cxn modelId="{92B46995-C945-4D48-AFD4-CDC9863160C4}" type="presOf" srcId="{B58B7938-D019-4DDB-BA19-D7CD077BEDEC}" destId="{6C18A231-0B34-4DDC-9430-E71A1AC6C699}" srcOrd="0" destOrd="0" presId="urn:microsoft.com/office/officeart/2005/8/layout/list1"/>
    <dgm:cxn modelId="{D55110A0-B198-4CC8-8C69-4292A5FF2C1D}" type="presOf" srcId="{5D65BBA6-5F8D-4477-B588-9CEF5CB232BB}" destId="{5044ED2B-A15F-4AF3-95AC-126FF15BF752}" srcOrd="0" destOrd="0" presId="urn:microsoft.com/office/officeart/2005/8/layout/list1"/>
    <dgm:cxn modelId="{7F5ABAA2-D1B6-4FA6-891C-842045DCF43F}" type="presOf" srcId="{B58B7938-D019-4DDB-BA19-D7CD077BEDEC}" destId="{0F68CB42-18BF-4F89-B3D5-0EBAA8CCE9A7}" srcOrd="1" destOrd="0" presId="urn:microsoft.com/office/officeart/2005/8/layout/list1"/>
    <dgm:cxn modelId="{EA28B1AF-E0E5-4A27-8505-3D902BE788FB}" srcId="{D5109BD7-5BDA-48B6-8CD5-535FB5341071}" destId="{B58B7938-D019-4DDB-BA19-D7CD077BEDEC}" srcOrd="3" destOrd="0" parTransId="{5A575D9F-A6F8-4EA3-9AD0-1C41FCBCE7AE}" sibTransId="{D84EFD47-8F62-41E0-ABB2-A206BACF3AF8}"/>
    <dgm:cxn modelId="{D3B8C6BC-887C-427D-9690-8109D5DA55CD}" srcId="{D5109BD7-5BDA-48B6-8CD5-535FB5341071}" destId="{C27A7D92-915A-449F-AC0F-3ED0AF8A6FB8}" srcOrd="2" destOrd="0" parTransId="{18271F23-5DF1-4658-92B1-4EFF7C1F5C9E}" sibTransId="{0ED99707-4F8A-4C03-9075-4C8481C149F0}"/>
    <dgm:cxn modelId="{F69B55CC-8574-4939-9A6C-147765132EFB}" type="presOf" srcId="{D5109BD7-5BDA-48B6-8CD5-535FB5341071}" destId="{0969D256-5902-4A98-B22B-849E1F57EA6C}" srcOrd="0" destOrd="0" presId="urn:microsoft.com/office/officeart/2005/8/layout/list1"/>
    <dgm:cxn modelId="{6AAAA1D0-B6D9-47B9-8155-9112D4A68A68}" type="presOf" srcId="{C4C010F0-7DA3-4AFF-9B59-0DC49388A547}" destId="{AA85514A-AF53-483C-9280-1119F0CDA005}" srcOrd="0" destOrd="0" presId="urn:microsoft.com/office/officeart/2005/8/layout/list1"/>
    <dgm:cxn modelId="{381622EE-541F-4086-8C7D-954CFD91C123}" srcId="{D5109BD7-5BDA-48B6-8CD5-535FB5341071}" destId="{C4C010F0-7DA3-4AFF-9B59-0DC49388A547}" srcOrd="4" destOrd="0" parTransId="{98EFDE2F-E74B-4AD4-BF17-238C0D4A811D}" sibTransId="{F15A5CB5-BDBF-4B61-A5B6-3827D95EB2CB}"/>
    <dgm:cxn modelId="{0E03F9F7-39E4-4BD5-A746-4888A0995900}" type="presOf" srcId="{522C4619-B189-43EA-AF13-8019B3066412}" destId="{1342C333-C2EA-4D14-906C-B54B990A3ABD}" srcOrd="0" destOrd="0" presId="urn:microsoft.com/office/officeart/2005/8/layout/list1"/>
    <dgm:cxn modelId="{29B674FD-7B29-4594-B670-3AF81A15C2FC}" srcId="{D5109BD7-5BDA-48B6-8CD5-535FB5341071}" destId="{522C4619-B189-43EA-AF13-8019B3066412}" srcOrd="5" destOrd="0" parTransId="{010431CC-47C6-46B3-B45A-1DF1ACA8DB0A}" sibTransId="{C4CC9065-A6DB-4081-8599-58CD74D0E655}"/>
    <dgm:cxn modelId="{00C17912-925E-4665-9AFB-B314C21084B6}" type="presParOf" srcId="{0969D256-5902-4A98-B22B-849E1F57EA6C}" destId="{CEBBA865-343B-492B-950F-C55BD95000D1}" srcOrd="0" destOrd="0" presId="urn:microsoft.com/office/officeart/2005/8/layout/list1"/>
    <dgm:cxn modelId="{9CA2BC71-7C8A-40BD-864B-8AD0DF5B4866}" type="presParOf" srcId="{CEBBA865-343B-492B-950F-C55BD95000D1}" destId="{5044ED2B-A15F-4AF3-95AC-126FF15BF752}" srcOrd="0" destOrd="0" presId="urn:microsoft.com/office/officeart/2005/8/layout/list1"/>
    <dgm:cxn modelId="{6EF5BF24-BFDC-4FD1-9FAC-1A2088BEB220}" type="presParOf" srcId="{CEBBA865-343B-492B-950F-C55BD95000D1}" destId="{152B13CE-91B9-423D-AC11-E099AF8FA8CC}" srcOrd="1" destOrd="0" presId="urn:microsoft.com/office/officeart/2005/8/layout/list1"/>
    <dgm:cxn modelId="{C1D520ED-149B-42DF-B8F9-1AA049F34050}" type="presParOf" srcId="{0969D256-5902-4A98-B22B-849E1F57EA6C}" destId="{B2C3CA27-55EC-424D-B181-E1E04704402B}" srcOrd="1" destOrd="0" presId="urn:microsoft.com/office/officeart/2005/8/layout/list1"/>
    <dgm:cxn modelId="{9EECD49A-D80D-4C61-8507-C642E3976D22}" type="presParOf" srcId="{0969D256-5902-4A98-B22B-849E1F57EA6C}" destId="{0F595A75-C352-4335-A96A-DA636683F2AB}" srcOrd="2" destOrd="0" presId="urn:microsoft.com/office/officeart/2005/8/layout/list1"/>
    <dgm:cxn modelId="{2E35ECB3-02EC-445B-A300-5C99F60EE05C}" type="presParOf" srcId="{0969D256-5902-4A98-B22B-849E1F57EA6C}" destId="{AFC50732-5716-4F5D-8B85-DE8D752EF450}" srcOrd="3" destOrd="0" presId="urn:microsoft.com/office/officeart/2005/8/layout/list1"/>
    <dgm:cxn modelId="{302299FA-61DE-4640-88FE-04A990489E2C}" type="presParOf" srcId="{0969D256-5902-4A98-B22B-849E1F57EA6C}" destId="{597D3F6B-2DB6-48B2-A344-5828DC7FD1A4}" srcOrd="4" destOrd="0" presId="urn:microsoft.com/office/officeart/2005/8/layout/list1"/>
    <dgm:cxn modelId="{083CFABF-79D5-47EB-9141-5F8603086032}" type="presParOf" srcId="{597D3F6B-2DB6-48B2-A344-5828DC7FD1A4}" destId="{0FB181FB-246C-4825-B4BE-108C88EDF442}" srcOrd="0" destOrd="0" presId="urn:microsoft.com/office/officeart/2005/8/layout/list1"/>
    <dgm:cxn modelId="{F33E6A81-A7F8-45D0-96DD-FFC3AF4B5DC0}" type="presParOf" srcId="{597D3F6B-2DB6-48B2-A344-5828DC7FD1A4}" destId="{DB7AB1C0-4AD3-4837-BFA9-F3191C52B2A2}" srcOrd="1" destOrd="0" presId="urn:microsoft.com/office/officeart/2005/8/layout/list1"/>
    <dgm:cxn modelId="{D9E113A3-96C8-461D-967D-A9CD65708834}" type="presParOf" srcId="{0969D256-5902-4A98-B22B-849E1F57EA6C}" destId="{B845F2F9-5A44-456E-8B1D-8595F274D3D2}" srcOrd="5" destOrd="0" presId="urn:microsoft.com/office/officeart/2005/8/layout/list1"/>
    <dgm:cxn modelId="{EA9662E7-F116-4F0E-B93A-91F465151F36}" type="presParOf" srcId="{0969D256-5902-4A98-B22B-849E1F57EA6C}" destId="{46563452-7BAA-41D2-8794-C8FA530DD4D7}" srcOrd="6" destOrd="0" presId="urn:microsoft.com/office/officeart/2005/8/layout/list1"/>
    <dgm:cxn modelId="{2303F5FC-0AEC-40F9-91C1-D4172C495D9E}" type="presParOf" srcId="{0969D256-5902-4A98-B22B-849E1F57EA6C}" destId="{1DF10121-0C54-4F93-AAC1-660927D51C3E}" srcOrd="7" destOrd="0" presId="urn:microsoft.com/office/officeart/2005/8/layout/list1"/>
    <dgm:cxn modelId="{24B7E02B-362F-4922-B7A4-951E5438114D}" type="presParOf" srcId="{0969D256-5902-4A98-B22B-849E1F57EA6C}" destId="{EE6DC569-1330-4E69-B48A-CB19E85D406C}" srcOrd="8" destOrd="0" presId="urn:microsoft.com/office/officeart/2005/8/layout/list1"/>
    <dgm:cxn modelId="{37C9F491-7106-490F-AABE-CD5648F0A4C2}" type="presParOf" srcId="{EE6DC569-1330-4E69-B48A-CB19E85D406C}" destId="{014FC212-F840-4484-B9AD-ADCFB0E87939}" srcOrd="0" destOrd="0" presId="urn:microsoft.com/office/officeart/2005/8/layout/list1"/>
    <dgm:cxn modelId="{58F1A472-45F2-483E-AE7E-519E78E4EF3D}" type="presParOf" srcId="{EE6DC569-1330-4E69-B48A-CB19E85D406C}" destId="{450CD677-580C-41E1-BCB6-A1BBA872B16B}" srcOrd="1" destOrd="0" presId="urn:microsoft.com/office/officeart/2005/8/layout/list1"/>
    <dgm:cxn modelId="{4CDEBFB2-3141-4141-AF82-C3E4A9A0103A}" type="presParOf" srcId="{0969D256-5902-4A98-B22B-849E1F57EA6C}" destId="{51CD44AE-C924-4FFF-AE4D-3541C34B56D6}" srcOrd="9" destOrd="0" presId="urn:microsoft.com/office/officeart/2005/8/layout/list1"/>
    <dgm:cxn modelId="{7EF16A82-7A37-40E1-94EE-5A56AD52D3AA}" type="presParOf" srcId="{0969D256-5902-4A98-B22B-849E1F57EA6C}" destId="{C6553A4F-445D-469A-9AB7-D09E4F358706}" srcOrd="10" destOrd="0" presId="urn:microsoft.com/office/officeart/2005/8/layout/list1"/>
    <dgm:cxn modelId="{EC117DCA-2892-4167-AD6F-54B08F4D0956}" type="presParOf" srcId="{0969D256-5902-4A98-B22B-849E1F57EA6C}" destId="{5CDD018E-843A-4087-90DE-46B73A692780}" srcOrd="11" destOrd="0" presId="urn:microsoft.com/office/officeart/2005/8/layout/list1"/>
    <dgm:cxn modelId="{7B43F3B1-CEF9-40F3-ACAD-0E3C99E60FFD}" type="presParOf" srcId="{0969D256-5902-4A98-B22B-849E1F57EA6C}" destId="{8E478B3E-A993-4DAB-A43D-452592E8DE8B}" srcOrd="12" destOrd="0" presId="urn:microsoft.com/office/officeart/2005/8/layout/list1"/>
    <dgm:cxn modelId="{3045FF8D-F7E5-44E2-BE76-8F4F670BDFE2}" type="presParOf" srcId="{8E478B3E-A993-4DAB-A43D-452592E8DE8B}" destId="{6C18A231-0B34-4DDC-9430-E71A1AC6C699}" srcOrd="0" destOrd="0" presId="urn:microsoft.com/office/officeart/2005/8/layout/list1"/>
    <dgm:cxn modelId="{A434F9A4-59BF-4459-A4D8-7A38F037AA17}" type="presParOf" srcId="{8E478B3E-A993-4DAB-A43D-452592E8DE8B}" destId="{0F68CB42-18BF-4F89-B3D5-0EBAA8CCE9A7}" srcOrd="1" destOrd="0" presId="urn:microsoft.com/office/officeart/2005/8/layout/list1"/>
    <dgm:cxn modelId="{EDB38611-1AA2-44A4-A006-457E9CF8CB3F}" type="presParOf" srcId="{0969D256-5902-4A98-B22B-849E1F57EA6C}" destId="{C9D4A6DD-530D-44FD-8D36-1D41584E8CBB}" srcOrd="13" destOrd="0" presId="urn:microsoft.com/office/officeart/2005/8/layout/list1"/>
    <dgm:cxn modelId="{F1A3653A-FFA9-4E23-918E-31BC2912AD64}" type="presParOf" srcId="{0969D256-5902-4A98-B22B-849E1F57EA6C}" destId="{DEFD9C6A-410D-4717-9F8A-C16FC122777E}" srcOrd="14" destOrd="0" presId="urn:microsoft.com/office/officeart/2005/8/layout/list1"/>
    <dgm:cxn modelId="{130FF444-0FCE-48B1-9AFD-E4E6ECCEA221}" type="presParOf" srcId="{0969D256-5902-4A98-B22B-849E1F57EA6C}" destId="{FB2AED7E-6C34-4CE8-ADA4-172BE83A0235}" srcOrd="15" destOrd="0" presId="urn:microsoft.com/office/officeart/2005/8/layout/list1"/>
    <dgm:cxn modelId="{0E90F36A-C95A-4C35-A2E1-99A1AF5D9381}" type="presParOf" srcId="{0969D256-5902-4A98-B22B-849E1F57EA6C}" destId="{D52BA845-4364-4487-A90F-DDEFCEA7E3BB}" srcOrd="16" destOrd="0" presId="urn:microsoft.com/office/officeart/2005/8/layout/list1"/>
    <dgm:cxn modelId="{173139C5-85CE-4C06-AFE4-683B816614F6}" type="presParOf" srcId="{D52BA845-4364-4487-A90F-DDEFCEA7E3BB}" destId="{AA85514A-AF53-483C-9280-1119F0CDA005}" srcOrd="0" destOrd="0" presId="urn:microsoft.com/office/officeart/2005/8/layout/list1"/>
    <dgm:cxn modelId="{18573AC8-8B8B-4F16-B24A-7461352C1896}" type="presParOf" srcId="{D52BA845-4364-4487-A90F-DDEFCEA7E3BB}" destId="{8A480BF8-56BD-4159-BC37-19E11DB04929}" srcOrd="1" destOrd="0" presId="urn:microsoft.com/office/officeart/2005/8/layout/list1"/>
    <dgm:cxn modelId="{D3F193D5-F6C8-42D8-A83D-ADCB586AC08A}" type="presParOf" srcId="{0969D256-5902-4A98-B22B-849E1F57EA6C}" destId="{E6B9D784-45F8-40D7-B6F0-50C111CC1800}" srcOrd="17" destOrd="0" presId="urn:microsoft.com/office/officeart/2005/8/layout/list1"/>
    <dgm:cxn modelId="{9B1A76A6-025D-4A24-A565-2141FAC0AB9F}" type="presParOf" srcId="{0969D256-5902-4A98-B22B-849E1F57EA6C}" destId="{409B3E63-C94E-432B-819A-DB6CB2BE6D9A}" srcOrd="18" destOrd="0" presId="urn:microsoft.com/office/officeart/2005/8/layout/list1"/>
    <dgm:cxn modelId="{5296FB18-A0B6-4876-823B-F08816E5EFB5}" type="presParOf" srcId="{0969D256-5902-4A98-B22B-849E1F57EA6C}" destId="{BFB02455-A710-4755-8C3D-88700F8949F5}" srcOrd="19" destOrd="0" presId="urn:microsoft.com/office/officeart/2005/8/layout/list1"/>
    <dgm:cxn modelId="{E005346D-A54D-4746-9B4B-203D8886142E}" type="presParOf" srcId="{0969D256-5902-4A98-B22B-849E1F57EA6C}" destId="{B7536991-EA9B-44FE-8C28-8505DDB9B8D3}" srcOrd="20" destOrd="0" presId="urn:microsoft.com/office/officeart/2005/8/layout/list1"/>
    <dgm:cxn modelId="{7134C44F-1E84-4B08-9A35-ECDE08922761}" type="presParOf" srcId="{B7536991-EA9B-44FE-8C28-8505DDB9B8D3}" destId="{1342C333-C2EA-4D14-906C-B54B990A3ABD}" srcOrd="0" destOrd="0" presId="urn:microsoft.com/office/officeart/2005/8/layout/list1"/>
    <dgm:cxn modelId="{53BF86A3-0CA1-4517-AEA1-B363F99F3E88}" type="presParOf" srcId="{B7536991-EA9B-44FE-8C28-8505DDB9B8D3}" destId="{E5755BC7-2FDA-4E0B-BF6A-1AE2990C95E3}" srcOrd="1" destOrd="0" presId="urn:microsoft.com/office/officeart/2005/8/layout/list1"/>
    <dgm:cxn modelId="{64C5721A-5E25-482C-B9AA-1BE14DEE8372}" type="presParOf" srcId="{0969D256-5902-4A98-B22B-849E1F57EA6C}" destId="{B447F57D-C18F-4492-BAA7-FA76681E519F}" srcOrd="21" destOrd="0" presId="urn:microsoft.com/office/officeart/2005/8/layout/list1"/>
    <dgm:cxn modelId="{61F6D897-0252-4660-9BFE-50C437664A27}" type="presParOf" srcId="{0969D256-5902-4A98-B22B-849E1F57EA6C}" destId="{4B6C82AA-FC86-43A4-94A3-2984349765AD}" srcOrd="22" destOrd="0" presId="urn:microsoft.com/office/officeart/2005/8/layout/list1"/>
    <dgm:cxn modelId="{FFBFFC84-6B0E-46D7-B034-A1145AE83CF4}" type="presParOf" srcId="{0969D256-5902-4A98-B22B-849E1F57EA6C}" destId="{AD1B838D-9781-4099-8E76-56A41B3F41C6}" srcOrd="23" destOrd="0" presId="urn:microsoft.com/office/officeart/2005/8/layout/list1"/>
    <dgm:cxn modelId="{7B993634-E9F8-4954-82BF-EA3E23C0AB65}" type="presParOf" srcId="{0969D256-5902-4A98-B22B-849E1F57EA6C}" destId="{AFACD091-AD49-4D63-8699-5C04FB984841}" srcOrd="24" destOrd="0" presId="urn:microsoft.com/office/officeart/2005/8/layout/list1"/>
    <dgm:cxn modelId="{F2E3EA1C-D6ED-4F97-9EE9-1455014F19DE}" type="presParOf" srcId="{AFACD091-AD49-4D63-8699-5C04FB984841}" destId="{FEBF4567-A712-4C0E-98BC-F96698E9DE6C}" srcOrd="0" destOrd="0" presId="urn:microsoft.com/office/officeart/2005/8/layout/list1"/>
    <dgm:cxn modelId="{F61CF145-8D31-4F70-AEF4-E0FB2A13A6F4}" type="presParOf" srcId="{AFACD091-AD49-4D63-8699-5C04FB984841}" destId="{69298538-F69B-4795-90FA-7964FFEF2D19}" srcOrd="1" destOrd="0" presId="urn:microsoft.com/office/officeart/2005/8/layout/list1"/>
    <dgm:cxn modelId="{858EE42C-6BE6-47A4-80B0-F127516C2872}" type="presParOf" srcId="{0969D256-5902-4A98-B22B-849E1F57EA6C}" destId="{8C7DDAFC-2C05-454C-8EE5-FED18962E35C}" srcOrd="25" destOrd="0" presId="urn:microsoft.com/office/officeart/2005/8/layout/list1"/>
    <dgm:cxn modelId="{48E750FC-4893-4080-827E-FE12E034CBFC}" type="presParOf" srcId="{0969D256-5902-4A98-B22B-849E1F57EA6C}" destId="{EA62DD66-2122-4725-8859-E816CE318609}" srcOrd="2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E0DAF8-387C-4DC7-81EA-AB89E432271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ABA0BD3-A358-4274-88F9-280DFA28F6D0}">
      <dgm:prSet/>
      <dgm:spPr/>
      <dgm:t>
        <a:bodyPr/>
        <a:lstStyle/>
        <a:p>
          <a:pPr>
            <a:lnSpc>
              <a:spcPct val="100000"/>
            </a:lnSpc>
          </a:pPr>
          <a:r>
            <a:rPr lang="en-US" dirty="0"/>
            <a:t>By analyzing this dataset, we aim to understand the performance of the CROWDFUNDING Dataset, identify trends and extracts valuable insights to drive business growth and improve overall efficiency.</a:t>
          </a:r>
        </a:p>
      </dgm:t>
    </dgm:pt>
    <dgm:pt modelId="{958EEEBB-2F9A-47D5-87D6-16D56DFE956A}" type="parTrans" cxnId="{F71DDCCE-5392-4646-A0E2-8EA0AA505B0C}">
      <dgm:prSet/>
      <dgm:spPr/>
      <dgm:t>
        <a:bodyPr/>
        <a:lstStyle/>
        <a:p>
          <a:endParaRPr lang="en-US"/>
        </a:p>
      </dgm:t>
    </dgm:pt>
    <dgm:pt modelId="{9E381AC8-65CC-4817-BBB3-DEA3BBC4D6F4}" type="sibTrans" cxnId="{F71DDCCE-5392-4646-A0E2-8EA0AA505B0C}">
      <dgm:prSet/>
      <dgm:spPr/>
      <dgm:t>
        <a:bodyPr/>
        <a:lstStyle/>
        <a:p>
          <a:endParaRPr lang="en-US"/>
        </a:p>
      </dgm:t>
    </dgm:pt>
    <dgm:pt modelId="{B7133751-DC22-4211-AAF2-6448F7691863}">
      <dgm:prSet/>
      <dgm:spPr/>
      <dgm:t>
        <a:bodyPr/>
        <a:lstStyle/>
        <a:p>
          <a:pPr>
            <a:lnSpc>
              <a:spcPct val="100000"/>
            </a:lnSpc>
          </a:pPr>
          <a:r>
            <a:rPr lang="en-US"/>
            <a:t>Analysis tools: Excel, MySQL, Power BI, Tableau</a:t>
          </a:r>
        </a:p>
      </dgm:t>
    </dgm:pt>
    <dgm:pt modelId="{0A04C0C0-A7D4-4B18-A551-7B8424E68C38}" type="parTrans" cxnId="{0AEBAAB4-C2B3-4121-BE23-C24B798E6A54}">
      <dgm:prSet/>
      <dgm:spPr/>
      <dgm:t>
        <a:bodyPr/>
        <a:lstStyle/>
        <a:p>
          <a:endParaRPr lang="en-US"/>
        </a:p>
      </dgm:t>
    </dgm:pt>
    <dgm:pt modelId="{E2A6887A-442F-42E2-B60E-F34A801B5E83}" type="sibTrans" cxnId="{0AEBAAB4-C2B3-4121-BE23-C24B798E6A54}">
      <dgm:prSet/>
      <dgm:spPr/>
      <dgm:t>
        <a:bodyPr/>
        <a:lstStyle/>
        <a:p>
          <a:endParaRPr lang="en-US"/>
        </a:p>
      </dgm:t>
    </dgm:pt>
    <dgm:pt modelId="{3F51AFE9-4749-49A3-B318-F854CACC023B}">
      <dgm:prSet/>
      <dgm:spPr/>
      <dgm:t>
        <a:bodyPr/>
        <a:lstStyle/>
        <a:p>
          <a:pPr>
            <a:lnSpc>
              <a:spcPct val="100000"/>
            </a:lnSpc>
          </a:pPr>
          <a:r>
            <a:rPr lang="en-US" dirty="0"/>
            <a:t>The project will involve exploring different aspects of Kickstarter, including its crowdfunding model, how it supports creative projects, the role of backers, and its business model. </a:t>
          </a:r>
        </a:p>
      </dgm:t>
    </dgm:pt>
    <dgm:pt modelId="{50F77C33-F7B5-4138-ADEC-8095D892B8AF}" type="parTrans" cxnId="{EEFFA0C4-DA8E-41C7-AE2D-6D30AEBA8D22}">
      <dgm:prSet/>
      <dgm:spPr/>
      <dgm:t>
        <a:bodyPr/>
        <a:lstStyle/>
        <a:p>
          <a:endParaRPr lang="en-US"/>
        </a:p>
      </dgm:t>
    </dgm:pt>
    <dgm:pt modelId="{879536AF-92C7-418F-9B83-6D578DCED947}" type="sibTrans" cxnId="{EEFFA0C4-DA8E-41C7-AE2D-6D30AEBA8D22}">
      <dgm:prSet/>
      <dgm:spPr/>
      <dgm:t>
        <a:bodyPr/>
        <a:lstStyle/>
        <a:p>
          <a:endParaRPr lang="en-US"/>
        </a:p>
      </dgm:t>
    </dgm:pt>
    <dgm:pt modelId="{794D1EDE-58D0-4E70-87B9-00927FACD96A}">
      <dgm:prSet/>
      <dgm:spPr/>
      <dgm:t>
        <a:bodyPr/>
        <a:lstStyle/>
        <a:p>
          <a:pPr>
            <a:lnSpc>
              <a:spcPct val="100000"/>
            </a:lnSpc>
          </a:pPr>
          <a:r>
            <a:rPr lang="en-US"/>
            <a:t>It will also delve into the reasons why people back projects, the rewards system, and the platform's impact on innovation and creativity.</a:t>
          </a:r>
        </a:p>
      </dgm:t>
    </dgm:pt>
    <dgm:pt modelId="{45251463-9AB2-49E8-91D0-EBE98398B7BD}" type="parTrans" cxnId="{F5DD9FC4-A1C6-40FF-9810-E6ADF11510F2}">
      <dgm:prSet/>
      <dgm:spPr/>
      <dgm:t>
        <a:bodyPr/>
        <a:lstStyle/>
        <a:p>
          <a:endParaRPr lang="en-US"/>
        </a:p>
      </dgm:t>
    </dgm:pt>
    <dgm:pt modelId="{066DCD7F-7970-4D94-97DF-68F088B3C62A}" type="sibTrans" cxnId="{F5DD9FC4-A1C6-40FF-9810-E6ADF11510F2}">
      <dgm:prSet/>
      <dgm:spPr/>
      <dgm:t>
        <a:bodyPr/>
        <a:lstStyle/>
        <a:p>
          <a:endParaRPr lang="en-US"/>
        </a:p>
      </dgm:t>
    </dgm:pt>
    <dgm:pt modelId="{A54A3E73-5E62-4742-AC74-83F9A76D71E0}" type="pres">
      <dgm:prSet presAssocID="{FCE0DAF8-387C-4DC7-81EA-AB89E4322715}" presName="root" presStyleCnt="0">
        <dgm:presLayoutVars>
          <dgm:dir/>
          <dgm:resizeHandles val="exact"/>
        </dgm:presLayoutVars>
      </dgm:prSet>
      <dgm:spPr/>
    </dgm:pt>
    <dgm:pt modelId="{D5D3E23B-E50E-43BE-A2B6-0D224C173287}" type="pres">
      <dgm:prSet presAssocID="{EABA0BD3-A358-4274-88F9-280DFA28F6D0}" presName="compNode" presStyleCnt="0"/>
      <dgm:spPr/>
    </dgm:pt>
    <dgm:pt modelId="{CAAC7BCF-E1C7-4714-B820-E5C9C9D93DCB}" type="pres">
      <dgm:prSet presAssocID="{EABA0BD3-A358-4274-88F9-280DFA28F6D0}" presName="bgRect" presStyleLbl="bgShp" presStyleIdx="0" presStyleCnt="4"/>
      <dgm:spPr/>
    </dgm:pt>
    <dgm:pt modelId="{06422D69-CC03-4E2F-BC1F-598AA3AD3AF0}" type="pres">
      <dgm:prSet presAssocID="{EABA0BD3-A358-4274-88F9-280DFA28F6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13134834-C72D-4242-8A64-3FD668E226F7}" type="pres">
      <dgm:prSet presAssocID="{EABA0BD3-A358-4274-88F9-280DFA28F6D0}" presName="spaceRect" presStyleCnt="0"/>
      <dgm:spPr/>
    </dgm:pt>
    <dgm:pt modelId="{62A4090C-CDA2-4B4B-A45C-20467844C58E}" type="pres">
      <dgm:prSet presAssocID="{EABA0BD3-A358-4274-88F9-280DFA28F6D0}" presName="parTx" presStyleLbl="revTx" presStyleIdx="0" presStyleCnt="4">
        <dgm:presLayoutVars>
          <dgm:chMax val="0"/>
          <dgm:chPref val="0"/>
        </dgm:presLayoutVars>
      </dgm:prSet>
      <dgm:spPr/>
    </dgm:pt>
    <dgm:pt modelId="{081E2A84-84C0-4D8C-8844-F458163F2769}" type="pres">
      <dgm:prSet presAssocID="{9E381AC8-65CC-4817-BBB3-DEA3BBC4D6F4}" presName="sibTrans" presStyleCnt="0"/>
      <dgm:spPr/>
    </dgm:pt>
    <dgm:pt modelId="{380F1FB3-CC21-4131-85B2-F440B64B621A}" type="pres">
      <dgm:prSet presAssocID="{B7133751-DC22-4211-AAF2-6448F7691863}" presName="compNode" presStyleCnt="0"/>
      <dgm:spPr/>
    </dgm:pt>
    <dgm:pt modelId="{EA8E1227-B2B1-4DE8-8C80-E201786050BF}" type="pres">
      <dgm:prSet presAssocID="{B7133751-DC22-4211-AAF2-6448F7691863}" presName="bgRect" presStyleLbl="bgShp" presStyleIdx="1" presStyleCnt="4"/>
      <dgm:spPr/>
    </dgm:pt>
    <dgm:pt modelId="{78F29CD6-E523-4EB8-9AE1-E1A759D8B3D5}" type="pres">
      <dgm:prSet presAssocID="{B7133751-DC22-4211-AAF2-6448F769186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09DB8E1D-38B6-4955-9838-42A465B5CEF7}" type="pres">
      <dgm:prSet presAssocID="{B7133751-DC22-4211-AAF2-6448F7691863}" presName="spaceRect" presStyleCnt="0"/>
      <dgm:spPr/>
    </dgm:pt>
    <dgm:pt modelId="{C3615A76-5CD4-476B-80A5-5710247BF2D9}" type="pres">
      <dgm:prSet presAssocID="{B7133751-DC22-4211-AAF2-6448F7691863}" presName="parTx" presStyleLbl="revTx" presStyleIdx="1" presStyleCnt="4">
        <dgm:presLayoutVars>
          <dgm:chMax val="0"/>
          <dgm:chPref val="0"/>
        </dgm:presLayoutVars>
      </dgm:prSet>
      <dgm:spPr/>
    </dgm:pt>
    <dgm:pt modelId="{EBEBB3A2-BFFB-465E-91A5-3EB295EEBFA5}" type="pres">
      <dgm:prSet presAssocID="{E2A6887A-442F-42E2-B60E-F34A801B5E83}" presName="sibTrans" presStyleCnt="0"/>
      <dgm:spPr/>
    </dgm:pt>
    <dgm:pt modelId="{E12033D4-48C9-4320-8F72-F2D116821CC3}" type="pres">
      <dgm:prSet presAssocID="{3F51AFE9-4749-49A3-B318-F854CACC023B}" presName="compNode" presStyleCnt="0"/>
      <dgm:spPr/>
    </dgm:pt>
    <dgm:pt modelId="{F663F70B-980C-41BC-88D9-BCF9E498AA03}" type="pres">
      <dgm:prSet presAssocID="{3F51AFE9-4749-49A3-B318-F854CACC023B}" presName="bgRect" presStyleLbl="bgShp" presStyleIdx="2" presStyleCnt="4"/>
      <dgm:spPr/>
    </dgm:pt>
    <dgm:pt modelId="{D2B64BD4-C962-4B63-A9BC-335D4F9C3ADC}" type="pres">
      <dgm:prSet presAssocID="{3F51AFE9-4749-49A3-B318-F854CACC023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lectric Guitar"/>
        </a:ext>
      </dgm:extLst>
    </dgm:pt>
    <dgm:pt modelId="{F557AEC9-2ED2-452B-98A3-8EC9978B1685}" type="pres">
      <dgm:prSet presAssocID="{3F51AFE9-4749-49A3-B318-F854CACC023B}" presName="spaceRect" presStyleCnt="0"/>
      <dgm:spPr/>
    </dgm:pt>
    <dgm:pt modelId="{0C886F1E-ADDC-4A4F-AF69-51C4E5714336}" type="pres">
      <dgm:prSet presAssocID="{3F51AFE9-4749-49A3-B318-F854CACC023B}" presName="parTx" presStyleLbl="revTx" presStyleIdx="2" presStyleCnt="4">
        <dgm:presLayoutVars>
          <dgm:chMax val="0"/>
          <dgm:chPref val="0"/>
        </dgm:presLayoutVars>
      </dgm:prSet>
      <dgm:spPr/>
    </dgm:pt>
    <dgm:pt modelId="{85987F3B-46E5-4306-8998-EAD9C717EB4B}" type="pres">
      <dgm:prSet presAssocID="{879536AF-92C7-418F-9B83-6D578DCED947}" presName="sibTrans" presStyleCnt="0"/>
      <dgm:spPr/>
    </dgm:pt>
    <dgm:pt modelId="{549F98DF-2787-472C-9034-48F9395EECCE}" type="pres">
      <dgm:prSet presAssocID="{794D1EDE-58D0-4E70-87B9-00927FACD96A}" presName="compNode" presStyleCnt="0"/>
      <dgm:spPr/>
    </dgm:pt>
    <dgm:pt modelId="{7DF43E0F-22C5-4D89-89D9-A41023BBAB17}" type="pres">
      <dgm:prSet presAssocID="{794D1EDE-58D0-4E70-87B9-00927FACD96A}" presName="bgRect" presStyleLbl="bgShp" presStyleIdx="3" presStyleCnt="4"/>
      <dgm:spPr/>
    </dgm:pt>
    <dgm:pt modelId="{0A000026-6631-4D03-BC62-71F7F8D79221}" type="pres">
      <dgm:prSet presAssocID="{794D1EDE-58D0-4E70-87B9-00927FACD96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roup Brainstorm"/>
        </a:ext>
      </dgm:extLst>
    </dgm:pt>
    <dgm:pt modelId="{619E1FC0-BEC7-43BF-8AC4-866D7BC00F6D}" type="pres">
      <dgm:prSet presAssocID="{794D1EDE-58D0-4E70-87B9-00927FACD96A}" presName="spaceRect" presStyleCnt="0"/>
      <dgm:spPr/>
    </dgm:pt>
    <dgm:pt modelId="{C32EE9FC-888A-4E9B-B049-896677DCFE7C}" type="pres">
      <dgm:prSet presAssocID="{794D1EDE-58D0-4E70-87B9-00927FACD96A}" presName="parTx" presStyleLbl="revTx" presStyleIdx="3" presStyleCnt="4">
        <dgm:presLayoutVars>
          <dgm:chMax val="0"/>
          <dgm:chPref val="0"/>
        </dgm:presLayoutVars>
      </dgm:prSet>
      <dgm:spPr/>
    </dgm:pt>
  </dgm:ptLst>
  <dgm:cxnLst>
    <dgm:cxn modelId="{2423CA00-547A-493E-BC3C-E3C02A0B403F}" type="presOf" srcId="{3F51AFE9-4749-49A3-B318-F854CACC023B}" destId="{0C886F1E-ADDC-4A4F-AF69-51C4E5714336}" srcOrd="0" destOrd="0" presId="urn:microsoft.com/office/officeart/2018/2/layout/IconVerticalSolidList"/>
    <dgm:cxn modelId="{65AD6399-8189-4DA9-9631-68A623A47A10}" type="presOf" srcId="{FCE0DAF8-387C-4DC7-81EA-AB89E4322715}" destId="{A54A3E73-5E62-4742-AC74-83F9A76D71E0}" srcOrd="0" destOrd="0" presId="urn:microsoft.com/office/officeart/2018/2/layout/IconVerticalSolidList"/>
    <dgm:cxn modelId="{94E6659C-870A-4D3F-BAEB-36E7D0059541}" type="presOf" srcId="{794D1EDE-58D0-4E70-87B9-00927FACD96A}" destId="{C32EE9FC-888A-4E9B-B049-896677DCFE7C}" srcOrd="0" destOrd="0" presId="urn:microsoft.com/office/officeart/2018/2/layout/IconVerticalSolidList"/>
    <dgm:cxn modelId="{0AEBAAB4-C2B3-4121-BE23-C24B798E6A54}" srcId="{FCE0DAF8-387C-4DC7-81EA-AB89E4322715}" destId="{B7133751-DC22-4211-AAF2-6448F7691863}" srcOrd="1" destOrd="0" parTransId="{0A04C0C0-A7D4-4B18-A551-7B8424E68C38}" sibTransId="{E2A6887A-442F-42E2-B60E-F34A801B5E83}"/>
    <dgm:cxn modelId="{F5DD9FC4-A1C6-40FF-9810-E6ADF11510F2}" srcId="{FCE0DAF8-387C-4DC7-81EA-AB89E4322715}" destId="{794D1EDE-58D0-4E70-87B9-00927FACD96A}" srcOrd="3" destOrd="0" parTransId="{45251463-9AB2-49E8-91D0-EBE98398B7BD}" sibTransId="{066DCD7F-7970-4D94-97DF-68F088B3C62A}"/>
    <dgm:cxn modelId="{EEFFA0C4-DA8E-41C7-AE2D-6D30AEBA8D22}" srcId="{FCE0DAF8-387C-4DC7-81EA-AB89E4322715}" destId="{3F51AFE9-4749-49A3-B318-F854CACC023B}" srcOrd="2" destOrd="0" parTransId="{50F77C33-F7B5-4138-ADEC-8095D892B8AF}" sibTransId="{879536AF-92C7-418F-9B83-6D578DCED947}"/>
    <dgm:cxn modelId="{F71DDCCE-5392-4646-A0E2-8EA0AA505B0C}" srcId="{FCE0DAF8-387C-4DC7-81EA-AB89E4322715}" destId="{EABA0BD3-A358-4274-88F9-280DFA28F6D0}" srcOrd="0" destOrd="0" parTransId="{958EEEBB-2F9A-47D5-87D6-16D56DFE956A}" sibTransId="{9E381AC8-65CC-4817-BBB3-DEA3BBC4D6F4}"/>
    <dgm:cxn modelId="{C95830D5-1FAA-4A37-AADE-7AACB62B1259}" type="presOf" srcId="{B7133751-DC22-4211-AAF2-6448F7691863}" destId="{C3615A76-5CD4-476B-80A5-5710247BF2D9}" srcOrd="0" destOrd="0" presId="urn:microsoft.com/office/officeart/2018/2/layout/IconVerticalSolidList"/>
    <dgm:cxn modelId="{043445F6-9E3B-438D-B0A2-818D5128707F}" type="presOf" srcId="{EABA0BD3-A358-4274-88F9-280DFA28F6D0}" destId="{62A4090C-CDA2-4B4B-A45C-20467844C58E}" srcOrd="0" destOrd="0" presId="urn:microsoft.com/office/officeart/2018/2/layout/IconVerticalSolidList"/>
    <dgm:cxn modelId="{4F01F853-4418-4249-894A-D8E61B30C550}" type="presParOf" srcId="{A54A3E73-5E62-4742-AC74-83F9A76D71E0}" destId="{D5D3E23B-E50E-43BE-A2B6-0D224C173287}" srcOrd="0" destOrd="0" presId="urn:microsoft.com/office/officeart/2018/2/layout/IconVerticalSolidList"/>
    <dgm:cxn modelId="{36228E10-8A60-4DE3-806A-5D03C29A426E}" type="presParOf" srcId="{D5D3E23B-E50E-43BE-A2B6-0D224C173287}" destId="{CAAC7BCF-E1C7-4714-B820-E5C9C9D93DCB}" srcOrd="0" destOrd="0" presId="urn:microsoft.com/office/officeart/2018/2/layout/IconVerticalSolidList"/>
    <dgm:cxn modelId="{A9CC38A9-F011-453F-8A90-901D49B051DB}" type="presParOf" srcId="{D5D3E23B-E50E-43BE-A2B6-0D224C173287}" destId="{06422D69-CC03-4E2F-BC1F-598AA3AD3AF0}" srcOrd="1" destOrd="0" presId="urn:microsoft.com/office/officeart/2018/2/layout/IconVerticalSolidList"/>
    <dgm:cxn modelId="{FD2EA482-7422-427B-9513-3EE419BB33A6}" type="presParOf" srcId="{D5D3E23B-E50E-43BE-A2B6-0D224C173287}" destId="{13134834-C72D-4242-8A64-3FD668E226F7}" srcOrd="2" destOrd="0" presId="urn:microsoft.com/office/officeart/2018/2/layout/IconVerticalSolidList"/>
    <dgm:cxn modelId="{70F12399-5602-4E21-9D15-609494689A62}" type="presParOf" srcId="{D5D3E23B-E50E-43BE-A2B6-0D224C173287}" destId="{62A4090C-CDA2-4B4B-A45C-20467844C58E}" srcOrd="3" destOrd="0" presId="urn:microsoft.com/office/officeart/2018/2/layout/IconVerticalSolidList"/>
    <dgm:cxn modelId="{ADC34F23-CCA1-4C87-BBB5-8E74DB4D1633}" type="presParOf" srcId="{A54A3E73-5E62-4742-AC74-83F9A76D71E0}" destId="{081E2A84-84C0-4D8C-8844-F458163F2769}" srcOrd="1" destOrd="0" presId="urn:microsoft.com/office/officeart/2018/2/layout/IconVerticalSolidList"/>
    <dgm:cxn modelId="{2808BB9A-F8A8-49A7-8FE7-EE9C520B9526}" type="presParOf" srcId="{A54A3E73-5E62-4742-AC74-83F9A76D71E0}" destId="{380F1FB3-CC21-4131-85B2-F440B64B621A}" srcOrd="2" destOrd="0" presId="urn:microsoft.com/office/officeart/2018/2/layout/IconVerticalSolidList"/>
    <dgm:cxn modelId="{8330A646-C2BF-4641-BF22-01E0239D2BA3}" type="presParOf" srcId="{380F1FB3-CC21-4131-85B2-F440B64B621A}" destId="{EA8E1227-B2B1-4DE8-8C80-E201786050BF}" srcOrd="0" destOrd="0" presId="urn:microsoft.com/office/officeart/2018/2/layout/IconVerticalSolidList"/>
    <dgm:cxn modelId="{F9CE3DD5-6D5A-423D-AC95-6300B538310E}" type="presParOf" srcId="{380F1FB3-CC21-4131-85B2-F440B64B621A}" destId="{78F29CD6-E523-4EB8-9AE1-E1A759D8B3D5}" srcOrd="1" destOrd="0" presId="urn:microsoft.com/office/officeart/2018/2/layout/IconVerticalSolidList"/>
    <dgm:cxn modelId="{D632E42A-CB3B-40D9-824B-0A1F0F2DDC64}" type="presParOf" srcId="{380F1FB3-CC21-4131-85B2-F440B64B621A}" destId="{09DB8E1D-38B6-4955-9838-42A465B5CEF7}" srcOrd="2" destOrd="0" presId="urn:microsoft.com/office/officeart/2018/2/layout/IconVerticalSolidList"/>
    <dgm:cxn modelId="{745CBBEC-AB03-48B2-9057-55A13DA8A172}" type="presParOf" srcId="{380F1FB3-CC21-4131-85B2-F440B64B621A}" destId="{C3615A76-5CD4-476B-80A5-5710247BF2D9}" srcOrd="3" destOrd="0" presId="urn:microsoft.com/office/officeart/2018/2/layout/IconVerticalSolidList"/>
    <dgm:cxn modelId="{8B0EEE89-281B-4756-A5A1-4F2C45F92276}" type="presParOf" srcId="{A54A3E73-5E62-4742-AC74-83F9A76D71E0}" destId="{EBEBB3A2-BFFB-465E-91A5-3EB295EEBFA5}" srcOrd="3" destOrd="0" presId="urn:microsoft.com/office/officeart/2018/2/layout/IconVerticalSolidList"/>
    <dgm:cxn modelId="{E8360556-C628-4FC7-BCBF-467D2178C11B}" type="presParOf" srcId="{A54A3E73-5E62-4742-AC74-83F9A76D71E0}" destId="{E12033D4-48C9-4320-8F72-F2D116821CC3}" srcOrd="4" destOrd="0" presId="urn:microsoft.com/office/officeart/2018/2/layout/IconVerticalSolidList"/>
    <dgm:cxn modelId="{906B5575-70A8-4F48-97A5-E2A585019F2F}" type="presParOf" srcId="{E12033D4-48C9-4320-8F72-F2D116821CC3}" destId="{F663F70B-980C-41BC-88D9-BCF9E498AA03}" srcOrd="0" destOrd="0" presId="urn:microsoft.com/office/officeart/2018/2/layout/IconVerticalSolidList"/>
    <dgm:cxn modelId="{91A3BA23-913D-4180-9BC3-329FBA5299E6}" type="presParOf" srcId="{E12033D4-48C9-4320-8F72-F2D116821CC3}" destId="{D2B64BD4-C962-4B63-A9BC-335D4F9C3ADC}" srcOrd="1" destOrd="0" presId="urn:microsoft.com/office/officeart/2018/2/layout/IconVerticalSolidList"/>
    <dgm:cxn modelId="{64D0BC0D-02CA-41F9-9662-36E29FBD08BA}" type="presParOf" srcId="{E12033D4-48C9-4320-8F72-F2D116821CC3}" destId="{F557AEC9-2ED2-452B-98A3-8EC9978B1685}" srcOrd="2" destOrd="0" presId="urn:microsoft.com/office/officeart/2018/2/layout/IconVerticalSolidList"/>
    <dgm:cxn modelId="{636E0B33-8941-4F78-8CEF-5F9BA5AC37D1}" type="presParOf" srcId="{E12033D4-48C9-4320-8F72-F2D116821CC3}" destId="{0C886F1E-ADDC-4A4F-AF69-51C4E5714336}" srcOrd="3" destOrd="0" presId="urn:microsoft.com/office/officeart/2018/2/layout/IconVerticalSolidList"/>
    <dgm:cxn modelId="{560E30AA-AAFA-4CF7-8928-35E697F58497}" type="presParOf" srcId="{A54A3E73-5E62-4742-AC74-83F9A76D71E0}" destId="{85987F3B-46E5-4306-8998-EAD9C717EB4B}" srcOrd="5" destOrd="0" presId="urn:microsoft.com/office/officeart/2018/2/layout/IconVerticalSolidList"/>
    <dgm:cxn modelId="{D3A6AB2F-C158-4571-8853-29D09638A9AC}" type="presParOf" srcId="{A54A3E73-5E62-4742-AC74-83F9A76D71E0}" destId="{549F98DF-2787-472C-9034-48F9395EECCE}" srcOrd="6" destOrd="0" presId="urn:microsoft.com/office/officeart/2018/2/layout/IconVerticalSolidList"/>
    <dgm:cxn modelId="{2DBD9C3D-C8BD-47D1-99EC-BE95879D1D54}" type="presParOf" srcId="{549F98DF-2787-472C-9034-48F9395EECCE}" destId="{7DF43E0F-22C5-4D89-89D9-A41023BBAB17}" srcOrd="0" destOrd="0" presId="urn:microsoft.com/office/officeart/2018/2/layout/IconVerticalSolidList"/>
    <dgm:cxn modelId="{8F8754D4-1D3D-4B06-8B36-6DEED4BED07C}" type="presParOf" srcId="{549F98DF-2787-472C-9034-48F9395EECCE}" destId="{0A000026-6631-4D03-BC62-71F7F8D79221}" srcOrd="1" destOrd="0" presId="urn:microsoft.com/office/officeart/2018/2/layout/IconVerticalSolidList"/>
    <dgm:cxn modelId="{2B8A524B-25F1-46E9-AA24-4634C865C498}" type="presParOf" srcId="{549F98DF-2787-472C-9034-48F9395EECCE}" destId="{619E1FC0-BEC7-43BF-8AC4-866D7BC00F6D}" srcOrd="2" destOrd="0" presId="urn:microsoft.com/office/officeart/2018/2/layout/IconVerticalSolidList"/>
    <dgm:cxn modelId="{728314DB-289E-4715-9B15-519864C5BA3B}" type="presParOf" srcId="{549F98DF-2787-472C-9034-48F9395EECCE}" destId="{C32EE9FC-888A-4E9B-B049-896677DCFE7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324F02-AF8B-41F7-ADF5-4F280E45675A}"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8E93E2B-8704-4ABE-AEA3-A7C7793C166B}">
      <dgm:prSet/>
      <dgm:spPr/>
      <dgm:t>
        <a:bodyPr/>
        <a:lstStyle/>
        <a:p>
          <a:r>
            <a:rPr lang="en-US" dirty="0"/>
            <a:t>Almost half of the projects fail to reach their funding goal, indicating high competition.</a:t>
          </a:r>
        </a:p>
      </dgm:t>
    </dgm:pt>
    <dgm:pt modelId="{50BCB74E-CFB0-4CE6-906A-565706EB4218}" type="parTrans" cxnId="{0BC55429-E2AA-40A0-AE51-F17F199A289A}">
      <dgm:prSet/>
      <dgm:spPr/>
      <dgm:t>
        <a:bodyPr/>
        <a:lstStyle/>
        <a:p>
          <a:endParaRPr lang="en-US"/>
        </a:p>
      </dgm:t>
    </dgm:pt>
    <dgm:pt modelId="{0C5DB235-665F-4794-ABE2-CBD4DC9DD343}" type="sibTrans" cxnId="{0BC55429-E2AA-40A0-AE51-F17F199A289A}">
      <dgm:prSet/>
      <dgm:spPr/>
      <dgm:t>
        <a:bodyPr/>
        <a:lstStyle/>
        <a:p>
          <a:endParaRPr lang="en-US"/>
        </a:p>
      </dgm:t>
    </dgm:pt>
    <dgm:pt modelId="{38948362-6BF6-4D49-9915-BD4C41AF965D}">
      <dgm:prSet/>
      <dgm:spPr/>
      <dgm:t>
        <a:bodyPr/>
        <a:lstStyle/>
        <a:p>
          <a:r>
            <a:rPr lang="en-US"/>
            <a:t>A slightly lower number of projects succeed, suggesting that strategic planning and marketing are crucial.</a:t>
          </a:r>
        </a:p>
      </dgm:t>
    </dgm:pt>
    <dgm:pt modelId="{E1451FBA-8C36-4C17-B088-DC5E195102FA}" type="parTrans" cxnId="{3F74E68E-52A1-43E5-9754-C82523D97F65}">
      <dgm:prSet/>
      <dgm:spPr/>
      <dgm:t>
        <a:bodyPr/>
        <a:lstStyle/>
        <a:p>
          <a:endParaRPr lang="en-US"/>
        </a:p>
      </dgm:t>
    </dgm:pt>
    <dgm:pt modelId="{201891FE-8079-4CB3-9560-FAC29D63C412}" type="sibTrans" cxnId="{3F74E68E-52A1-43E5-9754-C82523D97F65}">
      <dgm:prSet/>
      <dgm:spPr/>
      <dgm:t>
        <a:bodyPr/>
        <a:lstStyle/>
        <a:p>
          <a:endParaRPr lang="en-US"/>
        </a:p>
      </dgm:t>
    </dgm:pt>
    <dgm:pt modelId="{DC4B3B22-8F7C-4159-A177-8134DC41C9A9}">
      <dgm:prSet/>
      <dgm:spPr/>
      <dgm:t>
        <a:bodyPr/>
        <a:lstStyle/>
        <a:p>
          <a:r>
            <a:rPr lang="en-US"/>
            <a:t>Music and Product Design are the most popular categories.</a:t>
          </a:r>
        </a:p>
      </dgm:t>
    </dgm:pt>
    <dgm:pt modelId="{6F805498-9DAB-4EAC-9D70-FFAF0947B463}" type="parTrans" cxnId="{A9808880-864B-4F1E-BEA3-FC913CA359F2}">
      <dgm:prSet/>
      <dgm:spPr/>
      <dgm:t>
        <a:bodyPr/>
        <a:lstStyle/>
        <a:p>
          <a:endParaRPr lang="en-US"/>
        </a:p>
      </dgm:t>
    </dgm:pt>
    <dgm:pt modelId="{13B2FBCB-EF33-44F4-987C-6D9907FB5D2A}" type="sibTrans" cxnId="{A9808880-864B-4F1E-BEA3-FC913CA359F2}">
      <dgm:prSet/>
      <dgm:spPr/>
      <dgm:t>
        <a:bodyPr/>
        <a:lstStyle/>
        <a:p>
          <a:endParaRPr lang="en-US"/>
        </a:p>
      </dgm:t>
    </dgm:pt>
    <dgm:pt modelId="{8ED66D53-A8C3-4162-BF3D-17984486DBB4}">
      <dgm:prSet/>
      <dgm:spPr/>
      <dgm:t>
        <a:bodyPr/>
        <a:lstStyle/>
        <a:p>
          <a:r>
            <a:rPr lang="en-US"/>
            <a:t>Backers are highly interested in creative arts, technology, and innovation.</a:t>
          </a:r>
        </a:p>
      </dgm:t>
    </dgm:pt>
    <dgm:pt modelId="{179A3111-1A75-40D2-AF96-6C5A66E47E36}" type="parTrans" cxnId="{DA2F84AA-EC6A-41FC-9316-94D483BF8369}">
      <dgm:prSet/>
      <dgm:spPr/>
      <dgm:t>
        <a:bodyPr/>
        <a:lstStyle/>
        <a:p>
          <a:endParaRPr lang="en-US"/>
        </a:p>
      </dgm:t>
    </dgm:pt>
    <dgm:pt modelId="{83323A56-1848-4461-AEF6-ECF07B77C9E8}" type="sibTrans" cxnId="{DA2F84AA-EC6A-41FC-9316-94D483BF8369}">
      <dgm:prSet/>
      <dgm:spPr/>
      <dgm:t>
        <a:bodyPr/>
        <a:lstStyle/>
        <a:p>
          <a:endParaRPr lang="en-US"/>
        </a:p>
      </dgm:t>
    </dgm:pt>
    <dgm:pt modelId="{010559EA-016F-479F-81E0-07946B4D3285}">
      <dgm:prSet/>
      <dgm:spPr/>
      <dgm:t>
        <a:bodyPr/>
        <a:lstStyle/>
        <a:p>
          <a:r>
            <a:rPr lang="en-US"/>
            <a:t>Categories like food face lower funding, possibly due to higher costs and risks.</a:t>
          </a:r>
        </a:p>
      </dgm:t>
    </dgm:pt>
    <dgm:pt modelId="{3A3E2B6E-97A0-4447-92E4-46C209B24994}" type="parTrans" cxnId="{137D9308-0568-489D-8E37-DB5F923F7021}">
      <dgm:prSet/>
      <dgm:spPr/>
      <dgm:t>
        <a:bodyPr/>
        <a:lstStyle/>
        <a:p>
          <a:endParaRPr lang="en-US"/>
        </a:p>
      </dgm:t>
    </dgm:pt>
    <dgm:pt modelId="{78193194-4469-4AA2-AA75-469CB0D4082C}" type="sibTrans" cxnId="{137D9308-0568-489D-8E37-DB5F923F7021}">
      <dgm:prSet/>
      <dgm:spPr/>
      <dgm:t>
        <a:bodyPr/>
        <a:lstStyle/>
        <a:p>
          <a:endParaRPr lang="en-US"/>
        </a:p>
      </dgm:t>
    </dgm:pt>
    <dgm:pt modelId="{E0499587-ED99-4C71-B647-E0CE9C8AB10A}">
      <dgm:prSet/>
      <dgm:spPr/>
      <dgm:t>
        <a:bodyPr/>
        <a:lstStyle/>
        <a:p>
          <a:r>
            <a:rPr lang="en-US"/>
            <a:t>A high number of backers suggests strong engagement, but project success depends on quality, marketing, and funding goals.</a:t>
          </a:r>
        </a:p>
      </dgm:t>
    </dgm:pt>
    <dgm:pt modelId="{0AE364A5-789B-4730-BC41-21268784D445}" type="parTrans" cxnId="{40EA5268-1097-4ED0-97BB-49F79AA6DE23}">
      <dgm:prSet/>
      <dgm:spPr/>
      <dgm:t>
        <a:bodyPr/>
        <a:lstStyle/>
        <a:p>
          <a:endParaRPr lang="en-US"/>
        </a:p>
      </dgm:t>
    </dgm:pt>
    <dgm:pt modelId="{FC8944FD-4C05-4319-851D-CAEA238E4357}" type="sibTrans" cxnId="{40EA5268-1097-4ED0-97BB-49F79AA6DE23}">
      <dgm:prSet/>
      <dgm:spPr/>
      <dgm:t>
        <a:bodyPr/>
        <a:lstStyle/>
        <a:p>
          <a:endParaRPr lang="en-US"/>
        </a:p>
      </dgm:t>
    </dgm:pt>
    <dgm:pt modelId="{3B2887E8-5A8A-4077-B82D-0AF673632D07}" type="pres">
      <dgm:prSet presAssocID="{72324F02-AF8B-41F7-ADF5-4F280E45675A}" presName="root" presStyleCnt="0">
        <dgm:presLayoutVars>
          <dgm:dir/>
          <dgm:resizeHandles val="exact"/>
        </dgm:presLayoutVars>
      </dgm:prSet>
      <dgm:spPr/>
    </dgm:pt>
    <dgm:pt modelId="{5B41C38D-5C13-4617-88A8-0B9CF4B09EA8}" type="pres">
      <dgm:prSet presAssocID="{38E93E2B-8704-4ABE-AEA3-A7C7793C166B}" presName="compNode" presStyleCnt="0"/>
      <dgm:spPr/>
    </dgm:pt>
    <dgm:pt modelId="{15FEAD0D-D4F1-4D73-BCC8-FE069B5AB890}" type="pres">
      <dgm:prSet presAssocID="{38E93E2B-8704-4ABE-AEA3-A7C7793C166B}" presName="bgRect" presStyleLbl="bgShp" presStyleIdx="0" presStyleCnt="6"/>
      <dgm:spPr/>
    </dgm:pt>
    <dgm:pt modelId="{0907FD4F-0E88-47F1-B189-8AA292E5BBA8}" type="pres">
      <dgm:prSet presAssocID="{38E93E2B-8704-4ABE-AEA3-A7C7793C166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99DEDE71-A912-465F-A35F-177BDFC0EAAE}" type="pres">
      <dgm:prSet presAssocID="{38E93E2B-8704-4ABE-AEA3-A7C7793C166B}" presName="spaceRect" presStyleCnt="0"/>
      <dgm:spPr/>
    </dgm:pt>
    <dgm:pt modelId="{D95CB20E-E352-483E-99DC-99F5847DB5B0}" type="pres">
      <dgm:prSet presAssocID="{38E93E2B-8704-4ABE-AEA3-A7C7793C166B}" presName="parTx" presStyleLbl="revTx" presStyleIdx="0" presStyleCnt="6">
        <dgm:presLayoutVars>
          <dgm:chMax val="0"/>
          <dgm:chPref val="0"/>
        </dgm:presLayoutVars>
      </dgm:prSet>
      <dgm:spPr/>
    </dgm:pt>
    <dgm:pt modelId="{0B1CFCED-9739-492B-B5AC-FA7CC6C7D117}" type="pres">
      <dgm:prSet presAssocID="{0C5DB235-665F-4794-ABE2-CBD4DC9DD343}" presName="sibTrans" presStyleCnt="0"/>
      <dgm:spPr/>
    </dgm:pt>
    <dgm:pt modelId="{FD25F58C-E6D2-4BD7-A6E0-201A06615319}" type="pres">
      <dgm:prSet presAssocID="{38948362-6BF6-4D49-9915-BD4C41AF965D}" presName="compNode" presStyleCnt="0"/>
      <dgm:spPr/>
    </dgm:pt>
    <dgm:pt modelId="{9440794E-0D5D-4AD9-9A07-DFEAAA304860}" type="pres">
      <dgm:prSet presAssocID="{38948362-6BF6-4D49-9915-BD4C41AF965D}" presName="bgRect" presStyleLbl="bgShp" presStyleIdx="1" presStyleCnt="6"/>
      <dgm:spPr/>
    </dgm:pt>
    <dgm:pt modelId="{185D073B-DF6F-4FCD-BEA2-DDA10FC0FACE}" type="pres">
      <dgm:prSet presAssocID="{38948362-6BF6-4D49-9915-BD4C41AF965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6B5B8E9B-FE82-4A4E-A950-36502F2F536E}" type="pres">
      <dgm:prSet presAssocID="{38948362-6BF6-4D49-9915-BD4C41AF965D}" presName="spaceRect" presStyleCnt="0"/>
      <dgm:spPr/>
    </dgm:pt>
    <dgm:pt modelId="{4419F7CD-2EAE-4165-974C-9BD122C84EF0}" type="pres">
      <dgm:prSet presAssocID="{38948362-6BF6-4D49-9915-BD4C41AF965D}" presName="parTx" presStyleLbl="revTx" presStyleIdx="1" presStyleCnt="6">
        <dgm:presLayoutVars>
          <dgm:chMax val="0"/>
          <dgm:chPref val="0"/>
        </dgm:presLayoutVars>
      </dgm:prSet>
      <dgm:spPr/>
    </dgm:pt>
    <dgm:pt modelId="{AE07AADD-79D3-41D2-80F8-9C8CE34E771D}" type="pres">
      <dgm:prSet presAssocID="{201891FE-8079-4CB3-9560-FAC29D63C412}" presName="sibTrans" presStyleCnt="0"/>
      <dgm:spPr/>
    </dgm:pt>
    <dgm:pt modelId="{FAF66203-1C87-45FD-906D-A63573F54839}" type="pres">
      <dgm:prSet presAssocID="{DC4B3B22-8F7C-4159-A177-8134DC41C9A9}" presName="compNode" presStyleCnt="0"/>
      <dgm:spPr/>
    </dgm:pt>
    <dgm:pt modelId="{D11E1AF2-6CDF-4284-ABED-8EBF1DE29701}" type="pres">
      <dgm:prSet presAssocID="{DC4B3B22-8F7C-4159-A177-8134DC41C9A9}" presName="bgRect" presStyleLbl="bgShp" presStyleIdx="2" presStyleCnt="6"/>
      <dgm:spPr/>
    </dgm:pt>
    <dgm:pt modelId="{01BFABC2-38CA-4F0A-BE17-9CB2F6F10952}" type="pres">
      <dgm:prSet presAssocID="{DC4B3B22-8F7C-4159-A177-8134DC41C9A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eble clef"/>
        </a:ext>
      </dgm:extLst>
    </dgm:pt>
    <dgm:pt modelId="{54CC76F4-9A22-461F-BF1D-CA545B55EAD9}" type="pres">
      <dgm:prSet presAssocID="{DC4B3B22-8F7C-4159-A177-8134DC41C9A9}" presName="spaceRect" presStyleCnt="0"/>
      <dgm:spPr/>
    </dgm:pt>
    <dgm:pt modelId="{0CAFFBDC-BD7F-4BCF-8AA2-55818E85FEB6}" type="pres">
      <dgm:prSet presAssocID="{DC4B3B22-8F7C-4159-A177-8134DC41C9A9}" presName="parTx" presStyleLbl="revTx" presStyleIdx="2" presStyleCnt="6">
        <dgm:presLayoutVars>
          <dgm:chMax val="0"/>
          <dgm:chPref val="0"/>
        </dgm:presLayoutVars>
      </dgm:prSet>
      <dgm:spPr/>
    </dgm:pt>
    <dgm:pt modelId="{C7CD104F-2004-4DA3-8017-8A65167E39FD}" type="pres">
      <dgm:prSet presAssocID="{13B2FBCB-EF33-44F4-987C-6D9907FB5D2A}" presName="sibTrans" presStyleCnt="0"/>
      <dgm:spPr/>
    </dgm:pt>
    <dgm:pt modelId="{D3F5B1F1-7861-4EAF-A96F-57E691247982}" type="pres">
      <dgm:prSet presAssocID="{8ED66D53-A8C3-4162-BF3D-17984486DBB4}" presName="compNode" presStyleCnt="0"/>
      <dgm:spPr/>
    </dgm:pt>
    <dgm:pt modelId="{4B17DC52-B07E-44EB-B97F-1F26EF7AD7E4}" type="pres">
      <dgm:prSet presAssocID="{8ED66D53-A8C3-4162-BF3D-17984486DBB4}" presName="bgRect" presStyleLbl="bgShp" presStyleIdx="3" presStyleCnt="6"/>
      <dgm:spPr/>
    </dgm:pt>
    <dgm:pt modelId="{B72ACF3F-3DC3-4CC8-A932-18398EAA637A}" type="pres">
      <dgm:prSet presAssocID="{8ED66D53-A8C3-4162-BF3D-17984486DBB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ma"/>
        </a:ext>
      </dgm:extLst>
    </dgm:pt>
    <dgm:pt modelId="{113A5A67-3C5A-43BC-8E7C-544AF2D6981A}" type="pres">
      <dgm:prSet presAssocID="{8ED66D53-A8C3-4162-BF3D-17984486DBB4}" presName="spaceRect" presStyleCnt="0"/>
      <dgm:spPr/>
    </dgm:pt>
    <dgm:pt modelId="{FC9EFC07-DD6B-46D8-847E-3E7BE5A4431C}" type="pres">
      <dgm:prSet presAssocID="{8ED66D53-A8C3-4162-BF3D-17984486DBB4}" presName="parTx" presStyleLbl="revTx" presStyleIdx="3" presStyleCnt="6">
        <dgm:presLayoutVars>
          <dgm:chMax val="0"/>
          <dgm:chPref val="0"/>
        </dgm:presLayoutVars>
      </dgm:prSet>
      <dgm:spPr/>
    </dgm:pt>
    <dgm:pt modelId="{ABEB46D9-BCD4-41CF-9044-CDC217745129}" type="pres">
      <dgm:prSet presAssocID="{83323A56-1848-4461-AEF6-ECF07B77C9E8}" presName="sibTrans" presStyleCnt="0"/>
      <dgm:spPr/>
    </dgm:pt>
    <dgm:pt modelId="{1066ADBF-38DD-40A3-8C55-3734388A697D}" type="pres">
      <dgm:prSet presAssocID="{010559EA-016F-479F-81E0-07946B4D3285}" presName="compNode" presStyleCnt="0"/>
      <dgm:spPr/>
    </dgm:pt>
    <dgm:pt modelId="{5A6A8B56-39C1-4E92-AF8B-ECFADBFF4EA0}" type="pres">
      <dgm:prSet presAssocID="{010559EA-016F-479F-81E0-07946B4D3285}" presName="bgRect" presStyleLbl="bgShp" presStyleIdx="4" presStyleCnt="6"/>
      <dgm:spPr/>
    </dgm:pt>
    <dgm:pt modelId="{D845789E-9D3C-41ED-8242-CFDDF86DCF00}" type="pres">
      <dgm:prSet presAssocID="{010559EA-016F-479F-81E0-07946B4D328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D2FED32D-7AAD-48B7-ADC4-2EFEA98BA2F6}" type="pres">
      <dgm:prSet presAssocID="{010559EA-016F-479F-81E0-07946B4D3285}" presName="spaceRect" presStyleCnt="0"/>
      <dgm:spPr/>
    </dgm:pt>
    <dgm:pt modelId="{388BF5EA-1C40-438F-B194-C50F93B7BE3F}" type="pres">
      <dgm:prSet presAssocID="{010559EA-016F-479F-81E0-07946B4D3285}" presName="parTx" presStyleLbl="revTx" presStyleIdx="4" presStyleCnt="6">
        <dgm:presLayoutVars>
          <dgm:chMax val="0"/>
          <dgm:chPref val="0"/>
        </dgm:presLayoutVars>
      </dgm:prSet>
      <dgm:spPr/>
    </dgm:pt>
    <dgm:pt modelId="{3E55F478-3A82-4B5F-A65A-3EB7AF7378F9}" type="pres">
      <dgm:prSet presAssocID="{78193194-4469-4AA2-AA75-469CB0D4082C}" presName="sibTrans" presStyleCnt="0"/>
      <dgm:spPr/>
    </dgm:pt>
    <dgm:pt modelId="{A13861B4-9AAB-47F9-9857-FBD0A6E75982}" type="pres">
      <dgm:prSet presAssocID="{E0499587-ED99-4C71-B647-E0CE9C8AB10A}" presName="compNode" presStyleCnt="0"/>
      <dgm:spPr/>
    </dgm:pt>
    <dgm:pt modelId="{9AB60CEC-1D25-409B-B34F-6F0F98FE0460}" type="pres">
      <dgm:prSet presAssocID="{E0499587-ED99-4C71-B647-E0CE9C8AB10A}" presName="bgRect" presStyleLbl="bgShp" presStyleIdx="5" presStyleCnt="6"/>
      <dgm:spPr/>
    </dgm:pt>
    <dgm:pt modelId="{D139F1B6-C13E-4F46-AC5B-F3088CE1BB2E}" type="pres">
      <dgm:prSet presAssocID="{E0499587-ED99-4C71-B647-E0CE9C8AB10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oney"/>
        </a:ext>
      </dgm:extLst>
    </dgm:pt>
    <dgm:pt modelId="{68281121-7578-420C-B00A-B3C0D7FD62D3}" type="pres">
      <dgm:prSet presAssocID="{E0499587-ED99-4C71-B647-E0CE9C8AB10A}" presName="spaceRect" presStyleCnt="0"/>
      <dgm:spPr/>
    </dgm:pt>
    <dgm:pt modelId="{7FBE5D3F-2E7C-4D64-98BC-82B193521AE8}" type="pres">
      <dgm:prSet presAssocID="{E0499587-ED99-4C71-B647-E0CE9C8AB10A}" presName="parTx" presStyleLbl="revTx" presStyleIdx="5" presStyleCnt="6">
        <dgm:presLayoutVars>
          <dgm:chMax val="0"/>
          <dgm:chPref val="0"/>
        </dgm:presLayoutVars>
      </dgm:prSet>
      <dgm:spPr/>
    </dgm:pt>
  </dgm:ptLst>
  <dgm:cxnLst>
    <dgm:cxn modelId="{137D9308-0568-489D-8E37-DB5F923F7021}" srcId="{72324F02-AF8B-41F7-ADF5-4F280E45675A}" destId="{010559EA-016F-479F-81E0-07946B4D3285}" srcOrd="4" destOrd="0" parTransId="{3A3E2B6E-97A0-4447-92E4-46C209B24994}" sibTransId="{78193194-4469-4AA2-AA75-469CB0D4082C}"/>
    <dgm:cxn modelId="{586F2718-1AAB-4A1C-9C1F-714A4FEBBEF2}" type="presOf" srcId="{38E93E2B-8704-4ABE-AEA3-A7C7793C166B}" destId="{D95CB20E-E352-483E-99DC-99F5847DB5B0}" srcOrd="0" destOrd="0" presId="urn:microsoft.com/office/officeart/2018/2/layout/IconVerticalSolidList"/>
    <dgm:cxn modelId="{5AFE551F-96AE-4EB6-864D-2BACDAD86086}" type="presOf" srcId="{DC4B3B22-8F7C-4159-A177-8134DC41C9A9}" destId="{0CAFFBDC-BD7F-4BCF-8AA2-55818E85FEB6}" srcOrd="0" destOrd="0" presId="urn:microsoft.com/office/officeart/2018/2/layout/IconVerticalSolidList"/>
    <dgm:cxn modelId="{0BC55429-E2AA-40A0-AE51-F17F199A289A}" srcId="{72324F02-AF8B-41F7-ADF5-4F280E45675A}" destId="{38E93E2B-8704-4ABE-AEA3-A7C7793C166B}" srcOrd="0" destOrd="0" parTransId="{50BCB74E-CFB0-4CE6-906A-565706EB4218}" sibTransId="{0C5DB235-665F-4794-ABE2-CBD4DC9DD343}"/>
    <dgm:cxn modelId="{A580072A-37AB-46B3-94C3-8544A2C79CB8}" type="presOf" srcId="{8ED66D53-A8C3-4162-BF3D-17984486DBB4}" destId="{FC9EFC07-DD6B-46D8-847E-3E7BE5A4431C}" srcOrd="0" destOrd="0" presId="urn:microsoft.com/office/officeart/2018/2/layout/IconVerticalSolidList"/>
    <dgm:cxn modelId="{BDD4B342-1BF1-4A60-8554-6351AE6DCDBD}" type="presOf" srcId="{38948362-6BF6-4D49-9915-BD4C41AF965D}" destId="{4419F7CD-2EAE-4165-974C-9BD122C84EF0}" srcOrd="0" destOrd="0" presId="urn:microsoft.com/office/officeart/2018/2/layout/IconVerticalSolidList"/>
    <dgm:cxn modelId="{5B6BAD43-8592-4553-A57A-34843985F5CB}" type="presOf" srcId="{72324F02-AF8B-41F7-ADF5-4F280E45675A}" destId="{3B2887E8-5A8A-4077-B82D-0AF673632D07}" srcOrd="0" destOrd="0" presId="urn:microsoft.com/office/officeart/2018/2/layout/IconVerticalSolidList"/>
    <dgm:cxn modelId="{40EA5268-1097-4ED0-97BB-49F79AA6DE23}" srcId="{72324F02-AF8B-41F7-ADF5-4F280E45675A}" destId="{E0499587-ED99-4C71-B647-E0CE9C8AB10A}" srcOrd="5" destOrd="0" parTransId="{0AE364A5-789B-4730-BC41-21268784D445}" sibTransId="{FC8944FD-4C05-4319-851D-CAEA238E4357}"/>
    <dgm:cxn modelId="{A9808880-864B-4F1E-BEA3-FC913CA359F2}" srcId="{72324F02-AF8B-41F7-ADF5-4F280E45675A}" destId="{DC4B3B22-8F7C-4159-A177-8134DC41C9A9}" srcOrd="2" destOrd="0" parTransId="{6F805498-9DAB-4EAC-9D70-FFAF0947B463}" sibTransId="{13B2FBCB-EF33-44F4-987C-6D9907FB5D2A}"/>
    <dgm:cxn modelId="{3F74E68E-52A1-43E5-9754-C82523D97F65}" srcId="{72324F02-AF8B-41F7-ADF5-4F280E45675A}" destId="{38948362-6BF6-4D49-9915-BD4C41AF965D}" srcOrd="1" destOrd="0" parTransId="{E1451FBA-8C36-4C17-B088-DC5E195102FA}" sibTransId="{201891FE-8079-4CB3-9560-FAC29D63C412}"/>
    <dgm:cxn modelId="{DA2F84AA-EC6A-41FC-9316-94D483BF8369}" srcId="{72324F02-AF8B-41F7-ADF5-4F280E45675A}" destId="{8ED66D53-A8C3-4162-BF3D-17984486DBB4}" srcOrd="3" destOrd="0" parTransId="{179A3111-1A75-40D2-AF96-6C5A66E47E36}" sibTransId="{83323A56-1848-4461-AEF6-ECF07B77C9E8}"/>
    <dgm:cxn modelId="{F2DF99BB-E603-4EB0-AC56-3D6579A98ADD}" type="presOf" srcId="{E0499587-ED99-4C71-B647-E0CE9C8AB10A}" destId="{7FBE5D3F-2E7C-4D64-98BC-82B193521AE8}" srcOrd="0" destOrd="0" presId="urn:microsoft.com/office/officeart/2018/2/layout/IconVerticalSolidList"/>
    <dgm:cxn modelId="{4F3C42C8-0177-4073-86C0-8BB4486F847B}" type="presOf" srcId="{010559EA-016F-479F-81E0-07946B4D3285}" destId="{388BF5EA-1C40-438F-B194-C50F93B7BE3F}" srcOrd="0" destOrd="0" presId="urn:microsoft.com/office/officeart/2018/2/layout/IconVerticalSolidList"/>
    <dgm:cxn modelId="{FDDBFCCA-D66D-4D83-A60E-6DF45EC96FA7}" type="presParOf" srcId="{3B2887E8-5A8A-4077-B82D-0AF673632D07}" destId="{5B41C38D-5C13-4617-88A8-0B9CF4B09EA8}" srcOrd="0" destOrd="0" presId="urn:microsoft.com/office/officeart/2018/2/layout/IconVerticalSolidList"/>
    <dgm:cxn modelId="{751952FC-5564-405B-B95B-63E4BE350EBB}" type="presParOf" srcId="{5B41C38D-5C13-4617-88A8-0B9CF4B09EA8}" destId="{15FEAD0D-D4F1-4D73-BCC8-FE069B5AB890}" srcOrd="0" destOrd="0" presId="urn:microsoft.com/office/officeart/2018/2/layout/IconVerticalSolidList"/>
    <dgm:cxn modelId="{B419F797-CECB-4D57-B0D2-CE45C0A01923}" type="presParOf" srcId="{5B41C38D-5C13-4617-88A8-0B9CF4B09EA8}" destId="{0907FD4F-0E88-47F1-B189-8AA292E5BBA8}" srcOrd="1" destOrd="0" presId="urn:microsoft.com/office/officeart/2018/2/layout/IconVerticalSolidList"/>
    <dgm:cxn modelId="{CAA3CB1B-5F89-4544-A3FD-5D8CDE4DA862}" type="presParOf" srcId="{5B41C38D-5C13-4617-88A8-0B9CF4B09EA8}" destId="{99DEDE71-A912-465F-A35F-177BDFC0EAAE}" srcOrd="2" destOrd="0" presId="urn:microsoft.com/office/officeart/2018/2/layout/IconVerticalSolidList"/>
    <dgm:cxn modelId="{709B6279-A962-4C14-906C-F5B19F4F5680}" type="presParOf" srcId="{5B41C38D-5C13-4617-88A8-0B9CF4B09EA8}" destId="{D95CB20E-E352-483E-99DC-99F5847DB5B0}" srcOrd="3" destOrd="0" presId="urn:microsoft.com/office/officeart/2018/2/layout/IconVerticalSolidList"/>
    <dgm:cxn modelId="{A5F26993-AC60-4BFD-BBE5-C10BE24E2057}" type="presParOf" srcId="{3B2887E8-5A8A-4077-B82D-0AF673632D07}" destId="{0B1CFCED-9739-492B-B5AC-FA7CC6C7D117}" srcOrd="1" destOrd="0" presId="urn:microsoft.com/office/officeart/2018/2/layout/IconVerticalSolidList"/>
    <dgm:cxn modelId="{4887C986-5055-4B78-9059-90E4B7F6522E}" type="presParOf" srcId="{3B2887E8-5A8A-4077-B82D-0AF673632D07}" destId="{FD25F58C-E6D2-4BD7-A6E0-201A06615319}" srcOrd="2" destOrd="0" presId="urn:microsoft.com/office/officeart/2018/2/layout/IconVerticalSolidList"/>
    <dgm:cxn modelId="{3C11FE18-9C56-4280-BE28-16320235751E}" type="presParOf" srcId="{FD25F58C-E6D2-4BD7-A6E0-201A06615319}" destId="{9440794E-0D5D-4AD9-9A07-DFEAAA304860}" srcOrd="0" destOrd="0" presId="urn:microsoft.com/office/officeart/2018/2/layout/IconVerticalSolidList"/>
    <dgm:cxn modelId="{BDFCF822-F147-48BC-8CDA-AACF1AD8C72C}" type="presParOf" srcId="{FD25F58C-E6D2-4BD7-A6E0-201A06615319}" destId="{185D073B-DF6F-4FCD-BEA2-DDA10FC0FACE}" srcOrd="1" destOrd="0" presId="urn:microsoft.com/office/officeart/2018/2/layout/IconVerticalSolidList"/>
    <dgm:cxn modelId="{54DF231D-D0EF-4F5A-BF13-42462C4533CC}" type="presParOf" srcId="{FD25F58C-E6D2-4BD7-A6E0-201A06615319}" destId="{6B5B8E9B-FE82-4A4E-A950-36502F2F536E}" srcOrd="2" destOrd="0" presId="urn:microsoft.com/office/officeart/2018/2/layout/IconVerticalSolidList"/>
    <dgm:cxn modelId="{1CB660EE-9686-4233-88EA-B9A9258003B8}" type="presParOf" srcId="{FD25F58C-E6D2-4BD7-A6E0-201A06615319}" destId="{4419F7CD-2EAE-4165-974C-9BD122C84EF0}" srcOrd="3" destOrd="0" presId="urn:microsoft.com/office/officeart/2018/2/layout/IconVerticalSolidList"/>
    <dgm:cxn modelId="{3FBD7FE6-714C-45A6-B74D-0616F45A3309}" type="presParOf" srcId="{3B2887E8-5A8A-4077-B82D-0AF673632D07}" destId="{AE07AADD-79D3-41D2-80F8-9C8CE34E771D}" srcOrd="3" destOrd="0" presId="urn:microsoft.com/office/officeart/2018/2/layout/IconVerticalSolidList"/>
    <dgm:cxn modelId="{515A194F-7B8D-46BB-B467-6D9E2283E5BE}" type="presParOf" srcId="{3B2887E8-5A8A-4077-B82D-0AF673632D07}" destId="{FAF66203-1C87-45FD-906D-A63573F54839}" srcOrd="4" destOrd="0" presId="urn:microsoft.com/office/officeart/2018/2/layout/IconVerticalSolidList"/>
    <dgm:cxn modelId="{1171861B-9244-48D3-965F-C19A7E250D4B}" type="presParOf" srcId="{FAF66203-1C87-45FD-906D-A63573F54839}" destId="{D11E1AF2-6CDF-4284-ABED-8EBF1DE29701}" srcOrd="0" destOrd="0" presId="urn:microsoft.com/office/officeart/2018/2/layout/IconVerticalSolidList"/>
    <dgm:cxn modelId="{D0DCBDDC-027E-4FC6-8D04-CF9C6B346A18}" type="presParOf" srcId="{FAF66203-1C87-45FD-906D-A63573F54839}" destId="{01BFABC2-38CA-4F0A-BE17-9CB2F6F10952}" srcOrd="1" destOrd="0" presId="urn:microsoft.com/office/officeart/2018/2/layout/IconVerticalSolidList"/>
    <dgm:cxn modelId="{49EBDAC5-2A17-4DE9-9E70-F9A7758EDF6F}" type="presParOf" srcId="{FAF66203-1C87-45FD-906D-A63573F54839}" destId="{54CC76F4-9A22-461F-BF1D-CA545B55EAD9}" srcOrd="2" destOrd="0" presId="urn:microsoft.com/office/officeart/2018/2/layout/IconVerticalSolidList"/>
    <dgm:cxn modelId="{3B1F1C5B-89D9-423C-9B39-DE8269CAC2D1}" type="presParOf" srcId="{FAF66203-1C87-45FD-906D-A63573F54839}" destId="{0CAFFBDC-BD7F-4BCF-8AA2-55818E85FEB6}" srcOrd="3" destOrd="0" presId="urn:microsoft.com/office/officeart/2018/2/layout/IconVerticalSolidList"/>
    <dgm:cxn modelId="{C8CF4293-86E5-4400-B6CF-2377E29B34F4}" type="presParOf" srcId="{3B2887E8-5A8A-4077-B82D-0AF673632D07}" destId="{C7CD104F-2004-4DA3-8017-8A65167E39FD}" srcOrd="5" destOrd="0" presId="urn:microsoft.com/office/officeart/2018/2/layout/IconVerticalSolidList"/>
    <dgm:cxn modelId="{BD9D179C-17F6-4149-81F5-08DC0F0F3595}" type="presParOf" srcId="{3B2887E8-5A8A-4077-B82D-0AF673632D07}" destId="{D3F5B1F1-7861-4EAF-A96F-57E691247982}" srcOrd="6" destOrd="0" presId="urn:microsoft.com/office/officeart/2018/2/layout/IconVerticalSolidList"/>
    <dgm:cxn modelId="{48D9ACF4-BABB-471F-B6D3-1AA60319F330}" type="presParOf" srcId="{D3F5B1F1-7861-4EAF-A96F-57E691247982}" destId="{4B17DC52-B07E-44EB-B97F-1F26EF7AD7E4}" srcOrd="0" destOrd="0" presId="urn:microsoft.com/office/officeart/2018/2/layout/IconVerticalSolidList"/>
    <dgm:cxn modelId="{1C2BE138-1797-49BA-A6A3-259A8F09E76C}" type="presParOf" srcId="{D3F5B1F1-7861-4EAF-A96F-57E691247982}" destId="{B72ACF3F-3DC3-4CC8-A932-18398EAA637A}" srcOrd="1" destOrd="0" presId="urn:microsoft.com/office/officeart/2018/2/layout/IconVerticalSolidList"/>
    <dgm:cxn modelId="{0B988979-0014-43AC-9399-5A2FE094BADB}" type="presParOf" srcId="{D3F5B1F1-7861-4EAF-A96F-57E691247982}" destId="{113A5A67-3C5A-43BC-8E7C-544AF2D6981A}" srcOrd="2" destOrd="0" presId="urn:microsoft.com/office/officeart/2018/2/layout/IconVerticalSolidList"/>
    <dgm:cxn modelId="{B1BD8A5D-08CC-4BE3-B70B-521678C08A12}" type="presParOf" srcId="{D3F5B1F1-7861-4EAF-A96F-57E691247982}" destId="{FC9EFC07-DD6B-46D8-847E-3E7BE5A4431C}" srcOrd="3" destOrd="0" presId="urn:microsoft.com/office/officeart/2018/2/layout/IconVerticalSolidList"/>
    <dgm:cxn modelId="{774B11B0-57C2-44CF-B0FA-41463FDAD997}" type="presParOf" srcId="{3B2887E8-5A8A-4077-B82D-0AF673632D07}" destId="{ABEB46D9-BCD4-41CF-9044-CDC217745129}" srcOrd="7" destOrd="0" presId="urn:microsoft.com/office/officeart/2018/2/layout/IconVerticalSolidList"/>
    <dgm:cxn modelId="{B0E75E2B-7533-412E-9D72-C98FC074B73F}" type="presParOf" srcId="{3B2887E8-5A8A-4077-B82D-0AF673632D07}" destId="{1066ADBF-38DD-40A3-8C55-3734388A697D}" srcOrd="8" destOrd="0" presId="urn:microsoft.com/office/officeart/2018/2/layout/IconVerticalSolidList"/>
    <dgm:cxn modelId="{DF20E95C-16E2-4D00-8616-5D70DF116C06}" type="presParOf" srcId="{1066ADBF-38DD-40A3-8C55-3734388A697D}" destId="{5A6A8B56-39C1-4E92-AF8B-ECFADBFF4EA0}" srcOrd="0" destOrd="0" presId="urn:microsoft.com/office/officeart/2018/2/layout/IconVerticalSolidList"/>
    <dgm:cxn modelId="{AB8F7D40-09FC-4166-B30B-A1830474C9D1}" type="presParOf" srcId="{1066ADBF-38DD-40A3-8C55-3734388A697D}" destId="{D845789E-9D3C-41ED-8242-CFDDF86DCF00}" srcOrd="1" destOrd="0" presId="urn:microsoft.com/office/officeart/2018/2/layout/IconVerticalSolidList"/>
    <dgm:cxn modelId="{2B7EF102-C5A2-47BA-BF11-7CEA4569AF56}" type="presParOf" srcId="{1066ADBF-38DD-40A3-8C55-3734388A697D}" destId="{D2FED32D-7AAD-48B7-ADC4-2EFEA98BA2F6}" srcOrd="2" destOrd="0" presId="urn:microsoft.com/office/officeart/2018/2/layout/IconVerticalSolidList"/>
    <dgm:cxn modelId="{4C928818-57D0-4361-B708-89168137FD1D}" type="presParOf" srcId="{1066ADBF-38DD-40A3-8C55-3734388A697D}" destId="{388BF5EA-1C40-438F-B194-C50F93B7BE3F}" srcOrd="3" destOrd="0" presId="urn:microsoft.com/office/officeart/2018/2/layout/IconVerticalSolidList"/>
    <dgm:cxn modelId="{7ACA4B32-445A-4BD9-9E10-0DC8F992F9A8}" type="presParOf" srcId="{3B2887E8-5A8A-4077-B82D-0AF673632D07}" destId="{3E55F478-3A82-4B5F-A65A-3EB7AF7378F9}" srcOrd="9" destOrd="0" presId="urn:microsoft.com/office/officeart/2018/2/layout/IconVerticalSolidList"/>
    <dgm:cxn modelId="{7DC4E831-071D-4E01-9B97-89C68D45C242}" type="presParOf" srcId="{3B2887E8-5A8A-4077-B82D-0AF673632D07}" destId="{A13861B4-9AAB-47F9-9857-FBD0A6E75982}" srcOrd="10" destOrd="0" presId="urn:microsoft.com/office/officeart/2018/2/layout/IconVerticalSolidList"/>
    <dgm:cxn modelId="{61C54AAE-7BA7-4A18-AC0E-E12D4028C303}" type="presParOf" srcId="{A13861B4-9AAB-47F9-9857-FBD0A6E75982}" destId="{9AB60CEC-1D25-409B-B34F-6F0F98FE0460}" srcOrd="0" destOrd="0" presId="urn:microsoft.com/office/officeart/2018/2/layout/IconVerticalSolidList"/>
    <dgm:cxn modelId="{6AE15409-EC10-4080-8924-0A73F83D46C9}" type="presParOf" srcId="{A13861B4-9AAB-47F9-9857-FBD0A6E75982}" destId="{D139F1B6-C13E-4F46-AC5B-F3088CE1BB2E}" srcOrd="1" destOrd="0" presId="urn:microsoft.com/office/officeart/2018/2/layout/IconVerticalSolidList"/>
    <dgm:cxn modelId="{A9DB77CA-E1ED-425A-A420-982C2A268C81}" type="presParOf" srcId="{A13861B4-9AAB-47F9-9857-FBD0A6E75982}" destId="{68281121-7578-420C-B00A-B3C0D7FD62D3}" srcOrd="2" destOrd="0" presId="urn:microsoft.com/office/officeart/2018/2/layout/IconVerticalSolidList"/>
    <dgm:cxn modelId="{ACF0F725-079E-40BE-B44B-254CB225C83E}" type="presParOf" srcId="{A13861B4-9AAB-47F9-9857-FBD0A6E75982}" destId="{7FBE5D3F-2E7C-4D64-98BC-82B193521AE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08BB0B5-0DB5-4760-AD57-CB6EB67BEBF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B48E2E1-F708-4BAF-8101-B091D53FB302}">
      <dgm:prSet/>
      <dgm:spPr/>
      <dgm:t>
        <a:bodyPr/>
        <a:lstStyle/>
        <a:p>
          <a:pPr>
            <a:lnSpc>
              <a:spcPct val="100000"/>
            </a:lnSpc>
          </a:pPr>
          <a:r>
            <a:rPr lang="en-IN"/>
            <a:t>Larger budgets tend to have higher success rates, likely due to strong marketing and investor trust.</a:t>
          </a:r>
          <a:endParaRPr lang="en-US"/>
        </a:p>
      </dgm:t>
    </dgm:pt>
    <dgm:pt modelId="{9BC2768B-EC26-4D57-BB45-A0C31ADC31C5}" type="parTrans" cxnId="{34020B70-A45C-4E6E-8B3C-917C2FED086D}">
      <dgm:prSet/>
      <dgm:spPr/>
      <dgm:t>
        <a:bodyPr/>
        <a:lstStyle/>
        <a:p>
          <a:endParaRPr lang="en-US"/>
        </a:p>
      </dgm:t>
    </dgm:pt>
    <dgm:pt modelId="{8C754763-6D7F-424B-B6F7-BBB300055BB8}" type="sibTrans" cxnId="{34020B70-A45C-4E6E-8B3C-917C2FED086D}">
      <dgm:prSet/>
      <dgm:spPr/>
      <dgm:t>
        <a:bodyPr/>
        <a:lstStyle/>
        <a:p>
          <a:endParaRPr lang="en-US"/>
        </a:p>
      </dgm:t>
    </dgm:pt>
    <dgm:pt modelId="{38EB61A4-2852-4AE7-AB66-C9AB4E7261EA}">
      <dgm:prSet/>
      <dgm:spPr/>
      <dgm:t>
        <a:bodyPr/>
        <a:lstStyle/>
        <a:p>
          <a:pPr>
            <a:lnSpc>
              <a:spcPct val="100000"/>
            </a:lnSpc>
          </a:pPr>
          <a:r>
            <a:rPr lang="en-IN"/>
            <a:t>Smaller-scale projects also perform well as they have lower financial goals.</a:t>
          </a:r>
          <a:endParaRPr lang="en-US"/>
        </a:p>
      </dgm:t>
    </dgm:pt>
    <dgm:pt modelId="{E4835D6F-2C84-42E0-A118-1A5F40ED0D71}" type="parTrans" cxnId="{311C644F-02BC-406A-A672-6E06D4CEA05B}">
      <dgm:prSet/>
      <dgm:spPr/>
      <dgm:t>
        <a:bodyPr/>
        <a:lstStyle/>
        <a:p>
          <a:endParaRPr lang="en-US"/>
        </a:p>
      </dgm:t>
    </dgm:pt>
    <dgm:pt modelId="{8AC8B009-E9D0-4ECB-B4D0-9F37F7B392EA}" type="sibTrans" cxnId="{311C644F-02BC-406A-A672-6E06D4CEA05B}">
      <dgm:prSet/>
      <dgm:spPr/>
      <dgm:t>
        <a:bodyPr/>
        <a:lstStyle/>
        <a:p>
          <a:endParaRPr lang="en-US"/>
        </a:p>
      </dgm:t>
    </dgm:pt>
    <dgm:pt modelId="{18BA96BA-C93A-4374-B5BD-445F7C1778A6}">
      <dgm:prSet/>
      <dgm:spPr/>
      <dgm:t>
        <a:bodyPr/>
        <a:lstStyle/>
        <a:p>
          <a:pPr>
            <a:lnSpc>
              <a:spcPct val="100000"/>
            </a:lnSpc>
          </a:pPr>
          <a:r>
            <a:rPr lang="en-IN"/>
            <a:t>Medium-scale projects have the highest success rate (623.54%).</a:t>
          </a:r>
          <a:endParaRPr lang="en-US"/>
        </a:p>
      </dgm:t>
    </dgm:pt>
    <dgm:pt modelId="{F374D590-799F-4B1A-A2F5-9101B033BDDE}" type="parTrans" cxnId="{44B82263-9A13-4D3C-ABDB-12D2E3B51116}">
      <dgm:prSet/>
      <dgm:spPr/>
      <dgm:t>
        <a:bodyPr/>
        <a:lstStyle/>
        <a:p>
          <a:endParaRPr lang="en-US"/>
        </a:p>
      </dgm:t>
    </dgm:pt>
    <dgm:pt modelId="{E746DE38-E561-4511-81AC-1C39E8C1EFD6}" type="sibTrans" cxnId="{44B82263-9A13-4D3C-ABDB-12D2E3B51116}">
      <dgm:prSet/>
      <dgm:spPr/>
      <dgm:t>
        <a:bodyPr/>
        <a:lstStyle/>
        <a:p>
          <a:endParaRPr lang="en-US"/>
        </a:p>
      </dgm:t>
    </dgm:pt>
    <dgm:pt modelId="{1A927A92-EB61-46E8-BD63-4BACBB398C68}">
      <dgm:prSet/>
      <dgm:spPr/>
      <dgm:t>
        <a:bodyPr/>
        <a:lstStyle/>
        <a:p>
          <a:pPr>
            <a:lnSpc>
              <a:spcPct val="100000"/>
            </a:lnSpc>
          </a:pPr>
          <a:r>
            <a:rPr lang="en-IN"/>
            <a:t>Projects aiming for moderate funding have a higher chance of reaching their goal compared to very high or very low targets.</a:t>
          </a:r>
          <a:endParaRPr lang="en-US"/>
        </a:p>
      </dgm:t>
    </dgm:pt>
    <dgm:pt modelId="{E9094910-5FF5-4665-A325-3C1817E2FC33}" type="parTrans" cxnId="{5C860056-19F5-4C4E-BE3A-76E4E2DB5736}">
      <dgm:prSet/>
      <dgm:spPr/>
      <dgm:t>
        <a:bodyPr/>
        <a:lstStyle/>
        <a:p>
          <a:endParaRPr lang="en-US"/>
        </a:p>
      </dgm:t>
    </dgm:pt>
    <dgm:pt modelId="{037DB595-A1AB-42A1-A523-6643C3586BE8}" type="sibTrans" cxnId="{5C860056-19F5-4C4E-BE3A-76E4E2DB5736}">
      <dgm:prSet/>
      <dgm:spPr/>
      <dgm:t>
        <a:bodyPr/>
        <a:lstStyle/>
        <a:p>
          <a:endParaRPr lang="en-US"/>
        </a:p>
      </dgm:t>
    </dgm:pt>
    <dgm:pt modelId="{13CA5D19-1E5E-486A-8353-5A76AD27A7CA}" type="pres">
      <dgm:prSet presAssocID="{908BB0B5-0DB5-4760-AD57-CB6EB67BEBFB}" presName="root" presStyleCnt="0">
        <dgm:presLayoutVars>
          <dgm:dir/>
          <dgm:resizeHandles val="exact"/>
        </dgm:presLayoutVars>
      </dgm:prSet>
      <dgm:spPr/>
    </dgm:pt>
    <dgm:pt modelId="{1145AF93-BEB1-4127-83E9-F683B0518A1D}" type="pres">
      <dgm:prSet presAssocID="{5B48E2E1-F708-4BAF-8101-B091D53FB302}" presName="compNode" presStyleCnt="0"/>
      <dgm:spPr/>
    </dgm:pt>
    <dgm:pt modelId="{4D296774-76B3-439B-B378-489AB37F8EC7}" type="pres">
      <dgm:prSet presAssocID="{5B48E2E1-F708-4BAF-8101-B091D53FB302}" presName="bgRect" presStyleLbl="bgShp" presStyleIdx="0" presStyleCnt="4"/>
      <dgm:spPr/>
    </dgm:pt>
    <dgm:pt modelId="{688CF393-CDCE-4784-B38F-1E5C47AE1F35}" type="pres">
      <dgm:prSet presAssocID="{5B48E2E1-F708-4BAF-8101-B091D53FB3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uro"/>
        </a:ext>
      </dgm:extLst>
    </dgm:pt>
    <dgm:pt modelId="{79A19FB1-D59D-4F50-883E-20D163FE524A}" type="pres">
      <dgm:prSet presAssocID="{5B48E2E1-F708-4BAF-8101-B091D53FB302}" presName="spaceRect" presStyleCnt="0"/>
      <dgm:spPr/>
    </dgm:pt>
    <dgm:pt modelId="{EC05878D-4487-479B-BF13-6CA71341F88C}" type="pres">
      <dgm:prSet presAssocID="{5B48E2E1-F708-4BAF-8101-B091D53FB302}" presName="parTx" presStyleLbl="revTx" presStyleIdx="0" presStyleCnt="4">
        <dgm:presLayoutVars>
          <dgm:chMax val="0"/>
          <dgm:chPref val="0"/>
        </dgm:presLayoutVars>
      </dgm:prSet>
      <dgm:spPr/>
    </dgm:pt>
    <dgm:pt modelId="{33923D26-42C9-483B-AF24-4E3886638662}" type="pres">
      <dgm:prSet presAssocID="{8C754763-6D7F-424B-B6F7-BBB300055BB8}" presName="sibTrans" presStyleCnt="0"/>
      <dgm:spPr/>
    </dgm:pt>
    <dgm:pt modelId="{3FD3A7DA-3C21-473E-96EE-74BDB0DB82BD}" type="pres">
      <dgm:prSet presAssocID="{38EB61A4-2852-4AE7-AB66-C9AB4E7261EA}" presName="compNode" presStyleCnt="0"/>
      <dgm:spPr/>
    </dgm:pt>
    <dgm:pt modelId="{41A3E343-E91D-42A8-89B0-B1AB1E51BDE9}" type="pres">
      <dgm:prSet presAssocID="{38EB61A4-2852-4AE7-AB66-C9AB4E7261EA}" presName="bgRect" presStyleLbl="bgShp" presStyleIdx="1" presStyleCnt="4"/>
      <dgm:spPr/>
    </dgm:pt>
    <dgm:pt modelId="{DA316B15-016A-4BD4-B180-4021D744E485}" type="pres">
      <dgm:prSet presAssocID="{38EB61A4-2852-4AE7-AB66-C9AB4E7261E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275B045B-52CD-4750-8F62-0E21ECE65D75}" type="pres">
      <dgm:prSet presAssocID="{38EB61A4-2852-4AE7-AB66-C9AB4E7261EA}" presName="spaceRect" presStyleCnt="0"/>
      <dgm:spPr/>
    </dgm:pt>
    <dgm:pt modelId="{37DA4AAB-739E-4701-925A-2F5A83ECF59D}" type="pres">
      <dgm:prSet presAssocID="{38EB61A4-2852-4AE7-AB66-C9AB4E7261EA}" presName="parTx" presStyleLbl="revTx" presStyleIdx="1" presStyleCnt="4">
        <dgm:presLayoutVars>
          <dgm:chMax val="0"/>
          <dgm:chPref val="0"/>
        </dgm:presLayoutVars>
      </dgm:prSet>
      <dgm:spPr/>
    </dgm:pt>
    <dgm:pt modelId="{B5FAE580-B3E6-44C6-8AF3-570C68C88814}" type="pres">
      <dgm:prSet presAssocID="{8AC8B009-E9D0-4ECB-B4D0-9F37F7B392EA}" presName="sibTrans" presStyleCnt="0"/>
      <dgm:spPr/>
    </dgm:pt>
    <dgm:pt modelId="{1FC10B07-3436-4A43-AD87-EAA27F74A2CB}" type="pres">
      <dgm:prSet presAssocID="{18BA96BA-C93A-4374-B5BD-445F7C1778A6}" presName="compNode" presStyleCnt="0"/>
      <dgm:spPr/>
    </dgm:pt>
    <dgm:pt modelId="{E9D987AE-1B89-48CA-AE04-8E16658F1852}" type="pres">
      <dgm:prSet presAssocID="{18BA96BA-C93A-4374-B5BD-445F7C1778A6}" presName="bgRect" presStyleLbl="bgShp" presStyleIdx="2" presStyleCnt="4"/>
      <dgm:spPr/>
    </dgm:pt>
    <dgm:pt modelId="{55F6FA66-B962-4A65-953E-2F4BCFEF367A}" type="pres">
      <dgm:prSet presAssocID="{18BA96BA-C93A-4374-B5BD-445F7C1778A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r"/>
        </a:ext>
      </dgm:extLst>
    </dgm:pt>
    <dgm:pt modelId="{30ECD82E-C612-4881-8E8C-5492BDE738DA}" type="pres">
      <dgm:prSet presAssocID="{18BA96BA-C93A-4374-B5BD-445F7C1778A6}" presName="spaceRect" presStyleCnt="0"/>
      <dgm:spPr/>
    </dgm:pt>
    <dgm:pt modelId="{66B23541-B272-43EC-BD64-10C67A5D9869}" type="pres">
      <dgm:prSet presAssocID="{18BA96BA-C93A-4374-B5BD-445F7C1778A6}" presName="parTx" presStyleLbl="revTx" presStyleIdx="2" presStyleCnt="4">
        <dgm:presLayoutVars>
          <dgm:chMax val="0"/>
          <dgm:chPref val="0"/>
        </dgm:presLayoutVars>
      </dgm:prSet>
      <dgm:spPr/>
    </dgm:pt>
    <dgm:pt modelId="{72656148-0ED7-4941-AADD-4FF717A17C77}" type="pres">
      <dgm:prSet presAssocID="{E746DE38-E561-4511-81AC-1C39E8C1EFD6}" presName="sibTrans" presStyleCnt="0"/>
      <dgm:spPr/>
    </dgm:pt>
    <dgm:pt modelId="{0D958691-36C1-4310-9779-B5DF6F40F2D5}" type="pres">
      <dgm:prSet presAssocID="{1A927A92-EB61-46E8-BD63-4BACBB398C68}" presName="compNode" presStyleCnt="0"/>
      <dgm:spPr/>
    </dgm:pt>
    <dgm:pt modelId="{C9B342F6-7FD5-4188-8C4A-C199FEC42F93}" type="pres">
      <dgm:prSet presAssocID="{1A927A92-EB61-46E8-BD63-4BACBB398C68}" presName="bgRect" presStyleLbl="bgShp" presStyleIdx="3" presStyleCnt="4"/>
      <dgm:spPr/>
    </dgm:pt>
    <dgm:pt modelId="{85423E8D-F00E-44D9-9309-C3C5266F5B36}" type="pres">
      <dgm:prSet presAssocID="{1A927A92-EB61-46E8-BD63-4BACBB398C6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9674B940-482C-4D42-BCFD-FE38FCF09DC6}" type="pres">
      <dgm:prSet presAssocID="{1A927A92-EB61-46E8-BD63-4BACBB398C68}" presName="spaceRect" presStyleCnt="0"/>
      <dgm:spPr/>
    </dgm:pt>
    <dgm:pt modelId="{81664656-CDB7-48C7-956E-8CCED9CCC80C}" type="pres">
      <dgm:prSet presAssocID="{1A927A92-EB61-46E8-BD63-4BACBB398C68}" presName="parTx" presStyleLbl="revTx" presStyleIdx="3" presStyleCnt="4">
        <dgm:presLayoutVars>
          <dgm:chMax val="0"/>
          <dgm:chPref val="0"/>
        </dgm:presLayoutVars>
      </dgm:prSet>
      <dgm:spPr/>
    </dgm:pt>
  </dgm:ptLst>
  <dgm:cxnLst>
    <dgm:cxn modelId="{44B82263-9A13-4D3C-ABDB-12D2E3B51116}" srcId="{908BB0B5-0DB5-4760-AD57-CB6EB67BEBFB}" destId="{18BA96BA-C93A-4374-B5BD-445F7C1778A6}" srcOrd="2" destOrd="0" parTransId="{F374D590-799F-4B1A-A2F5-9101B033BDDE}" sibTransId="{E746DE38-E561-4511-81AC-1C39E8C1EFD6}"/>
    <dgm:cxn modelId="{81A31C4F-4D46-45AB-8F45-97ADF593EBA6}" type="presOf" srcId="{908BB0B5-0DB5-4760-AD57-CB6EB67BEBFB}" destId="{13CA5D19-1E5E-486A-8353-5A76AD27A7CA}" srcOrd="0" destOrd="0" presId="urn:microsoft.com/office/officeart/2018/2/layout/IconVerticalSolidList"/>
    <dgm:cxn modelId="{311C644F-02BC-406A-A672-6E06D4CEA05B}" srcId="{908BB0B5-0DB5-4760-AD57-CB6EB67BEBFB}" destId="{38EB61A4-2852-4AE7-AB66-C9AB4E7261EA}" srcOrd="1" destOrd="0" parTransId="{E4835D6F-2C84-42E0-A118-1A5F40ED0D71}" sibTransId="{8AC8B009-E9D0-4ECB-B4D0-9F37F7B392EA}"/>
    <dgm:cxn modelId="{34020B70-A45C-4E6E-8B3C-917C2FED086D}" srcId="{908BB0B5-0DB5-4760-AD57-CB6EB67BEBFB}" destId="{5B48E2E1-F708-4BAF-8101-B091D53FB302}" srcOrd="0" destOrd="0" parTransId="{9BC2768B-EC26-4D57-BB45-A0C31ADC31C5}" sibTransId="{8C754763-6D7F-424B-B6F7-BBB300055BB8}"/>
    <dgm:cxn modelId="{5C860056-19F5-4C4E-BE3A-76E4E2DB5736}" srcId="{908BB0B5-0DB5-4760-AD57-CB6EB67BEBFB}" destId="{1A927A92-EB61-46E8-BD63-4BACBB398C68}" srcOrd="3" destOrd="0" parTransId="{E9094910-5FF5-4665-A325-3C1817E2FC33}" sibTransId="{037DB595-A1AB-42A1-A523-6643C3586BE8}"/>
    <dgm:cxn modelId="{85246D5A-518A-4853-AD98-05F734C0FFDC}" type="presOf" srcId="{18BA96BA-C93A-4374-B5BD-445F7C1778A6}" destId="{66B23541-B272-43EC-BD64-10C67A5D9869}" srcOrd="0" destOrd="0" presId="urn:microsoft.com/office/officeart/2018/2/layout/IconVerticalSolidList"/>
    <dgm:cxn modelId="{97AD03B1-E3FB-4DF7-9FE9-315B10AD87CB}" type="presOf" srcId="{38EB61A4-2852-4AE7-AB66-C9AB4E7261EA}" destId="{37DA4AAB-739E-4701-925A-2F5A83ECF59D}" srcOrd="0" destOrd="0" presId="urn:microsoft.com/office/officeart/2018/2/layout/IconVerticalSolidList"/>
    <dgm:cxn modelId="{62F136B7-B8E5-442E-912D-7EC9928D7440}" type="presOf" srcId="{5B48E2E1-F708-4BAF-8101-B091D53FB302}" destId="{EC05878D-4487-479B-BF13-6CA71341F88C}" srcOrd="0" destOrd="0" presId="urn:microsoft.com/office/officeart/2018/2/layout/IconVerticalSolidList"/>
    <dgm:cxn modelId="{2E1A0CD5-5422-4F55-A602-8352E27E5383}" type="presOf" srcId="{1A927A92-EB61-46E8-BD63-4BACBB398C68}" destId="{81664656-CDB7-48C7-956E-8CCED9CCC80C}" srcOrd="0" destOrd="0" presId="urn:microsoft.com/office/officeart/2018/2/layout/IconVerticalSolidList"/>
    <dgm:cxn modelId="{4916B65D-6860-4FDF-8608-0918D030A73B}" type="presParOf" srcId="{13CA5D19-1E5E-486A-8353-5A76AD27A7CA}" destId="{1145AF93-BEB1-4127-83E9-F683B0518A1D}" srcOrd="0" destOrd="0" presId="urn:microsoft.com/office/officeart/2018/2/layout/IconVerticalSolidList"/>
    <dgm:cxn modelId="{BC9B6277-7666-44BA-B141-5A27EED67EF3}" type="presParOf" srcId="{1145AF93-BEB1-4127-83E9-F683B0518A1D}" destId="{4D296774-76B3-439B-B378-489AB37F8EC7}" srcOrd="0" destOrd="0" presId="urn:microsoft.com/office/officeart/2018/2/layout/IconVerticalSolidList"/>
    <dgm:cxn modelId="{D4C4DB09-2908-4F23-8A25-03237CDF3B53}" type="presParOf" srcId="{1145AF93-BEB1-4127-83E9-F683B0518A1D}" destId="{688CF393-CDCE-4784-B38F-1E5C47AE1F35}" srcOrd="1" destOrd="0" presId="urn:microsoft.com/office/officeart/2018/2/layout/IconVerticalSolidList"/>
    <dgm:cxn modelId="{5E6811EA-8366-4E58-8DBF-BE0B20EFC6D8}" type="presParOf" srcId="{1145AF93-BEB1-4127-83E9-F683B0518A1D}" destId="{79A19FB1-D59D-4F50-883E-20D163FE524A}" srcOrd="2" destOrd="0" presId="urn:microsoft.com/office/officeart/2018/2/layout/IconVerticalSolidList"/>
    <dgm:cxn modelId="{F77D0169-E555-47F0-8D78-7DC045A9F86A}" type="presParOf" srcId="{1145AF93-BEB1-4127-83E9-F683B0518A1D}" destId="{EC05878D-4487-479B-BF13-6CA71341F88C}" srcOrd="3" destOrd="0" presId="urn:microsoft.com/office/officeart/2018/2/layout/IconVerticalSolidList"/>
    <dgm:cxn modelId="{EFDF7C2B-6151-4BC0-B903-3CB1C3071CF1}" type="presParOf" srcId="{13CA5D19-1E5E-486A-8353-5A76AD27A7CA}" destId="{33923D26-42C9-483B-AF24-4E3886638662}" srcOrd="1" destOrd="0" presId="urn:microsoft.com/office/officeart/2018/2/layout/IconVerticalSolidList"/>
    <dgm:cxn modelId="{BD7FA1B0-0BDB-4EF2-BA39-390BF6B3718C}" type="presParOf" srcId="{13CA5D19-1E5E-486A-8353-5A76AD27A7CA}" destId="{3FD3A7DA-3C21-473E-96EE-74BDB0DB82BD}" srcOrd="2" destOrd="0" presId="urn:microsoft.com/office/officeart/2018/2/layout/IconVerticalSolidList"/>
    <dgm:cxn modelId="{687F8B84-817D-4F2D-9214-E733E642AF36}" type="presParOf" srcId="{3FD3A7DA-3C21-473E-96EE-74BDB0DB82BD}" destId="{41A3E343-E91D-42A8-89B0-B1AB1E51BDE9}" srcOrd="0" destOrd="0" presId="urn:microsoft.com/office/officeart/2018/2/layout/IconVerticalSolidList"/>
    <dgm:cxn modelId="{2682BF6D-2452-40CD-AD3C-E8751718C0EF}" type="presParOf" srcId="{3FD3A7DA-3C21-473E-96EE-74BDB0DB82BD}" destId="{DA316B15-016A-4BD4-B180-4021D744E485}" srcOrd="1" destOrd="0" presId="urn:microsoft.com/office/officeart/2018/2/layout/IconVerticalSolidList"/>
    <dgm:cxn modelId="{8E656886-F3AC-497A-92D4-E4E863BE83C2}" type="presParOf" srcId="{3FD3A7DA-3C21-473E-96EE-74BDB0DB82BD}" destId="{275B045B-52CD-4750-8F62-0E21ECE65D75}" srcOrd="2" destOrd="0" presId="urn:microsoft.com/office/officeart/2018/2/layout/IconVerticalSolidList"/>
    <dgm:cxn modelId="{60FAE4C5-A8A0-4C1A-B94D-84DDE38DB4CA}" type="presParOf" srcId="{3FD3A7DA-3C21-473E-96EE-74BDB0DB82BD}" destId="{37DA4AAB-739E-4701-925A-2F5A83ECF59D}" srcOrd="3" destOrd="0" presId="urn:microsoft.com/office/officeart/2018/2/layout/IconVerticalSolidList"/>
    <dgm:cxn modelId="{3B82D47F-1CB7-4AAA-9F94-26699F9BEF29}" type="presParOf" srcId="{13CA5D19-1E5E-486A-8353-5A76AD27A7CA}" destId="{B5FAE580-B3E6-44C6-8AF3-570C68C88814}" srcOrd="3" destOrd="0" presId="urn:microsoft.com/office/officeart/2018/2/layout/IconVerticalSolidList"/>
    <dgm:cxn modelId="{38EDE1C5-5850-43D2-B5CD-BF1BD9E75944}" type="presParOf" srcId="{13CA5D19-1E5E-486A-8353-5A76AD27A7CA}" destId="{1FC10B07-3436-4A43-AD87-EAA27F74A2CB}" srcOrd="4" destOrd="0" presId="urn:microsoft.com/office/officeart/2018/2/layout/IconVerticalSolidList"/>
    <dgm:cxn modelId="{E05130FA-B45D-4DEF-BFDE-84D92ECCD8E5}" type="presParOf" srcId="{1FC10B07-3436-4A43-AD87-EAA27F74A2CB}" destId="{E9D987AE-1B89-48CA-AE04-8E16658F1852}" srcOrd="0" destOrd="0" presId="urn:microsoft.com/office/officeart/2018/2/layout/IconVerticalSolidList"/>
    <dgm:cxn modelId="{33FFB3FC-E720-4755-95D3-EF0E1159127A}" type="presParOf" srcId="{1FC10B07-3436-4A43-AD87-EAA27F74A2CB}" destId="{55F6FA66-B962-4A65-953E-2F4BCFEF367A}" srcOrd="1" destOrd="0" presId="urn:microsoft.com/office/officeart/2018/2/layout/IconVerticalSolidList"/>
    <dgm:cxn modelId="{8A74773B-7A47-4215-B3B5-6ED4E84C8919}" type="presParOf" srcId="{1FC10B07-3436-4A43-AD87-EAA27F74A2CB}" destId="{30ECD82E-C612-4881-8E8C-5492BDE738DA}" srcOrd="2" destOrd="0" presId="urn:microsoft.com/office/officeart/2018/2/layout/IconVerticalSolidList"/>
    <dgm:cxn modelId="{CDB25313-DDE7-4BFC-BB5F-30ED1A0C6D5D}" type="presParOf" srcId="{1FC10B07-3436-4A43-AD87-EAA27F74A2CB}" destId="{66B23541-B272-43EC-BD64-10C67A5D9869}" srcOrd="3" destOrd="0" presId="urn:microsoft.com/office/officeart/2018/2/layout/IconVerticalSolidList"/>
    <dgm:cxn modelId="{B122496C-7B58-4BF4-8E21-3E23B6D787B3}" type="presParOf" srcId="{13CA5D19-1E5E-486A-8353-5A76AD27A7CA}" destId="{72656148-0ED7-4941-AADD-4FF717A17C77}" srcOrd="5" destOrd="0" presId="urn:microsoft.com/office/officeart/2018/2/layout/IconVerticalSolidList"/>
    <dgm:cxn modelId="{31A86767-88D5-40A1-9C96-8E85A1C8F27A}" type="presParOf" srcId="{13CA5D19-1E5E-486A-8353-5A76AD27A7CA}" destId="{0D958691-36C1-4310-9779-B5DF6F40F2D5}" srcOrd="6" destOrd="0" presId="urn:microsoft.com/office/officeart/2018/2/layout/IconVerticalSolidList"/>
    <dgm:cxn modelId="{1801D799-3934-44C0-A0AD-ECB1DD814508}" type="presParOf" srcId="{0D958691-36C1-4310-9779-B5DF6F40F2D5}" destId="{C9B342F6-7FD5-4188-8C4A-C199FEC42F93}" srcOrd="0" destOrd="0" presId="urn:microsoft.com/office/officeart/2018/2/layout/IconVerticalSolidList"/>
    <dgm:cxn modelId="{08A41E1C-09F3-4B38-B96E-0063CDBF99BD}" type="presParOf" srcId="{0D958691-36C1-4310-9779-B5DF6F40F2D5}" destId="{85423E8D-F00E-44D9-9309-C3C5266F5B36}" srcOrd="1" destOrd="0" presId="urn:microsoft.com/office/officeart/2018/2/layout/IconVerticalSolidList"/>
    <dgm:cxn modelId="{0FC3665E-835D-406E-B2E9-14DE4A439460}" type="presParOf" srcId="{0D958691-36C1-4310-9779-B5DF6F40F2D5}" destId="{9674B940-482C-4D42-BCFD-FE38FCF09DC6}" srcOrd="2" destOrd="0" presId="urn:microsoft.com/office/officeart/2018/2/layout/IconVerticalSolidList"/>
    <dgm:cxn modelId="{6B9C407F-2840-434F-B12A-324DE9D13A3A}" type="presParOf" srcId="{0D958691-36C1-4310-9779-B5DF6F40F2D5}" destId="{81664656-CDB7-48C7-956E-8CCED9CCC80C}"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7C25F5-9102-4209-9B6C-6224C7A531D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A976790-45D2-4E3D-9FC4-4A70E4385FBF}">
      <dgm:prSet/>
      <dgm:spPr/>
      <dgm:t>
        <a:bodyPr/>
        <a:lstStyle/>
        <a:p>
          <a:pPr>
            <a:lnSpc>
              <a:spcPct val="100000"/>
            </a:lnSpc>
          </a:pPr>
          <a:r>
            <a:rPr lang="en-US" b="1"/>
            <a:t>Set Realistic Funding Goals</a:t>
          </a:r>
          <a:r>
            <a:rPr lang="en-US"/>
            <a:t>: Medium-scale projects show the highest success rates, suggesting that setting practical and achievable financial targets improves the likelihood of success.</a:t>
          </a:r>
        </a:p>
      </dgm:t>
    </dgm:pt>
    <dgm:pt modelId="{EA37D023-263F-4BFC-8244-C2F93830E5F3}" type="parTrans" cxnId="{53E531F5-B60D-430D-9957-57C914887F62}">
      <dgm:prSet/>
      <dgm:spPr/>
      <dgm:t>
        <a:bodyPr/>
        <a:lstStyle/>
        <a:p>
          <a:endParaRPr lang="en-US"/>
        </a:p>
      </dgm:t>
    </dgm:pt>
    <dgm:pt modelId="{717D32D7-0E81-44E8-BF78-09A12B95394F}" type="sibTrans" cxnId="{53E531F5-B60D-430D-9957-57C914887F62}">
      <dgm:prSet/>
      <dgm:spPr/>
      <dgm:t>
        <a:bodyPr/>
        <a:lstStyle/>
        <a:p>
          <a:endParaRPr lang="en-US"/>
        </a:p>
      </dgm:t>
    </dgm:pt>
    <dgm:pt modelId="{4332E928-575E-45EE-AB23-885C775B4F93}">
      <dgm:prSet/>
      <dgm:spPr/>
      <dgm:t>
        <a:bodyPr/>
        <a:lstStyle/>
        <a:p>
          <a:pPr>
            <a:lnSpc>
              <a:spcPct val="100000"/>
            </a:lnSpc>
          </a:pPr>
          <a:r>
            <a:rPr lang="en-US" b="1"/>
            <a:t>Develop a Strong Marketing Strategy</a:t>
          </a:r>
          <a:r>
            <a:rPr lang="en-US"/>
            <a:t>: Effective promotional campaigns, influencer collaborations, and compelling storytelling can increase visibility and attract more backers.</a:t>
          </a:r>
        </a:p>
      </dgm:t>
    </dgm:pt>
    <dgm:pt modelId="{C95F1399-A432-42A5-9CF7-85634ED69054}" type="parTrans" cxnId="{07AC59F2-C3AC-48E4-B4BC-8A45ECE92FA9}">
      <dgm:prSet/>
      <dgm:spPr/>
      <dgm:t>
        <a:bodyPr/>
        <a:lstStyle/>
        <a:p>
          <a:endParaRPr lang="en-US"/>
        </a:p>
      </dgm:t>
    </dgm:pt>
    <dgm:pt modelId="{24899814-4E7C-497B-80E9-62D2DC91F633}" type="sibTrans" cxnId="{07AC59F2-C3AC-48E4-B4BC-8A45ECE92FA9}">
      <dgm:prSet/>
      <dgm:spPr/>
      <dgm:t>
        <a:bodyPr/>
        <a:lstStyle/>
        <a:p>
          <a:endParaRPr lang="en-US"/>
        </a:p>
      </dgm:t>
    </dgm:pt>
    <dgm:pt modelId="{AE1FE3BB-0FCF-428C-816B-B30E6361B35E}">
      <dgm:prSet/>
      <dgm:spPr/>
      <dgm:t>
        <a:bodyPr/>
        <a:lstStyle/>
        <a:p>
          <a:pPr>
            <a:lnSpc>
              <a:spcPct val="100000"/>
            </a:lnSpc>
          </a:pPr>
          <a:r>
            <a:rPr lang="en-US" b="1"/>
            <a:t>Engage Backers with Incentives</a:t>
          </a:r>
          <a:r>
            <a:rPr lang="en-US"/>
            <a:t>: Offering exclusive rewards, early-bird discounts, and stretch goals can help maintain interest and increase contributions.</a:t>
          </a:r>
        </a:p>
      </dgm:t>
    </dgm:pt>
    <dgm:pt modelId="{5D3A9FB8-C7DF-4AD8-9710-456E54DDDAA9}" type="parTrans" cxnId="{491F4B9E-5112-4077-B68A-D46A7BE90097}">
      <dgm:prSet/>
      <dgm:spPr/>
      <dgm:t>
        <a:bodyPr/>
        <a:lstStyle/>
        <a:p>
          <a:endParaRPr lang="en-US"/>
        </a:p>
      </dgm:t>
    </dgm:pt>
    <dgm:pt modelId="{1F003645-6B0F-416A-B495-65DC1E96CD8D}" type="sibTrans" cxnId="{491F4B9E-5112-4077-B68A-D46A7BE90097}">
      <dgm:prSet/>
      <dgm:spPr/>
      <dgm:t>
        <a:bodyPr/>
        <a:lstStyle/>
        <a:p>
          <a:endParaRPr lang="en-US"/>
        </a:p>
      </dgm:t>
    </dgm:pt>
    <dgm:pt modelId="{9BB35628-3CD1-42A6-BA97-519018774583}">
      <dgm:prSet/>
      <dgm:spPr/>
      <dgm:t>
        <a:bodyPr/>
        <a:lstStyle/>
        <a:p>
          <a:pPr>
            <a:lnSpc>
              <a:spcPct val="100000"/>
            </a:lnSpc>
          </a:pPr>
          <a:r>
            <a:rPr lang="en-US" b="1"/>
            <a:t>Optimize Campaign Duration</a:t>
          </a:r>
          <a:r>
            <a:rPr lang="en-US"/>
            <a:t>: The average duration of successful projects is 32 days, suggesting that campaigns should be neither too short nor too long to maximize engagement and funding potential.</a:t>
          </a:r>
        </a:p>
      </dgm:t>
    </dgm:pt>
    <dgm:pt modelId="{67454834-5EB3-440A-9E5A-E25176980C50}" type="parTrans" cxnId="{BC14197E-61A4-4D60-B7C2-FA51600185A7}">
      <dgm:prSet/>
      <dgm:spPr/>
      <dgm:t>
        <a:bodyPr/>
        <a:lstStyle/>
        <a:p>
          <a:endParaRPr lang="en-US"/>
        </a:p>
      </dgm:t>
    </dgm:pt>
    <dgm:pt modelId="{C4E75882-E3CF-4398-BB9C-F8F0188F80E2}" type="sibTrans" cxnId="{BC14197E-61A4-4D60-B7C2-FA51600185A7}">
      <dgm:prSet/>
      <dgm:spPr/>
      <dgm:t>
        <a:bodyPr/>
        <a:lstStyle/>
        <a:p>
          <a:endParaRPr lang="en-US"/>
        </a:p>
      </dgm:t>
    </dgm:pt>
    <dgm:pt modelId="{19ED39EA-5214-48D0-9556-1DAC5CD114B7}" type="pres">
      <dgm:prSet presAssocID="{DC7C25F5-9102-4209-9B6C-6224C7A531D9}" presName="root" presStyleCnt="0">
        <dgm:presLayoutVars>
          <dgm:dir/>
          <dgm:resizeHandles val="exact"/>
        </dgm:presLayoutVars>
      </dgm:prSet>
      <dgm:spPr/>
    </dgm:pt>
    <dgm:pt modelId="{A0023587-509F-4C77-A970-87177F6B1A71}" type="pres">
      <dgm:prSet presAssocID="{0A976790-45D2-4E3D-9FC4-4A70E4385FBF}" presName="compNode" presStyleCnt="0"/>
      <dgm:spPr/>
    </dgm:pt>
    <dgm:pt modelId="{A8FF4D5B-D78E-47A1-B649-BB99F2241BAF}" type="pres">
      <dgm:prSet presAssocID="{0A976790-45D2-4E3D-9FC4-4A70E4385FBF}" presName="bgRect" presStyleLbl="bgShp" presStyleIdx="0" presStyleCnt="4"/>
      <dgm:spPr/>
    </dgm:pt>
    <dgm:pt modelId="{BC0F48A1-2DE2-43D5-BC84-B5CBF5B5E135}" type="pres">
      <dgm:prSet presAssocID="{0A976790-45D2-4E3D-9FC4-4A70E4385FB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7DC05E93-2C62-4A40-ABEF-BA293EA89EE4}" type="pres">
      <dgm:prSet presAssocID="{0A976790-45D2-4E3D-9FC4-4A70E4385FBF}" presName="spaceRect" presStyleCnt="0"/>
      <dgm:spPr/>
    </dgm:pt>
    <dgm:pt modelId="{1727CD8D-9037-4A24-B6E1-F2D0328FB62A}" type="pres">
      <dgm:prSet presAssocID="{0A976790-45D2-4E3D-9FC4-4A70E4385FBF}" presName="parTx" presStyleLbl="revTx" presStyleIdx="0" presStyleCnt="4">
        <dgm:presLayoutVars>
          <dgm:chMax val="0"/>
          <dgm:chPref val="0"/>
        </dgm:presLayoutVars>
      </dgm:prSet>
      <dgm:spPr/>
    </dgm:pt>
    <dgm:pt modelId="{C5F0D880-75C3-4DC5-B16A-9D23F0A8F134}" type="pres">
      <dgm:prSet presAssocID="{717D32D7-0E81-44E8-BF78-09A12B95394F}" presName="sibTrans" presStyleCnt="0"/>
      <dgm:spPr/>
    </dgm:pt>
    <dgm:pt modelId="{663E3DFF-35B0-48A2-ACBF-40EC20F60D99}" type="pres">
      <dgm:prSet presAssocID="{4332E928-575E-45EE-AB23-885C775B4F93}" presName="compNode" presStyleCnt="0"/>
      <dgm:spPr/>
    </dgm:pt>
    <dgm:pt modelId="{16FC1965-300D-4872-BF3E-CB65388227E3}" type="pres">
      <dgm:prSet presAssocID="{4332E928-575E-45EE-AB23-885C775B4F93}" presName="bgRect" presStyleLbl="bgShp" presStyleIdx="1" presStyleCnt="4"/>
      <dgm:spPr/>
    </dgm:pt>
    <dgm:pt modelId="{FD979703-1B81-46C2-A582-373553AE5E4A}" type="pres">
      <dgm:prSet presAssocID="{4332E928-575E-45EE-AB23-885C775B4F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ting"/>
        </a:ext>
      </dgm:extLst>
    </dgm:pt>
    <dgm:pt modelId="{A6AAE5AC-E98C-44D6-8E91-D46C9BBF1757}" type="pres">
      <dgm:prSet presAssocID="{4332E928-575E-45EE-AB23-885C775B4F93}" presName="spaceRect" presStyleCnt="0"/>
      <dgm:spPr/>
    </dgm:pt>
    <dgm:pt modelId="{72191933-FA97-4387-9576-780F64E7B619}" type="pres">
      <dgm:prSet presAssocID="{4332E928-575E-45EE-AB23-885C775B4F93}" presName="parTx" presStyleLbl="revTx" presStyleIdx="1" presStyleCnt="4">
        <dgm:presLayoutVars>
          <dgm:chMax val="0"/>
          <dgm:chPref val="0"/>
        </dgm:presLayoutVars>
      </dgm:prSet>
      <dgm:spPr/>
    </dgm:pt>
    <dgm:pt modelId="{96CAE9A9-3043-4483-B033-26B314254C53}" type="pres">
      <dgm:prSet presAssocID="{24899814-4E7C-497B-80E9-62D2DC91F633}" presName="sibTrans" presStyleCnt="0"/>
      <dgm:spPr/>
    </dgm:pt>
    <dgm:pt modelId="{0F8689E7-4669-476C-8F70-708910C91EBE}" type="pres">
      <dgm:prSet presAssocID="{AE1FE3BB-0FCF-428C-816B-B30E6361B35E}" presName="compNode" presStyleCnt="0"/>
      <dgm:spPr/>
    </dgm:pt>
    <dgm:pt modelId="{6E9B536E-CCE3-41D2-89DF-289A009F8A58}" type="pres">
      <dgm:prSet presAssocID="{AE1FE3BB-0FCF-428C-816B-B30E6361B35E}" presName="bgRect" presStyleLbl="bgShp" presStyleIdx="2" presStyleCnt="4"/>
      <dgm:spPr/>
    </dgm:pt>
    <dgm:pt modelId="{365706E7-83A0-45FC-A131-E44512D84B12}" type="pres">
      <dgm:prSet presAssocID="{AE1FE3BB-0FCF-428C-816B-B30E6361B35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Envelope"/>
        </a:ext>
      </dgm:extLst>
    </dgm:pt>
    <dgm:pt modelId="{D9741BD1-FEF7-48A2-9139-C8B23E24B73F}" type="pres">
      <dgm:prSet presAssocID="{AE1FE3BB-0FCF-428C-816B-B30E6361B35E}" presName="spaceRect" presStyleCnt="0"/>
      <dgm:spPr/>
    </dgm:pt>
    <dgm:pt modelId="{43543E83-9287-4C6D-805F-1FEF5A2AAC28}" type="pres">
      <dgm:prSet presAssocID="{AE1FE3BB-0FCF-428C-816B-B30E6361B35E}" presName="parTx" presStyleLbl="revTx" presStyleIdx="2" presStyleCnt="4">
        <dgm:presLayoutVars>
          <dgm:chMax val="0"/>
          <dgm:chPref val="0"/>
        </dgm:presLayoutVars>
      </dgm:prSet>
      <dgm:spPr/>
    </dgm:pt>
    <dgm:pt modelId="{DC63C9ED-8A2D-4015-A503-425512A57A7B}" type="pres">
      <dgm:prSet presAssocID="{1F003645-6B0F-416A-B495-65DC1E96CD8D}" presName="sibTrans" presStyleCnt="0"/>
      <dgm:spPr/>
    </dgm:pt>
    <dgm:pt modelId="{2E76055D-55B0-4AE1-A0DE-5A34EDC15C5A}" type="pres">
      <dgm:prSet presAssocID="{9BB35628-3CD1-42A6-BA97-519018774583}" presName="compNode" presStyleCnt="0"/>
      <dgm:spPr/>
    </dgm:pt>
    <dgm:pt modelId="{AC650625-0BF1-4EB7-BC2C-10264BD77C15}" type="pres">
      <dgm:prSet presAssocID="{9BB35628-3CD1-42A6-BA97-519018774583}" presName="bgRect" presStyleLbl="bgShp" presStyleIdx="3" presStyleCnt="4"/>
      <dgm:spPr/>
    </dgm:pt>
    <dgm:pt modelId="{83FCC3B5-9042-4645-AF12-96DA4FFBA087}" type="pres">
      <dgm:prSet presAssocID="{9BB35628-3CD1-42A6-BA97-5190187745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opwatch"/>
        </a:ext>
      </dgm:extLst>
    </dgm:pt>
    <dgm:pt modelId="{F577AC0C-DBC3-4425-84C8-D03CDAA04338}" type="pres">
      <dgm:prSet presAssocID="{9BB35628-3CD1-42A6-BA97-519018774583}" presName="spaceRect" presStyleCnt="0"/>
      <dgm:spPr/>
    </dgm:pt>
    <dgm:pt modelId="{17F02B89-E58D-48C3-8BE5-AE994E82D12B}" type="pres">
      <dgm:prSet presAssocID="{9BB35628-3CD1-42A6-BA97-519018774583}" presName="parTx" presStyleLbl="revTx" presStyleIdx="3" presStyleCnt="4">
        <dgm:presLayoutVars>
          <dgm:chMax val="0"/>
          <dgm:chPref val="0"/>
        </dgm:presLayoutVars>
      </dgm:prSet>
      <dgm:spPr/>
    </dgm:pt>
  </dgm:ptLst>
  <dgm:cxnLst>
    <dgm:cxn modelId="{0286AF0C-22E8-414A-922A-79C2A253C916}" type="presOf" srcId="{4332E928-575E-45EE-AB23-885C775B4F93}" destId="{72191933-FA97-4387-9576-780F64E7B619}" srcOrd="0" destOrd="0" presId="urn:microsoft.com/office/officeart/2018/2/layout/IconVerticalSolidList"/>
    <dgm:cxn modelId="{BC14197E-61A4-4D60-B7C2-FA51600185A7}" srcId="{DC7C25F5-9102-4209-9B6C-6224C7A531D9}" destId="{9BB35628-3CD1-42A6-BA97-519018774583}" srcOrd="3" destOrd="0" parTransId="{67454834-5EB3-440A-9E5A-E25176980C50}" sibTransId="{C4E75882-E3CF-4398-BB9C-F8F0188F80E2}"/>
    <dgm:cxn modelId="{882F459A-6D3A-482D-8AD4-4A8868F7429B}" type="presOf" srcId="{DC7C25F5-9102-4209-9B6C-6224C7A531D9}" destId="{19ED39EA-5214-48D0-9556-1DAC5CD114B7}" srcOrd="0" destOrd="0" presId="urn:microsoft.com/office/officeart/2018/2/layout/IconVerticalSolidList"/>
    <dgm:cxn modelId="{491F4B9E-5112-4077-B68A-D46A7BE90097}" srcId="{DC7C25F5-9102-4209-9B6C-6224C7A531D9}" destId="{AE1FE3BB-0FCF-428C-816B-B30E6361B35E}" srcOrd="2" destOrd="0" parTransId="{5D3A9FB8-C7DF-4AD8-9710-456E54DDDAA9}" sibTransId="{1F003645-6B0F-416A-B495-65DC1E96CD8D}"/>
    <dgm:cxn modelId="{DBC704B7-273E-49DB-8211-0A5D3A454723}" type="presOf" srcId="{0A976790-45D2-4E3D-9FC4-4A70E4385FBF}" destId="{1727CD8D-9037-4A24-B6E1-F2D0328FB62A}" srcOrd="0" destOrd="0" presId="urn:microsoft.com/office/officeart/2018/2/layout/IconVerticalSolidList"/>
    <dgm:cxn modelId="{725B29D2-7074-42C5-BAD8-7ECDF372F09B}" type="presOf" srcId="{9BB35628-3CD1-42A6-BA97-519018774583}" destId="{17F02B89-E58D-48C3-8BE5-AE994E82D12B}" srcOrd="0" destOrd="0" presId="urn:microsoft.com/office/officeart/2018/2/layout/IconVerticalSolidList"/>
    <dgm:cxn modelId="{07AC59F2-C3AC-48E4-B4BC-8A45ECE92FA9}" srcId="{DC7C25F5-9102-4209-9B6C-6224C7A531D9}" destId="{4332E928-575E-45EE-AB23-885C775B4F93}" srcOrd="1" destOrd="0" parTransId="{C95F1399-A432-42A5-9CF7-85634ED69054}" sibTransId="{24899814-4E7C-497B-80E9-62D2DC91F633}"/>
    <dgm:cxn modelId="{53E531F5-B60D-430D-9957-57C914887F62}" srcId="{DC7C25F5-9102-4209-9B6C-6224C7A531D9}" destId="{0A976790-45D2-4E3D-9FC4-4A70E4385FBF}" srcOrd="0" destOrd="0" parTransId="{EA37D023-263F-4BFC-8244-C2F93830E5F3}" sibTransId="{717D32D7-0E81-44E8-BF78-09A12B95394F}"/>
    <dgm:cxn modelId="{CC84E7F8-0B74-4232-80F7-7332CF8CA505}" type="presOf" srcId="{AE1FE3BB-0FCF-428C-816B-B30E6361B35E}" destId="{43543E83-9287-4C6D-805F-1FEF5A2AAC28}" srcOrd="0" destOrd="0" presId="urn:microsoft.com/office/officeart/2018/2/layout/IconVerticalSolidList"/>
    <dgm:cxn modelId="{354FBE0F-D9EF-4FE6-A9D1-B937F0459986}" type="presParOf" srcId="{19ED39EA-5214-48D0-9556-1DAC5CD114B7}" destId="{A0023587-509F-4C77-A970-87177F6B1A71}" srcOrd="0" destOrd="0" presId="urn:microsoft.com/office/officeart/2018/2/layout/IconVerticalSolidList"/>
    <dgm:cxn modelId="{1938B82C-137E-48D0-8BFA-50128195E71A}" type="presParOf" srcId="{A0023587-509F-4C77-A970-87177F6B1A71}" destId="{A8FF4D5B-D78E-47A1-B649-BB99F2241BAF}" srcOrd="0" destOrd="0" presId="urn:microsoft.com/office/officeart/2018/2/layout/IconVerticalSolidList"/>
    <dgm:cxn modelId="{80D285E8-36D9-467E-BD24-16B19B2CC5E9}" type="presParOf" srcId="{A0023587-509F-4C77-A970-87177F6B1A71}" destId="{BC0F48A1-2DE2-43D5-BC84-B5CBF5B5E135}" srcOrd="1" destOrd="0" presId="urn:microsoft.com/office/officeart/2018/2/layout/IconVerticalSolidList"/>
    <dgm:cxn modelId="{919DA0CE-E6BF-4849-AF52-2E791F5EDA99}" type="presParOf" srcId="{A0023587-509F-4C77-A970-87177F6B1A71}" destId="{7DC05E93-2C62-4A40-ABEF-BA293EA89EE4}" srcOrd="2" destOrd="0" presId="urn:microsoft.com/office/officeart/2018/2/layout/IconVerticalSolidList"/>
    <dgm:cxn modelId="{087A0ED5-A6DE-4D0E-9468-58604E0EECB3}" type="presParOf" srcId="{A0023587-509F-4C77-A970-87177F6B1A71}" destId="{1727CD8D-9037-4A24-B6E1-F2D0328FB62A}" srcOrd="3" destOrd="0" presId="urn:microsoft.com/office/officeart/2018/2/layout/IconVerticalSolidList"/>
    <dgm:cxn modelId="{D8F85361-754B-4A2E-8F3C-2FA5C5D7D365}" type="presParOf" srcId="{19ED39EA-5214-48D0-9556-1DAC5CD114B7}" destId="{C5F0D880-75C3-4DC5-B16A-9D23F0A8F134}" srcOrd="1" destOrd="0" presId="urn:microsoft.com/office/officeart/2018/2/layout/IconVerticalSolidList"/>
    <dgm:cxn modelId="{D7BCC2A2-5E0D-4720-AC35-429EBD366B57}" type="presParOf" srcId="{19ED39EA-5214-48D0-9556-1DAC5CD114B7}" destId="{663E3DFF-35B0-48A2-ACBF-40EC20F60D99}" srcOrd="2" destOrd="0" presId="urn:microsoft.com/office/officeart/2018/2/layout/IconVerticalSolidList"/>
    <dgm:cxn modelId="{4A7A9E9B-54BB-4977-9FC4-89A26BBF0AE9}" type="presParOf" srcId="{663E3DFF-35B0-48A2-ACBF-40EC20F60D99}" destId="{16FC1965-300D-4872-BF3E-CB65388227E3}" srcOrd="0" destOrd="0" presId="urn:microsoft.com/office/officeart/2018/2/layout/IconVerticalSolidList"/>
    <dgm:cxn modelId="{07FCC299-A096-41A2-A7EA-AC6126CA042E}" type="presParOf" srcId="{663E3DFF-35B0-48A2-ACBF-40EC20F60D99}" destId="{FD979703-1B81-46C2-A582-373553AE5E4A}" srcOrd="1" destOrd="0" presId="urn:microsoft.com/office/officeart/2018/2/layout/IconVerticalSolidList"/>
    <dgm:cxn modelId="{D6B5C7A9-5495-4D3A-97C1-14AFB9D31E81}" type="presParOf" srcId="{663E3DFF-35B0-48A2-ACBF-40EC20F60D99}" destId="{A6AAE5AC-E98C-44D6-8E91-D46C9BBF1757}" srcOrd="2" destOrd="0" presId="urn:microsoft.com/office/officeart/2018/2/layout/IconVerticalSolidList"/>
    <dgm:cxn modelId="{300C1908-1C84-4C43-B99E-88D0696F8851}" type="presParOf" srcId="{663E3DFF-35B0-48A2-ACBF-40EC20F60D99}" destId="{72191933-FA97-4387-9576-780F64E7B619}" srcOrd="3" destOrd="0" presId="urn:microsoft.com/office/officeart/2018/2/layout/IconVerticalSolidList"/>
    <dgm:cxn modelId="{D0283E8F-34BE-418E-8C9E-CE702AEC2578}" type="presParOf" srcId="{19ED39EA-5214-48D0-9556-1DAC5CD114B7}" destId="{96CAE9A9-3043-4483-B033-26B314254C53}" srcOrd="3" destOrd="0" presId="urn:microsoft.com/office/officeart/2018/2/layout/IconVerticalSolidList"/>
    <dgm:cxn modelId="{62BC9B37-8342-4702-92E4-DA98DA49E2CD}" type="presParOf" srcId="{19ED39EA-5214-48D0-9556-1DAC5CD114B7}" destId="{0F8689E7-4669-476C-8F70-708910C91EBE}" srcOrd="4" destOrd="0" presId="urn:microsoft.com/office/officeart/2018/2/layout/IconVerticalSolidList"/>
    <dgm:cxn modelId="{B71C62D9-81E7-4B52-A2E5-370E72E011E7}" type="presParOf" srcId="{0F8689E7-4669-476C-8F70-708910C91EBE}" destId="{6E9B536E-CCE3-41D2-89DF-289A009F8A58}" srcOrd="0" destOrd="0" presId="urn:microsoft.com/office/officeart/2018/2/layout/IconVerticalSolidList"/>
    <dgm:cxn modelId="{6E094B5D-CBA9-4110-9D16-2DE1D115F3D3}" type="presParOf" srcId="{0F8689E7-4669-476C-8F70-708910C91EBE}" destId="{365706E7-83A0-45FC-A131-E44512D84B12}" srcOrd="1" destOrd="0" presId="urn:microsoft.com/office/officeart/2018/2/layout/IconVerticalSolidList"/>
    <dgm:cxn modelId="{9A51682F-051A-40BC-A4E6-DE9D49429BCB}" type="presParOf" srcId="{0F8689E7-4669-476C-8F70-708910C91EBE}" destId="{D9741BD1-FEF7-48A2-9139-C8B23E24B73F}" srcOrd="2" destOrd="0" presId="urn:microsoft.com/office/officeart/2018/2/layout/IconVerticalSolidList"/>
    <dgm:cxn modelId="{BA8DD870-F524-4A12-BFC6-636C15701BF3}" type="presParOf" srcId="{0F8689E7-4669-476C-8F70-708910C91EBE}" destId="{43543E83-9287-4C6D-805F-1FEF5A2AAC28}" srcOrd="3" destOrd="0" presId="urn:microsoft.com/office/officeart/2018/2/layout/IconVerticalSolidList"/>
    <dgm:cxn modelId="{2C9B9B38-2EB7-4C7C-90E8-4AAE0B3EA3CC}" type="presParOf" srcId="{19ED39EA-5214-48D0-9556-1DAC5CD114B7}" destId="{DC63C9ED-8A2D-4015-A503-425512A57A7B}" srcOrd="5" destOrd="0" presId="urn:microsoft.com/office/officeart/2018/2/layout/IconVerticalSolidList"/>
    <dgm:cxn modelId="{F312F70F-E469-43F9-B863-082D30CE752F}" type="presParOf" srcId="{19ED39EA-5214-48D0-9556-1DAC5CD114B7}" destId="{2E76055D-55B0-4AE1-A0DE-5A34EDC15C5A}" srcOrd="6" destOrd="0" presId="urn:microsoft.com/office/officeart/2018/2/layout/IconVerticalSolidList"/>
    <dgm:cxn modelId="{9D6BFF98-AFC6-4469-BF95-D348614CA446}" type="presParOf" srcId="{2E76055D-55B0-4AE1-A0DE-5A34EDC15C5A}" destId="{AC650625-0BF1-4EB7-BC2C-10264BD77C15}" srcOrd="0" destOrd="0" presId="urn:microsoft.com/office/officeart/2018/2/layout/IconVerticalSolidList"/>
    <dgm:cxn modelId="{B34FB72C-028C-4777-A04F-23FA01B5394D}" type="presParOf" srcId="{2E76055D-55B0-4AE1-A0DE-5A34EDC15C5A}" destId="{83FCC3B5-9042-4645-AF12-96DA4FFBA087}" srcOrd="1" destOrd="0" presId="urn:microsoft.com/office/officeart/2018/2/layout/IconVerticalSolidList"/>
    <dgm:cxn modelId="{62208FDE-19BB-495B-A7EA-F6A3A6F563E2}" type="presParOf" srcId="{2E76055D-55B0-4AE1-A0DE-5A34EDC15C5A}" destId="{F577AC0C-DBC3-4425-84C8-D03CDAA04338}" srcOrd="2" destOrd="0" presId="urn:microsoft.com/office/officeart/2018/2/layout/IconVerticalSolidList"/>
    <dgm:cxn modelId="{95664692-5741-4570-8775-56D1E6291561}" type="presParOf" srcId="{2E76055D-55B0-4AE1-A0DE-5A34EDC15C5A}" destId="{17F02B89-E58D-48C3-8BE5-AE994E82D12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250393-915D-4CEF-A271-862F8D2E577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8FDCBAC-B09C-4368-90A4-A87E3BE635B6}">
      <dgm:prSet/>
      <dgm:spPr/>
      <dgm:t>
        <a:bodyPr/>
        <a:lstStyle/>
        <a:p>
          <a:r>
            <a:rPr lang="en-US"/>
            <a:t>In conclusion, after analyzing data from numerous crowdfunding projects, we've identified clear patterns that contribute to both success and failure. </a:t>
          </a:r>
        </a:p>
      </dgm:t>
    </dgm:pt>
    <dgm:pt modelId="{84706F1B-4F4E-409B-8A5E-83959AFCCF62}" type="parTrans" cxnId="{129073C2-E141-4070-A5A6-FBAE83C1AD2E}">
      <dgm:prSet/>
      <dgm:spPr/>
      <dgm:t>
        <a:bodyPr/>
        <a:lstStyle/>
        <a:p>
          <a:endParaRPr lang="en-US"/>
        </a:p>
      </dgm:t>
    </dgm:pt>
    <dgm:pt modelId="{4468DB0A-01D8-46B9-A402-4C8DEB8BE6DE}" type="sibTrans" cxnId="{129073C2-E141-4070-A5A6-FBAE83C1AD2E}">
      <dgm:prSet/>
      <dgm:spPr/>
      <dgm:t>
        <a:bodyPr/>
        <a:lstStyle/>
        <a:p>
          <a:endParaRPr lang="en-US"/>
        </a:p>
      </dgm:t>
    </dgm:pt>
    <dgm:pt modelId="{A4626F80-1A58-406D-A0B6-E0170D49FAA5}">
      <dgm:prSet/>
      <dgm:spPr/>
      <dgm:t>
        <a:bodyPr/>
        <a:lstStyle/>
        <a:p>
          <a:r>
            <a:rPr lang="en-US"/>
            <a:t>Our findings show that projects with [Music, Documentary, Product Design, Short Films, Tabletop Games, Food] have a significantly higher success rate, while those lacking often struggle to meet their targets.</a:t>
          </a:r>
        </a:p>
      </dgm:t>
    </dgm:pt>
    <dgm:pt modelId="{D5FA474E-0663-4E41-88E9-08AF2B7E9B42}" type="parTrans" cxnId="{353AC63F-9B0E-4013-AB11-BEFD8716A113}">
      <dgm:prSet/>
      <dgm:spPr/>
      <dgm:t>
        <a:bodyPr/>
        <a:lstStyle/>
        <a:p>
          <a:endParaRPr lang="en-US"/>
        </a:p>
      </dgm:t>
    </dgm:pt>
    <dgm:pt modelId="{E6514DD1-153F-4E98-9D39-DBCF7D665B63}" type="sibTrans" cxnId="{353AC63F-9B0E-4013-AB11-BEFD8716A113}">
      <dgm:prSet/>
      <dgm:spPr/>
      <dgm:t>
        <a:bodyPr/>
        <a:lstStyle/>
        <a:p>
          <a:endParaRPr lang="en-US"/>
        </a:p>
      </dgm:t>
    </dgm:pt>
    <dgm:pt modelId="{BB38DFBB-C684-4627-AE32-CD8D4EFCC64F}">
      <dgm:prSet/>
      <dgm:spPr/>
      <dgm:t>
        <a:bodyPr/>
        <a:lstStyle/>
        <a:p>
          <a:r>
            <a:rPr lang="en-US"/>
            <a:t>The success rate across the projects we examined was 32%. </a:t>
          </a:r>
        </a:p>
      </dgm:t>
    </dgm:pt>
    <dgm:pt modelId="{483DA3A4-EC52-49A8-849C-E91F416F1D92}" type="parTrans" cxnId="{A6A749DB-2E40-4287-95DB-C3323313686C}">
      <dgm:prSet/>
      <dgm:spPr/>
      <dgm:t>
        <a:bodyPr/>
        <a:lstStyle/>
        <a:p>
          <a:endParaRPr lang="en-US"/>
        </a:p>
      </dgm:t>
    </dgm:pt>
    <dgm:pt modelId="{6E43E413-8007-43F9-97D1-8B596D8A4AC4}" type="sibTrans" cxnId="{A6A749DB-2E40-4287-95DB-C3323313686C}">
      <dgm:prSet/>
      <dgm:spPr/>
      <dgm:t>
        <a:bodyPr/>
        <a:lstStyle/>
        <a:p>
          <a:endParaRPr lang="en-US"/>
        </a:p>
      </dgm:t>
    </dgm:pt>
    <dgm:pt modelId="{3E8D05E7-A65E-4D04-812E-567D359B926D}">
      <dgm:prSet/>
      <dgm:spPr/>
      <dgm:t>
        <a:bodyPr/>
        <a:lstStyle/>
        <a:p>
          <a:r>
            <a:rPr lang="en-US"/>
            <a:t>By sharing these insights and data-backed strategies, we hope to help future creators improve their chances of running successful campaigns. Understanding these trends and learning from both successes and failures is crucial for maximizing the potential of any crowdfunding effort.</a:t>
          </a:r>
        </a:p>
      </dgm:t>
    </dgm:pt>
    <dgm:pt modelId="{7F1619D8-8A4C-41AA-8B55-D07253BC955F}" type="parTrans" cxnId="{43D16306-B2C0-43B8-9205-6309A2446BC5}">
      <dgm:prSet/>
      <dgm:spPr/>
      <dgm:t>
        <a:bodyPr/>
        <a:lstStyle/>
        <a:p>
          <a:endParaRPr lang="en-US"/>
        </a:p>
      </dgm:t>
    </dgm:pt>
    <dgm:pt modelId="{3BCE63EA-5FD6-4108-848C-4BD6190566A1}" type="sibTrans" cxnId="{43D16306-B2C0-43B8-9205-6309A2446BC5}">
      <dgm:prSet/>
      <dgm:spPr/>
      <dgm:t>
        <a:bodyPr/>
        <a:lstStyle/>
        <a:p>
          <a:endParaRPr lang="en-US"/>
        </a:p>
      </dgm:t>
    </dgm:pt>
    <dgm:pt modelId="{510E7F14-43B7-4FEB-808D-C89322FBBBB4}" type="pres">
      <dgm:prSet presAssocID="{A2250393-915D-4CEF-A271-862F8D2E5770}" presName="linear" presStyleCnt="0">
        <dgm:presLayoutVars>
          <dgm:animLvl val="lvl"/>
          <dgm:resizeHandles val="exact"/>
        </dgm:presLayoutVars>
      </dgm:prSet>
      <dgm:spPr/>
    </dgm:pt>
    <dgm:pt modelId="{46114958-B895-4D9D-9B2B-C3C4676300E7}" type="pres">
      <dgm:prSet presAssocID="{C8FDCBAC-B09C-4368-90A4-A87E3BE635B6}" presName="parentText" presStyleLbl="node1" presStyleIdx="0" presStyleCnt="4">
        <dgm:presLayoutVars>
          <dgm:chMax val="0"/>
          <dgm:bulletEnabled val="1"/>
        </dgm:presLayoutVars>
      </dgm:prSet>
      <dgm:spPr/>
    </dgm:pt>
    <dgm:pt modelId="{B1E0962A-BE20-47D3-8955-3C8A7DE3F6CD}" type="pres">
      <dgm:prSet presAssocID="{4468DB0A-01D8-46B9-A402-4C8DEB8BE6DE}" presName="spacer" presStyleCnt="0"/>
      <dgm:spPr/>
    </dgm:pt>
    <dgm:pt modelId="{A70D7A44-4F01-442B-9ABF-9FA58C5E996E}" type="pres">
      <dgm:prSet presAssocID="{A4626F80-1A58-406D-A0B6-E0170D49FAA5}" presName="parentText" presStyleLbl="node1" presStyleIdx="1" presStyleCnt="4">
        <dgm:presLayoutVars>
          <dgm:chMax val="0"/>
          <dgm:bulletEnabled val="1"/>
        </dgm:presLayoutVars>
      </dgm:prSet>
      <dgm:spPr/>
    </dgm:pt>
    <dgm:pt modelId="{018E0414-DB03-4CEE-97D8-A07FB273C0A7}" type="pres">
      <dgm:prSet presAssocID="{E6514DD1-153F-4E98-9D39-DBCF7D665B63}" presName="spacer" presStyleCnt="0"/>
      <dgm:spPr/>
    </dgm:pt>
    <dgm:pt modelId="{E31DD4AB-44A7-4AE6-A167-505633508A81}" type="pres">
      <dgm:prSet presAssocID="{BB38DFBB-C684-4627-AE32-CD8D4EFCC64F}" presName="parentText" presStyleLbl="node1" presStyleIdx="2" presStyleCnt="4">
        <dgm:presLayoutVars>
          <dgm:chMax val="0"/>
          <dgm:bulletEnabled val="1"/>
        </dgm:presLayoutVars>
      </dgm:prSet>
      <dgm:spPr/>
    </dgm:pt>
    <dgm:pt modelId="{CF1CACCA-76C8-463E-99E3-2DAC48E72357}" type="pres">
      <dgm:prSet presAssocID="{6E43E413-8007-43F9-97D1-8B596D8A4AC4}" presName="spacer" presStyleCnt="0"/>
      <dgm:spPr/>
    </dgm:pt>
    <dgm:pt modelId="{390BE563-C351-4DD0-9CB1-4E2010755531}" type="pres">
      <dgm:prSet presAssocID="{3E8D05E7-A65E-4D04-812E-567D359B926D}" presName="parentText" presStyleLbl="node1" presStyleIdx="3" presStyleCnt="4">
        <dgm:presLayoutVars>
          <dgm:chMax val="0"/>
          <dgm:bulletEnabled val="1"/>
        </dgm:presLayoutVars>
      </dgm:prSet>
      <dgm:spPr/>
    </dgm:pt>
  </dgm:ptLst>
  <dgm:cxnLst>
    <dgm:cxn modelId="{8E90AB05-DA0A-4D16-B531-1AE8E1C6B2FF}" type="presOf" srcId="{BB38DFBB-C684-4627-AE32-CD8D4EFCC64F}" destId="{E31DD4AB-44A7-4AE6-A167-505633508A81}" srcOrd="0" destOrd="0" presId="urn:microsoft.com/office/officeart/2005/8/layout/vList2"/>
    <dgm:cxn modelId="{43D16306-B2C0-43B8-9205-6309A2446BC5}" srcId="{A2250393-915D-4CEF-A271-862F8D2E5770}" destId="{3E8D05E7-A65E-4D04-812E-567D359B926D}" srcOrd="3" destOrd="0" parTransId="{7F1619D8-8A4C-41AA-8B55-D07253BC955F}" sibTransId="{3BCE63EA-5FD6-4108-848C-4BD6190566A1}"/>
    <dgm:cxn modelId="{7BDF7006-D9AB-4F4C-8D2E-AE3B957C76B4}" type="presOf" srcId="{C8FDCBAC-B09C-4368-90A4-A87E3BE635B6}" destId="{46114958-B895-4D9D-9B2B-C3C4676300E7}" srcOrd="0" destOrd="0" presId="urn:microsoft.com/office/officeart/2005/8/layout/vList2"/>
    <dgm:cxn modelId="{ABDC0837-05E1-4927-AC4F-1A3401FC8194}" type="presOf" srcId="{3E8D05E7-A65E-4D04-812E-567D359B926D}" destId="{390BE563-C351-4DD0-9CB1-4E2010755531}" srcOrd="0" destOrd="0" presId="urn:microsoft.com/office/officeart/2005/8/layout/vList2"/>
    <dgm:cxn modelId="{353AC63F-9B0E-4013-AB11-BEFD8716A113}" srcId="{A2250393-915D-4CEF-A271-862F8D2E5770}" destId="{A4626F80-1A58-406D-A0B6-E0170D49FAA5}" srcOrd="1" destOrd="0" parTransId="{D5FA474E-0663-4E41-88E9-08AF2B7E9B42}" sibTransId="{E6514DD1-153F-4E98-9D39-DBCF7D665B63}"/>
    <dgm:cxn modelId="{609FF161-2226-4937-9207-3744020A0DB0}" type="presOf" srcId="{A2250393-915D-4CEF-A271-862F8D2E5770}" destId="{510E7F14-43B7-4FEB-808D-C89322FBBBB4}" srcOrd="0" destOrd="0" presId="urn:microsoft.com/office/officeart/2005/8/layout/vList2"/>
    <dgm:cxn modelId="{B7898F8F-1AE7-49ED-BBAC-91752356AAD6}" type="presOf" srcId="{A4626F80-1A58-406D-A0B6-E0170D49FAA5}" destId="{A70D7A44-4F01-442B-9ABF-9FA58C5E996E}" srcOrd="0" destOrd="0" presId="urn:microsoft.com/office/officeart/2005/8/layout/vList2"/>
    <dgm:cxn modelId="{129073C2-E141-4070-A5A6-FBAE83C1AD2E}" srcId="{A2250393-915D-4CEF-A271-862F8D2E5770}" destId="{C8FDCBAC-B09C-4368-90A4-A87E3BE635B6}" srcOrd="0" destOrd="0" parTransId="{84706F1B-4F4E-409B-8A5E-83959AFCCF62}" sibTransId="{4468DB0A-01D8-46B9-A402-4C8DEB8BE6DE}"/>
    <dgm:cxn modelId="{A6A749DB-2E40-4287-95DB-C3323313686C}" srcId="{A2250393-915D-4CEF-A271-862F8D2E5770}" destId="{BB38DFBB-C684-4627-AE32-CD8D4EFCC64F}" srcOrd="2" destOrd="0" parTransId="{483DA3A4-EC52-49A8-849C-E91F416F1D92}" sibTransId="{6E43E413-8007-43F9-97D1-8B596D8A4AC4}"/>
    <dgm:cxn modelId="{A240A3C3-B76C-4137-A3FB-D705CF59E5CD}" type="presParOf" srcId="{510E7F14-43B7-4FEB-808D-C89322FBBBB4}" destId="{46114958-B895-4D9D-9B2B-C3C4676300E7}" srcOrd="0" destOrd="0" presId="urn:microsoft.com/office/officeart/2005/8/layout/vList2"/>
    <dgm:cxn modelId="{6DB74B9B-950C-4604-9FF0-CE8BC060FF79}" type="presParOf" srcId="{510E7F14-43B7-4FEB-808D-C89322FBBBB4}" destId="{B1E0962A-BE20-47D3-8955-3C8A7DE3F6CD}" srcOrd="1" destOrd="0" presId="urn:microsoft.com/office/officeart/2005/8/layout/vList2"/>
    <dgm:cxn modelId="{5307E0FA-F10B-4810-8B47-41E3CB30BD9F}" type="presParOf" srcId="{510E7F14-43B7-4FEB-808D-C89322FBBBB4}" destId="{A70D7A44-4F01-442B-9ABF-9FA58C5E996E}" srcOrd="2" destOrd="0" presId="urn:microsoft.com/office/officeart/2005/8/layout/vList2"/>
    <dgm:cxn modelId="{0E44222A-A9B7-4305-AF01-55651D0C1FE7}" type="presParOf" srcId="{510E7F14-43B7-4FEB-808D-C89322FBBBB4}" destId="{018E0414-DB03-4CEE-97D8-A07FB273C0A7}" srcOrd="3" destOrd="0" presId="urn:microsoft.com/office/officeart/2005/8/layout/vList2"/>
    <dgm:cxn modelId="{3F544CD2-D15F-4114-933D-DE3FCEAD9D35}" type="presParOf" srcId="{510E7F14-43B7-4FEB-808D-C89322FBBBB4}" destId="{E31DD4AB-44A7-4AE6-A167-505633508A81}" srcOrd="4" destOrd="0" presId="urn:microsoft.com/office/officeart/2005/8/layout/vList2"/>
    <dgm:cxn modelId="{7E726BE1-A741-4107-87D2-A48589A1CC5B}" type="presParOf" srcId="{510E7F14-43B7-4FEB-808D-C89322FBBBB4}" destId="{CF1CACCA-76C8-463E-99E3-2DAC48E72357}" srcOrd="5" destOrd="0" presId="urn:microsoft.com/office/officeart/2005/8/layout/vList2"/>
    <dgm:cxn modelId="{EE36AFFF-95A0-48AA-9171-F62B9530709E}" type="presParOf" srcId="{510E7F14-43B7-4FEB-808D-C89322FBBBB4}" destId="{390BE563-C351-4DD0-9CB1-4E2010755531}"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595A75-C352-4335-A96A-DA636683F2AB}">
      <dsp:nvSpPr>
        <dsp:cNvPr id="0" name=""/>
        <dsp:cNvSpPr/>
      </dsp:nvSpPr>
      <dsp:spPr>
        <a:xfrm>
          <a:off x="0" y="300639"/>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52B13CE-91B9-423D-AC11-E099AF8FA8CC}">
      <dsp:nvSpPr>
        <dsp:cNvPr id="0" name=""/>
        <dsp:cNvSpPr/>
      </dsp:nvSpPr>
      <dsp:spPr>
        <a:xfrm>
          <a:off x="354221" y="20199"/>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1.Introduction</a:t>
          </a:r>
          <a:endParaRPr lang="en-US" sz="1900" b="1" kern="1200" dirty="0"/>
        </a:p>
      </dsp:txBody>
      <dsp:txXfrm>
        <a:off x="381601" y="47579"/>
        <a:ext cx="4904343" cy="506120"/>
      </dsp:txXfrm>
    </dsp:sp>
    <dsp:sp modelId="{46563452-7BAA-41D2-8794-C8FA530DD4D7}">
      <dsp:nvSpPr>
        <dsp:cNvPr id="0" name=""/>
        <dsp:cNvSpPr/>
      </dsp:nvSpPr>
      <dsp:spPr>
        <a:xfrm>
          <a:off x="0" y="1162480"/>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B7AB1C0-4AD3-4837-BFA9-F3191C52B2A2}">
      <dsp:nvSpPr>
        <dsp:cNvPr id="0" name=""/>
        <dsp:cNvSpPr/>
      </dsp:nvSpPr>
      <dsp:spPr>
        <a:xfrm>
          <a:off x="354221" y="882039"/>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2.Data Overview</a:t>
          </a:r>
          <a:endParaRPr lang="en-US" sz="1900" b="1" kern="1200" dirty="0"/>
        </a:p>
      </dsp:txBody>
      <dsp:txXfrm>
        <a:off x="381601" y="909419"/>
        <a:ext cx="4904343" cy="506120"/>
      </dsp:txXfrm>
    </dsp:sp>
    <dsp:sp modelId="{C6553A4F-445D-469A-9AB7-D09E4F358706}">
      <dsp:nvSpPr>
        <dsp:cNvPr id="0" name=""/>
        <dsp:cNvSpPr/>
      </dsp:nvSpPr>
      <dsp:spPr>
        <a:xfrm>
          <a:off x="0" y="2024320"/>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50CD677-580C-41E1-BCB6-A1BBA872B16B}">
      <dsp:nvSpPr>
        <dsp:cNvPr id="0" name=""/>
        <dsp:cNvSpPr/>
      </dsp:nvSpPr>
      <dsp:spPr>
        <a:xfrm>
          <a:off x="354221" y="1743880"/>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3.Objectives : KPIs</a:t>
          </a:r>
          <a:endParaRPr lang="en-US" sz="1900" b="1" kern="1200" dirty="0"/>
        </a:p>
      </dsp:txBody>
      <dsp:txXfrm>
        <a:off x="381601" y="1771260"/>
        <a:ext cx="4904343" cy="506120"/>
      </dsp:txXfrm>
    </dsp:sp>
    <dsp:sp modelId="{DEFD9C6A-410D-4717-9F8A-C16FC122777E}">
      <dsp:nvSpPr>
        <dsp:cNvPr id="0" name=""/>
        <dsp:cNvSpPr/>
      </dsp:nvSpPr>
      <dsp:spPr>
        <a:xfrm>
          <a:off x="0" y="2886160"/>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F68CB42-18BF-4F89-B3D5-0EBAA8CCE9A7}">
      <dsp:nvSpPr>
        <dsp:cNvPr id="0" name=""/>
        <dsp:cNvSpPr/>
      </dsp:nvSpPr>
      <dsp:spPr>
        <a:xfrm>
          <a:off x="354221" y="2605720"/>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4.Dashboard</a:t>
          </a:r>
          <a:endParaRPr lang="en-US" sz="1900" b="1" kern="1200" dirty="0"/>
        </a:p>
      </dsp:txBody>
      <dsp:txXfrm>
        <a:off x="381601" y="2633100"/>
        <a:ext cx="4904343" cy="506120"/>
      </dsp:txXfrm>
    </dsp:sp>
    <dsp:sp modelId="{409B3E63-C94E-432B-819A-DB6CB2BE6D9A}">
      <dsp:nvSpPr>
        <dsp:cNvPr id="0" name=""/>
        <dsp:cNvSpPr/>
      </dsp:nvSpPr>
      <dsp:spPr>
        <a:xfrm>
          <a:off x="0" y="3747999"/>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8A480BF8-56BD-4159-BC37-19E11DB04929}">
      <dsp:nvSpPr>
        <dsp:cNvPr id="0" name=""/>
        <dsp:cNvSpPr/>
      </dsp:nvSpPr>
      <dsp:spPr>
        <a:xfrm>
          <a:off x="354221" y="3467560"/>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5.Analysis</a:t>
          </a:r>
          <a:endParaRPr lang="en-US" sz="1900" b="1" kern="1200" dirty="0"/>
        </a:p>
      </dsp:txBody>
      <dsp:txXfrm>
        <a:off x="381601" y="3494940"/>
        <a:ext cx="4904343" cy="506120"/>
      </dsp:txXfrm>
    </dsp:sp>
    <dsp:sp modelId="{4B6C82AA-FC86-43A4-94A3-2984349765AD}">
      <dsp:nvSpPr>
        <dsp:cNvPr id="0" name=""/>
        <dsp:cNvSpPr/>
      </dsp:nvSpPr>
      <dsp:spPr>
        <a:xfrm>
          <a:off x="0" y="4609839"/>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5755BC7-2FDA-4E0B-BF6A-1AE2990C95E3}">
      <dsp:nvSpPr>
        <dsp:cNvPr id="0" name=""/>
        <dsp:cNvSpPr/>
      </dsp:nvSpPr>
      <dsp:spPr>
        <a:xfrm>
          <a:off x="354221" y="4329399"/>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6.Recommendations &amp; Insights</a:t>
          </a:r>
          <a:endParaRPr lang="en-US" sz="1900" b="1" kern="1200" dirty="0"/>
        </a:p>
      </dsp:txBody>
      <dsp:txXfrm>
        <a:off x="381601" y="4356779"/>
        <a:ext cx="4904343" cy="506120"/>
      </dsp:txXfrm>
    </dsp:sp>
    <dsp:sp modelId="{EA62DD66-2122-4725-8859-E816CE318609}">
      <dsp:nvSpPr>
        <dsp:cNvPr id="0" name=""/>
        <dsp:cNvSpPr/>
      </dsp:nvSpPr>
      <dsp:spPr>
        <a:xfrm>
          <a:off x="0" y="5471680"/>
          <a:ext cx="7084434" cy="478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9298538-F69B-4795-90FA-7964FFEF2D19}">
      <dsp:nvSpPr>
        <dsp:cNvPr id="0" name=""/>
        <dsp:cNvSpPr/>
      </dsp:nvSpPr>
      <dsp:spPr>
        <a:xfrm>
          <a:off x="354221" y="5191239"/>
          <a:ext cx="4959103" cy="5608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87442" tIns="0" rIns="187442" bIns="0" numCol="1" spcCol="1270" anchor="ctr" anchorCtr="0">
          <a:noAutofit/>
        </a:bodyPr>
        <a:lstStyle/>
        <a:p>
          <a:pPr marL="0" lvl="0" indent="0" algn="l" defTabSz="844550">
            <a:lnSpc>
              <a:spcPct val="90000"/>
            </a:lnSpc>
            <a:spcBef>
              <a:spcPct val="0"/>
            </a:spcBef>
            <a:spcAft>
              <a:spcPct val="35000"/>
            </a:spcAft>
            <a:buNone/>
          </a:pPr>
          <a:r>
            <a:rPr lang="en-GB" sz="1900" b="1" kern="1200" dirty="0"/>
            <a:t>7.Conclusion</a:t>
          </a:r>
          <a:endParaRPr lang="en-US" sz="1900" b="1" kern="1200" dirty="0"/>
        </a:p>
      </dsp:txBody>
      <dsp:txXfrm>
        <a:off x="381601" y="5218619"/>
        <a:ext cx="4904343"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C7BCF-E1C7-4714-B820-E5C9C9D93DCB}">
      <dsp:nvSpPr>
        <dsp:cNvPr id="0" name=""/>
        <dsp:cNvSpPr/>
      </dsp:nvSpPr>
      <dsp:spPr>
        <a:xfrm>
          <a:off x="0" y="2407"/>
          <a:ext cx="7948650" cy="1220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422D69-CC03-4E2F-BC1F-598AA3AD3AF0}">
      <dsp:nvSpPr>
        <dsp:cNvPr id="0" name=""/>
        <dsp:cNvSpPr/>
      </dsp:nvSpPr>
      <dsp:spPr>
        <a:xfrm>
          <a:off x="369148" y="276980"/>
          <a:ext cx="671178" cy="6711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A4090C-CDA2-4B4B-A45C-20467844C58E}">
      <dsp:nvSpPr>
        <dsp:cNvPr id="0" name=""/>
        <dsp:cNvSpPr/>
      </dsp:nvSpPr>
      <dsp:spPr>
        <a:xfrm>
          <a:off x="1409475" y="2407"/>
          <a:ext cx="6539174" cy="122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51" tIns="129151" rIns="129151" bIns="129151" numCol="1" spcCol="1270" anchor="ctr" anchorCtr="0">
          <a:noAutofit/>
        </a:bodyPr>
        <a:lstStyle/>
        <a:p>
          <a:pPr marL="0" lvl="0" indent="0" algn="l" defTabSz="711200">
            <a:lnSpc>
              <a:spcPct val="100000"/>
            </a:lnSpc>
            <a:spcBef>
              <a:spcPct val="0"/>
            </a:spcBef>
            <a:spcAft>
              <a:spcPct val="35000"/>
            </a:spcAft>
            <a:buNone/>
          </a:pPr>
          <a:r>
            <a:rPr lang="en-US" sz="1600" kern="1200" dirty="0"/>
            <a:t>By analyzing this dataset, we aim to understand the performance of the CROWDFUNDING Dataset, identify trends and extracts valuable insights to drive business growth and improve overall efficiency.</a:t>
          </a:r>
        </a:p>
      </dsp:txBody>
      <dsp:txXfrm>
        <a:off x="1409475" y="2407"/>
        <a:ext cx="6539174" cy="1220325"/>
      </dsp:txXfrm>
    </dsp:sp>
    <dsp:sp modelId="{EA8E1227-B2B1-4DE8-8C80-E201786050BF}">
      <dsp:nvSpPr>
        <dsp:cNvPr id="0" name=""/>
        <dsp:cNvSpPr/>
      </dsp:nvSpPr>
      <dsp:spPr>
        <a:xfrm>
          <a:off x="0" y="1527814"/>
          <a:ext cx="7948650" cy="1220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F29CD6-E523-4EB8-9AE1-E1A759D8B3D5}">
      <dsp:nvSpPr>
        <dsp:cNvPr id="0" name=""/>
        <dsp:cNvSpPr/>
      </dsp:nvSpPr>
      <dsp:spPr>
        <a:xfrm>
          <a:off x="369148" y="1802387"/>
          <a:ext cx="671178" cy="6711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615A76-5CD4-476B-80A5-5710247BF2D9}">
      <dsp:nvSpPr>
        <dsp:cNvPr id="0" name=""/>
        <dsp:cNvSpPr/>
      </dsp:nvSpPr>
      <dsp:spPr>
        <a:xfrm>
          <a:off x="1409475" y="1527814"/>
          <a:ext cx="6539174" cy="122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51" tIns="129151" rIns="129151" bIns="129151" numCol="1" spcCol="1270" anchor="ctr" anchorCtr="0">
          <a:noAutofit/>
        </a:bodyPr>
        <a:lstStyle/>
        <a:p>
          <a:pPr marL="0" lvl="0" indent="0" algn="l" defTabSz="711200">
            <a:lnSpc>
              <a:spcPct val="100000"/>
            </a:lnSpc>
            <a:spcBef>
              <a:spcPct val="0"/>
            </a:spcBef>
            <a:spcAft>
              <a:spcPct val="35000"/>
            </a:spcAft>
            <a:buNone/>
          </a:pPr>
          <a:r>
            <a:rPr lang="en-US" sz="1600" kern="1200"/>
            <a:t>Analysis tools: Excel, MySQL, Power BI, Tableau</a:t>
          </a:r>
        </a:p>
      </dsp:txBody>
      <dsp:txXfrm>
        <a:off x="1409475" y="1527814"/>
        <a:ext cx="6539174" cy="1220325"/>
      </dsp:txXfrm>
    </dsp:sp>
    <dsp:sp modelId="{F663F70B-980C-41BC-88D9-BCF9E498AA03}">
      <dsp:nvSpPr>
        <dsp:cNvPr id="0" name=""/>
        <dsp:cNvSpPr/>
      </dsp:nvSpPr>
      <dsp:spPr>
        <a:xfrm>
          <a:off x="0" y="3053220"/>
          <a:ext cx="7948650" cy="1220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B64BD4-C962-4B63-A9BC-335D4F9C3ADC}">
      <dsp:nvSpPr>
        <dsp:cNvPr id="0" name=""/>
        <dsp:cNvSpPr/>
      </dsp:nvSpPr>
      <dsp:spPr>
        <a:xfrm>
          <a:off x="369148" y="3327793"/>
          <a:ext cx="671178" cy="6711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886F1E-ADDC-4A4F-AF69-51C4E5714336}">
      <dsp:nvSpPr>
        <dsp:cNvPr id="0" name=""/>
        <dsp:cNvSpPr/>
      </dsp:nvSpPr>
      <dsp:spPr>
        <a:xfrm>
          <a:off x="1409475" y="3053220"/>
          <a:ext cx="6539174" cy="122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51" tIns="129151" rIns="129151" bIns="129151" numCol="1" spcCol="1270" anchor="ctr" anchorCtr="0">
          <a:noAutofit/>
        </a:bodyPr>
        <a:lstStyle/>
        <a:p>
          <a:pPr marL="0" lvl="0" indent="0" algn="l" defTabSz="711200">
            <a:lnSpc>
              <a:spcPct val="100000"/>
            </a:lnSpc>
            <a:spcBef>
              <a:spcPct val="0"/>
            </a:spcBef>
            <a:spcAft>
              <a:spcPct val="35000"/>
            </a:spcAft>
            <a:buNone/>
          </a:pPr>
          <a:r>
            <a:rPr lang="en-US" sz="1600" kern="1200" dirty="0"/>
            <a:t>The project will involve exploring different aspects of Kickstarter, including its crowdfunding model, how it supports creative projects, the role of backers, and its business model. </a:t>
          </a:r>
        </a:p>
      </dsp:txBody>
      <dsp:txXfrm>
        <a:off x="1409475" y="3053220"/>
        <a:ext cx="6539174" cy="1220325"/>
      </dsp:txXfrm>
    </dsp:sp>
    <dsp:sp modelId="{7DF43E0F-22C5-4D89-89D9-A41023BBAB17}">
      <dsp:nvSpPr>
        <dsp:cNvPr id="0" name=""/>
        <dsp:cNvSpPr/>
      </dsp:nvSpPr>
      <dsp:spPr>
        <a:xfrm>
          <a:off x="0" y="4578627"/>
          <a:ext cx="7948650" cy="122032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00026-6631-4D03-BC62-71F7F8D79221}">
      <dsp:nvSpPr>
        <dsp:cNvPr id="0" name=""/>
        <dsp:cNvSpPr/>
      </dsp:nvSpPr>
      <dsp:spPr>
        <a:xfrm>
          <a:off x="369148" y="4853200"/>
          <a:ext cx="671178" cy="6711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EE9FC-888A-4E9B-B049-896677DCFE7C}">
      <dsp:nvSpPr>
        <dsp:cNvPr id="0" name=""/>
        <dsp:cNvSpPr/>
      </dsp:nvSpPr>
      <dsp:spPr>
        <a:xfrm>
          <a:off x="1409475" y="4578627"/>
          <a:ext cx="6539174" cy="1220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151" tIns="129151" rIns="129151" bIns="129151" numCol="1" spcCol="1270" anchor="ctr" anchorCtr="0">
          <a:noAutofit/>
        </a:bodyPr>
        <a:lstStyle/>
        <a:p>
          <a:pPr marL="0" lvl="0" indent="0" algn="l" defTabSz="711200">
            <a:lnSpc>
              <a:spcPct val="100000"/>
            </a:lnSpc>
            <a:spcBef>
              <a:spcPct val="0"/>
            </a:spcBef>
            <a:spcAft>
              <a:spcPct val="35000"/>
            </a:spcAft>
            <a:buNone/>
          </a:pPr>
          <a:r>
            <a:rPr lang="en-US" sz="1600" kern="1200"/>
            <a:t>It will also delve into the reasons why people back projects, the rewards system, and the platform's impact on innovation and creativity.</a:t>
          </a:r>
        </a:p>
      </dsp:txBody>
      <dsp:txXfrm>
        <a:off x="1409475" y="4578627"/>
        <a:ext cx="6539174" cy="12203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EAD0D-D4F1-4D73-BCC8-FE069B5AB890}">
      <dsp:nvSpPr>
        <dsp:cNvPr id="0" name=""/>
        <dsp:cNvSpPr/>
      </dsp:nvSpPr>
      <dsp:spPr>
        <a:xfrm>
          <a:off x="0" y="2035"/>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7FD4F-0E88-47F1-B189-8AA292E5BBA8}">
      <dsp:nvSpPr>
        <dsp:cNvPr id="0" name=""/>
        <dsp:cNvSpPr/>
      </dsp:nvSpPr>
      <dsp:spPr>
        <a:xfrm>
          <a:off x="262385" y="197198"/>
          <a:ext cx="477064" cy="4770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5CB20E-E352-483E-99DC-99F5847DB5B0}">
      <dsp:nvSpPr>
        <dsp:cNvPr id="0" name=""/>
        <dsp:cNvSpPr/>
      </dsp:nvSpPr>
      <dsp:spPr>
        <a:xfrm>
          <a:off x="1001834" y="2035"/>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dirty="0"/>
            <a:t>Almost half of the projects fail to reach their funding goal, indicating high competition.</a:t>
          </a:r>
        </a:p>
      </dsp:txBody>
      <dsp:txXfrm>
        <a:off x="1001834" y="2035"/>
        <a:ext cx="6686991" cy="867389"/>
      </dsp:txXfrm>
    </dsp:sp>
    <dsp:sp modelId="{9440794E-0D5D-4AD9-9A07-DFEAAA304860}">
      <dsp:nvSpPr>
        <dsp:cNvPr id="0" name=""/>
        <dsp:cNvSpPr/>
      </dsp:nvSpPr>
      <dsp:spPr>
        <a:xfrm>
          <a:off x="0" y="1086272"/>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D073B-DF6F-4FCD-BEA2-DDA10FC0FACE}">
      <dsp:nvSpPr>
        <dsp:cNvPr id="0" name=""/>
        <dsp:cNvSpPr/>
      </dsp:nvSpPr>
      <dsp:spPr>
        <a:xfrm>
          <a:off x="262385" y="1281435"/>
          <a:ext cx="477064" cy="4770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19F7CD-2EAE-4165-974C-9BD122C84EF0}">
      <dsp:nvSpPr>
        <dsp:cNvPr id="0" name=""/>
        <dsp:cNvSpPr/>
      </dsp:nvSpPr>
      <dsp:spPr>
        <a:xfrm>
          <a:off x="1001834" y="1086272"/>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a:t>A slightly lower number of projects succeed, suggesting that strategic planning and marketing are crucial.</a:t>
          </a:r>
        </a:p>
      </dsp:txBody>
      <dsp:txXfrm>
        <a:off x="1001834" y="1086272"/>
        <a:ext cx="6686991" cy="867389"/>
      </dsp:txXfrm>
    </dsp:sp>
    <dsp:sp modelId="{D11E1AF2-6CDF-4284-ABED-8EBF1DE29701}">
      <dsp:nvSpPr>
        <dsp:cNvPr id="0" name=""/>
        <dsp:cNvSpPr/>
      </dsp:nvSpPr>
      <dsp:spPr>
        <a:xfrm>
          <a:off x="0" y="2170509"/>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BFABC2-38CA-4F0A-BE17-9CB2F6F10952}">
      <dsp:nvSpPr>
        <dsp:cNvPr id="0" name=""/>
        <dsp:cNvSpPr/>
      </dsp:nvSpPr>
      <dsp:spPr>
        <a:xfrm>
          <a:off x="262385" y="2365671"/>
          <a:ext cx="477064" cy="4770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AFFBDC-BD7F-4BCF-8AA2-55818E85FEB6}">
      <dsp:nvSpPr>
        <dsp:cNvPr id="0" name=""/>
        <dsp:cNvSpPr/>
      </dsp:nvSpPr>
      <dsp:spPr>
        <a:xfrm>
          <a:off x="1001834" y="2170509"/>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a:t>Music and Product Design are the most popular categories.</a:t>
          </a:r>
        </a:p>
      </dsp:txBody>
      <dsp:txXfrm>
        <a:off x="1001834" y="2170509"/>
        <a:ext cx="6686991" cy="867389"/>
      </dsp:txXfrm>
    </dsp:sp>
    <dsp:sp modelId="{4B17DC52-B07E-44EB-B97F-1F26EF7AD7E4}">
      <dsp:nvSpPr>
        <dsp:cNvPr id="0" name=""/>
        <dsp:cNvSpPr/>
      </dsp:nvSpPr>
      <dsp:spPr>
        <a:xfrm>
          <a:off x="0" y="3254746"/>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2ACF3F-3DC3-4CC8-A932-18398EAA637A}">
      <dsp:nvSpPr>
        <dsp:cNvPr id="0" name=""/>
        <dsp:cNvSpPr/>
      </dsp:nvSpPr>
      <dsp:spPr>
        <a:xfrm>
          <a:off x="262385" y="3449908"/>
          <a:ext cx="477064" cy="4770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9EFC07-DD6B-46D8-847E-3E7BE5A4431C}">
      <dsp:nvSpPr>
        <dsp:cNvPr id="0" name=""/>
        <dsp:cNvSpPr/>
      </dsp:nvSpPr>
      <dsp:spPr>
        <a:xfrm>
          <a:off x="1001834" y="3254746"/>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a:t>Backers are highly interested in creative arts, technology, and innovation.</a:t>
          </a:r>
        </a:p>
      </dsp:txBody>
      <dsp:txXfrm>
        <a:off x="1001834" y="3254746"/>
        <a:ext cx="6686991" cy="867389"/>
      </dsp:txXfrm>
    </dsp:sp>
    <dsp:sp modelId="{5A6A8B56-39C1-4E92-AF8B-ECFADBFF4EA0}">
      <dsp:nvSpPr>
        <dsp:cNvPr id="0" name=""/>
        <dsp:cNvSpPr/>
      </dsp:nvSpPr>
      <dsp:spPr>
        <a:xfrm>
          <a:off x="0" y="4338983"/>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45789E-9D3C-41ED-8242-CFDDF86DCF00}">
      <dsp:nvSpPr>
        <dsp:cNvPr id="0" name=""/>
        <dsp:cNvSpPr/>
      </dsp:nvSpPr>
      <dsp:spPr>
        <a:xfrm>
          <a:off x="262385" y="4534145"/>
          <a:ext cx="477064" cy="47706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8BF5EA-1C40-438F-B194-C50F93B7BE3F}">
      <dsp:nvSpPr>
        <dsp:cNvPr id="0" name=""/>
        <dsp:cNvSpPr/>
      </dsp:nvSpPr>
      <dsp:spPr>
        <a:xfrm>
          <a:off x="1001834" y="4338983"/>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a:t>Categories like food face lower funding, possibly due to higher costs and risks.</a:t>
          </a:r>
        </a:p>
      </dsp:txBody>
      <dsp:txXfrm>
        <a:off x="1001834" y="4338983"/>
        <a:ext cx="6686991" cy="867389"/>
      </dsp:txXfrm>
    </dsp:sp>
    <dsp:sp modelId="{9AB60CEC-1D25-409B-B34F-6F0F98FE0460}">
      <dsp:nvSpPr>
        <dsp:cNvPr id="0" name=""/>
        <dsp:cNvSpPr/>
      </dsp:nvSpPr>
      <dsp:spPr>
        <a:xfrm>
          <a:off x="0" y="5423219"/>
          <a:ext cx="7688826" cy="8673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39F1B6-C13E-4F46-AC5B-F3088CE1BB2E}">
      <dsp:nvSpPr>
        <dsp:cNvPr id="0" name=""/>
        <dsp:cNvSpPr/>
      </dsp:nvSpPr>
      <dsp:spPr>
        <a:xfrm>
          <a:off x="262385" y="5618382"/>
          <a:ext cx="477064" cy="47706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BE5D3F-2E7C-4D64-98BC-82B193521AE8}">
      <dsp:nvSpPr>
        <dsp:cNvPr id="0" name=""/>
        <dsp:cNvSpPr/>
      </dsp:nvSpPr>
      <dsp:spPr>
        <a:xfrm>
          <a:off x="1001834" y="5423219"/>
          <a:ext cx="6686991" cy="8673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799" tIns="91799" rIns="91799" bIns="91799" numCol="1" spcCol="1270" anchor="ctr" anchorCtr="0">
          <a:noAutofit/>
        </a:bodyPr>
        <a:lstStyle/>
        <a:p>
          <a:pPr marL="0" lvl="0" indent="0" algn="l" defTabSz="800100">
            <a:lnSpc>
              <a:spcPct val="90000"/>
            </a:lnSpc>
            <a:spcBef>
              <a:spcPct val="0"/>
            </a:spcBef>
            <a:spcAft>
              <a:spcPct val="35000"/>
            </a:spcAft>
            <a:buNone/>
          </a:pPr>
          <a:r>
            <a:rPr lang="en-US" sz="1800" kern="1200"/>
            <a:t>A high number of backers suggests strong engagement, but project success depends on quality, marketing, and funding goals.</a:t>
          </a:r>
        </a:p>
      </dsp:txBody>
      <dsp:txXfrm>
        <a:off x="1001834" y="5423219"/>
        <a:ext cx="6686991" cy="867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296774-76B3-439B-B378-489AB37F8EC7}">
      <dsp:nvSpPr>
        <dsp:cNvPr id="0" name=""/>
        <dsp:cNvSpPr/>
      </dsp:nvSpPr>
      <dsp:spPr>
        <a:xfrm>
          <a:off x="0" y="2842"/>
          <a:ext cx="8128650" cy="1440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8CF393-CDCE-4784-B38F-1E5C47AE1F35}">
      <dsp:nvSpPr>
        <dsp:cNvPr id="0" name=""/>
        <dsp:cNvSpPr/>
      </dsp:nvSpPr>
      <dsp:spPr>
        <a:xfrm>
          <a:off x="435738" y="326945"/>
          <a:ext cx="792251" cy="7922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05878D-4487-479B-BF13-6CA71341F88C}">
      <dsp:nvSpPr>
        <dsp:cNvPr id="0" name=""/>
        <dsp:cNvSpPr/>
      </dsp:nvSpPr>
      <dsp:spPr>
        <a:xfrm>
          <a:off x="1663728" y="2842"/>
          <a:ext cx="6464921" cy="1440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48" tIns="152448" rIns="152448" bIns="152448" numCol="1" spcCol="1270" anchor="ctr" anchorCtr="0">
          <a:noAutofit/>
        </a:bodyPr>
        <a:lstStyle/>
        <a:p>
          <a:pPr marL="0" lvl="0" indent="0" algn="l" defTabSz="977900">
            <a:lnSpc>
              <a:spcPct val="100000"/>
            </a:lnSpc>
            <a:spcBef>
              <a:spcPct val="0"/>
            </a:spcBef>
            <a:spcAft>
              <a:spcPct val="35000"/>
            </a:spcAft>
            <a:buNone/>
          </a:pPr>
          <a:r>
            <a:rPr lang="en-IN" sz="2200" kern="1200"/>
            <a:t>Larger budgets tend to have higher success rates, likely due to strong marketing and investor trust.</a:t>
          </a:r>
          <a:endParaRPr lang="en-US" sz="2200" kern="1200"/>
        </a:p>
      </dsp:txBody>
      <dsp:txXfrm>
        <a:off x="1663728" y="2842"/>
        <a:ext cx="6464921" cy="1440457"/>
      </dsp:txXfrm>
    </dsp:sp>
    <dsp:sp modelId="{41A3E343-E91D-42A8-89B0-B1AB1E51BDE9}">
      <dsp:nvSpPr>
        <dsp:cNvPr id="0" name=""/>
        <dsp:cNvSpPr/>
      </dsp:nvSpPr>
      <dsp:spPr>
        <a:xfrm>
          <a:off x="0" y="1803413"/>
          <a:ext cx="8128650" cy="1440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316B15-016A-4BD4-B180-4021D744E485}">
      <dsp:nvSpPr>
        <dsp:cNvPr id="0" name=""/>
        <dsp:cNvSpPr/>
      </dsp:nvSpPr>
      <dsp:spPr>
        <a:xfrm>
          <a:off x="435738" y="2127516"/>
          <a:ext cx="792251" cy="7922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DA4AAB-739E-4701-925A-2F5A83ECF59D}">
      <dsp:nvSpPr>
        <dsp:cNvPr id="0" name=""/>
        <dsp:cNvSpPr/>
      </dsp:nvSpPr>
      <dsp:spPr>
        <a:xfrm>
          <a:off x="1663728" y="1803413"/>
          <a:ext cx="6464921" cy="1440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48" tIns="152448" rIns="152448" bIns="152448" numCol="1" spcCol="1270" anchor="ctr" anchorCtr="0">
          <a:noAutofit/>
        </a:bodyPr>
        <a:lstStyle/>
        <a:p>
          <a:pPr marL="0" lvl="0" indent="0" algn="l" defTabSz="977900">
            <a:lnSpc>
              <a:spcPct val="100000"/>
            </a:lnSpc>
            <a:spcBef>
              <a:spcPct val="0"/>
            </a:spcBef>
            <a:spcAft>
              <a:spcPct val="35000"/>
            </a:spcAft>
            <a:buNone/>
          </a:pPr>
          <a:r>
            <a:rPr lang="en-IN" sz="2200" kern="1200"/>
            <a:t>Smaller-scale projects also perform well as they have lower financial goals.</a:t>
          </a:r>
          <a:endParaRPr lang="en-US" sz="2200" kern="1200"/>
        </a:p>
      </dsp:txBody>
      <dsp:txXfrm>
        <a:off x="1663728" y="1803413"/>
        <a:ext cx="6464921" cy="1440457"/>
      </dsp:txXfrm>
    </dsp:sp>
    <dsp:sp modelId="{E9D987AE-1B89-48CA-AE04-8E16658F1852}">
      <dsp:nvSpPr>
        <dsp:cNvPr id="0" name=""/>
        <dsp:cNvSpPr/>
      </dsp:nvSpPr>
      <dsp:spPr>
        <a:xfrm>
          <a:off x="0" y="3603985"/>
          <a:ext cx="8128650" cy="1440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6FA66-B962-4A65-953E-2F4BCFEF367A}">
      <dsp:nvSpPr>
        <dsp:cNvPr id="0" name=""/>
        <dsp:cNvSpPr/>
      </dsp:nvSpPr>
      <dsp:spPr>
        <a:xfrm>
          <a:off x="435738" y="3928088"/>
          <a:ext cx="792251" cy="7922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B23541-B272-43EC-BD64-10C67A5D9869}">
      <dsp:nvSpPr>
        <dsp:cNvPr id="0" name=""/>
        <dsp:cNvSpPr/>
      </dsp:nvSpPr>
      <dsp:spPr>
        <a:xfrm>
          <a:off x="1663728" y="3603985"/>
          <a:ext cx="6464921" cy="1440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48" tIns="152448" rIns="152448" bIns="152448" numCol="1" spcCol="1270" anchor="ctr" anchorCtr="0">
          <a:noAutofit/>
        </a:bodyPr>
        <a:lstStyle/>
        <a:p>
          <a:pPr marL="0" lvl="0" indent="0" algn="l" defTabSz="977900">
            <a:lnSpc>
              <a:spcPct val="100000"/>
            </a:lnSpc>
            <a:spcBef>
              <a:spcPct val="0"/>
            </a:spcBef>
            <a:spcAft>
              <a:spcPct val="35000"/>
            </a:spcAft>
            <a:buNone/>
          </a:pPr>
          <a:r>
            <a:rPr lang="en-IN" sz="2200" kern="1200"/>
            <a:t>Medium-scale projects have the highest success rate (623.54%).</a:t>
          </a:r>
          <a:endParaRPr lang="en-US" sz="2200" kern="1200"/>
        </a:p>
      </dsp:txBody>
      <dsp:txXfrm>
        <a:off x="1663728" y="3603985"/>
        <a:ext cx="6464921" cy="1440457"/>
      </dsp:txXfrm>
    </dsp:sp>
    <dsp:sp modelId="{C9B342F6-7FD5-4188-8C4A-C199FEC42F93}">
      <dsp:nvSpPr>
        <dsp:cNvPr id="0" name=""/>
        <dsp:cNvSpPr/>
      </dsp:nvSpPr>
      <dsp:spPr>
        <a:xfrm>
          <a:off x="0" y="5404557"/>
          <a:ext cx="8128650" cy="144045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423E8D-F00E-44D9-9309-C3C5266F5B36}">
      <dsp:nvSpPr>
        <dsp:cNvPr id="0" name=""/>
        <dsp:cNvSpPr/>
      </dsp:nvSpPr>
      <dsp:spPr>
        <a:xfrm>
          <a:off x="435738" y="5728660"/>
          <a:ext cx="792251" cy="7922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664656-CDB7-48C7-956E-8CCED9CCC80C}">
      <dsp:nvSpPr>
        <dsp:cNvPr id="0" name=""/>
        <dsp:cNvSpPr/>
      </dsp:nvSpPr>
      <dsp:spPr>
        <a:xfrm>
          <a:off x="1663728" y="5404557"/>
          <a:ext cx="6464921" cy="1440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48" tIns="152448" rIns="152448" bIns="152448" numCol="1" spcCol="1270" anchor="ctr" anchorCtr="0">
          <a:noAutofit/>
        </a:bodyPr>
        <a:lstStyle/>
        <a:p>
          <a:pPr marL="0" lvl="0" indent="0" algn="l" defTabSz="977900">
            <a:lnSpc>
              <a:spcPct val="100000"/>
            </a:lnSpc>
            <a:spcBef>
              <a:spcPct val="0"/>
            </a:spcBef>
            <a:spcAft>
              <a:spcPct val="35000"/>
            </a:spcAft>
            <a:buNone/>
          </a:pPr>
          <a:r>
            <a:rPr lang="en-IN" sz="2200" kern="1200"/>
            <a:t>Projects aiming for moderate funding have a higher chance of reaching their goal compared to very high or very low targets.</a:t>
          </a:r>
          <a:endParaRPr lang="en-US" sz="2200" kern="1200"/>
        </a:p>
      </dsp:txBody>
      <dsp:txXfrm>
        <a:off x="1663728" y="5404557"/>
        <a:ext cx="6464921" cy="14404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F4D5B-D78E-47A1-B649-BB99F2241BAF}">
      <dsp:nvSpPr>
        <dsp:cNvPr id="0" name=""/>
        <dsp:cNvSpPr/>
      </dsp:nvSpPr>
      <dsp:spPr>
        <a:xfrm>
          <a:off x="0" y="2685"/>
          <a:ext cx="7712748" cy="1361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F48A1-2DE2-43D5-BC84-B5CBF5B5E135}">
      <dsp:nvSpPr>
        <dsp:cNvPr id="0" name=""/>
        <dsp:cNvSpPr/>
      </dsp:nvSpPr>
      <dsp:spPr>
        <a:xfrm>
          <a:off x="411774" y="308964"/>
          <a:ext cx="748680" cy="748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27CD8D-9037-4A24-B6E1-F2D0328FB62A}">
      <dsp:nvSpPr>
        <dsp:cNvPr id="0" name=""/>
        <dsp:cNvSpPr/>
      </dsp:nvSpPr>
      <dsp:spPr>
        <a:xfrm>
          <a:off x="1572228" y="2685"/>
          <a:ext cx="6140519" cy="136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64" tIns="144064" rIns="144064" bIns="144064" numCol="1" spcCol="1270" anchor="ctr" anchorCtr="0">
          <a:noAutofit/>
        </a:bodyPr>
        <a:lstStyle/>
        <a:p>
          <a:pPr marL="0" lvl="0" indent="0" algn="l" defTabSz="755650">
            <a:lnSpc>
              <a:spcPct val="100000"/>
            </a:lnSpc>
            <a:spcBef>
              <a:spcPct val="0"/>
            </a:spcBef>
            <a:spcAft>
              <a:spcPct val="35000"/>
            </a:spcAft>
            <a:buNone/>
          </a:pPr>
          <a:r>
            <a:rPr lang="en-US" sz="1700" b="1" kern="1200"/>
            <a:t>Set Realistic Funding Goals</a:t>
          </a:r>
          <a:r>
            <a:rPr lang="en-US" sz="1700" kern="1200"/>
            <a:t>: Medium-scale projects show the highest success rates, suggesting that setting practical and achievable financial targets improves the likelihood of success.</a:t>
          </a:r>
        </a:p>
      </dsp:txBody>
      <dsp:txXfrm>
        <a:off x="1572228" y="2685"/>
        <a:ext cx="6140519" cy="1361237"/>
      </dsp:txXfrm>
    </dsp:sp>
    <dsp:sp modelId="{16FC1965-300D-4872-BF3E-CB65388227E3}">
      <dsp:nvSpPr>
        <dsp:cNvPr id="0" name=""/>
        <dsp:cNvSpPr/>
      </dsp:nvSpPr>
      <dsp:spPr>
        <a:xfrm>
          <a:off x="0" y="1704232"/>
          <a:ext cx="7712748" cy="1361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79703-1B81-46C2-A582-373553AE5E4A}">
      <dsp:nvSpPr>
        <dsp:cNvPr id="0" name=""/>
        <dsp:cNvSpPr/>
      </dsp:nvSpPr>
      <dsp:spPr>
        <a:xfrm>
          <a:off x="411774" y="2010510"/>
          <a:ext cx="748680" cy="748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191933-FA97-4387-9576-780F64E7B619}">
      <dsp:nvSpPr>
        <dsp:cNvPr id="0" name=""/>
        <dsp:cNvSpPr/>
      </dsp:nvSpPr>
      <dsp:spPr>
        <a:xfrm>
          <a:off x="1572228" y="1704232"/>
          <a:ext cx="6140519" cy="136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64" tIns="144064" rIns="144064" bIns="144064" numCol="1" spcCol="1270" anchor="ctr" anchorCtr="0">
          <a:noAutofit/>
        </a:bodyPr>
        <a:lstStyle/>
        <a:p>
          <a:pPr marL="0" lvl="0" indent="0" algn="l" defTabSz="755650">
            <a:lnSpc>
              <a:spcPct val="100000"/>
            </a:lnSpc>
            <a:spcBef>
              <a:spcPct val="0"/>
            </a:spcBef>
            <a:spcAft>
              <a:spcPct val="35000"/>
            </a:spcAft>
            <a:buNone/>
          </a:pPr>
          <a:r>
            <a:rPr lang="en-US" sz="1700" b="1" kern="1200"/>
            <a:t>Develop a Strong Marketing Strategy</a:t>
          </a:r>
          <a:r>
            <a:rPr lang="en-US" sz="1700" kern="1200"/>
            <a:t>: Effective promotional campaigns, influencer collaborations, and compelling storytelling can increase visibility and attract more backers.</a:t>
          </a:r>
        </a:p>
      </dsp:txBody>
      <dsp:txXfrm>
        <a:off x="1572228" y="1704232"/>
        <a:ext cx="6140519" cy="1361237"/>
      </dsp:txXfrm>
    </dsp:sp>
    <dsp:sp modelId="{6E9B536E-CCE3-41D2-89DF-289A009F8A58}">
      <dsp:nvSpPr>
        <dsp:cNvPr id="0" name=""/>
        <dsp:cNvSpPr/>
      </dsp:nvSpPr>
      <dsp:spPr>
        <a:xfrm>
          <a:off x="0" y="3405778"/>
          <a:ext cx="7712748" cy="1361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5706E7-83A0-45FC-A131-E44512D84B12}">
      <dsp:nvSpPr>
        <dsp:cNvPr id="0" name=""/>
        <dsp:cNvSpPr/>
      </dsp:nvSpPr>
      <dsp:spPr>
        <a:xfrm>
          <a:off x="411774" y="3712056"/>
          <a:ext cx="748680" cy="7486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543E83-9287-4C6D-805F-1FEF5A2AAC28}">
      <dsp:nvSpPr>
        <dsp:cNvPr id="0" name=""/>
        <dsp:cNvSpPr/>
      </dsp:nvSpPr>
      <dsp:spPr>
        <a:xfrm>
          <a:off x="1572228" y="3405778"/>
          <a:ext cx="6140519" cy="136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64" tIns="144064" rIns="144064" bIns="144064" numCol="1" spcCol="1270" anchor="ctr" anchorCtr="0">
          <a:noAutofit/>
        </a:bodyPr>
        <a:lstStyle/>
        <a:p>
          <a:pPr marL="0" lvl="0" indent="0" algn="l" defTabSz="755650">
            <a:lnSpc>
              <a:spcPct val="100000"/>
            </a:lnSpc>
            <a:spcBef>
              <a:spcPct val="0"/>
            </a:spcBef>
            <a:spcAft>
              <a:spcPct val="35000"/>
            </a:spcAft>
            <a:buNone/>
          </a:pPr>
          <a:r>
            <a:rPr lang="en-US" sz="1700" b="1" kern="1200"/>
            <a:t>Engage Backers with Incentives</a:t>
          </a:r>
          <a:r>
            <a:rPr lang="en-US" sz="1700" kern="1200"/>
            <a:t>: Offering exclusive rewards, early-bird discounts, and stretch goals can help maintain interest and increase contributions.</a:t>
          </a:r>
        </a:p>
      </dsp:txBody>
      <dsp:txXfrm>
        <a:off x="1572228" y="3405778"/>
        <a:ext cx="6140519" cy="1361237"/>
      </dsp:txXfrm>
    </dsp:sp>
    <dsp:sp modelId="{AC650625-0BF1-4EB7-BC2C-10264BD77C15}">
      <dsp:nvSpPr>
        <dsp:cNvPr id="0" name=""/>
        <dsp:cNvSpPr/>
      </dsp:nvSpPr>
      <dsp:spPr>
        <a:xfrm>
          <a:off x="0" y="5107325"/>
          <a:ext cx="7712748" cy="136123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FCC3B5-9042-4645-AF12-96DA4FFBA087}">
      <dsp:nvSpPr>
        <dsp:cNvPr id="0" name=""/>
        <dsp:cNvSpPr/>
      </dsp:nvSpPr>
      <dsp:spPr>
        <a:xfrm>
          <a:off x="411774" y="5413603"/>
          <a:ext cx="748680" cy="7486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F02B89-E58D-48C3-8BE5-AE994E82D12B}">
      <dsp:nvSpPr>
        <dsp:cNvPr id="0" name=""/>
        <dsp:cNvSpPr/>
      </dsp:nvSpPr>
      <dsp:spPr>
        <a:xfrm>
          <a:off x="1572228" y="5107325"/>
          <a:ext cx="6140519" cy="13612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064" tIns="144064" rIns="144064" bIns="144064" numCol="1" spcCol="1270" anchor="ctr" anchorCtr="0">
          <a:noAutofit/>
        </a:bodyPr>
        <a:lstStyle/>
        <a:p>
          <a:pPr marL="0" lvl="0" indent="0" algn="l" defTabSz="755650">
            <a:lnSpc>
              <a:spcPct val="100000"/>
            </a:lnSpc>
            <a:spcBef>
              <a:spcPct val="0"/>
            </a:spcBef>
            <a:spcAft>
              <a:spcPct val="35000"/>
            </a:spcAft>
            <a:buNone/>
          </a:pPr>
          <a:r>
            <a:rPr lang="en-US" sz="1700" b="1" kern="1200"/>
            <a:t>Optimize Campaign Duration</a:t>
          </a:r>
          <a:r>
            <a:rPr lang="en-US" sz="1700" kern="1200"/>
            <a:t>: The average duration of successful projects is 32 days, suggesting that campaigns should be neither too short nor too long to maximize engagement and funding potential.</a:t>
          </a:r>
        </a:p>
      </dsp:txBody>
      <dsp:txXfrm>
        <a:off x="1572228" y="5107325"/>
        <a:ext cx="6140519" cy="13612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114958-B895-4D9D-9B2B-C3C4676300E7}">
      <dsp:nvSpPr>
        <dsp:cNvPr id="0" name=""/>
        <dsp:cNvSpPr/>
      </dsp:nvSpPr>
      <dsp:spPr>
        <a:xfrm>
          <a:off x="0" y="269912"/>
          <a:ext cx="6931903" cy="11467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conclusion, after analyzing data from numerous crowdfunding projects, we've identified clear patterns that contribute to both success and failure. </a:t>
          </a:r>
        </a:p>
      </dsp:txBody>
      <dsp:txXfrm>
        <a:off x="55981" y="325893"/>
        <a:ext cx="6819941" cy="1034820"/>
      </dsp:txXfrm>
    </dsp:sp>
    <dsp:sp modelId="{A70D7A44-4F01-442B-9ABF-9FA58C5E996E}">
      <dsp:nvSpPr>
        <dsp:cNvPr id="0" name=""/>
        <dsp:cNvSpPr/>
      </dsp:nvSpPr>
      <dsp:spPr>
        <a:xfrm>
          <a:off x="0" y="1462775"/>
          <a:ext cx="6931903" cy="11467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Our findings show that projects with [Music, Documentary, Product Design, Short Films, Tabletop Games, Food] have a significantly higher success rate, while those lacking often struggle to meet their targets.</a:t>
          </a:r>
        </a:p>
      </dsp:txBody>
      <dsp:txXfrm>
        <a:off x="55981" y="1518756"/>
        <a:ext cx="6819941" cy="1034820"/>
      </dsp:txXfrm>
    </dsp:sp>
    <dsp:sp modelId="{E31DD4AB-44A7-4AE6-A167-505633508A81}">
      <dsp:nvSpPr>
        <dsp:cNvPr id="0" name=""/>
        <dsp:cNvSpPr/>
      </dsp:nvSpPr>
      <dsp:spPr>
        <a:xfrm>
          <a:off x="0" y="2655638"/>
          <a:ext cx="6931903" cy="11467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success rate across the projects we examined was 32%. </a:t>
          </a:r>
        </a:p>
      </dsp:txBody>
      <dsp:txXfrm>
        <a:off x="55981" y="2711619"/>
        <a:ext cx="6819941" cy="1034820"/>
      </dsp:txXfrm>
    </dsp:sp>
    <dsp:sp modelId="{390BE563-C351-4DD0-9CB1-4E2010755531}">
      <dsp:nvSpPr>
        <dsp:cNvPr id="0" name=""/>
        <dsp:cNvSpPr/>
      </dsp:nvSpPr>
      <dsp:spPr>
        <a:xfrm>
          <a:off x="0" y="3848501"/>
          <a:ext cx="6931903" cy="11467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By sharing these insights and data-backed strategies, we hope to help future creators improve their chances of running successful campaigns. Understanding these trends and learning from both successes and failures is crucial for maximizing the potential of any crowdfunding effort.</a:t>
          </a:r>
        </a:p>
      </dsp:txBody>
      <dsp:txXfrm>
        <a:off x="55981" y="3904482"/>
        <a:ext cx="6819941" cy="103482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7A4AB-8B04-466C-87BB-7347D9725EA1}" type="datetimeFigureOut">
              <a:rPr lang="en-IN" smtClean="0"/>
              <a:t>19-02-2025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6BE40-B3A4-4F13-A321-6D746F48B23C}" type="slidenum">
              <a:rPr lang="en-IN" smtClean="0"/>
              <a:t>‹#›</a:t>
            </a:fld>
            <a:endParaRPr lang="en-IN" dirty="0"/>
          </a:p>
        </p:txBody>
      </p:sp>
    </p:spTree>
    <p:extLst>
      <p:ext uri="{BB962C8B-B14F-4D97-AF65-F5344CB8AC3E}">
        <p14:creationId xmlns:p14="http://schemas.microsoft.com/office/powerpoint/2010/main" val="1630460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p:cNvSpPr>
            <a:spLocks noGrp="1"/>
          </p:cNvSpPr>
          <p:nvPr>
            <p:ph type="sldNum" sz="quarter" idx="5"/>
          </p:nvPr>
        </p:nvSpPr>
        <p:spPr/>
        <p:txBody>
          <a:bodyPr/>
          <a:lstStyle/>
          <a:p>
            <a:fld id="{D716BE40-B3A4-4F13-A321-6D746F48B23C}" type="slidenum">
              <a:rPr lang="en-IN" smtClean="0"/>
              <a:t>2</a:t>
            </a:fld>
            <a:endParaRPr lang="en-IN" dirty="0"/>
          </a:p>
        </p:txBody>
      </p:sp>
    </p:spTree>
    <p:extLst>
      <p:ext uri="{BB962C8B-B14F-4D97-AF65-F5344CB8AC3E}">
        <p14:creationId xmlns:p14="http://schemas.microsoft.com/office/powerpoint/2010/main" val="1352196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1180-50A9-9E8D-E3D3-D26BA83EF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D645-6B7C-E0AE-1AA0-1BE0C3529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2EAF6-780C-3A62-204F-0F1AE825EE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7F1B9F34-5D45-8796-7495-6D3EFF179195}"/>
              </a:ext>
            </a:extLst>
          </p:cNvPr>
          <p:cNvSpPr>
            <a:spLocks noGrp="1"/>
          </p:cNvSpPr>
          <p:nvPr>
            <p:ph type="sldNum" sz="quarter" idx="5"/>
          </p:nvPr>
        </p:nvSpPr>
        <p:spPr/>
        <p:txBody>
          <a:bodyPr/>
          <a:lstStyle/>
          <a:p>
            <a:fld id="{D716BE40-B3A4-4F13-A321-6D746F48B23C}" type="slidenum">
              <a:rPr lang="en-IN" smtClean="0"/>
              <a:t>11</a:t>
            </a:fld>
            <a:endParaRPr lang="en-IN" dirty="0"/>
          </a:p>
        </p:txBody>
      </p:sp>
    </p:spTree>
    <p:extLst>
      <p:ext uri="{BB962C8B-B14F-4D97-AF65-F5344CB8AC3E}">
        <p14:creationId xmlns:p14="http://schemas.microsoft.com/office/powerpoint/2010/main" val="1654226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1180-50A9-9E8D-E3D3-D26BA83EF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D645-6B7C-E0AE-1AA0-1BE0C3529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2EAF6-780C-3A62-204F-0F1AE825EE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7F1B9F34-5D45-8796-7495-6D3EFF179195}"/>
              </a:ext>
            </a:extLst>
          </p:cNvPr>
          <p:cNvSpPr>
            <a:spLocks noGrp="1"/>
          </p:cNvSpPr>
          <p:nvPr>
            <p:ph type="sldNum" sz="quarter" idx="5"/>
          </p:nvPr>
        </p:nvSpPr>
        <p:spPr/>
        <p:txBody>
          <a:bodyPr/>
          <a:lstStyle/>
          <a:p>
            <a:fld id="{D716BE40-B3A4-4F13-A321-6D746F48B23C}" type="slidenum">
              <a:rPr lang="en-IN" smtClean="0"/>
              <a:t>12</a:t>
            </a:fld>
            <a:endParaRPr lang="en-IN" dirty="0"/>
          </a:p>
        </p:txBody>
      </p:sp>
    </p:spTree>
    <p:extLst>
      <p:ext uri="{BB962C8B-B14F-4D97-AF65-F5344CB8AC3E}">
        <p14:creationId xmlns:p14="http://schemas.microsoft.com/office/powerpoint/2010/main" val="539713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E0DB1-8FAB-A122-8FDF-E07CBD4DC3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0F2D21-AE8F-6714-9E11-BCB3E1DDDE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85694B-924B-AAA1-E80B-F9D262261EB6}"/>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DCB4A024-FF92-597C-C94B-26A761337770}"/>
              </a:ext>
            </a:extLst>
          </p:cNvPr>
          <p:cNvSpPr>
            <a:spLocks noGrp="1"/>
          </p:cNvSpPr>
          <p:nvPr>
            <p:ph type="sldNum" sz="quarter" idx="5"/>
          </p:nvPr>
        </p:nvSpPr>
        <p:spPr/>
        <p:txBody>
          <a:bodyPr/>
          <a:lstStyle/>
          <a:p>
            <a:fld id="{D716BE40-B3A4-4F13-A321-6D746F48B23C}" type="slidenum">
              <a:rPr lang="en-IN" smtClean="0"/>
              <a:t>13</a:t>
            </a:fld>
            <a:endParaRPr lang="en-IN" dirty="0"/>
          </a:p>
        </p:txBody>
      </p:sp>
    </p:spTree>
    <p:extLst>
      <p:ext uri="{BB962C8B-B14F-4D97-AF65-F5344CB8AC3E}">
        <p14:creationId xmlns:p14="http://schemas.microsoft.com/office/powerpoint/2010/main" val="1036233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587E6-AFF3-EC2F-14E3-9272EEEB6C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BE78C5-18DE-25A1-80DF-F4F21E76AE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0B5DC-674E-95F6-ED2D-F403CFDC77E5}"/>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A5743D3E-2A9B-F824-F505-0A5D110F990F}"/>
              </a:ext>
            </a:extLst>
          </p:cNvPr>
          <p:cNvSpPr>
            <a:spLocks noGrp="1"/>
          </p:cNvSpPr>
          <p:nvPr>
            <p:ph type="sldNum" sz="quarter" idx="5"/>
          </p:nvPr>
        </p:nvSpPr>
        <p:spPr/>
        <p:txBody>
          <a:bodyPr/>
          <a:lstStyle/>
          <a:p>
            <a:fld id="{D716BE40-B3A4-4F13-A321-6D746F48B23C}" type="slidenum">
              <a:rPr lang="en-IN" smtClean="0"/>
              <a:t>14</a:t>
            </a:fld>
            <a:endParaRPr lang="en-IN" dirty="0"/>
          </a:p>
        </p:txBody>
      </p:sp>
    </p:spTree>
    <p:extLst>
      <p:ext uri="{BB962C8B-B14F-4D97-AF65-F5344CB8AC3E}">
        <p14:creationId xmlns:p14="http://schemas.microsoft.com/office/powerpoint/2010/main" val="2128160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7921E-DD49-D2A8-2B04-E1A2A5202E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9F630A-704C-358C-E6AF-427AFE6AD0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8F2C87-FBE4-48FA-3D1F-283AE7FCAC2F}"/>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46814E92-62C1-EFAC-A183-52834C89589F}"/>
              </a:ext>
            </a:extLst>
          </p:cNvPr>
          <p:cNvSpPr>
            <a:spLocks noGrp="1"/>
          </p:cNvSpPr>
          <p:nvPr>
            <p:ph type="sldNum" sz="quarter" idx="5"/>
          </p:nvPr>
        </p:nvSpPr>
        <p:spPr/>
        <p:txBody>
          <a:bodyPr/>
          <a:lstStyle/>
          <a:p>
            <a:fld id="{D716BE40-B3A4-4F13-A321-6D746F48B23C}" type="slidenum">
              <a:rPr lang="en-IN" smtClean="0"/>
              <a:t>15</a:t>
            </a:fld>
            <a:endParaRPr lang="en-IN" dirty="0"/>
          </a:p>
        </p:txBody>
      </p:sp>
    </p:spTree>
    <p:extLst>
      <p:ext uri="{BB962C8B-B14F-4D97-AF65-F5344CB8AC3E}">
        <p14:creationId xmlns:p14="http://schemas.microsoft.com/office/powerpoint/2010/main" val="1078310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11A0A-570C-6F30-FC90-EB773DEE9B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61135E-D701-FE59-7EAE-86CF92363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6AE0AC-D026-5C41-011B-A02D3DDA2F5C}"/>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679A7484-4AD5-0C9A-19FF-828F84CB4212}"/>
              </a:ext>
            </a:extLst>
          </p:cNvPr>
          <p:cNvSpPr>
            <a:spLocks noGrp="1"/>
          </p:cNvSpPr>
          <p:nvPr>
            <p:ph type="sldNum" sz="quarter" idx="5"/>
          </p:nvPr>
        </p:nvSpPr>
        <p:spPr/>
        <p:txBody>
          <a:bodyPr/>
          <a:lstStyle/>
          <a:p>
            <a:fld id="{D716BE40-B3A4-4F13-A321-6D746F48B23C}" type="slidenum">
              <a:rPr lang="en-IN" smtClean="0"/>
              <a:t>16</a:t>
            </a:fld>
            <a:endParaRPr lang="en-IN" dirty="0"/>
          </a:p>
        </p:txBody>
      </p:sp>
    </p:spTree>
    <p:extLst>
      <p:ext uri="{BB962C8B-B14F-4D97-AF65-F5344CB8AC3E}">
        <p14:creationId xmlns:p14="http://schemas.microsoft.com/office/powerpoint/2010/main" val="2905953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8F23-7691-074C-E32C-BE28F66828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52E7B-CBEB-D86D-89D8-FCD2EE82E1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4E61FE-2599-C296-C3AC-7D7B47A21F44}"/>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DF6BAC5C-DD9A-CE13-660B-97565EEC1297}"/>
              </a:ext>
            </a:extLst>
          </p:cNvPr>
          <p:cNvSpPr>
            <a:spLocks noGrp="1"/>
          </p:cNvSpPr>
          <p:nvPr>
            <p:ph type="sldNum" sz="quarter" idx="5"/>
          </p:nvPr>
        </p:nvSpPr>
        <p:spPr/>
        <p:txBody>
          <a:bodyPr/>
          <a:lstStyle/>
          <a:p>
            <a:fld id="{D716BE40-B3A4-4F13-A321-6D746F48B23C}" type="slidenum">
              <a:rPr lang="en-IN" smtClean="0"/>
              <a:t>17</a:t>
            </a:fld>
            <a:endParaRPr lang="en-IN" dirty="0"/>
          </a:p>
        </p:txBody>
      </p:sp>
    </p:spTree>
    <p:extLst>
      <p:ext uri="{BB962C8B-B14F-4D97-AF65-F5344CB8AC3E}">
        <p14:creationId xmlns:p14="http://schemas.microsoft.com/office/powerpoint/2010/main" val="1642306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1180-50A9-9E8D-E3D3-D26BA83EF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D645-6B7C-E0AE-1AA0-1BE0C3529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2EAF6-780C-3A62-204F-0F1AE825EE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7F1B9F34-5D45-8796-7495-6D3EFF179195}"/>
              </a:ext>
            </a:extLst>
          </p:cNvPr>
          <p:cNvSpPr>
            <a:spLocks noGrp="1"/>
          </p:cNvSpPr>
          <p:nvPr>
            <p:ph type="sldNum" sz="quarter" idx="5"/>
          </p:nvPr>
        </p:nvSpPr>
        <p:spPr/>
        <p:txBody>
          <a:bodyPr/>
          <a:lstStyle/>
          <a:p>
            <a:fld id="{D716BE40-B3A4-4F13-A321-6D746F48B23C}" type="slidenum">
              <a:rPr lang="en-IN" smtClean="0"/>
              <a:t>18</a:t>
            </a:fld>
            <a:endParaRPr lang="en-IN" dirty="0"/>
          </a:p>
        </p:txBody>
      </p:sp>
    </p:spTree>
    <p:extLst>
      <p:ext uri="{BB962C8B-B14F-4D97-AF65-F5344CB8AC3E}">
        <p14:creationId xmlns:p14="http://schemas.microsoft.com/office/powerpoint/2010/main" val="177349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A684B-E8DE-57C7-4B88-07F5EC8506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94D5A0-9DCF-7C7A-AA81-9E853ED7A9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EC1C06-F02C-BFE5-D2D7-B90B44C390EF}"/>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2DAAE1E0-0405-F9FC-407F-7D644E29B39B}"/>
              </a:ext>
            </a:extLst>
          </p:cNvPr>
          <p:cNvSpPr>
            <a:spLocks noGrp="1"/>
          </p:cNvSpPr>
          <p:nvPr>
            <p:ph type="sldNum" sz="quarter" idx="5"/>
          </p:nvPr>
        </p:nvSpPr>
        <p:spPr/>
        <p:txBody>
          <a:bodyPr/>
          <a:lstStyle/>
          <a:p>
            <a:fld id="{D716BE40-B3A4-4F13-A321-6D746F48B23C}" type="slidenum">
              <a:rPr lang="en-IN" smtClean="0"/>
              <a:t>3</a:t>
            </a:fld>
            <a:endParaRPr lang="en-IN" dirty="0"/>
          </a:p>
        </p:txBody>
      </p:sp>
    </p:spTree>
    <p:extLst>
      <p:ext uri="{BB962C8B-B14F-4D97-AF65-F5344CB8AC3E}">
        <p14:creationId xmlns:p14="http://schemas.microsoft.com/office/powerpoint/2010/main" val="170748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12AD6-F65B-53EC-3908-F41766556C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5F9DF4-DC0B-CF0D-01F8-9A887DD83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73DE3F-87B0-7B5B-C627-2AB600C28436}"/>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0BAC25E4-37E4-C491-7EC1-8B72B25C409D}"/>
              </a:ext>
            </a:extLst>
          </p:cNvPr>
          <p:cNvSpPr>
            <a:spLocks noGrp="1"/>
          </p:cNvSpPr>
          <p:nvPr>
            <p:ph type="sldNum" sz="quarter" idx="5"/>
          </p:nvPr>
        </p:nvSpPr>
        <p:spPr/>
        <p:txBody>
          <a:bodyPr/>
          <a:lstStyle/>
          <a:p>
            <a:fld id="{D716BE40-B3A4-4F13-A321-6D746F48B23C}" type="slidenum">
              <a:rPr lang="en-IN" smtClean="0"/>
              <a:t>4</a:t>
            </a:fld>
            <a:endParaRPr lang="en-IN" dirty="0"/>
          </a:p>
        </p:txBody>
      </p:sp>
    </p:spTree>
    <p:extLst>
      <p:ext uri="{BB962C8B-B14F-4D97-AF65-F5344CB8AC3E}">
        <p14:creationId xmlns:p14="http://schemas.microsoft.com/office/powerpoint/2010/main" val="2591065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21729-B61F-4B15-C34F-94F71BC12A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1BDDC2-1A89-1C2C-7565-983E344B85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8B23FD-0F08-1F7F-1D9F-EF67AAC394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249FFF8B-DEFD-A9A7-B073-17A7612FF39A}"/>
              </a:ext>
            </a:extLst>
          </p:cNvPr>
          <p:cNvSpPr>
            <a:spLocks noGrp="1"/>
          </p:cNvSpPr>
          <p:nvPr>
            <p:ph type="sldNum" sz="quarter" idx="5"/>
          </p:nvPr>
        </p:nvSpPr>
        <p:spPr/>
        <p:txBody>
          <a:bodyPr/>
          <a:lstStyle/>
          <a:p>
            <a:fld id="{D716BE40-B3A4-4F13-A321-6D746F48B23C}" type="slidenum">
              <a:rPr lang="en-IN" smtClean="0"/>
              <a:t>5</a:t>
            </a:fld>
            <a:endParaRPr lang="en-IN" dirty="0"/>
          </a:p>
        </p:txBody>
      </p:sp>
    </p:spTree>
    <p:extLst>
      <p:ext uri="{BB962C8B-B14F-4D97-AF65-F5344CB8AC3E}">
        <p14:creationId xmlns:p14="http://schemas.microsoft.com/office/powerpoint/2010/main" val="233566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342D4-10D6-5227-ADCA-4E7E9B4C4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18C7A3-83C7-7D1D-F72C-BB59089B7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E7F53-6ADE-3229-51D4-64FFFE26BD43}"/>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9953A5BC-8068-276D-35C7-9419CD97A309}"/>
              </a:ext>
            </a:extLst>
          </p:cNvPr>
          <p:cNvSpPr>
            <a:spLocks noGrp="1"/>
          </p:cNvSpPr>
          <p:nvPr>
            <p:ph type="sldNum" sz="quarter" idx="5"/>
          </p:nvPr>
        </p:nvSpPr>
        <p:spPr/>
        <p:txBody>
          <a:bodyPr/>
          <a:lstStyle/>
          <a:p>
            <a:fld id="{D716BE40-B3A4-4F13-A321-6D746F48B23C}" type="slidenum">
              <a:rPr lang="en-IN" smtClean="0"/>
              <a:t>6</a:t>
            </a:fld>
            <a:endParaRPr lang="en-IN" dirty="0"/>
          </a:p>
        </p:txBody>
      </p:sp>
    </p:spTree>
    <p:extLst>
      <p:ext uri="{BB962C8B-B14F-4D97-AF65-F5344CB8AC3E}">
        <p14:creationId xmlns:p14="http://schemas.microsoft.com/office/powerpoint/2010/main" val="706893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7F812-B5E1-A62D-D238-6495CFE69F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14BF81-F756-FFCF-6515-8F8328C33D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64EF4A-E180-1D64-9D85-96617381BCF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A2BE963A-BDA7-F4FB-D312-B2D500219746}"/>
              </a:ext>
            </a:extLst>
          </p:cNvPr>
          <p:cNvSpPr>
            <a:spLocks noGrp="1"/>
          </p:cNvSpPr>
          <p:nvPr>
            <p:ph type="sldNum" sz="quarter" idx="5"/>
          </p:nvPr>
        </p:nvSpPr>
        <p:spPr/>
        <p:txBody>
          <a:bodyPr/>
          <a:lstStyle/>
          <a:p>
            <a:fld id="{D716BE40-B3A4-4F13-A321-6D746F48B23C}" type="slidenum">
              <a:rPr lang="en-IN" smtClean="0"/>
              <a:t>7</a:t>
            </a:fld>
            <a:endParaRPr lang="en-IN" dirty="0"/>
          </a:p>
        </p:txBody>
      </p:sp>
    </p:spTree>
    <p:extLst>
      <p:ext uri="{BB962C8B-B14F-4D97-AF65-F5344CB8AC3E}">
        <p14:creationId xmlns:p14="http://schemas.microsoft.com/office/powerpoint/2010/main" val="3883440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D32E9-0A42-7402-F860-3DB9D08CB7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4B0B0B-19AD-5187-9638-B1E8EC163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EF987E-89B5-9248-8B58-43E2A6D945C0}"/>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30869C63-5199-D790-D969-97505B928232}"/>
              </a:ext>
            </a:extLst>
          </p:cNvPr>
          <p:cNvSpPr>
            <a:spLocks noGrp="1"/>
          </p:cNvSpPr>
          <p:nvPr>
            <p:ph type="sldNum" sz="quarter" idx="5"/>
          </p:nvPr>
        </p:nvSpPr>
        <p:spPr/>
        <p:txBody>
          <a:bodyPr/>
          <a:lstStyle/>
          <a:p>
            <a:fld id="{D716BE40-B3A4-4F13-A321-6D746F48B23C}" type="slidenum">
              <a:rPr lang="en-IN" smtClean="0"/>
              <a:t>8</a:t>
            </a:fld>
            <a:endParaRPr lang="en-IN" dirty="0"/>
          </a:p>
        </p:txBody>
      </p:sp>
    </p:spTree>
    <p:extLst>
      <p:ext uri="{BB962C8B-B14F-4D97-AF65-F5344CB8AC3E}">
        <p14:creationId xmlns:p14="http://schemas.microsoft.com/office/powerpoint/2010/main" val="3280677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1180-50A9-9E8D-E3D3-D26BA83EF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D645-6B7C-E0AE-1AA0-1BE0C3529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2EAF6-780C-3A62-204F-0F1AE825EE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7F1B9F34-5D45-8796-7495-6D3EFF179195}"/>
              </a:ext>
            </a:extLst>
          </p:cNvPr>
          <p:cNvSpPr>
            <a:spLocks noGrp="1"/>
          </p:cNvSpPr>
          <p:nvPr>
            <p:ph type="sldNum" sz="quarter" idx="5"/>
          </p:nvPr>
        </p:nvSpPr>
        <p:spPr/>
        <p:txBody>
          <a:bodyPr/>
          <a:lstStyle/>
          <a:p>
            <a:fld id="{D716BE40-B3A4-4F13-A321-6D746F48B23C}" type="slidenum">
              <a:rPr lang="en-IN" smtClean="0"/>
              <a:t>9</a:t>
            </a:fld>
            <a:endParaRPr lang="en-IN" dirty="0"/>
          </a:p>
        </p:txBody>
      </p:sp>
    </p:spTree>
    <p:extLst>
      <p:ext uri="{BB962C8B-B14F-4D97-AF65-F5344CB8AC3E}">
        <p14:creationId xmlns:p14="http://schemas.microsoft.com/office/powerpoint/2010/main" val="2339567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1180-50A9-9E8D-E3D3-D26BA83EF5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5D645-6B7C-E0AE-1AA0-1BE0C3529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32EAF6-780C-3A62-204F-0F1AE825EE9A}"/>
              </a:ext>
            </a:extLst>
          </p:cNvPr>
          <p:cNvSpPr>
            <a:spLocks noGrp="1"/>
          </p:cNvSpPr>
          <p:nvPr>
            <p:ph type="body" idx="1"/>
          </p:nvPr>
        </p:nvSpPr>
        <p:spPr/>
        <p:txBody>
          <a:bodyPr/>
          <a:lstStyle/>
          <a:p>
            <a:r>
              <a:rPr lang="en-GB" dirty="0"/>
              <a:t>1.Introduction</a:t>
            </a:r>
          </a:p>
          <a:p>
            <a:r>
              <a:rPr lang="en-GB" dirty="0"/>
              <a:t>2.Data Overview</a:t>
            </a:r>
          </a:p>
          <a:p>
            <a:r>
              <a:rPr lang="en-GB" dirty="0"/>
              <a:t>3.Objectives : KPIs</a:t>
            </a:r>
          </a:p>
          <a:p>
            <a:r>
              <a:rPr lang="en-GB" dirty="0"/>
              <a:t>4.Dashboard</a:t>
            </a:r>
          </a:p>
          <a:p>
            <a:r>
              <a:rPr lang="en-GB" dirty="0"/>
              <a:t>5.Analysis</a:t>
            </a:r>
          </a:p>
          <a:p>
            <a:r>
              <a:rPr lang="en-GB" dirty="0"/>
              <a:t>6.Recommendations and Insights</a:t>
            </a:r>
          </a:p>
          <a:p>
            <a:r>
              <a:rPr lang="en-GB" dirty="0"/>
              <a:t>7.Conclusion</a:t>
            </a:r>
          </a:p>
        </p:txBody>
      </p:sp>
      <p:sp>
        <p:nvSpPr>
          <p:cNvPr id="4" name="Slide Number Placeholder 3">
            <a:extLst>
              <a:ext uri="{FF2B5EF4-FFF2-40B4-BE49-F238E27FC236}">
                <a16:creationId xmlns:a16="http://schemas.microsoft.com/office/drawing/2014/main" id="{7F1B9F34-5D45-8796-7495-6D3EFF179195}"/>
              </a:ext>
            </a:extLst>
          </p:cNvPr>
          <p:cNvSpPr>
            <a:spLocks noGrp="1"/>
          </p:cNvSpPr>
          <p:nvPr>
            <p:ph type="sldNum" sz="quarter" idx="5"/>
          </p:nvPr>
        </p:nvSpPr>
        <p:spPr/>
        <p:txBody>
          <a:bodyPr/>
          <a:lstStyle/>
          <a:p>
            <a:fld id="{D716BE40-B3A4-4F13-A321-6D746F48B23C}" type="slidenum">
              <a:rPr lang="en-IN" smtClean="0"/>
              <a:t>10</a:t>
            </a:fld>
            <a:endParaRPr lang="en-IN" dirty="0"/>
          </a:p>
        </p:txBody>
      </p:sp>
    </p:spTree>
    <p:extLst>
      <p:ext uri="{BB962C8B-B14F-4D97-AF65-F5344CB8AC3E}">
        <p14:creationId xmlns:p14="http://schemas.microsoft.com/office/powerpoint/2010/main" val="2573517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1DEB-43B9-F2E4-E3A1-3A166CC216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B4A407-75C9-3CB5-7AD2-F32489EE66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E52E01D-9F66-A1D6-FDED-C77475A60D89}"/>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5" name="Footer Placeholder 4">
            <a:extLst>
              <a:ext uri="{FF2B5EF4-FFF2-40B4-BE49-F238E27FC236}">
                <a16:creationId xmlns:a16="http://schemas.microsoft.com/office/drawing/2014/main" id="{AFDF4331-5ADA-3D58-D77D-2502502C736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CB23660-4CCD-E4F7-4E9B-53F28919B23A}"/>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394264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531D-E09B-1002-05B8-EA078BCCAA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803FA9-0384-D239-1AAC-7B45BB3B1C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F8A088-EFF5-587F-E794-74B3E21641A1}"/>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5" name="Footer Placeholder 4">
            <a:extLst>
              <a:ext uri="{FF2B5EF4-FFF2-40B4-BE49-F238E27FC236}">
                <a16:creationId xmlns:a16="http://schemas.microsoft.com/office/drawing/2014/main" id="{5390E426-8DC1-B65D-81DB-5F6026EC9E1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9E4F73A-50C0-98B9-4889-DFFD4EC06642}"/>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346317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7B54F-62E3-CA5B-61DD-59A1932D26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099C10-180C-5858-DF6B-4EEACB74B8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53146A-1BA1-C1F2-50C0-9C41110F8161}"/>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5" name="Footer Placeholder 4">
            <a:extLst>
              <a:ext uri="{FF2B5EF4-FFF2-40B4-BE49-F238E27FC236}">
                <a16:creationId xmlns:a16="http://schemas.microsoft.com/office/drawing/2014/main" id="{9E5A7583-3306-7398-C3B2-AF48557D37C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E615242-8754-33C8-73B1-4BAF7A177BC8}"/>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85679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529B-9CE8-104C-3727-A3E4BB35A2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A3177E-E9AB-4A3A-6F83-93DA64E7E0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55E689-3FD6-78BC-AF59-216CD680B586}"/>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5" name="Footer Placeholder 4">
            <a:extLst>
              <a:ext uri="{FF2B5EF4-FFF2-40B4-BE49-F238E27FC236}">
                <a16:creationId xmlns:a16="http://schemas.microsoft.com/office/drawing/2014/main" id="{CCEF3805-3AC6-D930-14EF-6BD1374F550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284E92-975D-0B7F-7E64-86C2DBDB1A75}"/>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315214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4984-5C06-7373-45C6-1D4D22996C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7BA379-D9E9-E7AE-D339-2393D0D8A8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4C61D3-2E2C-8389-E238-8C1529A3C008}"/>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5" name="Footer Placeholder 4">
            <a:extLst>
              <a:ext uri="{FF2B5EF4-FFF2-40B4-BE49-F238E27FC236}">
                <a16:creationId xmlns:a16="http://schemas.microsoft.com/office/drawing/2014/main" id="{CDB540D3-32CB-CF07-B439-5B17A4BED64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EDAE6C1-8B52-F762-EF37-13E198733E82}"/>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1600108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3FF4-B1D3-EB2E-7366-4D03F8FF72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958713-CBFC-16F7-9ED8-F02289B3E1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31C27F-5B30-4BF1-4C20-DB60613BF4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23484B-5610-A4F4-C149-1B7B7DB5CB76}"/>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6" name="Footer Placeholder 5">
            <a:extLst>
              <a:ext uri="{FF2B5EF4-FFF2-40B4-BE49-F238E27FC236}">
                <a16:creationId xmlns:a16="http://schemas.microsoft.com/office/drawing/2014/main" id="{30C76605-E8F3-C3F6-365F-B458DD5C07B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06E00DD-AB03-B63D-BA4C-FF945BB675F7}"/>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129724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918D6-34CA-0148-03BB-8C3E3FE73F2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792AB2-3EDD-7D59-0BD9-C33FACBCE7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81E91-1A45-9F81-C853-5EF582EA3D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F46DF08-407D-1B8A-FEF7-7A25D3C675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2E3512-62CE-7C6F-BF59-6F86269352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7A2083-36CB-9105-47AA-C3824EAAD327}"/>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8" name="Footer Placeholder 7">
            <a:extLst>
              <a:ext uri="{FF2B5EF4-FFF2-40B4-BE49-F238E27FC236}">
                <a16:creationId xmlns:a16="http://schemas.microsoft.com/office/drawing/2014/main" id="{C87D217B-B195-15F4-224E-FA3AC07BC05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9B8D4225-9F65-5018-C723-8AEE80DA55B5}"/>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82094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85EF-6165-BFF8-EF2E-F20DF83049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4E9B92-B708-D918-FF8F-733385D4762C}"/>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4" name="Footer Placeholder 3">
            <a:extLst>
              <a:ext uri="{FF2B5EF4-FFF2-40B4-BE49-F238E27FC236}">
                <a16:creationId xmlns:a16="http://schemas.microsoft.com/office/drawing/2014/main" id="{79568727-8E22-F249-20F3-64B6AF0AB46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DFB5825-1A09-58A7-84EC-9F58C7969AEC}"/>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1463923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795586-1EC1-C6CF-6204-D4387FCC60F6}"/>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3" name="Footer Placeholder 2">
            <a:extLst>
              <a:ext uri="{FF2B5EF4-FFF2-40B4-BE49-F238E27FC236}">
                <a16:creationId xmlns:a16="http://schemas.microsoft.com/office/drawing/2014/main" id="{58F465A6-C811-138B-0478-EAC5D390C51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75829C8-13F1-7598-F0D0-F5D7E281CC61}"/>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103487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BE4AA-13B6-60A5-F062-6A4CE805E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21579E-79AD-8559-612A-15F91E0A1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0D3165-1344-C278-E266-2F1753579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A99C93-8637-B165-B8A6-49DDA575E2CC}"/>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6" name="Footer Placeholder 5">
            <a:extLst>
              <a:ext uri="{FF2B5EF4-FFF2-40B4-BE49-F238E27FC236}">
                <a16:creationId xmlns:a16="http://schemas.microsoft.com/office/drawing/2014/main" id="{0F0ACC5B-5BEA-2763-B4EF-F245C528DE6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3288944-5283-FA34-195E-14BF19D46838}"/>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2536829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CA9A-7A67-48DC-FCB6-FB10B28F84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6B4B19-E690-F570-99B2-122C410BB4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EB2F32E4-08B6-130D-0A44-05E8F1E64B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34592E-5D16-B1E4-F904-28B8086F0078}"/>
              </a:ext>
            </a:extLst>
          </p:cNvPr>
          <p:cNvSpPr>
            <a:spLocks noGrp="1"/>
          </p:cNvSpPr>
          <p:nvPr>
            <p:ph type="dt" sz="half" idx="10"/>
          </p:nvPr>
        </p:nvSpPr>
        <p:spPr/>
        <p:txBody>
          <a:bodyPr/>
          <a:lstStyle/>
          <a:p>
            <a:fld id="{7A41CEE6-A332-46A0-8A1A-C68A7F47883A}" type="datetimeFigureOut">
              <a:rPr lang="en-IN" smtClean="0"/>
              <a:t>19-02-2025</a:t>
            </a:fld>
            <a:endParaRPr lang="en-IN" dirty="0"/>
          </a:p>
        </p:txBody>
      </p:sp>
      <p:sp>
        <p:nvSpPr>
          <p:cNvPr id="6" name="Footer Placeholder 5">
            <a:extLst>
              <a:ext uri="{FF2B5EF4-FFF2-40B4-BE49-F238E27FC236}">
                <a16:creationId xmlns:a16="http://schemas.microsoft.com/office/drawing/2014/main" id="{6D6A07F5-E38D-F660-8332-286F9C7EE29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4E37DAF-4637-24DA-15F9-317DD91B8849}"/>
              </a:ext>
            </a:extLst>
          </p:cNvPr>
          <p:cNvSpPr>
            <a:spLocks noGrp="1"/>
          </p:cNvSpPr>
          <p:nvPr>
            <p:ph type="sldNum" sz="quarter" idx="12"/>
          </p:nvPr>
        </p:nvSpPr>
        <p:spPr/>
        <p:txBody>
          <a:bodyPr/>
          <a:lstStyle/>
          <a:p>
            <a:fld id="{E642331F-29FA-4774-868C-C13370C02B10}" type="slidenum">
              <a:rPr lang="en-IN" smtClean="0"/>
              <a:t>‹#›</a:t>
            </a:fld>
            <a:endParaRPr lang="en-IN" dirty="0"/>
          </a:p>
        </p:txBody>
      </p:sp>
    </p:spTree>
    <p:extLst>
      <p:ext uri="{BB962C8B-B14F-4D97-AF65-F5344CB8AC3E}">
        <p14:creationId xmlns:p14="http://schemas.microsoft.com/office/powerpoint/2010/main" val="278612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77C7C-B49E-F13B-E37B-4A41D4C471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2D2E84-7B18-1EDA-8F65-E77BB9EAA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66C961-6D74-FA75-424C-1E803BBCC2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41CEE6-A332-46A0-8A1A-C68A7F47883A}" type="datetimeFigureOut">
              <a:rPr lang="en-IN" smtClean="0"/>
              <a:t>19-02-2025</a:t>
            </a:fld>
            <a:endParaRPr lang="en-IN" dirty="0"/>
          </a:p>
        </p:txBody>
      </p:sp>
      <p:sp>
        <p:nvSpPr>
          <p:cNvPr id="5" name="Footer Placeholder 4">
            <a:extLst>
              <a:ext uri="{FF2B5EF4-FFF2-40B4-BE49-F238E27FC236}">
                <a16:creationId xmlns:a16="http://schemas.microsoft.com/office/drawing/2014/main" id="{77987299-5078-BEA3-F096-F7165F6BD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dirty="0"/>
          </a:p>
        </p:txBody>
      </p:sp>
      <p:sp>
        <p:nvSpPr>
          <p:cNvPr id="6" name="Slide Number Placeholder 5">
            <a:extLst>
              <a:ext uri="{FF2B5EF4-FFF2-40B4-BE49-F238E27FC236}">
                <a16:creationId xmlns:a16="http://schemas.microsoft.com/office/drawing/2014/main" id="{D3286EAE-4AFC-6690-59B6-3E2BC5AB7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42331F-29FA-4774-868C-C13370C02B10}" type="slidenum">
              <a:rPr lang="en-IN" smtClean="0"/>
              <a:t>‹#›</a:t>
            </a:fld>
            <a:endParaRPr lang="en-IN" dirty="0"/>
          </a:p>
        </p:txBody>
      </p:sp>
    </p:spTree>
    <p:extLst>
      <p:ext uri="{BB962C8B-B14F-4D97-AF65-F5344CB8AC3E}">
        <p14:creationId xmlns:p14="http://schemas.microsoft.com/office/powerpoint/2010/main" val="14886594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8.jpg"/><Relationship Id="rId3" Type="http://schemas.openxmlformats.org/officeDocument/2006/relationships/image" Target="../media/image23.jpg"/><Relationship Id="rId7"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jpg"/><Relationship Id="rId5" Type="http://schemas.openxmlformats.org/officeDocument/2006/relationships/image" Target="../media/image25.jpg"/><Relationship Id="rId10" Type="http://schemas.openxmlformats.org/officeDocument/2006/relationships/image" Target="../media/image30.jpg"/><Relationship Id="rId4" Type="http://schemas.openxmlformats.org/officeDocument/2006/relationships/image" Target="../media/image24.jpg"/><Relationship Id="rId9" Type="http://schemas.openxmlformats.org/officeDocument/2006/relationships/image" Target="../media/image29.jpg"/></Relationships>
</file>

<file path=ppt/slides/_rels/slide13.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4.jpg"/><Relationship Id="rId7"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0.jpg"/><Relationship Id="rId5" Type="http://schemas.openxmlformats.org/officeDocument/2006/relationships/image" Target="../media/image28.jpg"/><Relationship Id="rId10" Type="http://schemas.openxmlformats.org/officeDocument/2006/relationships/image" Target="../media/image29.jpg"/><Relationship Id="rId4" Type="http://schemas.openxmlformats.org/officeDocument/2006/relationships/image" Target="../media/image26.jpg"/><Relationship Id="rId9" Type="http://schemas.openxmlformats.org/officeDocument/2006/relationships/image" Target="../media/image27.jpg"/></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3.png"/><Relationship Id="rId7" Type="http://schemas.openxmlformats.org/officeDocument/2006/relationships/diagramColors" Target="../diagrams/colors4.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6.xml.rels><?xml version="1.0" encoding="UTF-8" standalone="yes"?>
<Relationships xmlns="http://schemas.openxmlformats.org/package/2006/relationships"><Relationship Id="rId8" Type="http://schemas.openxmlformats.org/officeDocument/2006/relationships/image" Target="../media/image60.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61.png"/><Relationship Id="rId7" Type="http://schemas.openxmlformats.org/officeDocument/2006/relationships/diagramQuickStyle" Target="../diagrams/quickStyle6.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62.svg"/><Relationship Id="rId9" Type="http://schemas.microsoft.com/office/2007/relationships/diagramDrawing" Target="../diagrams/drawing6.xml"/></Relationships>
</file>

<file path=ppt/slides/_rels/slide1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64.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men in suits holding red coins&#10;&#10;AI-generated content may be incorrect.">
            <a:extLst>
              <a:ext uri="{FF2B5EF4-FFF2-40B4-BE49-F238E27FC236}">
                <a16:creationId xmlns:a16="http://schemas.microsoft.com/office/drawing/2014/main" id="{6EC58D55-1378-8607-6595-DE1ACFEDEFEA}"/>
              </a:ext>
            </a:extLst>
          </p:cNvPr>
          <p:cNvPicPr>
            <a:picLocks noChangeAspect="1"/>
          </p:cNvPicPr>
          <p:nvPr/>
        </p:nvPicPr>
        <p:blipFill>
          <a:blip r:embed="rId2">
            <a:extLst>
              <a:ext uri="{28A0092B-C50C-407E-A947-70E740481C1C}">
                <a14:useLocalDpi xmlns:a14="http://schemas.microsoft.com/office/drawing/2010/main" val="0"/>
              </a:ext>
            </a:extLst>
          </a:blip>
          <a:srcRect l="2006"/>
          <a:stretch/>
        </p:blipFill>
        <p:spPr>
          <a:xfrm>
            <a:off x="1" y="10"/>
            <a:ext cx="9669642" cy="6857990"/>
          </a:xfrm>
          <a:prstGeom prst="rect">
            <a:avLst/>
          </a:prstGeom>
        </p:spPr>
      </p:pic>
      <p:sp>
        <p:nvSpPr>
          <p:cNvPr id="99" name="Rectangle 9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05B5924-A339-7F29-401F-A5631797798C}"/>
              </a:ext>
            </a:extLst>
          </p:cNvPr>
          <p:cNvSpPr txBox="1"/>
          <p:nvPr/>
        </p:nvSpPr>
        <p:spPr>
          <a:xfrm>
            <a:off x="7986200" y="574929"/>
            <a:ext cx="4274447" cy="1899912"/>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600" b="1" i="1" u="sng" dirty="0">
                <a:latin typeface="+mj-lt"/>
                <a:ea typeface="+mj-ea"/>
                <a:cs typeface="+mj-cs"/>
              </a:rPr>
              <a:t>CROWDFUNDING ANALYSIS PROJECT</a:t>
            </a:r>
          </a:p>
        </p:txBody>
      </p:sp>
      <p:sp>
        <p:nvSpPr>
          <p:cNvPr id="7" name="TextBox 6">
            <a:extLst>
              <a:ext uri="{FF2B5EF4-FFF2-40B4-BE49-F238E27FC236}">
                <a16:creationId xmlns:a16="http://schemas.microsoft.com/office/drawing/2014/main" id="{732EA8F8-9863-7BE3-D661-1D61DEF70AF3}"/>
              </a:ext>
            </a:extLst>
          </p:cNvPr>
          <p:cNvSpPr txBox="1"/>
          <p:nvPr/>
        </p:nvSpPr>
        <p:spPr>
          <a:xfrm>
            <a:off x="8212330" y="2474841"/>
            <a:ext cx="3822189" cy="37427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Group-3</a:t>
            </a:r>
          </a:p>
          <a:p>
            <a:pPr indent="-228600">
              <a:lnSpc>
                <a:spcPct val="90000"/>
              </a:lnSpc>
              <a:spcAft>
                <a:spcPts val="600"/>
              </a:spcAft>
              <a:buFont typeface="Arial" panose="020B0604020202020204" pitchFamily="34" charset="0"/>
              <a:buChar char="•"/>
            </a:pPr>
            <a:r>
              <a:rPr lang="en-US" sz="2000" dirty="0"/>
              <a:t>1.Nivedita Yadav</a:t>
            </a:r>
          </a:p>
          <a:p>
            <a:pPr indent="-228600">
              <a:lnSpc>
                <a:spcPct val="90000"/>
              </a:lnSpc>
              <a:spcAft>
                <a:spcPts val="600"/>
              </a:spcAft>
              <a:buFont typeface="Arial" panose="020B0604020202020204" pitchFamily="34" charset="0"/>
              <a:buChar char="•"/>
            </a:pPr>
            <a:r>
              <a:rPr lang="en-US" sz="2000" dirty="0"/>
              <a:t>2.Gandham Sowmya</a:t>
            </a:r>
          </a:p>
          <a:p>
            <a:pPr indent="-228600">
              <a:lnSpc>
                <a:spcPct val="90000"/>
              </a:lnSpc>
              <a:spcAft>
                <a:spcPts val="600"/>
              </a:spcAft>
              <a:buFont typeface="Arial" panose="020B0604020202020204" pitchFamily="34" charset="0"/>
              <a:buChar char="•"/>
            </a:pPr>
            <a:r>
              <a:rPr lang="en-US" sz="2000" dirty="0"/>
              <a:t>3.Sunayana Mahekar</a:t>
            </a:r>
          </a:p>
          <a:p>
            <a:pPr indent="-228600">
              <a:lnSpc>
                <a:spcPct val="90000"/>
              </a:lnSpc>
              <a:spcAft>
                <a:spcPts val="600"/>
              </a:spcAft>
              <a:buFont typeface="Arial" panose="020B0604020202020204" pitchFamily="34" charset="0"/>
              <a:buChar char="•"/>
            </a:pPr>
            <a:r>
              <a:rPr lang="en-US" sz="2000" dirty="0"/>
              <a:t>4.Shreyal Gedam</a:t>
            </a:r>
          </a:p>
          <a:p>
            <a:pPr indent="-228600">
              <a:lnSpc>
                <a:spcPct val="90000"/>
              </a:lnSpc>
              <a:spcAft>
                <a:spcPts val="600"/>
              </a:spcAft>
              <a:buFont typeface="Arial" panose="020B0604020202020204" pitchFamily="34" charset="0"/>
              <a:buChar char="•"/>
            </a:pPr>
            <a:r>
              <a:rPr lang="en-US" sz="2000" dirty="0"/>
              <a:t>5.Anuja Shrivastava</a:t>
            </a:r>
          </a:p>
          <a:p>
            <a:pPr indent="-228600">
              <a:lnSpc>
                <a:spcPct val="90000"/>
              </a:lnSpc>
              <a:spcAft>
                <a:spcPts val="600"/>
              </a:spcAft>
              <a:buFont typeface="Arial" panose="020B0604020202020204" pitchFamily="34" charset="0"/>
              <a:buChar char="•"/>
            </a:pPr>
            <a:r>
              <a:rPr lang="en-US" sz="2000" dirty="0"/>
              <a:t>6.Archana Parmar</a:t>
            </a:r>
          </a:p>
          <a:p>
            <a:pPr indent="-228600">
              <a:lnSpc>
                <a:spcPct val="90000"/>
              </a:lnSpc>
              <a:spcAft>
                <a:spcPts val="600"/>
              </a:spcAft>
              <a:buFont typeface="Arial" panose="020B0604020202020204" pitchFamily="34" charset="0"/>
              <a:buChar char="•"/>
            </a:pPr>
            <a:r>
              <a:rPr lang="en-US" sz="2000" dirty="0"/>
              <a:t>7.Gopisetty SaiPavanKalyan </a:t>
            </a:r>
          </a:p>
        </p:txBody>
      </p:sp>
    </p:spTree>
    <p:extLst>
      <p:ext uri="{BB962C8B-B14F-4D97-AF65-F5344CB8AC3E}">
        <p14:creationId xmlns:p14="http://schemas.microsoft.com/office/powerpoint/2010/main" val="832593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5CECE-0284-26F4-F3E6-6D0D274222D8}"/>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9DCFC89-C010-73F4-3B64-617CDC4E1537}"/>
              </a:ext>
            </a:extLst>
          </p:cNvPr>
          <p:cNvSpPr txBox="1"/>
          <p:nvPr/>
        </p:nvSpPr>
        <p:spPr>
          <a:xfrm>
            <a:off x="256493" y="70262"/>
            <a:ext cx="5540992" cy="739811"/>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5400" b="1" i="1" dirty="0">
                <a:latin typeface="+mj-lt"/>
                <a:ea typeface="+mj-ea"/>
                <a:cs typeface="+mj-cs"/>
              </a:rPr>
              <a:t>Tableau Dashboard</a:t>
            </a:r>
          </a:p>
        </p:txBody>
      </p:sp>
      <p:sp>
        <p:nvSpPr>
          <p:cNvPr id="12" name="TextBox 11">
            <a:extLst>
              <a:ext uri="{FF2B5EF4-FFF2-40B4-BE49-F238E27FC236}">
                <a16:creationId xmlns:a16="http://schemas.microsoft.com/office/drawing/2014/main" id="{1D031AFF-8A69-389E-0D80-44EE5A97F978}"/>
              </a:ext>
            </a:extLst>
          </p:cNvPr>
          <p:cNvSpPr txBox="1"/>
          <p:nvPr/>
        </p:nvSpPr>
        <p:spPr>
          <a:xfrm>
            <a:off x="150829" y="2042896"/>
            <a:ext cx="7948650" cy="407529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39" name="Rectangle 3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5FEE11A0-325A-B38B-8B17-93BE626341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1232"/>
            <a:ext cx="12192000" cy="6047901"/>
          </a:xfrm>
          <a:prstGeom prst="rect">
            <a:avLst/>
          </a:prstGeom>
        </p:spPr>
      </p:pic>
    </p:spTree>
    <p:extLst>
      <p:ext uri="{BB962C8B-B14F-4D97-AF65-F5344CB8AC3E}">
        <p14:creationId xmlns:p14="http://schemas.microsoft.com/office/powerpoint/2010/main" val="318648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5CECE-0284-26F4-F3E6-6D0D274222D8}"/>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9DCFC89-C010-73F4-3B64-617CDC4E1537}"/>
              </a:ext>
            </a:extLst>
          </p:cNvPr>
          <p:cNvSpPr txBox="1"/>
          <p:nvPr/>
        </p:nvSpPr>
        <p:spPr>
          <a:xfrm>
            <a:off x="126974" y="157119"/>
            <a:ext cx="5572357" cy="631596"/>
          </a:xfrm>
          <a:prstGeom prst="rect">
            <a:avLst/>
          </a:prstGeom>
        </p:spPr>
        <p:txBody>
          <a:bodyPr vert="horz" lIns="91440" tIns="45720" rIns="91440" bIns="45720" rtlCol="0" anchor="b">
            <a:normAutofit fontScale="85000" lnSpcReduction="20000"/>
          </a:bodyPr>
          <a:lstStyle/>
          <a:p>
            <a:pPr>
              <a:lnSpc>
                <a:spcPct val="90000"/>
              </a:lnSpc>
              <a:spcBef>
                <a:spcPct val="0"/>
              </a:spcBef>
              <a:spcAft>
                <a:spcPts val="600"/>
              </a:spcAft>
            </a:pPr>
            <a:r>
              <a:rPr lang="en-US" sz="5400" b="1" i="1" dirty="0">
                <a:latin typeface="+mj-lt"/>
                <a:ea typeface="+mj-ea"/>
                <a:cs typeface="+mj-cs"/>
              </a:rPr>
              <a:t>Power bi Dashboard</a:t>
            </a:r>
          </a:p>
        </p:txBody>
      </p:sp>
      <p:sp>
        <p:nvSpPr>
          <p:cNvPr id="12" name="TextBox 11">
            <a:extLst>
              <a:ext uri="{FF2B5EF4-FFF2-40B4-BE49-F238E27FC236}">
                <a16:creationId xmlns:a16="http://schemas.microsoft.com/office/drawing/2014/main" id="{1D031AFF-8A69-389E-0D80-44EE5A97F978}"/>
              </a:ext>
            </a:extLst>
          </p:cNvPr>
          <p:cNvSpPr txBox="1"/>
          <p:nvPr/>
        </p:nvSpPr>
        <p:spPr>
          <a:xfrm>
            <a:off x="150828" y="757304"/>
            <a:ext cx="11962513" cy="610068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39" name="Rectangle 3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851732F3-2625-FA01-B5A9-E20937213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1" y="788715"/>
            <a:ext cx="12240726" cy="6037874"/>
          </a:xfrm>
          <a:prstGeom prst="rect">
            <a:avLst/>
          </a:prstGeom>
        </p:spPr>
      </p:pic>
    </p:spTree>
    <p:extLst>
      <p:ext uri="{BB962C8B-B14F-4D97-AF65-F5344CB8AC3E}">
        <p14:creationId xmlns:p14="http://schemas.microsoft.com/office/powerpoint/2010/main" val="15113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5CECE-0284-26F4-F3E6-6D0D274222D8}"/>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9DCFC89-C010-73F4-3B64-617CDC4E1537}"/>
              </a:ext>
            </a:extLst>
          </p:cNvPr>
          <p:cNvSpPr txBox="1"/>
          <p:nvPr/>
        </p:nvSpPr>
        <p:spPr>
          <a:xfrm>
            <a:off x="150829" y="114851"/>
            <a:ext cx="5540992" cy="631596"/>
          </a:xfrm>
          <a:prstGeom prst="rect">
            <a:avLst/>
          </a:prstGeom>
        </p:spPr>
        <p:txBody>
          <a:bodyPr vert="horz" lIns="91440" tIns="45720" rIns="91440" bIns="45720" rtlCol="0" anchor="b">
            <a:normAutofit fontScale="85000" lnSpcReduction="20000"/>
          </a:bodyPr>
          <a:lstStyle/>
          <a:p>
            <a:pPr>
              <a:lnSpc>
                <a:spcPct val="90000"/>
              </a:lnSpc>
              <a:spcBef>
                <a:spcPct val="0"/>
              </a:spcBef>
              <a:spcAft>
                <a:spcPts val="600"/>
              </a:spcAft>
            </a:pPr>
            <a:r>
              <a:rPr lang="en-US" sz="5400" b="1" i="1" dirty="0">
                <a:latin typeface="+mj-lt"/>
                <a:ea typeface="+mj-ea"/>
                <a:cs typeface="+mj-cs"/>
              </a:rPr>
              <a:t>SQL Overview </a:t>
            </a:r>
          </a:p>
        </p:txBody>
      </p:sp>
      <p:sp>
        <p:nvSpPr>
          <p:cNvPr id="12" name="TextBox 11">
            <a:extLst>
              <a:ext uri="{FF2B5EF4-FFF2-40B4-BE49-F238E27FC236}">
                <a16:creationId xmlns:a16="http://schemas.microsoft.com/office/drawing/2014/main" id="{1D031AFF-8A69-389E-0D80-44EE5A97F978}"/>
              </a:ext>
            </a:extLst>
          </p:cNvPr>
          <p:cNvSpPr txBox="1"/>
          <p:nvPr/>
        </p:nvSpPr>
        <p:spPr>
          <a:xfrm>
            <a:off x="150829" y="2042896"/>
            <a:ext cx="7948650" cy="407529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39" name="Rectangle 3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01B81E28-6043-BB0B-5975-85C5A6E26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06" y="739811"/>
            <a:ext cx="7919996" cy="1584597"/>
          </a:xfrm>
          <a:prstGeom prst="rect">
            <a:avLst/>
          </a:prstGeom>
          <a:ln>
            <a:solidFill>
              <a:schemeClr val="tx1"/>
            </a:solidFill>
          </a:ln>
        </p:spPr>
      </p:pic>
      <p:pic>
        <p:nvPicPr>
          <p:cNvPr id="6" name="Picture 5">
            <a:extLst>
              <a:ext uri="{FF2B5EF4-FFF2-40B4-BE49-F238E27FC236}">
                <a16:creationId xmlns:a16="http://schemas.microsoft.com/office/drawing/2014/main" id="{B8D4BBFF-4D33-A2C0-1DDD-2E819A22F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05090" y="330237"/>
            <a:ext cx="3153563" cy="1628775"/>
          </a:xfrm>
          <a:prstGeom prst="rect">
            <a:avLst/>
          </a:prstGeom>
          <a:ln>
            <a:solidFill>
              <a:schemeClr val="tx1"/>
            </a:solidFill>
          </a:ln>
        </p:spPr>
      </p:pic>
      <p:pic>
        <p:nvPicPr>
          <p:cNvPr id="10" name="Picture 9">
            <a:extLst>
              <a:ext uri="{FF2B5EF4-FFF2-40B4-BE49-F238E27FC236}">
                <a16:creationId xmlns:a16="http://schemas.microsoft.com/office/drawing/2014/main" id="{82686189-95EA-96F1-3E37-B534521099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05" y="2378234"/>
            <a:ext cx="7919995" cy="1409700"/>
          </a:xfrm>
          <a:prstGeom prst="rect">
            <a:avLst/>
          </a:prstGeom>
          <a:ln>
            <a:solidFill>
              <a:schemeClr val="tx1"/>
            </a:solidFill>
          </a:ln>
        </p:spPr>
      </p:pic>
      <p:pic>
        <p:nvPicPr>
          <p:cNvPr id="15" name="Picture 14">
            <a:extLst>
              <a:ext uri="{FF2B5EF4-FFF2-40B4-BE49-F238E27FC236}">
                <a16:creationId xmlns:a16="http://schemas.microsoft.com/office/drawing/2014/main" id="{F20AAF0C-C9BE-9AAE-5AD8-57E564319A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05090" y="2156030"/>
            <a:ext cx="3153563" cy="1038225"/>
          </a:xfrm>
          <a:prstGeom prst="rect">
            <a:avLst/>
          </a:prstGeom>
        </p:spPr>
      </p:pic>
      <p:pic>
        <p:nvPicPr>
          <p:cNvPr id="17" name="Picture 16">
            <a:extLst>
              <a:ext uri="{FF2B5EF4-FFF2-40B4-BE49-F238E27FC236}">
                <a16:creationId xmlns:a16="http://schemas.microsoft.com/office/drawing/2014/main" id="{85196107-5D4C-3B1D-F03D-9115D7834D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3876368"/>
            <a:ext cx="8003400" cy="1314450"/>
          </a:xfrm>
          <a:prstGeom prst="rect">
            <a:avLst/>
          </a:prstGeom>
          <a:ln>
            <a:solidFill>
              <a:schemeClr val="tx1"/>
            </a:solidFill>
          </a:ln>
        </p:spPr>
      </p:pic>
      <p:pic>
        <p:nvPicPr>
          <p:cNvPr id="19" name="Picture 18">
            <a:extLst>
              <a:ext uri="{FF2B5EF4-FFF2-40B4-BE49-F238E27FC236}">
                <a16:creationId xmlns:a16="http://schemas.microsoft.com/office/drawing/2014/main" id="{B54D1291-EB45-DA88-AE59-A1FCA1C8655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06706" y="3315653"/>
            <a:ext cx="3151947" cy="1728296"/>
          </a:xfrm>
          <a:prstGeom prst="rect">
            <a:avLst/>
          </a:prstGeom>
        </p:spPr>
      </p:pic>
      <p:pic>
        <p:nvPicPr>
          <p:cNvPr id="21" name="Picture 20">
            <a:extLst>
              <a:ext uri="{FF2B5EF4-FFF2-40B4-BE49-F238E27FC236}">
                <a16:creationId xmlns:a16="http://schemas.microsoft.com/office/drawing/2014/main" id="{1C07AC6A-FDF9-CDB4-5ACD-D95A35CCE6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1841" y="5314796"/>
            <a:ext cx="7948650" cy="1419225"/>
          </a:xfrm>
          <a:prstGeom prst="rect">
            <a:avLst/>
          </a:prstGeom>
          <a:ln>
            <a:solidFill>
              <a:schemeClr val="tx1"/>
            </a:solidFill>
          </a:ln>
        </p:spPr>
      </p:pic>
      <p:pic>
        <p:nvPicPr>
          <p:cNvPr id="25" name="Picture 24">
            <a:extLst>
              <a:ext uri="{FF2B5EF4-FFF2-40B4-BE49-F238E27FC236}">
                <a16:creationId xmlns:a16="http://schemas.microsoft.com/office/drawing/2014/main" id="{BA8CFB98-FE42-20B4-E9F2-0C8E35155F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82026" y="5184411"/>
            <a:ext cx="3176628" cy="1412973"/>
          </a:xfrm>
          <a:prstGeom prst="rect">
            <a:avLst/>
          </a:prstGeom>
        </p:spPr>
      </p:pic>
    </p:spTree>
    <p:extLst>
      <p:ext uri="{BB962C8B-B14F-4D97-AF65-F5344CB8AC3E}">
        <p14:creationId xmlns:p14="http://schemas.microsoft.com/office/powerpoint/2010/main" val="10305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64A2F-3CE4-C531-E38D-0830771FAF6B}"/>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E6DED78-4176-64CB-1FD0-D4B8BFE14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EAA4FA7-7354-A1E2-0E59-ECF0C15C36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5B9A3A75-0FFF-7E8A-9E15-BE39C22C8C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E91D291-4305-33C8-CA0B-889089C16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C7F18A41-4D5E-D471-3EA2-A1EB73BF9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B406C70D-E052-7687-83F6-6BA9E2839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A625A7E8-CBA0-A020-CBA7-2B5ED18AA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40" y="114851"/>
            <a:ext cx="3576320" cy="1834001"/>
          </a:xfrm>
          <a:prstGeom prst="rect">
            <a:avLst/>
          </a:prstGeom>
          <a:ln>
            <a:solidFill>
              <a:schemeClr val="tx1"/>
            </a:solidFill>
          </a:ln>
        </p:spPr>
      </p:pic>
      <p:pic>
        <p:nvPicPr>
          <p:cNvPr id="9" name="Picture 8">
            <a:extLst>
              <a:ext uri="{FF2B5EF4-FFF2-40B4-BE49-F238E27FC236}">
                <a16:creationId xmlns:a16="http://schemas.microsoft.com/office/drawing/2014/main" id="{395F54A3-9E5B-E9A0-BEB3-C983D64243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3040" y="2145870"/>
            <a:ext cx="3707933" cy="1220267"/>
          </a:xfrm>
          <a:prstGeom prst="rect">
            <a:avLst/>
          </a:prstGeom>
        </p:spPr>
      </p:pic>
      <p:pic>
        <p:nvPicPr>
          <p:cNvPr id="10" name="Picture 9">
            <a:extLst>
              <a:ext uri="{FF2B5EF4-FFF2-40B4-BE49-F238E27FC236}">
                <a16:creationId xmlns:a16="http://schemas.microsoft.com/office/drawing/2014/main" id="{1DD8A6F1-058C-AA96-4088-211AC20F8A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3040" y="3491863"/>
            <a:ext cx="3707933" cy="1728296"/>
          </a:xfrm>
          <a:prstGeom prst="rect">
            <a:avLst/>
          </a:prstGeom>
        </p:spPr>
      </p:pic>
      <p:pic>
        <p:nvPicPr>
          <p:cNvPr id="11" name="Picture 10">
            <a:extLst>
              <a:ext uri="{FF2B5EF4-FFF2-40B4-BE49-F238E27FC236}">
                <a16:creationId xmlns:a16="http://schemas.microsoft.com/office/drawing/2014/main" id="{A0AD5C01-ED2A-92CC-285B-62675D5052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3040" y="5330176"/>
            <a:ext cx="3707933" cy="1412973"/>
          </a:xfrm>
          <a:prstGeom prst="rect">
            <a:avLst/>
          </a:prstGeom>
        </p:spPr>
      </p:pic>
      <p:sp>
        <p:nvSpPr>
          <p:cNvPr id="12" name="TextBox 11">
            <a:extLst>
              <a:ext uri="{FF2B5EF4-FFF2-40B4-BE49-F238E27FC236}">
                <a16:creationId xmlns:a16="http://schemas.microsoft.com/office/drawing/2014/main" id="{E4E044B5-C6BD-3468-C01B-419BA16BE58D}"/>
              </a:ext>
            </a:extLst>
          </p:cNvPr>
          <p:cNvSpPr txBox="1"/>
          <p:nvPr/>
        </p:nvSpPr>
        <p:spPr>
          <a:xfrm>
            <a:off x="4264035" y="114851"/>
            <a:ext cx="5540992" cy="631596"/>
          </a:xfrm>
          <a:prstGeom prst="rect">
            <a:avLst/>
          </a:prstGeom>
        </p:spPr>
        <p:txBody>
          <a:bodyPr vert="horz" lIns="91440" tIns="45720" rIns="91440" bIns="45720" rtlCol="0" anchor="b">
            <a:normAutofit fontScale="85000" lnSpcReduction="20000"/>
          </a:bodyPr>
          <a:lstStyle/>
          <a:p>
            <a:pPr>
              <a:lnSpc>
                <a:spcPct val="90000"/>
              </a:lnSpc>
              <a:spcBef>
                <a:spcPct val="0"/>
              </a:spcBef>
              <a:spcAft>
                <a:spcPts val="600"/>
              </a:spcAft>
            </a:pPr>
            <a:r>
              <a:rPr lang="en-US" sz="5400" b="1" i="1" dirty="0">
                <a:latin typeface="+mj-lt"/>
                <a:ea typeface="+mj-ea"/>
                <a:cs typeface="+mj-cs"/>
              </a:rPr>
              <a:t>SQL Overview </a:t>
            </a:r>
          </a:p>
        </p:txBody>
      </p:sp>
      <p:pic>
        <p:nvPicPr>
          <p:cNvPr id="13" name="Picture 12">
            <a:extLst>
              <a:ext uri="{FF2B5EF4-FFF2-40B4-BE49-F238E27FC236}">
                <a16:creationId xmlns:a16="http://schemas.microsoft.com/office/drawing/2014/main" id="{668FD400-0972-7AF3-39B6-510604C9FE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6612" y="739811"/>
            <a:ext cx="7919996" cy="1584597"/>
          </a:xfrm>
          <a:prstGeom prst="rect">
            <a:avLst/>
          </a:prstGeom>
          <a:ln>
            <a:solidFill>
              <a:schemeClr val="tx1"/>
            </a:solidFill>
          </a:ln>
        </p:spPr>
      </p:pic>
      <p:pic>
        <p:nvPicPr>
          <p:cNvPr id="14" name="Picture 13">
            <a:extLst>
              <a:ext uri="{FF2B5EF4-FFF2-40B4-BE49-F238E27FC236}">
                <a16:creationId xmlns:a16="http://schemas.microsoft.com/office/drawing/2014/main" id="{7E8B34D3-3C7C-FDA9-0253-E4C188B425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6611" y="2378234"/>
            <a:ext cx="7919995" cy="1409700"/>
          </a:xfrm>
          <a:prstGeom prst="rect">
            <a:avLst/>
          </a:prstGeom>
          <a:ln>
            <a:solidFill>
              <a:schemeClr val="tx1"/>
            </a:solidFill>
          </a:ln>
        </p:spPr>
      </p:pic>
      <p:pic>
        <p:nvPicPr>
          <p:cNvPr id="15" name="Picture 14">
            <a:extLst>
              <a:ext uri="{FF2B5EF4-FFF2-40B4-BE49-F238E27FC236}">
                <a16:creationId xmlns:a16="http://schemas.microsoft.com/office/drawing/2014/main" id="{B1116741-8002-3284-6DFD-A8DB5AF159E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13206" y="3876368"/>
            <a:ext cx="8003400" cy="1314450"/>
          </a:xfrm>
          <a:prstGeom prst="rect">
            <a:avLst/>
          </a:prstGeom>
          <a:ln>
            <a:solidFill>
              <a:schemeClr val="tx1"/>
            </a:solidFill>
          </a:ln>
        </p:spPr>
      </p:pic>
      <p:pic>
        <p:nvPicPr>
          <p:cNvPr id="16" name="Picture 15">
            <a:extLst>
              <a:ext uri="{FF2B5EF4-FFF2-40B4-BE49-F238E27FC236}">
                <a16:creationId xmlns:a16="http://schemas.microsoft.com/office/drawing/2014/main" id="{2B4D847A-1D45-639B-D73D-3E3336370D4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45047" y="5314796"/>
            <a:ext cx="7948650" cy="1419225"/>
          </a:xfrm>
          <a:prstGeom prst="rect">
            <a:avLst/>
          </a:prstGeom>
          <a:ln>
            <a:solidFill>
              <a:schemeClr val="tx1"/>
            </a:solidFill>
          </a:ln>
        </p:spPr>
      </p:pic>
    </p:spTree>
    <p:extLst>
      <p:ext uri="{BB962C8B-B14F-4D97-AF65-F5344CB8AC3E}">
        <p14:creationId xmlns:p14="http://schemas.microsoft.com/office/powerpoint/2010/main" val="1888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EE5E06-E261-FF62-DD8D-CD1FFDAEFB1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3E46DC0-F397-5E09-7369-9C52EE390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0530C9D-237C-936B-B310-215DED09E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8E05D17-AD1A-1762-674B-165171B47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5EB05DA-B587-33F5-3BDB-A9E6FA30C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D5418895-3175-1391-2D8A-1635A7E29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F726BA78-F505-6ACF-FF74-C99DDE84D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 name="TextBox 54">
            <a:extLst>
              <a:ext uri="{FF2B5EF4-FFF2-40B4-BE49-F238E27FC236}">
                <a16:creationId xmlns:a16="http://schemas.microsoft.com/office/drawing/2014/main" id="{1CFC3C65-ADCC-C97C-A761-1139CD1BF254}"/>
              </a:ext>
            </a:extLst>
          </p:cNvPr>
          <p:cNvGraphicFramePr/>
          <p:nvPr/>
        </p:nvGraphicFramePr>
        <p:xfrm>
          <a:off x="4186024" y="196643"/>
          <a:ext cx="7688826" cy="62926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838F5116-2047-40DA-AE76-8B035CDCAD6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503" y="10138"/>
            <a:ext cx="4037841" cy="2582337"/>
          </a:xfrm>
          <a:prstGeom prst="rect">
            <a:avLst/>
          </a:prstGeom>
        </p:spPr>
      </p:pic>
      <p:sp>
        <p:nvSpPr>
          <p:cNvPr id="4" name="TextBox 3">
            <a:extLst>
              <a:ext uri="{FF2B5EF4-FFF2-40B4-BE49-F238E27FC236}">
                <a16:creationId xmlns:a16="http://schemas.microsoft.com/office/drawing/2014/main" id="{0F2A4789-DEAA-27AB-7738-D2FFD0FF569C}"/>
              </a:ext>
            </a:extLst>
          </p:cNvPr>
          <p:cNvSpPr txBox="1"/>
          <p:nvPr/>
        </p:nvSpPr>
        <p:spPr>
          <a:xfrm>
            <a:off x="865228" y="2501984"/>
            <a:ext cx="4977976" cy="14540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1" dirty="0">
                <a:solidFill>
                  <a:schemeClr val="bg1"/>
                </a:solidFill>
                <a:latin typeface="+mj-lt"/>
                <a:ea typeface="+mj-ea"/>
                <a:cs typeface="+mj-cs"/>
              </a:rPr>
              <a:t>Analysis</a:t>
            </a:r>
          </a:p>
        </p:txBody>
      </p:sp>
    </p:spTree>
    <p:extLst>
      <p:ext uri="{BB962C8B-B14F-4D97-AF65-F5344CB8AC3E}">
        <p14:creationId xmlns:p14="http://schemas.microsoft.com/office/powerpoint/2010/main" val="3205271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EA5C3F-BF46-9EA6-BE1A-9A7D2808C519}"/>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8F490F1-7459-5075-855D-DC7820697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0575C58E-7CB0-F82F-0361-623D02B6B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7CE98AC-8468-7B18-1B9A-5504E895B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AF2E7FC-67E8-CF98-D84F-868EDF72C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09E65D73-12B5-1611-4756-3DB16A75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9103C503-F943-2B25-F76A-40FF7E869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5F9629B8-C8FC-38CA-A6FA-27B24A348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03" y="10138"/>
            <a:ext cx="4037841" cy="2582337"/>
          </a:xfrm>
          <a:prstGeom prst="rect">
            <a:avLst/>
          </a:prstGeom>
        </p:spPr>
      </p:pic>
      <p:sp>
        <p:nvSpPr>
          <p:cNvPr id="4" name="TextBox 3">
            <a:extLst>
              <a:ext uri="{FF2B5EF4-FFF2-40B4-BE49-F238E27FC236}">
                <a16:creationId xmlns:a16="http://schemas.microsoft.com/office/drawing/2014/main" id="{7CA6A29E-C6A3-274D-3A5E-B7EF2D5F6898}"/>
              </a:ext>
            </a:extLst>
          </p:cNvPr>
          <p:cNvSpPr txBox="1"/>
          <p:nvPr/>
        </p:nvSpPr>
        <p:spPr>
          <a:xfrm>
            <a:off x="865228" y="2501984"/>
            <a:ext cx="4977976" cy="14540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1" dirty="0">
                <a:solidFill>
                  <a:schemeClr val="bg1"/>
                </a:solidFill>
                <a:latin typeface="+mj-lt"/>
                <a:ea typeface="+mj-ea"/>
                <a:cs typeface="+mj-cs"/>
              </a:rPr>
              <a:t>Analysis</a:t>
            </a:r>
          </a:p>
        </p:txBody>
      </p:sp>
      <p:graphicFrame>
        <p:nvGraphicFramePr>
          <p:cNvPr id="5" name="TextBox 3">
            <a:extLst>
              <a:ext uri="{FF2B5EF4-FFF2-40B4-BE49-F238E27FC236}">
                <a16:creationId xmlns:a16="http://schemas.microsoft.com/office/drawing/2014/main" id="{5AB49058-9B4A-60F1-2C9C-E94ED65F407C}"/>
              </a:ext>
            </a:extLst>
          </p:cNvPr>
          <p:cNvGraphicFramePr/>
          <p:nvPr>
            <p:extLst>
              <p:ext uri="{D42A27DB-BD31-4B8C-83A1-F6EECF244321}">
                <p14:modId xmlns:p14="http://schemas.microsoft.com/office/powerpoint/2010/main" val="2088974819"/>
              </p:ext>
            </p:extLst>
          </p:nvPr>
        </p:nvGraphicFramePr>
        <p:xfrm>
          <a:off x="4054847" y="10138"/>
          <a:ext cx="8128650" cy="68478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8074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C8521C-B4E4-4397-5C58-7850FCE43102}"/>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88631CF5-EC84-CC58-C08C-7EA3F3278D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87F4B5A-7117-E307-63B8-9ACAEC67C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2409025-565E-0EA7-4AB8-3B7B7CD83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6D23979F-BEC2-02A2-4D25-6AC752EBAE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71380402-02D9-A6AA-B96A-624DA4CA5C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0AEF87-0821-FDEF-0AD0-E3A4D07B43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1B19A51E-6B63-7AC3-DD12-4D3134CBF417}"/>
              </a:ext>
            </a:extLst>
          </p:cNvPr>
          <p:cNvSpPr txBox="1"/>
          <p:nvPr/>
        </p:nvSpPr>
        <p:spPr>
          <a:xfrm>
            <a:off x="-21" y="511386"/>
            <a:ext cx="3883753" cy="3519494"/>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i="1" dirty="0">
                <a:solidFill>
                  <a:schemeClr val="bg1"/>
                </a:solidFill>
                <a:latin typeface="+mj-lt"/>
                <a:ea typeface="+mj-ea"/>
                <a:cs typeface="+mj-cs"/>
              </a:rPr>
              <a:t>Recommendations &amp; Insights</a:t>
            </a:r>
          </a:p>
        </p:txBody>
      </p:sp>
      <p:graphicFrame>
        <p:nvGraphicFramePr>
          <p:cNvPr id="2" name="TextBox 2">
            <a:extLst>
              <a:ext uri="{FF2B5EF4-FFF2-40B4-BE49-F238E27FC236}">
                <a16:creationId xmlns:a16="http://schemas.microsoft.com/office/drawing/2014/main" id="{5CF3C817-26CB-D263-31A0-E8A97A2C2AAD}"/>
              </a:ext>
            </a:extLst>
          </p:cNvPr>
          <p:cNvGraphicFramePr/>
          <p:nvPr>
            <p:extLst>
              <p:ext uri="{D42A27DB-BD31-4B8C-83A1-F6EECF244321}">
                <p14:modId xmlns:p14="http://schemas.microsoft.com/office/powerpoint/2010/main" val="3048948867"/>
              </p:ext>
            </p:extLst>
          </p:nvPr>
        </p:nvGraphicFramePr>
        <p:xfrm>
          <a:off x="4243278" y="145862"/>
          <a:ext cx="7712748" cy="64712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A0591682-31C6-34A6-8A15-C283B72494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 y="10138"/>
            <a:ext cx="4007325" cy="2803399"/>
          </a:xfrm>
          <a:prstGeom prst="rect">
            <a:avLst/>
          </a:prstGeom>
        </p:spPr>
      </p:pic>
    </p:spTree>
    <p:extLst>
      <p:ext uri="{BB962C8B-B14F-4D97-AF65-F5344CB8AC3E}">
        <p14:creationId xmlns:p14="http://schemas.microsoft.com/office/powerpoint/2010/main" val="4220788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641625-4B39-4F05-4413-DBE165025013}"/>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AC50AE1-9ADD-8849-12E6-20591F963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8D6E8071-3B40-F99C-D36D-D169F96D2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A45FF83-DB0A-D3C0-30A0-37F2F96E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163B519-9405-C175-75C9-4D2D8CAC6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B1CDF5B1-E0C0-7F2F-7F4C-10E4023E0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F0FFA6EA-94B8-0D82-8DB2-211940771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phic 4" descr="Business Growth">
            <a:extLst>
              <a:ext uri="{FF2B5EF4-FFF2-40B4-BE49-F238E27FC236}">
                <a16:creationId xmlns:a16="http://schemas.microsoft.com/office/drawing/2014/main" id="{1722344E-219F-ABEE-FA66-1D61DF452C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83535"/>
            <a:ext cx="3908498" cy="3783457"/>
          </a:xfrm>
          <a:prstGeom prst="rect">
            <a:avLst/>
          </a:prstGeom>
        </p:spPr>
      </p:pic>
      <p:sp>
        <p:nvSpPr>
          <p:cNvPr id="6" name="TextBox 5">
            <a:extLst>
              <a:ext uri="{FF2B5EF4-FFF2-40B4-BE49-F238E27FC236}">
                <a16:creationId xmlns:a16="http://schemas.microsoft.com/office/drawing/2014/main" id="{801C9B0E-405C-4B2A-0077-7FB1635A3538}"/>
              </a:ext>
            </a:extLst>
          </p:cNvPr>
          <p:cNvSpPr txBox="1"/>
          <p:nvPr/>
        </p:nvSpPr>
        <p:spPr>
          <a:xfrm>
            <a:off x="487680" y="3439138"/>
            <a:ext cx="2875280" cy="646331"/>
          </a:xfrm>
          <a:prstGeom prst="rect">
            <a:avLst/>
          </a:prstGeom>
          <a:noFill/>
        </p:spPr>
        <p:txBody>
          <a:bodyPr wrap="square" rtlCol="0">
            <a:spAutoFit/>
          </a:bodyPr>
          <a:lstStyle/>
          <a:p>
            <a:r>
              <a:rPr lang="en-GB" sz="3600" b="1" i="1" dirty="0">
                <a:solidFill>
                  <a:schemeClr val="bg1"/>
                </a:solidFill>
              </a:rPr>
              <a:t>Conclusion</a:t>
            </a:r>
            <a:endParaRPr lang="en-IN" sz="3600" b="1" i="1" dirty="0">
              <a:solidFill>
                <a:schemeClr val="bg1"/>
              </a:solidFill>
            </a:endParaRPr>
          </a:p>
        </p:txBody>
      </p:sp>
      <p:graphicFrame>
        <p:nvGraphicFramePr>
          <p:cNvPr id="37" name="TextBox 6">
            <a:extLst>
              <a:ext uri="{FF2B5EF4-FFF2-40B4-BE49-F238E27FC236}">
                <a16:creationId xmlns:a16="http://schemas.microsoft.com/office/drawing/2014/main" id="{F165A772-CC07-BBFB-3C7D-CCA20F8EE8B7}"/>
              </a:ext>
            </a:extLst>
          </p:cNvPr>
          <p:cNvGraphicFramePr/>
          <p:nvPr/>
        </p:nvGraphicFramePr>
        <p:xfrm>
          <a:off x="4388653" y="721360"/>
          <a:ext cx="6931903" cy="526519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34858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5CECE-0284-26F4-F3E6-6D0D274222D8}"/>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9DCFC89-C010-73F4-3B64-617CDC4E1537}"/>
              </a:ext>
            </a:extLst>
          </p:cNvPr>
          <p:cNvSpPr txBox="1"/>
          <p:nvPr/>
        </p:nvSpPr>
        <p:spPr>
          <a:xfrm>
            <a:off x="2030052" y="998378"/>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b="1" i="1" kern="1200" dirty="0">
                <a:solidFill>
                  <a:srgbClr val="FFFFFF"/>
                </a:solidFill>
                <a:latin typeface="+mj-lt"/>
                <a:ea typeface="+mj-ea"/>
                <a:cs typeface="+mj-cs"/>
              </a:rPr>
              <a:t>Thank You!!</a:t>
            </a:r>
          </a:p>
        </p:txBody>
      </p:sp>
      <p:sp>
        <p:nvSpPr>
          <p:cNvPr id="60" name="Rectangle 5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D031AFF-8A69-389E-0D80-44EE5A97F978}"/>
              </a:ext>
            </a:extLst>
          </p:cNvPr>
          <p:cNvSpPr txBox="1"/>
          <p:nvPr/>
        </p:nvSpPr>
        <p:spPr>
          <a:xfrm>
            <a:off x="150829" y="2042896"/>
            <a:ext cx="7948650" cy="407529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dirty="0"/>
          </a:p>
        </p:txBody>
      </p:sp>
      <p:pic>
        <p:nvPicPr>
          <p:cNvPr id="3" name="Graphic 2" descr="Smiling Face with No Fill">
            <a:extLst>
              <a:ext uri="{FF2B5EF4-FFF2-40B4-BE49-F238E27FC236}">
                <a16:creationId xmlns:a16="http://schemas.microsoft.com/office/drawing/2014/main" id="{150BF5E1-3A04-83BF-AF25-261B07A966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6326" y="1952212"/>
            <a:ext cx="3516702" cy="3516702"/>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175374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C7CA5AD-8B51-5866-7DE4-C053241D3290}"/>
              </a:ext>
            </a:extLst>
          </p:cNvPr>
          <p:cNvSpPr txBox="1"/>
          <p:nvPr/>
        </p:nvSpPr>
        <p:spPr>
          <a:xfrm>
            <a:off x="586478" y="1683756"/>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dirty="0">
                <a:solidFill>
                  <a:srgbClr val="FFFFFF"/>
                </a:solidFill>
                <a:latin typeface="+mj-lt"/>
                <a:ea typeface="+mj-ea"/>
                <a:cs typeface="+mj-cs"/>
              </a:rPr>
              <a:t>Contents</a:t>
            </a:r>
          </a:p>
        </p:txBody>
      </p:sp>
      <p:graphicFrame>
        <p:nvGraphicFramePr>
          <p:cNvPr id="21" name="TextBox 2">
            <a:extLst>
              <a:ext uri="{FF2B5EF4-FFF2-40B4-BE49-F238E27FC236}">
                <a16:creationId xmlns:a16="http://schemas.microsoft.com/office/drawing/2014/main" id="{178388E3-80ED-4FF0-4712-5A29122428BA}"/>
              </a:ext>
            </a:extLst>
          </p:cNvPr>
          <p:cNvGraphicFramePr/>
          <p:nvPr>
            <p:extLst>
              <p:ext uri="{D42A27DB-BD31-4B8C-83A1-F6EECF244321}">
                <p14:modId xmlns:p14="http://schemas.microsoft.com/office/powerpoint/2010/main" val="296407979"/>
              </p:ext>
            </p:extLst>
          </p:nvPr>
        </p:nvGraphicFramePr>
        <p:xfrm>
          <a:off x="4487452" y="233680"/>
          <a:ext cx="7084434" cy="5970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356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1B5BB5-C839-5858-B202-0A2D3F2359D6}"/>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3FBA42D-DA7C-6CC8-FB4C-58B47B12CC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F60ED2B8-53A6-AAC7-5FB2-37479ABD2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75A87F52-E1EB-5BA1-1666-2A9252DE6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386BFCD-A974-F7AD-5B96-EE43724ED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94B073D5-994F-554D-A86C-E55195E65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9460FCD3-2BE8-FAF4-C684-78214FA794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6F0F2A4F-BCBD-B861-3F9D-D7144FECC44B}"/>
              </a:ext>
            </a:extLst>
          </p:cNvPr>
          <p:cNvSpPr txBox="1"/>
          <p:nvPr/>
        </p:nvSpPr>
        <p:spPr>
          <a:xfrm>
            <a:off x="447767" y="1303804"/>
            <a:ext cx="3115265" cy="2396359"/>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i="1" kern="1200" dirty="0">
                <a:solidFill>
                  <a:srgbClr val="FFFFFF"/>
                </a:solidFill>
                <a:latin typeface="+mj-lt"/>
                <a:ea typeface="+mj-ea"/>
                <a:cs typeface="+mj-cs"/>
              </a:rPr>
              <a:t>Introduction</a:t>
            </a:r>
          </a:p>
        </p:txBody>
      </p:sp>
      <p:sp>
        <p:nvSpPr>
          <p:cNvPr id="4" name="TextBox 3">
            <a:extLst>
              <a:ext uri="{FF2B5EF4-FFF2-40B4-BE49-F238E27FC236}">
                <a16:creationId xmlns:a16="http://schemas.microsoft.com/office/drawing/2014/main" id="{0BE2B1EC-14E8-4AC2-3E7A-4BD0B4B6C5CB}"/>
              </a:ext>
            </a:extLst>
          </p:cNvPr>
          <p:cNvSpPr txBox="1"/>
          <p:nvPr/>
        </p:nvSpPr>
        <p:spPr>
          <a:xfrm>
            <a:off x="4905052" y="665846"/>
            <a:ext cx="6839181" cy="358955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dirty="0"/>
              <a:t>Crowdfunding is a collective effort by people who network and contribute collectively for a cause or a business idea.</a:t>
            </a:r>
          </a:p>
          <a:p>
            <a:pPr>
              <a:lnSpc>
                <a:spcPct val="90000"/>
              </a:lnSpc>
              <a:spcAft>
                <a:spcPts val="600"/>
              </a:spcAft>
            </a:pPr>
            <a:endParaRPr lang="en-US" dirty="0"/>
          </a:p>
          <a:p>
            <a:pPr marL="285750" indent="-228600">
              <a:lnSpc>
                <a:spcPct val="90000"/>
              </a:lnSpc>
              <a:spcAft>
                <a:spcPts val="600"/>
              </a:spcAft>
              <a:buFont typeface="Arial" panose="020B0604020202020204" pitchFamily="34" charset="0"/>
              <a:buChar char="•"/>
            </a:pPr>
            <a:r>
              <a:rPr lang="en-US" dirty="0"/>
              <a:t>“Crowdfunding is the practice of funding a project or venture by raising many small amounts of money from a large number  of people, typically via internet”</a:t>
            </a:r>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Offers individuals or businesses a chance to succeed by showcasing their businesses and projects to entire world.</a:t>
            </a:r>
          </a:p>
          <a:p>
            <a:pPr indent="-228600">
              <a:lnSpc>
                <a:spcPct val="90000"/>
              </a:lnSpc>
              <a:spcAft>
                <a:spcPts val="600"/>
              </a:spcAft>
              <a:buFont typeface="Arial" panose="020B0604020202020204" pitchFamily="34" charset="0"/>
              <a:buChar char="•"/>
            </a:pPr>
            <a:endParaRPr lang="en-US" dirty="0"/>
          </a:p>
          <a:p>
            <a:pPr marL="285750" indent="-228600">
              <a:lnSpc>
                <a:spcPct val="90000"/>
              </a:lnSpc>
              <a:spcAft>
                <a:spcPts val="600"/>
              </a:spcAft>
              <a:buFont typeface="Arial" panose="020B0604020202020204" pitchFamily="34" charset="0"/>
              <a:buChar char="•"/>
            </a:pPr>
            <a:r>
              <a:rPr lang="en-US" dirty="0"/>
              <a:t>Alternative solution to lack of funds.</a:t>
            </a:r>
          </a:p>
        </p:txBody>
      </p:sp>
      <p:pic>
        <p:nvPicPr>
          <p:cNvPr id="5" name="Picture 4" descr="A diagram of a diagram of people&#10;&#10;AI-generated content may be incorrect.">
            <a:extLst>
              <a:ext uri="{FF2B5EF4-FFF2-40B4-BE49-F238E27FC236}">
                <a16:creationId xmlns:a16="http://schemas.microsoft.com/office/drawing/2014/main" id="{50D45F22-221E-D3A8-66D0-3B382355B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7824" y="4119824"/>
            <a:ext cx="7437394" cy="2728039"/>
          </a:xfrm>
          <a:prstGeom prst="rect">
            <a:avLst/>
          </a:prstGeom>
        </p:spPr>
      </p:pic>
    </p:spTree>
    <p:extLst>
      <p:ext uri="{BB962C8B-B14F-4D97-AF65-F5344CB8AC3E}">
        <p14:creationId xmlns:p14="http://schemas.microsoft.com/office/powerpoint/2010/main" val="2947633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09A351B-96CE-CCFE-D488-AD20C896B179}"/>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1F3A29-7495-A434-275D-EF1A7C06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595D5515-EEF8-D49F-7365-C090D4FD0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66DB3A82-914A-FB70-0AE8-7F22D4D8E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7D8B010-CC90-8A2E-CC78-64B4212EB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53946B55-E1A1-7906-6AF7-E8FCF78530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D48B0A71-1C94-51EE-058E-0C91165BED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blue squares with different logos">
            <a:extLst>
              <a:ext uri="{FF2B5EF4-FFF2-40B4-BE49-F238E27FC236}">
                <a16:creationId xmlns:a16="http://schemas.microsoft.com/office/drawing/2014/main" id="{CFE724C6-4778-96F5-B0EE-BD0484E4CF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0799" y="10135"/>
            <a:ext cx="8154176" cy="6858001"/>
          </a:xfrm>
          <a:prstGeom prst="rect">
            <a:avLst/>
          </a:prstGeom>
          <a:ln>
            <a:noFill/>
          </a:ln>
        </p:spPr>
      </p:pic>
      <p:sp>
        <p:nvSpPr>
          <p:cNvPr id="6" name="TextBox 5">
            <a:extLst>
              <a:ext uri="{FF2B5EF4-FFF2-40B4-BE49-F238E27FC236}">
                <a16:creationId xmlns:a16="http://schemas.microsoft.com/office/drawing/2014/main" id="{406AA8D8-BAA3-7F4A-4A86-319846AD42B5}"/>
              </a:ext>
            </a:extLst>
          </p:cNvPr>
          <p:cNvSpPr txBox="1"/>
          <p:nvPr/>
        </p:nvSpPr>
        <p:spPr>
          <a:xfrm>
            <a:off x="447765" y="1456204"/>
            <a:ext cx="3115265" cy="2396359"/>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000" b="1" i="1" kern="1200" dirty="0">
                <a:solidFill>
                  <a:srgbClr val="FFFFFF"/>
                </a:solidFill>
                <a:latin typeface="+mj-lt"/>
                <a:ea typeface="+mj-ea"/>
                <a:cs typeface="+mj-cs"/>
              </a:rPr>
              <a:t>Major crowd Funding Platforms</a:t>
            </a:r>
          </a:p>
        </p:txBody>
      </p:sp>
    </p:spTree>
    <p:extLst>
      <p:ext uri="{BB962C8B-B14F-4D97-AF65-F5344CB8AC3E}">
        <p14:creationId xmlns:p14="http://schemas.microsoft.com/office/powerpoint/2010/main" val="146136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7F8AFA-8F7B-F695-8D58-59935C681AA9}"/>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768A89F-A535-E03D-A203-5549375DD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7229DC6-AA60-92AA-B072-4FB8A3D8E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287974B-6E2A-0571-40F6-7FA61B49F0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F40839B-625C-B34B-0DB5-E7330FC4F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7CC427A7-5AC1-BF22-1E5F-8DA534056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3C8ABFE8-560E-9A10-0EAF-CB07A9DB8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F579D69A-4CA7-F9AA-798F-0ED79A92409F}"/>
              </a:ext>
            </a:extLst>
          </p:cNvPr>
          <p:cNvSpPr txBox="1"/>
          <p:nvPr/>
        </p:nvSpPr>
        <p:spPr>
          <a:xfrm>
            <a:off x="427642" y="2650592"/>
            <a:ext cx="3148433" cy="122276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i="1" kern="1200" dirty="0">
                <a:solidFill>
                  <a:schemeClr val="bg1"/>
                </a:solidFill>
                <a:latin typeface="+mj-lt"/>
                <a:ea typeface="+mj-ea"/>
                <a:cs typeface="+mj-cs"/>
              </a:rPr>
              <a:t>Data Overview</a:t>
            </a:r>
          </a:p>
        </p:txBody>
      </p:sp>
      <p:graphicFrame>
        <p:nvGraphicFramePr>
          <p:cNvPr id="4" name="TextBox 11">
            <a:extLst>
              <a:ext uri="{FF2B5EF4-FFF2-40B4-BE49-F238E27FC236}">
                <a16:creationId xmlns:a16="http://schemas.microsoft.com/office/drawing/2014/main" id="{DAD724D4-267C-7B3D-B0EB-F4C7CAF910A3}"/>
              </a:ext>
            </a:extLst>
          </p:cNvPr>
          <p:cNvGraphicFramePr/>
          <p:nvPr>
            <p:extLst>
              <p:ext uri="{D42A27DB-BD31-4B8C-83A1-F6EECF244321}">
                <p14:modId xmlns:p14="http://schemas.microsoft.com/office/powerpoint/2010/main" val="2516668165"/>
              </p:ext>
            </p:extLst>
          </p:nvPr>
        </p:nvGraphicFramePr>
        <p:xfrm>
          <a:off x="4140582" y="375921"/>
          <a:ext cx="7948650" cy="5801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F25F30BA-F545-637D-4B53-E1F0D59D2F4D}"/>
              </a:ext>
            </a:extLst>
          </p:cNvPr>
          <p:cNvPicPr>
            <a:picLocks noChangeAspect="1"/>
          </p:cNvPicPr>
          <p:nvPr/>
        </p:nvPicPr>
        <p:blipFill>
          <a:blip r:embed="rId8"/>
          <a:stretch>
            <a:fillRect/>
          </a:stretch>
        </p:blipFill>
        <p:spPr>
          <a:xfrm>
            <a:off x="-1" y="16676"/>
            <a:ext cx="4003721" cy="2926976"/>
          </a:xfrm>
          <a:prstGeom prst="rect">
            <a:avLst/>
          </a:prstGeom>
        </p:spPr>
      </p:pic>
    </p:spTree>
    <p:extLst>
      <p:ext uri="{BB962C8B-B14F-4D97-AF65-F5344CB8AC3E}">
        <p14:creationId xmlns:p14="http://schemas.microsoft.com/office/powerpoint/2010/main" val="204252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8D83F2-5887-1EF8-CB75-3CE426CF2826}"/>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836E0FC-D250-D4E0-7755-D2B74628C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7984E5C-1C11-3B43-1DFF-7C1833A637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3FE7A364-E193-E5E8-DD42-1135763F6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873C88E-AE18-2620-8C81-F1240372E6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9148E855-3228-2473-7652-1E0A8C3A30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9146BBC3-765B-3161-67BF-46BA7F3E3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45C04A30-0B3A-9729-ACB0-6674C80B69D8}"/>
              </a:ext>
            </a:extLst>
          </p:cNvPr>
          <p:cNvSpPr txBox="1"/>
          <p:nvPr/>
        </p:nvSpPr>
        <p:spPr>
          <a:xfrm>
            <a:off x="4371298" y="272020"/>
            <a:ext cx="6194322" cy="461665"/>
          </a:xfrm>
          <a:prstGeom prst="rect">
            <a:avLst/>
          </a:prstGeom>
          <a:noFill/>
        </p:spPr>
        <p:txBody>
          <a:bodyPr wrap="square">
            <a:spAutoFit/>
          </a:bodyPr>
          <a:lstStyle/>
          <a:p>
            <a:r>
              <a:rPr lang="en-US" sz="2400" b="1" dirty="0"/>
              <a:t>Total No. of Projects Based on Outcome:</a:t>
            </a:r>
            <a:endParaRPr lang="en-IN" sz="2400" b="1" dirty="0"/>
          </a:p>
        </p:txBody>
      </p:sp>
      <p:sp>
        <p:nvSpPr>
          <p:cNvPr id="16" name="TextBox 15">
            <a:extLst>
              <a:ext uri="{FF2B5EF4-FFF2-40B4-BE49-F238E27FC236}">
                <a16:creationId xmlns:a16="http://schemas.microsoft.com/office/drawing/2014/main" id="{6C77E36A-E1A1-DB32-14F0-124BAEFCF7E5}"/>
              </a:ext>
            </a:extLst>
          </p:cNvPr>
          <p:cNvSpPr txBox="1"/>
          <p:nvPr/>
        </p:nvSpPr>
        <p:spPr>
          <a:xfrm>
            <a:off x="4142754" y="874883"/>
            <a:ext cx="7857094" cy="254537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number of projects categorized by success or failure:</a:t>
            </a:r>
          </a:p>
          <a:p>
            <a:pPr>
              <a:lnSpc>
                <a:spcPct val="150000"/>
              </a:lnSpc>
            </a:pPr>
            <a:r>
              <a:rPr lang="en-US" b="1" dirty="0"/>
              <a:t>       Failed:</a:t>
            </a:r>
            <a:r>
              <a:rPr lang="en-US" dirty="0"/>
              <a:t> </a:t>
            </a:r>
            <a:r>
              <a:rPr lang="en-US" b="1" dirty="0"/>
              <a:t>84K, Successful:</a:t>
            </a:r>
            <a:r>
              <a:rPr lang="en-US" dirty="0"/>
              <a:t> </a:t>
            </a:r>
            <a:r>
              <a:rPr lang="en-US" b="1" dirty="0"/>
              <a:t>77K</a:t>
            </a:r>
            <a:r>
              <a:rPr lang="en-US" dirty="0"/>
              <a:t>, </a:t>
            </a:r>
            <a:r>
              <a:rPr lang="en-US" b="1" dirty="0"/>
              <a:t>Canceled:</a:t>
            </a:r>
            <a:r>
              <a:rPr lang="en-US" dirty="0"/>
              <a:t> </a:t>
            </a:r>
            <a:r>
              <a:rPr lang="en-US" b="1" dirty="0"/>
              <a:t>14K</a:t>
            </a:r>
            <a:endParaRPr lang="en-US" dirty="0"/>
          </a:p>
          <a:p>
            <a:pPr marL="285750" indent="-285750">
              <a:lnSpc>
                <a:spcPct val="150000"/>
              </a:lnSpc>
              <a:buFont typeface="Arial" panose="020B0604020202020204" pitchFamily="34" charset="0"/>
              <a:buChar char="•"/>
            </a:pPr>
            <a:r>
              <a:rPr lang="en-US" dirty="0"/>
              <a:t>Almost half of the projects </a:t>
            </a:r>
            <a:r>
              <a:rPr lang="en-US" b="1" dirty="0"/>
              <a:t>fail</a:t>
            </a:r>
            <a:r>
              <a:rPr lang="en-US" dirty="0"/>
              <a:t> to reach their goal.</a:t>
            </a:r>
          </a:p>
          <a:p>
            <a:pPr marL="285750" indent="-285750">
              <a:lnSpc>
                <a:spcPct val="150000"/>
              </a:lnSpc>
              <a:buFont typeface="Arial" panose="020B0604020202020204" pitchFamily="34" charset="0"/>
              <a:buChar char="•"/>
            </a:pPr>
            <a:r>
              <a:rPr lang="en-US" dirty="0"/>
              <a:t>A slightly lower number of projects succeed, indicating </a:t>
            </a:r>
            <a:r>
              <a:rPr lang="en-US" b="1" dirty="0"/>
              <a:t>tough competition</a:t>
            </a:r>
            <a:r>
              <a:rPr lang="en-US" dirty="0"/>
              <a:t>.</a:t>
            </a:r>
          </a:p>
          <a:p>
            <a:pPr marL="285750" indent="-285750">
              <a:lnSpc>
                <a:spcPct val="150000"/>
              </a:lnSpc>
              <a:buFont typeface="Arial" panose="020B0604020202020204" pitchFamily="34" charset="0"/>
              <a:buChar char="•"/>
            </a:pPr>
            <a:r>
              <a:rPr lang="en-US" dirty="0"/>
              <a:t>Some projects get canceled or suspended due to various reasons (rules violation, lack of interest, etc.).</a:t>
            </a:r>
          </a:p>
        </p:txBody>
      </p:sp>
      <p:sp>
        <p:nvSpPr>
          <p:cNvPr id="17" name="Rectangle 16">
            <a:extLst>
              <a:ext uri="{FF2B5EF4-FFF2-40B4-BE49-F238E27FC236}">
                <a16:creationId xmlns:a16="http://schemas.microsoft.com/office/drawing/2014/main" id="{82AF97AD-88E8-F96F-3103-1263441171DC}"/>
              </a:ext>
            </a:extLst>
          </p:cNvPr>
          <p:cNvSpPr/>
          <p:nvPr/>
        </p:nvSpPr>
        <p:spPr>
          <a:xfrm>
            <a:off x="470325" y="488242"/>
            <a:ext cx="3097162" cy="671297"/>
          </a:xfrm>
          <a:prstGeom prst="rect">
            <a:avLst/>
          </a:prstGeom>
          <a:no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rPr>
              <a:t>KPI’S</a:t>
            </a:r>
            <a:endParaRPr lang="en-IN" sz="40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pic>
        <p:nvPicPr>
          <p:cNvPr id="18" name="Picture 17">
            <a:extLst>
              <a:ext uri="{FF2B5EF4-FFF2-40B4-BE49-F238E27FC236}">
                <a16:creationId xmlns:a16="http://schemas.microsoft.com/office/drawing/2014/main" id="{D72BEFA9-FE70-4AC1-7B4E-5A98CF3B1F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5564"/>
            <a:ext cx="4002791" cy="2267266"/>
          </a:xfrm>
          <a:prstGeom prst="rect">
            <a:avLst/>
          </a:prstGeom>
        </p:spPr>
      </p:pic>
      <p:sp>
        <p:nvSpPr>
          <p:cNvPr id="19" name="TextBox 18">
            <a:extLst>
              <a:ext uri="{FF2B5EF4-FFF2-40B4-BE49-F238E27FC236}">
                <a16:creationId xmlns:a16="http://schemas.microsoft.com/office/drawing/2014/main" id="{8EA6A8A4-0674-CDAA-72E2-E97D7B805209}"/>
              </a:ext>
            </a:extLst>
          </p:cNvPr>
          <p:cNvSpPr txBox="1"/>
          <p:nvPr/>
        </p:nvSpPr>
        <p:spPr>
          <a:xfrm>
            <a:off x="4186808" y="4205635"/>
            <a:ext cx="7813040" cy="2272866"/>
          </a:xfrm>
          <a:prstGeom prst="rect">
            <a:avLst/>
          </a:prstGeom>
          <a:noFill/>
        </p:spPr>
        <p:txBody>
          <a:bodyPr wrap="square">
            <a:spAutoFit/>
          </a:bodyPr>
          <a:lstStyle/>
          <a:p>
            <a:pPr>
              <a:lnSpc>
                <a:spcPct val="150000"/>
              </a:lnSpc>
              <a:buFont typeface="Arial" panose="020B0604020202020204" pitchFamily="34" charset="0"/>
              <a:buChar char="•"/>
            </a:pPr>
            <a:r>
              <a:rPr lang="en-US" sz="1600" dirty="0"/>
              <a:t> The number of projects across different categories:</a:t>
            </a:r>
            <a:br>
              <a:rPr lang="en-US" sz="1600" dirty="0"/>
            </a:br>
            <a:r>
              <a:rPr lang="en-US" sz="1600" dirty="0"/>
              <a:t> </a:t>
            </a:r>
            <a:r>
              <a:rPr lang="en-US" sz="1600" b="1" dirty="0"/>
              <a:t>Music:</a:t>
            </a:r>
            <a:r>
              <a:rPr lang="en-US" sz="1600" dirty="0"/>
              <a:t> </a:t>
            </a:r>
            <a:r>
              <a:rPr lang="en-US" sz="1600" b="1" dirty="0"/>
              <a:t>8.8T</a:t>
            </a:r>
            <a:r>
              <a:rPr lang="en-US" sz="1600" dirty="0"/>
              <a:t>, </a:t>
            </a:r>
            <a:r>
              <a:rPr lang="en-US" sz="1600" b="1" dirty="0"/>
              <a:t>Product Design:</a:t>
            </a:r>
            <a:r>
              <a:rPr lang="en-US" sz="1600" dirty="0"/>
              <a:t> </a:t>
            </a:r>
            <a:r>
              <a:rPr lang="en-US" sz="1600" b="1" dirty="0"/>
              <a:t>7.2T, Documentary:</a:t>
            </a:r>
            <a:r>
              <a:rPr lang="en-US" sz="1600" dirty="0"/>
              <a:t> </a:t>
            </a:r>
            <a:r>
              <a:rPr lang="en-US" sz="1600" b="1" dirty="0"/>
              <a:t>6.2T</a:t>
            </a:r>
            <a:br>
              <a:rPr lang="en-US" sz="1600" dirty="0"/>
            </a:br>
            <a:r>
              <a:rPr lang="en-US" sz="1600" dirty="0"/>
              <a:t> </a:t>
            </a:r>
            <a:r>
              <a:rPr lang="en-US" sz="1600" b="1" dirty="0"/>
              <a:t>Short Films:</a:t>
            </a:r>
            <a:r>
              <a:rPr lang="en-US" sz="1600" dirty="0"/>
              <a:t> </a:t>
            </a:r>
            <a:r>
              <a:rPr lang="en-US" sz="1600" b="1" dirty="0"/>
              <a:t>5.7T</a:t>
            </a:r>
            <a:r>
              <a:rPr lang="en-US" sz="1600" dirty="0"/>
              <a:t>, </a:t>
            </a:r>
            <a:r>
              <a:rPr lang="en-US" sz="1600" b="1" dirty="0"/>
              <a:t>Tabletop Games:</a:t>
            </a:r>
            <a:r>
              <a:rPr lang="en-US" sz="1600" dirty="0"/>
              <a:t> </a:t>
            </a:r>
            <a:r>
              <a:rPr lang="en-US" sz="1600" b="1" dirty="0"/>
              <a:t>5.7T</a:t>
            </a:r>
            <a:r>
              <a:rPr lang="en-US" sz="1600" dirty="0"/>
              <a:t>, </a:t>
            </a:r>
            <a:r>
              <a:rPr lang="en-US" sz="1600" b="1" dirty="0"/>
              <a:t>Food:</a:t>
            </a:r>
            <a:r>
              <a:rPr lang="en-US" sz="1600" dirty="0"/>
              <a:t> </a:t>
            </a:r>
            <a:r>
              <a:rPr lang="en-US" sz="1600" b="1" dirty="0"/>
              <a:t>5.6T</a:t>
            </a:r>
            <a:endParaRPr lang="en-US" sz="1600" dirty="0"/>
          </a:p>
          <a:p>
            <a:pPr>
              <a:lnSpc>
                <a:spcPct val="150000"/>
              </a:lnSpc>
              <a:buFont typeface="Arial" panose="020B0604020202020204" pitchFamily="34" charset="0"/>
              <a:buChar char="•"/>
            </a:pPr>
            <a:r>
              <a:rPr lang="en-US" sz="1600" b="1" dirty="0"/>
              <a:t> </a:t>
            </a:r>
            <a:r>
              <a:rPr lang="en-US" sz="1600" dirty="0"/>
              <a:t>Music and Product Design are the most popular categories.</a:t>
            </a:r>
          </a:p>
          <a:p>
            <a:pPr>
              <a:lnSpc>
                <a:spcPct val="150000"/>
              </a:lnSpc>
              <a:buFont typeface="Arial" panose="020B0604020202020204" pitchFamily="34" charset="0"/>
              <a:buChar char="•"/>
            </a:pPr>
            <a:r>
              <a:rPr lang="en-US" sz="1600" dirty="0"/>
              <a:t> People are highly interested in supporting creative arts, technology, and innovation.</a:t>
            </a:r>
          </a:p>
          <a:p>
            <a:pPr>
              <a:lnSpc>
                <a:spcPct val="150000"/>
              </a:lnSpc>
              <a:buFont typeface="Arial" panose="020B0604020202020204" pitchFamily="34" charset="0"/>
              <a:buChar char="•"/>
            </a:pPr>
            <a:r>
              <a:rPr lang="en-US" sz="1600" dirty="0"/>
              <a:t> Some industries (e.g., food) have lower funding, possibly due to higher risks or costs.</a:t>
            </a:r>
          </a:p>
        </p:txBody>
      </p:sp>
      <p:sp>
        <p:nvSpPr>
          <p:cNvPr id="20" name="TextBox 19">
            <a:extLst>
              <a:ext uri="{FF2B5EF4-FFF2-40B4-BE49-F238E27FC236}">
                <a16:creationId xmlns:a16="http://schemas.microsoft.com/office/drawing/2014/main" id="{EB836FB5-BD8E-4D91-42CE-DD9650A89181}"/>
              </a:ext>
            </a:extLst>
          </p:cNvPr>
          <p:cNvSpPr txBox="1"/>
          <p:nvPr/>
        </p:nvSpPr>
        <p:spPr>
          <a:xfrm>
            <a:off x="4283463" y="3614783"/>
            <a:ext cx="6105832" cy="461665"/>
          </a:xfrm>
          <a:prstGeom prst="rect">
            <a:avLst/>
          </a:prstGeom>
          <a:noFill/>
        </p:spPr>
        <p:txBody>
          <a:bodyPr wrap="square">
            <a:spAutoFit/>
          </a:bodyPr>
          <a:lstStyle/>
          <a:p>
            <a:r>
              <a:rPr lang="en-US" sz="2000" b="1" dirty="0"/>
              <a:t>Total Number </a:t>
            </a:r>
            <a:r>
              <a:rPr lang="en-US" sz="2400" b="1" dirty="0"/>
              <a:t>of</a:t>
            </a:r>
            <a:r>
              <a:rPr lang="en-US" sz="2000" b="1" dirty="0"/>
              <a:t> Projects Based on Category:</a:t>
            </a:r>
            <a:endParaRPr lang="en-IN" sz="2000" b="1" dirty="0"/>
          </a:p>
        </p:txBody>
      </p:sp>
      <p:pic>
        <p:nvPicPr>
          <p:cNvPr id="21" name="Picture 20">
            <a:extLst>
              <a:ext uri="{FF2B5EF4-FFF2-40B4-BE49-F238E27FC236}">
                <a16:creationId xmlns:a16="http://schemas.microsoft.com/office/drawing/2014/main" id="{B93A7FD4-A4B6-84E6-E7E3-D6C5B814E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4517520"/>
            <a:ext cx="4080992" cy="2331582"/>
          </a:xfrm>
          <a:prstGeom prst="rect">
            <a:avLst/>
          </a:prstGeom>
        </p:spPr>
      </p:pic>
    </p:spTree>
    <p:extLst>
      <p:ext uri="{BB962C8B-B14F-4D97-AF65-F5344CB8AC3E}">
        <p14:creationId xmlns:p14="http://schemas.microsoft.com/office/powerpoint/2010/main" val="1540215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02CB90-EA5A-98FE-6B75-3926B1693D7D}"/>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A34A94C-0E1D-D634-6391-337909F1F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F8BE0482-AEFC-18B2-23C9-ED3E7E7BD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1AFD7EC-0C74-6D0C-C5D7-D53B855B1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3588C212-2909-F65B-AC57-85FCFBA54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E0A6D561-286E-C616-25D1-54F944D9ED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F8249CBA-6211-F1A7-0AAE-9759E96C1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a:extLst>
              <a:ext uri="{FF2B5EF4-FFF2-40B4-BE49-F238E27FC236}">
                <a16:creationId xmlns:a16="http://schemas.microsoft.com/office/drawing/2014/main" id="{B4F343DA-887E-DEBB-8E18-407E490DB8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2" y="763838"/>
            <a:ext cx="3847450" cy="136226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3" name="Picture 2">
            <a:extLst>
              <a:ext uri="{FF2B5EF4-FFF2-40B4-BE49-F238E27FC236}">
                <a16:creationId xmlns:a16="http://schemas.microsoft.com/office/drawing/2014/main" id="{01F363E6-B0F0-D918-1C8B-9E05CBB188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915" y="2662441"/>
            <a:ext cx="3847450" cy="136226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4" name="Picture 3">
            <a:extLst>
              <a:ext uri="{FF2B5EF4-FFF2-40B4-BE49-F238E27FC236}">
                <a16:creationId xmlns:a16="http://schemas.microsoft.com/office/drawing/2014/main" id="{2BA7B6F8-1FFE-CA9D-3A0D-40460D622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718" y="4561044"/>
            <a:ext cx="3357716" cy="13432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5" name="TextBox 4">
            <a:extLst>
              <a:ext uri="{FF2B5EF4-FFF2-40B4-BE49-F238E27FC236}">
                <a16:creationId xmlns:a16="http://schemas.microsoft.com/office/drawing/2014/main" id="{D66CDEFB-21E9-E44A-DFDF-F1160E288126}"/>
              </a:ext>
            </a:extLst>
          </p:cNvPr>
          <p:cNvSpPr txBox="1"/>
          <p:nvPr/>
        </p:nvSpPr>
        <p:spPr>
          <a:xfrm>
            <a:off x="4221731" y="1206978"/>
            <a:ext cx="7820002" cy="2002388"/>
          </a:xfrm>
          <a:prstGeom prst="rect">
            <a:avLst/>
          </a:prstGeom>
        </p:spPr>
        <p:txBody>
          <a:bodyPr vert="horz" lIns="91440" tIns="45720" rIns="91440" bIns="45720" rtlCol="0" anchor="b">
            <a:normAutofit fontScale="92500" lnSpcReduction="10000"/>
          </a:bodyPr>
          <a:lstStyle/>
          <a:p>
            <a:pPr marL="285750" indent="-285750">
              <a:lnSpc>
                <a:spcPct val="150000"/>
              </a:lnSpc>
              <a:buFont typeface="Arial" panose="020B0604020202020204" pitchFamily="34" charset="0"/>
              <a:buChar char="•"/>
            </a:pPr>
            <a:r>
              <a:rPr lang="en-US" dirty="0"/>
              <a:t>The total number of people who have backed crowdfunding projects (</a:t>
            </a:r>
            <a:r>
              <a:rPr lang="en-US" b="1" dirty="0"/>
              <a:t>14M</a:t>
            </a:r>
            <a:r>
              <a:rPr lang="en-US" dirty="0"/>
              <a:t>).</a:t>
            </a:r>
          </a:p>
          <a:p>
            <a:pPr marL="285750" indent="-285750">
              <a:lnSpc>
                <a:spcPct val="150000"/>
              </a:lnSpc>
              <a:buFont typeface="Arial" panose="020B0604020202020204" pitchFamily="34" charset="0"/>
              <a:buChar char="•"/>
            </a:pPr>
            <a:r>
              <a:rPr lang="en-US" dirty="0"/>
              <a:t>The number of successfully funded projects (</a:t>
            </a:r>
            <a:r>
              <a:rPr lang="en-US" b="1" dirty="0"/>
              <a:t>77K</a:t>
            </a:r>
            <a:r>
              <a:rPr lang="en-US" dirty="0"/>
              <a:t>).</a:t>
            </a:r>
          </a:p>
          <a:p>
            <a:pPr marL="285750" indent="-285750">
              <a:lnSpc>
                <a:spcPct val="150000"/>
              </a:lnSpc>
              <a:buFont typeface="Arial" panose="020B0604020202020204" pitchFamily="34" charset="0"/>
              <a:buChar char="•"/>
            </a:pPr>
            <a:r>
              <a:rPr lang="en-US" dirty="0"/>
              <a:t>The average duration of a successful project (</a:t>
            </a:r>
            <a:r>
              <a:rPr lang="en-US" b="1" dirty="0"/>
              <a:t>32 days</a:t>
            </a:r>
            <a:r>
              <a:rPr lang="en-US" dirty="0"/>
              <a:t>)</a:t>
            </a:r>
          </a:p>
          <a:p>
            <a:pPr marL="285750" indent="-285750">
              <a:lnSpc>
                <a:spcPct val="150000"/>
              </a:lnSpc>
              <a:buFont typeface="Arial" panose="020B0604020202020204" pitchFamily="34" charset="0"/>
              <a:buChar char="•"/>
            </a:pPr>
            <a:r>
              <a:rPr lang="en-US" dirty="0"/>
              <a:t>A high number of backers suggests strong engagement, but the success rate depends on project quality, marketing, and funding goals.</a:t>
            </a:r>
          </a:p>
          <a:p>
            <a:pPr>
              <a:lnSpc>
                <a:spcPct val="150000"/>
              </a:lnSpc>
              <a:spcBef>
                <a:spcPct val="0"/>
              </a:spcBef>
              <a:spcAft>
                <a:spcPts val="600"/>
              </a:spcAft>
            </a:pPr>
            <a:endParaRPr lang="en-US" b="1" i="1" dirty="0">
              <a:latin typeface="+mj-lt"/>
              <a:ea typeface="+mj-ea"/>
              <a:cs typeface="+mj-cs"/>
            </a:endParaRPr>
          </a:p>
        </p:txBody>
      </p:sp>
      <p:sp>
        <p:nvSpPr>
          <p:cNvPr id="6" name="TextBox 5">
            <a:extLst>
              <a:ext uri="{FF2B5EF4-FFF2-40B4-BE49-F238E27FC236}">
                <a16:creationId xmlns:a16="http://schemas.microsoft.com/office/drawing/2014/main" id="{BD8BAC27-112A-240E-6C00-60DC12AE7F7D}"/>
              </a:ext>
            </a:extLst>
          </p:cNvPr>
          <p:cNvSpPr txBox="1"/>
          <p:nvPr/>
        </p:nvSpPr>
        <p:spPr>
          <a:xfrm>
            <a:off x="4377650" y="511388"/>
            <a:ext cx="7066365" cy="461665"/>
          </a:xfrm>
          <a:prstGeom prst="rect">
            <a:avLst/>
          </a:prstGeom>
          <a:noFill/>
        </p:spPr>
        <p:txBody>
          <a:bodyPr wrap="square">
            <a:spAutoFit/>
          </a:bodyPr>
          <a:lstStyle/>
          <a:p>
            <a:pPr algn="ctr"/>
            <a:r>
              <a:rPr lang="en-US" sz="2400" b="1" dirty="0"/>
              <a:t>Total Amount Backers &amp; Successful Projects</a:t>
            </a:r>
          </a:p>
        </p:txBody>
      </p:sp>
      <p:sp>
        <p:nvSpPr>
          <p:cNvPr id="7" name="TextBox 6">
            <a:extLst>
              <a:ext uri="{FF2B5EF4-FFF2-40B4-BE49-F238E27FC236}">
                <a16:creationId xmlns:a16="http://schemas.microsoft.com/office/drawing/2014/main" id="{ECA3F663-AB53-2CE6-A95C-F2B5894C03FA}"/>
              </a:ext>
            </a:extLst>
          </p:cNvPr>
          <p:cNvSpPr txBox="1"/>
          <p:nvPr/>
        </p:nvSpPr>
        <p:spPr>
          <a:xfrm>
            <a:off x="4235082" y="3959961"/>
            <a:ext cx="7706199" cy="212987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The total amount of money raised across all projects (</a:t>
            </a:r>
            <a:r>
              <a:rPr lang="en-US" b="1" dirty="0"/>
              <a:t>1,152M or 1.15B</a:t>
            </a:r>
            <a:r>
              <a:rPr lang="en-US" dirty="0"/>
              <a:t>).</a:t>
            </a:r>
          </a:p>
          <a:p>
            <a:pPr marL="285750" indent="-285750">
              <a:lnSpc>
                <a:spcPct val="150000"/>
              </a:lnSpc>
              <a:buFont typeface="Arial" panose="020B0604020202020204" pitchFamily="34" charset="0"/>
              <a:buChar char="•"/>
            </a:pPr>
            <a:r>
              <a:rPr lang="en-US" dirty="0"/>
              <a:t>The total number of crowdfunding projects launched (</a:t>
            </a:r>
            <a:r>
              <a:rPr lang="en-US" b="1" dirty="0"/>
              <a:t>178K</a:t>
            </a:r>
            <a:r>
              <a:rPr lang="en-US" dirty="0"/>
              <a:t>).</a:t>
            </a:r>
          </a:p>
          <a:p>
            <a:pPr marL="285750" indent="-285750">
              <a:lnSpc>
                <a:spcPct val="150000"/>
              </a:lnSpc>
              <a:buFont typeface="Arial" panose="020B0604020202020204" pitchFamily="34" charset="0"/>
              <a:buChar char="•"/>
            </a:pPr>
            <a:r>
              <a:rPr lang="en-US" dirty="0"/>
              <a:t>Although many projects have been  launched, only a fraction reached  their funding goal. The total funds raised indicate the significant impact of crowdfunding.</a:t>
            </a:r>
          </a:p>
        </p:txBody>
      </p:sp>
      <p:sp>
        <p:nvSpPr>
          <p:cNvPr id="8" name="TextBox 7">
            <a:extLst>
              <a:ext uri="{FF2B5EF4-FFF2-40B4-BE49-F238E27FC236}">
                <a16:creationId xmlns:a16="http://schemas.microsoft.com/office/drawing/2014/main" id="{FA056982-9931-7714-B18B-EB9556DCB534}"/>
              </a:ext>
            </a:extLst>
          </p:cNvPr>
          <p:cNvSpPr txBox="1"/>
          <p:nvPr/>
        </p:nvSpPr>
        <p:spPr>
          <a:xfrm>
            <a:off x="4651441" y="3441244"/>
            <a:ext cx="6105832" cy="461665"/>
          </a:xfrm>
          <a:prstGeom prst="rect">
            <a:avLst/>
          </a:prstGeom>
          <a:noFill/>
        </p:spPr>
        <p:txBody>
          <a:bodyPr wrap="square">
            <a:spAutoFit/>
          </a:bodyPr>
          <a:lstStyle/>
          <a:p>
            <a:pPr algn="ctr"/>
            <a:r>
              <a:rPr lang="en-US" sz="2400" b="1" dirty="0"/>
              <a:t>Total Amount Raised &amp; Total Projects</a:t>
            </a:r>
          </a:p>
        </p:txBody>
      </p:sp>
    </p:spTree>
    <p:extLst>
      <p:ext uri="{BB962C8B-B14F-4D97-AF65-F5344CB8AC3E}">
        <p14:creationId xmlns:p14="http://schemas.microsoft.com/office/powerpoint/2010/main" val="312052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8BD3FB-E0F3-E584-AF47-E8C07269254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23EA0CA6-3ACF-83F3-D377-5AAD07537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13E4F2D-C6E8-EB95-0920-1C49BC7927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0A9EB245-33CF-705E-8F8F-C2A39A1C1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0851FFA5-3D77-98A0-AEEE-DFE1A50B6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B653953-3239-756F-A6A0-C4A331ED56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14F58DB3-DF9F-F046-A99E-651E768A3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3423B8D-43A9-8770-5867-4A624E1F5E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4" y="777393"/>
            <a:ext cx="3919667" cy="2517068"/>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08E95B91-1E25-6E3B-0818-79B5E9D099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2" y="3908979"/>
            <a:ext cx="3949454" cy="2306752"/>
          </a:xfrm>
          <a:prstGeom prst="rect">
            <a:avLst/>
          </a:prstGeom>
        </p:spPr>
      </p:pic>
      <p:sp>
        <p:nvSpPr>
          <p:cNvPr id="6" name="TextBox 5">
            <a:extLst>
              <a:ext uri="{FF2B5EF4-FFF2-40B4-BE49-F238E27FC236}">
                <a16:creationId xmlns:a16="http://schemas.microsoft.com/office/drawing/2014/main" id="{E5A38924-1A25-CB7C-BC2A-A3D577D2723A}"/>
              </a:ext>
            </a:extLst>
          </p:cNvPr>
          <p:cNvSpPr txBox="1"/>
          <p:nvPr/>
        </p:nvSpPr>
        <p:spPr>
          <a:xfrm>
            <a:off x="4452286" y="672849"/>
            <a:ext cx="7562528" cy="3360671"/>
          </a:xfrm>
          <a:prstGeom prst="rect">
            <a:avLst/>
          </a:prstGeom>
          <a:noFill/>
          <a:ln>
            <a:solidFill>
              <a:schemeClr val="bg1"/>
            </a:solidFill>
            <a:extLst>
              <a:ext uri="{C807C97D-BFC1-408E-A445-0C87EB9F89A2}">
                <ask:lineSketchStyleProps xmlns:ask="http://schemas.microsoft.com/office/drawing/2018/sketchyshapes">
                  <ask:type>
                    <ask:lineSketchNone/>
                  </ask:type>
                </ask:lineSketchStyleProps>
              </a:ext>
            </a:extLst>
          </a:ln>
        </p:spPr>
        <p:txBody>
          <a:bodyPr vert="horz" lIns="91440" tIns="45720" rIns="91440" bIns="45720" rtlCol="0" anchor="t">
            <a:normAutofit fontScale="92500" lnSpcReduction="10000"/>
          </a:bodyPr>
          <a:lstStyle/>
          <a:p>
            <a:pPr>
              <a:lnSpc>
                <a:spcPct val="120000"/>
              </a:lnSpc>
              <a:buFont typeface="Arial" panose="020B0604020202020204" pitchFamily="34" charset="0"/>
              <a:buChar char="•"/>
            </a:pPr>
            <a:r>
              <a:rPr lang="en-US" sz="1600" dirty="0"/>
              <a:t>  Success rates for different funding goal ranges.</a:t>
            </a:r>
          </a:p>
          <a:p>
            <a:pPr>
              <a:lnSpc>
                <a:spcPct val="120000"/>
              </a:lnSpc>
              <a:buFont typeface="Arial" panose="020B0604020202020204" pitchFamily="34" charset="0"/>
              <a:buChar char="•"/>
            </a:pPr>
            <a:r>
              <a:rPr lang="en-US" sz="1600" b="1" dirty="0"/>
              <a:t>  Highest success rates by budget category:</a:t>
            </a:r>
            <a:endParaRPr lang="en-US" sz="1600" dirty="0"/>
          </a:p>
          <a:p>
            <a:pPr marL="742950" lvl="1" indent="-285750">
              <a:lnSpc>
                <a:spcPct val="120000"/>
              </a:lnSpc>
              <a:buFont typeface="Arial" panose="020B0604020202020204" pitchFamily="34" charset="0"/>
              <a:buChar char="•"/>
            </a:pPr>
            <a:r>
              <a:rPr lang="en-US" sz="1600" b="1" dirty="0"/>
              <a:t>High Budget (556%)</a:t>
            </a:r>
            <a:endParaRPr lang="en-US" sz="1600" dirty="0"/>
          </a:p>
          <a:p>
            <a:pPr marL="742950" lvl="1" indent="-285750">
              <a:lnSpc>
                <a:spcPct val="120000"/>
              </a:lnSpc>
              <a:buFont typeface="Arial" panose="020B0604020202020204" pitchFamily="34" charset="0"/>
              <a:buChar char="•"/>
            </a:pPr>
            <a:r>
              <a:rPr lang="en-US" sz="1600" b="1" dirty="0"/>
              <a:t>Small Scale (320%)</a:t>
            </a:r>
            <a:endParaRPr lang="en-US" sz="1600" dirty="0"/>
          </a:p>
          <a:p>
            <a:pPr marL="742950" lvl="1" indent="-285750">
              <a:lnSpc>
                <a:spcPct val="120000"/>
              </a:lnSpc>
              <a:buFont typeface="Arial" panose="020B0604020202020204" pitchFamily="34" charset="0"/>
              <a:buChar char="•"/>
            </a:pPr>
            <a:r>
              <a:rPr lang="en-US" sz="1600" b="1" dirty="0"/>
              <a:t>Premium Budget (266%)</a:t>
            </a:r>
            <a:endParaRPr lang="en-US" sz="1600" dirty="0"/>
          </a:p>
          <a:p>
            <a:pPr>
              <a:lnSpc>
                <a:spcPct val="120000"/>
              </a:lnSpc>
              <a:buFont typeface="Arial" panose="020B0604020202020204" pitchFamily="34" charset="0"/>
              <a:buChar char="•"/>
            </a:pPr>
            <a:r>
              <a:rPr lang="en-US" sz="1600" b="1" dirty="0"/>
              <a:t>  Larger budgets tend to have higher success rates</a:t>
            </a:r>
            <a:r>
              <a:rPr lang="en-US" sz="1600" dirty="0"/>
              <a:t>, possibly due to strong marketing and established backers.</a:t>
            </a:r>
          </a:p>
          <a:p>
            <a:pPr>
              <a:lnSpc>
                <a:spcPct val="120000"/>
              </a:lnSpc>
              <a:buFont typeface="Arial" panose="020B0604020202020204" pitchFamily="34" charset="0"/>
              <a:buChar char="•"/>
            </a:pPr>
            <a:r>
              <a:rPr lang="en-US" sz="1600" b="1" dirty="0"/>
              <a:t>  Smaller-scale projects also succeed</a:t>
            </a:r>
            <a:r>
              <a:rPr lang="en-US" sz="1600" dirty="0"/>
              <a:t>, as they have lower financial goals.</a:t>
            </a:r>
            <a:br>
              <a:rPr lang="en-US" sz="1600" dirty="0"/>
            </a:br>
            <a:r>
              <a:rPr lang="en-US" sz="1600" dirty="0"/>
              <a:t> Success rates for different goal ranges.</a:t>
            </a:r>
          </a:p>
          <a:p>
            <a:pPr>
              <a:lnSpc>
                <a:spcPct val="120000"/>
              </a:lnSpc>
              <a:buFont typeface="Arial" panose="020B0604020202020204" pitchFamily="34" charset="0"/>
              <a:buChar char="•"/>
            </a:pPr>
            <a:r>
              <a:rPr lang="en-US" sz="1600" b="1" dirty="0"/>
              <a:t>  Medium-scale projects have a 623.54% success rate.</a:t>
            </a:r>
            <a:endParaRPr lang="en-US" sz="1600" dirty="0"/>
          </a:p>
          <a:p>
            <a:pPr>
              <a:lnSpc>
                <a:spcPct val="120000"/>
              </a:lnSpc>
              <a:buFont typeface="Arial" panose="020B0604020202020204" pitchFamily="34" charset="0"/>
              <a:buChar char="•"/>
            </a:pPr>
            <a:r>
              <a:rPr lang="en-US" sz="1600" b="1" dirty="0"/>
              <a:t>  Medium-range funding goals seem to have the best success rate</a:t>
            </a:r>
            <a:r>
              <a:rPr lang="en-US" sz="1600" dirty="0"/>
              <a:t>.</a:t>
            </a:r>
          </a:p>
          <a:p>
            <a:pPr>
              <a:lnSpc>
                <a:spcPct val="120000"/>
              </a:lnSpc>
              <a:buFont typeface="Arial" panose="020B0604020202020204" pitchFamily="34" charset="0"/>
              <a:buChar char="•"/>
            </a:pPr>
            <a:r>
              <a:rPr lang="en-US" sz="1600" dirty="0"/>
              <a:t>  Projects that aim for moderate funding may have a </a:t>
            </a:r>
            <a:r>
              <a:rPr lang="en-US" sz="1600" b="1" dirty="0"/>
              <a:t>higher chance of meeting their goal</a:t>
            </a:r>
            <a:r>
              <a:rPr lang="en-US" sz="1600" dirty="0"/>
              <a:t> than those with very high or very low targets.</a:t>
            </a:r>
          </a:p>
        </p:txBody>
      </p:sp>
      <p:sp>
        <p:nvSpPr>
          <p:cNvPr id="7" name="TextBox 6">
            <a:extLst>
              <a:ext uri="{FF2B5EF4-FFF2-40B4-BE49-F238E27FC236}">
                <a16:creationId xmlns:a16="http://schemas.microsoft.com/office/drawing/2014/main" id="{C3468270-856A-C64F-2584-D1324DF6E815}"/>
              </a:ext>
            </a:extLst>
          </p:cNvPr>
          <p:cNvSpPr txBox="1"/>
          <p:nvPr/>
        </p:nvSpPr>
        <p:spPr>
          <a:xfrm>
            <a:off x="4452276" y="211184"/>
            <a:ext cx="7208933" cy="461665"/>
          </a:xfrm>
          <a:prstGeom prst="rect">
            <a:avLst/>
          </a:prstGeom>
          <a:noFill/>
        </p:spPr>
        <p:txBody>
          <a:bodyPr wrap="square">
            <a:spAutoFit/>
          </a:bodyPr>
          <a:lstStyle/>
          <a:p>
            <a:r>
              <a:rPr lang="en-IN" sz="2400" b="1" dirty="0"/>
              <a:t>Percentage of Successful projects by Goal Range </a:t>
            </a:r>
          </a:p>
        </p:txBody>
      </p:sp>
      <p:sp>
        <p:nvSpPr>
          <p:cNvPr id="8" name="TextBox 7">
            <a:extLst>
              <a:ext uri="{FF2B5EF4-FFF2-40B4-BE49-F238E27FC236}">
                <a16:creationId xmlns:a16="http://schemas.microsoft.com/office/drawing/2014/main" id="{D54C49E2-9A26-D33C-03AB-CAAF51E88B70}"/>
              </a:ext>
            </a:extLst>
          </p:cNvPr>
          <p:cNvSpPr txBox="1"/>
          <p:nvPr/>
        </p:nvSpPr>
        <p:spPr>
          <a:xfrm>
            <a:off x="4485468" y="4869159"/>
            <a:ext cx="7562529" cy="1077218"/>
          </a:xfrm>
          <a:prstGeom prst="rect">
            <a:avLst/>
          </a:prstGeom>
          <a:noFill/>
        </p:spPr>
        <p:txBody>
          <a:bodyPr wrap="square">
            <a:spAutoFit/>
          </a:bodyPr>
          <a:lstStyle/>
          <a:p>
            <a:pPr>
              <a:buFont typeface="Arial" panose="020B0604020202020204" pitchFamily="34" charset="0"/>
              <a:buChar char="•"/>
            </a:pPr>
            <a:r>
              <a:rPr lang="en-US" sz="1600" dirty="0"/>
              <a:t>  The trend of successful projects over time.</a:t>
            </a:r>
          </a:p>
          <a:p>
            <a:pPr>
              <a:buFont typeface="Arial" panose="020B0604020202020204" pitchFamily="34" charset="0"/>
              <a:buChar char="•"/>
            </a:pPr>
            <a:r>
              <a:rPr lang="en-US" sz="1600" dirty="0"/>
              <a:t>  Peaks in </a:t>
            </a:r>
            <a:r>
              <a:rPr lang="en-US" sz="1600" b="1" dirty="0"/>
              <a:t>2012 (1.38M), 2013 (1.03M), and 2014 (1.03M)</a:t>
            </a:r>
            <a:r>
              <a:rPr lang="en-US" sz="1600" dirty="0"/>
              <a:t>.</a:t>
            </a:r>
          </a:p>
          <a:p>
            <a:pPr>
              <a:buFont typeface="Arial" panose="020B0604020202020204" pitchFamily="34" charset="0"/>
              <a:buChar char="•"/>
            </a:pPr>
            <a:r>
              <a:rPr lang="en-US" sz="1600" dirty="0"/>
              <a:t>  Success rates peaked around </a:t>
            </a:r>
            <a:r>
              <a:rPr lang="en-US" sz="1600" b="1" dirty="0"/>
              <a:t>2012-2014</a:t>
            </a:r>
            <a:r>
              <a:rPr lang="en-US" sz="1600" dirty="0"/>
              <a:t> and have since declined.</a:t>
            </a:r>
          </a:p>
          <a:p>
            <a:pPr algn="just">
              <a:buFont typeface="Arial" panose="020B0604020202020204" pitchFamily="34" charset="0"/>
              <a:buChar char="•"/>
            </a:pPr>
            <a:r>
              <a:rPr lang="en-US" sz="1600" dirty="0"/>
              <a:t>  This may indicate increased competition or changing crowdfunding dynamics.</a:t>
            </a:r>
          </a:p>
        </p:txBody>
      </p:sp>
      <p:sp>
        <p:nvSpPr>
          <p:cNvPr id="9" name="TextBox 8">
            <a:extLst>
              <a:ext uri="{FF2B5EF4-FFF2-40B4-BE49-F238E27FC236}">
                <a16:creationId xmlns:a16="http://schemas.microsoft.com/office/drawing/2014/main" id="{5E43CD9F-F7BF-7D3E-56D6-D4C42906257E}"/>
              </a:ext>
            </a:extLst>
          </p:cNvPr>
          <p:cNvSpPr txBox="1"/>
          <p:nvPr/>
        </p:nvSpPr>
        <p:spPr>
          <a:xfrm>
            <a:off x="4452276" y="4258499"/>
            <a:ext cx="6958780" cy="461665"/>
          </a:xfrm>
          <a:prstGeom prst="rect">
            <a:avLst/>
          </a:prstGeom>
          <a:noFill/>
        </p:spPr>
        <p:txBody>
          <a:bodyPr wrap="square">
            <a:spAutoFit/>
          </a:bodyPr>
          <a:lstStyle/>
          <a:p>
            <a:r>
              <a:rPr lang="en-US" sz="2400" b="1" dirty="0"/>
              <a:t>Percentage of Successful Projects by Year Month</a:t>
            </a:r>
            <a:endParaRPr lang="en-US" sz="2400" dirty="0"/>
          </a:p>
        </p:txBody>
      </p:sp>
    </p:spTree>
    <p:extLst>
      <p:ext uri="{BB962C8B-B14F-4D97-AF65-F5344CB8AC3E}">
        <p14:creationId xmlns:p14="http://schemas.microsoft.com/office/powerpoint/2010/main" val="1728947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05CECE-0284-26F4-F3E6-6D0D274222D8}"/>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9DCFC89-C010-73F4-3B64-617CDC4E1537}"/>
              </a:ext>
            </a:extLst>
          </p:cNvPr>
          <p:cNvSpPr txBox="1"/>
          <p:nvPr/>
        </p:nvSpPr>
        <p:spPr>
          <a:xfrm>
            <a:off x="150829" y="0"/>
            <a:ext cx="5540992" cy="763571"/>
          </a:xfrm>
          <a:prstGeom prst="rect">
            <a:avLst/>
          </a:prstGeom>
        </p:spPr>
        <p:txBody>
          <a:bodyPr vert="horz" lIns="91440" tIns="45720" rIns="91440" bIns="45720" rtlCol="0" anchor="b">
            <a:normAutofit fontScale="92500" lnSpcReduction="10000"/>
          </a:bodyPr>
          <a:lstStyle/>
          <a:p>
            <a:pPr>
              <a:lnSpc>
                <a:spcPct val="90000"/>
              </a:lnSpc>
              <a:spcBef>
                <a:spcPct val="0"/>
              </a:spcBef>
              <a:spcAft>
                <a:spcPts val="600"/>
              </a:spcAft>
            </a:pPr>
            <a:r>
              <a:rPr lang="en-US" sz="5400" b="1" i="1" dirty="0">
                <a:latin typeface="+mj-lt"/>
                <a:ea typeface="+mj-ea"/>
                <a:cs typeface="+mj-cs"/>
              </a:rPr>
              <a:t>Excel Dashboard</a:t>
            </a:r>
          </a:p>
        </p:txBody>
      </p:sp>
      <p:sp>
        <p:nvSpPr>
          <p:cNvPr id="12" name="TextBox 11">
            <a:extLst>
              <a:ext uri="{FF2B5EF4-FFF2-40B4-BE49-F238E27FC236}">
                <a16:creationId xmlns:a16="http://schemas.microsoft.com/office/drawing/2014/main" id="{1D031AFF-8A69-389E-0D80-44EE5A97F978}"/>
              </a:ext>
            </a:extLst>
          </p:cNvPr>
          <p:cNvSpPr txBox="1"/>
          <p:nvPr/>
        </p:nvSpPr>
        <p:spPr>
          <a:xfrm>
            <a:off x="150829" y="2042896"/>
            <a:ext cx="7948650" cy="4075293"/>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endParaRPr lang="en-US" dirty="0"/>
          </a:p>
        </p:txBody>
      </p:sp>
      <p:sp>
        <p:nvSpPr>
          <p:cNvPr id="39" name="Rectangle 38">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B1F6899-3867-3C1C-9E19-F7AB74E10F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39811"/>
            <a:ext cx="12262172" cy="6118189"/>
          </a:xfrm>
          <a:prstGeom prst="rect">
            <a:avLst/>
          </a:prstGeom>
        </p:spPr>
      </p:pic>
    </p:spTree>
    <p:extLst>
      <p:ext uri="{BB962C8B-B14F-4D97-AF65-F5344CB8AC3E}">
        <p14:creationId xmlns:p14="http://schemas.microsoft.com/office/powerpoint/2010/main" val="375565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522D76D-505A-4CC5-8CD8-EEFC6BEA2D9C}">
  <we:reference id="wa200005701" version="1.0.0.1" store="en-US" storeType="OMEX"/>
  <we:alternateReferences>
    <we:reference id="wa200005701" version="1.0.0.1" store="WA20000570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Facet</Template>
  <TotalTime>2249</TotalTime>
  <Words>1564</Words>
  <Application>Microsoft Office PowerPoint</Application>
  <PresentationFormat>Widescreen</PresentationFormat>
  <Paragraphs>232</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Shubham Munghate</dc:creator>
  <cp:lastModifiedBy>Shubham Munghate</cp:lastModifiedBy>
  <cp:revision>17</cp:revision>
  <dcterms:created xsi:type="dcterms:W3CDTF">2025-02-16T06:04:30Z</dcterms:created>
  <dcterms:modified xsi:type="dcterms:W3CDTF">2025-02-19T18:24:34Z</dcterms:modified>
</cp:coreProperties>
</file>