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610" r:id="rId2"/>
    <p:sldId id="613" r:id="rId3"/>
    <p:sldId id="614" r:id="rId4"/>
    <p:sldId id="618" r:id="rId5"/>
    <p:sldId id="612" r:id="rId6"/>
    <p:sldId id="616" r:id="rId7"/>
    <p:sldId id="61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6392" autoAdjust="0"/>
  </p:normalViewPr>
  <p:slideViewPr>
    <p:cSldViewPr>
      <p:cViewPr varScale="1">
        <p:scale>
          <a:sx n="86" d="100"/>
          <a:sy n="86" d="100"/>
        </p:scale>
        <p:origin x="115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68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60CBB-178E-4BBD-A84F-BEDE8B544101}" type="datetimeFigureOut">
              <a:rPr lang="it-IT" smtClean="0"/>
              <a:t>26/05/2020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4339A-0CC2-40D6-879D-6A23E8CE7A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26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4339A-0CC2-40D6-879D-6A23E8CE7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298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04/11/2014</a:t>
            </a:r>
            <a:endParaRPr lang="it-IT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Pagina </a:t>
            </a:r>
            <a:fld id="{E24A75B4-C247-4369-A582-8E3FA17D8103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48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04/11/2014</a:t>
            </a:r>
            <a:endParaRPr lang="it-IT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Pagina </a:t>
            </a:r>
            <a:fld id="{987588E0-3D37-49BF-8810-EC2456AB29BD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841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197" y="409576"/>
            <a:ext cx="1888880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623" y="409576"/>
            <a:ext cx="5528897" cy="54578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04/11/2014</a:t>
            </a:r>
            <a:endParaRPr lang="it-IT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Pagina </a:t>
            </a:r>
            <a:fld id="{B4871FED-2CE5-496A-B11D-49E0539DE937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522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04/11/2014</a:t>
            </a:r>
            <a:endParaRPr lang="it-IT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Pagina </a:t>
            </a:r>
            <a:fld id="{21E1E0E0-E1EC-45D1-96EB-F9245E9E772C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825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04/11/2014</a:t>
            </a:r>
            <a:endParaRPr lang="it-IT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Pagina </a:t>
            </a:r>
            <a:fld id="{4F8E0EB9-CF88-48D0-981B-467BE201D8BB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5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624" y="1752600"/>
            <a:ext cx="3708889" cy="41148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66189" y="1752600"/>
            <a:ext cx="3708888" cy="41148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04/11/2014</a:t>
            </a:r>
            <a:endParaRPr lang="it-IT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Pagina </a:t>
            </a:r>
            <a:fld id="{2105C3AA-FA9C-4FDE-B728-65C344433796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481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04/11/2014</a:t>
            </a:r>
            <a:endParaRPr lang="it-IT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Pagina </a:t>
            </a:r>
            <a:fld id="{7F5675F9-A111-4C56-BCDA-3DE0EDC56AFC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61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04/11/2014</a:t>
            </a:r>
            <a:endParaRPr lang="it-IT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Pagina </a:t>
            </a:r>
            <a:fld id="{0AD6F623-87D4-4F07-B94B-479FD52FBEC8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615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04/11/2014</a:t>
            </a:r>
            <a:endParaRPr lang="it-IT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Pagina </a:t>
            </a:r>
            <a:fld id="{B5AA0F85-17E0-4C39-9366-FBA124AD2495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706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04/11/2014</a:t>
            </a:r>
            <a:endParaRPr lang="it-IT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Pagina </a:t>
            </a:r>
            <a:fld id="{C4F8E3E8-6FF4-47AD-B499-D57450FDDAA2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622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04/11/2014</a:t>
            </a:r>
            <a:endParaRPr lang="it-IT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Pagina </a:t>
            </a:r>
            <a:fld id="{FED4D337-9C1D-4F50-8FF6-E0754A863E65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410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671747" name="Rectangle 3"/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t-IT" sz="1662" dirty="0">
                <a:ea typeface="+mn-ea"/>
              </a:endParaRPr>
            </a:p>
          </p:txBody>
        </p:sp>
        <p:sp>
          <p:nvSpPr>
            <p:cNvPr id="671748" name="Rectangle 4"/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t-IT" sz="1662" dirty="0">
                <a:ea typeface="+mn-ea"/>
              </a:endParaRPr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16623" y="409576"/>
            <a:ext cx="7558454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stile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623" y="1752600"/>
            <a:ext cx="755845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717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83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15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it-IT"/>
              <a:t>04/11/2014</a:t>
            </a:r>
            <a:endParaRPr lang="it-IT" dirty="0"/>
          </a:p>
        </p:txBody>
      </p:sp>
      <p:sp>
        <p:nvSpPr>
          <p:cNvPr id="6717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83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15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6717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83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15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it-IT" dirty="0"/>
              <a:t>Pagina </a:t>
            </a:r>
            <a:fld id="{C1C55A04-26A7-4A7F-9B7C-2F590FCCF43D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01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rgbClr val="82243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rgbClr val="82243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rgbClr val="82243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rgbClr val="822433"/>
          </a:solidFill>
          <a:latin typeface="Arial" charset="0"/>
          <a:ea typeface="ＭＳ Ｐゴシック" pitchFamily="1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954" b="1">
          <a:solidFill>
            <a:srgbClr val="822433"/>
          </a:solidFill>
          <a:latin typeface="Arial" charset="0"/>
          <a:ea typeface="ＭＳ Ｐゴシック" pitchFamily="1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954" b="1">
          <a:solidFill>
            <a:srgbClr val="822433"/>
          </a:solidFill>
          <a:latin typeface="Arial" charset="0"/>
          <a:ea typeface="ＭＳ Ｐゴシック" pitchFamily="1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954" b="1">
          <a:solidFill>
            <a:srgbClr val="822433"/>
          </a:solidFill>
          <a:latin typeface="Arial" charset="0"/>
          <a:ea typeface="ＭＳ Ｐゴシック" pitchFamily="1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954" b="1">
          <a:solidFill>
            <a:srgbClr val="822433"/>
          </a:solidFill>
          <a:latin typeface="Arial" charset="0"/>
          <a:ea typeface="ＭＳ Ｐゴシック" pitchFamily="1" charset="-128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lr>
          <a:srgbClr val="822433"/>
        </a:buClr>
        <a:buChar char="•"/>
        <a:defRPr sz="2215">
          <a:solidFill>
            <a:srgbClr val="000000"/>
          </a:solidFill>
          <a:latin typeface="+mn-lt"/>
          <a:ea typeface="+mn-ea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har char="–"/>
        <a:defRPr sz="1846">
          <a:solidFill>
            <a:srgbClr val="000000"/>
          </a:solidFill>
          <a:latin typeface="+mn-lt"/>
          <a:ea typeface="+mn-ea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har char="•"/>
        <a:defRPr sz="1477">
          <a:solidFill>
            <a:srgbClr val="000000"/>
          </a:solidFill>
          <a:latin typeface="+mn-lt"/>
          <a:ea typeface="+mn-ea"/>
        </a:defRPr>
      </a:lvl3pPr>
      <a:lvl4pPr marL="1441975" indent="-211021" algn="l" rtl="0" eaLnBrk="1" fontAlgn="base" hangingPunct="1">
        <a:spcBef>
          <a:spcPct val="20000"/>
        </a:spcBef>
        <a:spcAft>
          <a:spcPct val="0"/>
        </a:spcAft>
        <a:buChar char="–"/>
        <a:defRPr sz="1292">
          <a:solidFill>
            <a:srgbClr val="000000"/>
          </a:solidFill>
          <a:latin typeface="+mn-lt"/>
          <a:ea typeface="+mn-ea"/>
        </a:defRPr>
      </a:lvl4pPr>
      <a:lvl5pPr marL="1828846" indent="-211021" algn="l" rtl="0" eaLnBrk="1" fontAlgn="base" hangingPunct="1">
        <a:spcBef>
          <a:spcPct val="20000"/>
        </a:spcBef>
        <a:spcAft>
          <a:spcPct val="0"/>
        </a:spcAft>
        <a:buChar char="»"/>
        <a:defRPr sz="1108">
          <a:solidFill>
            <a:srgbClr val="000000"/>
          </a:solidFill>
          <a:latin typeface="+mn-lt"/>
          <a:ea typeface="+mn-ea"/>
        </a:defRPr>
      </a:lvl5pPr>
      <a:lvl6pPr marL="2250887" indent="-211021" algn="l" rtl="0" eaLnBrk="1" fontAlgn="base" hangingPunct="1">
        <a:spcBef>
          <a:spcPct val="20000"/>
        </a:spcBef>
        <a:spcAft>
          <a:spcPct val="0"/>
        </a:spcAft>
        <a:buChar char="»"/>
        <a:defRPr sz="1108">
          <a:solidFill>
            <a:srgbClr val="000000"/>
          </a:solidFill>
          <a:latin typeface="+mn-lt"/>
          <a:ea typeface="+mn-ea"/>
        </a:defRPr>
      </a:lvl6pPr>
      <a:lvl7pPr marL="2672928" indent="-211021" algn="l" rtl="0" eaLnBrk="1" fontAlgn="base" hangingPunct="1">
        <a:spcBef>
          <a:spcPct val="20000"/>
        </a:spcBef>
        <a:spcAft>
          <a:spcPct val="0"/>
        </a:spcAft>
        <a:buChar char="»"/>
        <a:defRPr sz="1108">
          <a:solidFill>
            <a:srgbClr val="000000"/>
          </a:solidFill>
          <a:latin typeface="+mn-lt"/>
          <a:ea typeface="+mn-ea"/>
        </a:defRPr>
      </a:lvl7pPr>
      <a:lvl8pPr marL="3094970" indent="-211021" algn="l" rtl="0" eaLnBrk="1" fontAlgn="base" hangingPunct="1">
        <a:spcBef>
          <a:spcPct val="20000"/>
        </a:spcBef>
        <a:spcAft>
          <a:spcPct val="0"/>
        </a:spcAft>
        <a:buChar char="»"/>
        <a:defRPr sz="1108">
          <a:solidFill>
            <a:srgbClr val="000000"/>
          </a:solidFill>
          <a:latin typeface="+mn-lt"/>
          <a:ea typeface="+mn-ea"/>
        </a:defRPr>
      </a:lvl8pPr>
      <a:lvl9pPr marL="3517011" indent="-211021" algn="l" rtl="0" eaLnBrk="1" fontAlgn="base" hangingPunct="1">
        <a:spcBef>
          <a:spcPct val="20000"/>
        </a:spcBef>
        <a:spcAft>
          <a:spcPct val="0"/>
        </a:spcAft>
        <a:buChar char="»"/>
        <a:defRPr sz="1108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verthreejs.com/" TargetMode="External"/><Relationship Id="rId7" Type="http://schemas.openxmlformats.org/officeDocument/2006/relationships/hyperlink" Target="https://threejs.org/docs/#manual/en/introduction/Useful-links" TargetMode="External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pen.io/rachsmith/post/beginning-with-3d-webgl-pt-1-the-scene" TargetMode="External"/><Relationship Id="rId5" Type="http://schemas.openxmlformats.org/officeDocument/2006/relationships/hyperlink" Target="http://www.cjgammon.com/" TargetMode="External"/><Relationship Id="rId4" Type="http://schemas.openxmlformats.org/officeDocument/2006/relationships/hyperlink" Target="https://threejsfundamental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hreejsfundamentals.org/threejs/lessons/threejs-textures.html" TargetMode="External"/><Relationship Id="rId3" Type="http://schemas.openxmlformats.org/officeDocument/2006/relationships/hyperlink" Target="https://threejsfundamentals.org/threejs/lessons/threejs-fundamentals.html" TargetMode="External"/><Relationship Id="rId7" Type="http://schemas.openxmlformats.org/officeDocument/2006/relationships/hyperlink" Target="https://threejsfundamentals.org/threejs/lessons/threejs-materials.html" TargetMode="External"/><Relationship Id="rId2" Type="http://schemas.openxmlformats.org/officeDocument/2006/relationships/hyperlink" Target="https://threejsfundamental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reejsfundamentals.org/threejs/lessons/threejs-scenegraph.html" TargetMode="External"/><Relationship Id="rId5" Type="http://schemas.openxmlformats.org/officeDocument/2006/relationships/hyperlink" Target="https://threejsfundamentals.org/threejs/lessons/threejs-primitives.html" TargetMode="External"/><Relationship Id="rId4" Type="http://schemas.openxmlformats.org/officeDocument/2006/relationships/hyperlink" Target="https://threejsfundamentals.org/threejs/lessons/threejs-responsive.html" TargetMode="External"/><Relationship Id="rId9" Type="http://schemas.openxmlformats.org/officeDocument/2006/relationships/hyperlink" Target="https://threejsfundamentals.org/threejs/lessons/threejs-lights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hreejs.org/examples/#webgl_water" TargetMode="External"/><Relationship Id="rId3" Type="http://schemas.openxmlformats.org/officeDocument/2006/relationships/hyperlink" Target="https://threejs.org/examples/#webgl_interactive_cubes" TargetMode="External"/><Relationship Id="rId7" Type="http://schemas.openxmlformats.org/officeDocument/2006/relationships/hyperlink" Target="https://threejs.org/examples/webgl_postprocessing_backgrounds.html" TargetMode="External"/><Relationship Id="rId2" Type="http://schemas.openxmlformats.org/officeDocument/2006/relationships/hyperlink" Target="https://threejs.org/examples/webgl_geometry_shap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reejs.org/examples/webgl_animation_cloth.html" TargetMode="External"/><Relationship Id="rId5" Type="http://schemas.openxmlformats.org/officeDocument/2006/relationships/hyperlink" Target="https://threejs.org/examples/webgl_materials_bumpmap.html" TargetMode="External"/><Relationship Id="rId4" Type="http://schemas.openxmlformats.org/officeDocument/2006/relationships/hyperlink" Target="https://threejs.org/examples/#webgl_materials_ca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babylonjs.com/babylon101/" TargetMode="External"/><Relationship Id="rId2" Type="http://schemas.openxmlformats.org/officeDocument/2006/relationships/hyperlink" Target="https://www.babylon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.babylonjs.com/exampl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57350" y="2130427"/>
            <a:ext cx="5829300" cy="794519"/>
          </a:xfrm>
        </p:spPr>
        <p:txBody>
          <a:bodyPr/>
          <a:lstStyle/>
          <a:p>
            <a:pPr algn="ctr"/>
            <a:r>
              <a:rPr lang="en-US" dirty="0" err="1"/>
              <a:t>ThreeJS</a:t>
            </a:r>
            <a:r>
              <a:rPr lang="en-US" dirty="0"/>
              <a:t> and </a:t>
            </a:r>
            <a:r>
              <a:rPr lang="en-US" dirty="0" err="1"/>
              <a:t>BabylonJS</a:t>
            </a:r>
            <a:endParaRPr lang="en-US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71700" y="3284984"/>
            <a:ext cx="4800600" cy="2353816"/>
          </a:xfrm>
        </p:spPr>
        <p:txBody>
          <a:bodyPr/>
          <a:lstStyle/>
          <a:p>
            <a:r>
              <a:rPr lang="en-US" noProof="0" dirty="0"/>
              <a:t>Interactive Graphics Course</a:t>
            </a:r>
          </a:p>
          <a:p>
            <a:r>
              <a:rPr lang="en-US" noProof="0" dirty="0"/>
              <a:t>Prof. Marco Schaerf</a:t>
            </a:r>
            <a:br>
              <a:rPr lang="en-US" noProof="0" dirty="0"/>
            </a:br>
            <a:r>
              <a:rPr lang="en-US" noProof="0" dirty="0"/>
              <a:t>Dept. of Computer, Systems and Management Science (DIAG)</a:t>
            </a:r>
          </a:p>
          <a:p>
            <a:r>
              <a:rPr lang="en-US" noProof="0" dirty="0"/>
              <a:t>Sapienza University of Rome</a:t>
            </a:r>
          </a:p>
          <a:p>
            <a:r>
              <a:rPr lang="en-US" noProof="0" dirty="0">
                <a:solidFill>
                  <a:srgbClr val="002060"/>
                </a:solidFill>
              </a:rPr>
              <a:t>marco.schaerf@uniroma1.it</a:t>
            </a:r>
          </a:p>
          <a:p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Graphics: Project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A14-B86B-42FC-AC71-0561791E9FF1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96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2ACD-0FAD-4104-942D-E2656437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sites</a:t>
            </a:r>
            <a:r>
              <a:rPr lang="it-IT" dirty="0"/>
              <a:t> for </a:t>
            </a:r>
            <a:r>
              <a:rPr lang="it-IT" dirty="0" err="1"/>
              <a:t>ThreeJS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699A-4E97-4050-AD20-9818A759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https://threejs.org/</a:t>
            </a:r>
            <a:r>
              <a:rPr lang="it-IT" dirty="0"/>
              <a:t> the </a:t>
            </a:r>
            <a:r>
              <a:rPr lang="it-IT" dirty="0" err="1"/>
              <a:t>official</a:t>
            </a:r>
            <a:r>
              <a:rPr lang="it-IT" dirty="0"/>
              <a:t> site</a:t>
            </a:r>
          </a:p>
          <a:p>
            <a:r>
              <a:rPr lang="it-IT" dirty="0">
                <a:hlinkClick r:id="rId3"/>
              </a:rPr>
              <a:t>https://discoverthreejs.com/</a:t>
            </a:r>
            <a:r>
              <a:rPr lang="it-IT" dirty="0"/>
              <a:t> an on-</a:t>
            </a:r>
            <a:r>
              <a:rPr lang="it-IT" dirty="0" err="1"/>
              <a:t>going</a:t>
            </a:r>
            <a:r>
              <a:rPr lang="it-IT" dirty="0"/>
              <a:t> project to </a:t>
            </a:r>
            <a:r>
              <a:rPr lang="it-IT" dirty="0" err="1"/>
              <a:t>write</a:t>
            </a:r>
            <a:r>
              <a:rPr lang="it-IT" dirty="0"/>
              <a:t> a full </a:t>
            </a:r>
            <a:r>
              <a:rPr lang="it-IT" dirty="0" err="1"/>
              <a:t>manual</a:t>
            </a:r>
            <a:r>
              <a:rPr lang="it-IT" dirty="0"/>
              <a:t> (</a:t>
            </a:r>
            <a:r>
              <a:rPr lang="it-IT" dirty="0" err="1"/>
              <a:t>still</a:t>
            </a:r>
            <a:r>
              <a:rPr lang="it-IT" dirty="0"/>
              <a:t> incomplete)</a:t>
            </a:r>
          </a:p>
          <a:p>
            <a:r>
              <a:rPr lang="it-IT" dirty="0">
                <a:hlinkClick r:id="rId4"/>
              </a:rPr>
              <a:t>https://threejsfundamentals.org/</a:t>
            </a:r>
            <a:r>
              <a:rPr lang="it-IT" dirty="0"/>
              <a:t> complete tutorial</a:t>
            </a:r>
          </a:p>
          <a:p>
            <a:r>
              <a:rPr lang="it-IT" dirty="0">
                <a:hlinkClick r:id="rId5"/>
              </a:rPr>
              <a:t>http://www.cjgammon.com/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tutorials (a bit </a:t>
            </a:r>
            <a:r>
              <a:rPr lang="it-IT" dirty="0" err="1"/>
              <a:t>outdated</a:t>
            </a:r>
            <a:r>
              <a:rPr lang="it-IT" dirty="0"/>
              <a:t>)</a:t>
            </a:r>
          </a:p>
          <a:p>
            <a:r>
              <a:rPr lang="it-IT" dirty="0">
                <a:hlinkClick r:id="rId6"/>
              </a:rPr>
              <a:t>https://codepen.io/rachsmith/post/beginning-with-3d-webgl-pt-1-the-scene</a:t>
            </a:r>
            <a:r>
              <a:rPr lang="it-IT" dirty="0"/>
              <a:t> </a:t>
            </a:r>
            <a:r>
              <a:rPr lang="it-IT" dirty="0" err="1"/>
              <a:t>Nice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tutorial</a:t>
            </a:r>
          </a:p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references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: </a:t>
            </a:r>
            <a:r>
              <a:rPr lang="it-IT" dirty="0">
                <a:hlinkClick r:id="rId7"/>
              </a:rPr>
              <a:t>https://threejs.org/docs/#manual/en/introduction/Useful-links</a:t>
            </a: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51A1F-20FD-4F25-B288-D512954D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17F72-DDF0-4620-A505-3576AF1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Pagina </a:t>
            </a:r>
            <a:fld id="{21E1E0E0-E1EC-45D1-96EB-F9245E9E772C}" type="slidenum">
              <a:rPr lang="it-IT" smtClean="0"/>
              <a:pPr>
                <a:defRPr/>
              </a:pPr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122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CE12-CDB9-475C-8F3A-6F32BC72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7398-5333-41A8-9156-9F9873C8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ThreeJS</a:t>
            </a:r>
            <a:r>
              <a:rPr lang="it-IT" dirty="0"/>
              <a:t> DOES NOT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compatibility</a:t>
            </a:r>
            <a:r>
              <a:rPr lang="it-IT" dirty="0"/>
              <a:t> with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versions</a:t>
            </a:r>
            <a:r>
              <a:rPr lang="it-IT" dirty="0"/>
              <a:t>.</a:t>
            </a:r>
          </a:p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develop</a:t>
            </a:r>
            <a:r>
              <a:rPr lang="it-IT" dirty="0"/>
              <a:t> a project </a:t>
            </a:r>
            <a:r>
              <a:rPr lang="it-IT" dirty="0" err="1"/>
              <a:t>always</a:t>
            </a:r>
            <a:r>
              <a:rPr lang="it-IT" dirty="0"/>
              <a:t> include with </a:t>
            </a:r>
            <a:r>
              <a:rPr lang="it-IT" dirty="0" err="1"/>
              <a:t>it</a:t>
            </a:r>
            <a:r>
              <a:rPr lang="it-IT" dirty="0"/>
              <a:t>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of </a:t>
            </a:r>
            <a:r>
              <a:rPr lang="it-IT" dirty="0" err="1"/>
              <a:t>threejs</a:t>
            </a:r>
            <a:endParaRPr lang="it-IT" dirty="0"/>
          </a:p>
          <a:p>
            <a:r>
              <a:rPr lang="it-IT" dirty="0"/>
              <a:t>Your project </a:t>
            </a:r>
            <a:r>
              <a:rPr lang="it-IT" dirty="0" err="1"/>
              <a:t>should</a:t>
            </a:r>
            <a:r>
              <a:rPr lang="it-IT" dirty="0"/>
              <a:t> include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of the </a:t>
            </a:r>
            <a:r>
              <a:rPr lang="it-IT" dirty="0" err="1"/>
              <a:t>threejs</a:t>
            </a:r>
            <a:r>
              <a:rPr lang="it-IT" dirty="0"/>
              <a:t> source code and </a:t>
            </a:r>
            <a:r>
              <a:rPr lang="it-IT" dirty="0" err="1"/>
              <a:t>specify</a:t>
            </a:r>
            <a:r>
              <a:rPr lang="it-IT" dirty="0"/>
              <a:t> in the report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</a:p>
          <a:p>
            <a:r>
              <a:rPr lang="it-IT" dirty="0" err="1"/>
              <a:t>Starting</a:t>
            </a:r>
            <a:r>
              <a:rPr lang="it-IT" dirty="0"/>
              <a:t> from r106, the </a:t>
            </a:r>
            <a:r>
              <a:rPr lang="it-IT" dirty="0" err="1"/>
              <a:t>preferred</a:t>
            </a:r>
            <a:r>
              <a:rPr lang="it-IT" dirty="0"/>
              <a:t> way to include </a:t>
            </a:r>
            <a:r>
              <a:rPr lang="it-IT" dirty="0" err="1"/>
              <a:t>threejs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via the import </a:t>
            </a:r>
            <a:r>
              <a:rPr lang="it-IT" dirty="0" err="1"/>
              <a:t>method</a:t>
            </a:r>
            <a:r>
              <a:rPr lang="it-IT" dirty="0"/>
              <a:t> of </a:t>
            </a:r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7EE61-A7D5-4DAA-9F7C-00B645EA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95013-7752-4897-B49F-DCFB9483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Pagina </a:t>
            </a:r>
            <a:fld id="{21E1E0E0-E1EC-45D1-96EB-F9245E9E772C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309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C147-2A76-4F42-B126-E824A0C0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Tutorial on </a:t>
            </a:r>
            <a:r>
              <a:rPr lang="it-IT" dirty="0" err="1"/>
              <a:t>ThreeJS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4143-FB35-4457-AFE3-5822F307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622" y="1752600"/>
            <a:ext cx="7722577" cy="4114800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look in some </a:t>
            </a:r>
            <a:r>
              <a:rPr lang="it-IT" dirty="0" err="1"/>
              <a:t>details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tutorial: </a:t>
            </a:r>
            <a:r>
              <a:rPr lang="it-IT" dirty="0">
                <a:hlinkClick r:id="rId2"/>
              </a:rPr>
              <a:t>https://threejsfundamentals.org/</a:t>
            </a:r>
            <a:r>
              <a:rPr lang="it-IT" dirty="0"/>
              <a:t> 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cover (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) the following </a:t>
            </a:r>
            <a:r>
              <a:rPr lang="it-IT" dirty="0" err="1"/>
              <a:t>topics</a:t>
            </a:r>
            <a:r>
              <a:rPr lang="it-IT" dirty="0"/>
              <a:t>:</a:t>
            </a:r>
          </a:p>
          <a:p>
            <a:pPr lvl="1"/>
            <a:r>
              <a:rPr lang="it-IT" dirty="0">
                <a:hlinkClick r:id="rId3"/>
              </a:rPr>
              <a:t>Fundamentals</a:t>
            </a:r>
            <a:r>
              <a:rPr lang="it-IT" dirty="0"/>
              <a:t> </a:t>
            </a:r>
          </a:p>
          <a:p>
            <a:pPr lvl="1"/>
            <a:r>
              <a:rPr lang="it-IT" dirty="0">
                <a:hlinkClick r:id="rId4"/>
              </a:rPr>
              <a:t>Responsive Design</a:t>
            </a:r>
            <a:endParaRPr lang="it-IT" dirty="0"/>
          </a:p>
          <a:p>
            <a:pPr lvl="1"/>
            <a:r>
              <a:rPr lang="en-US" dirty="0">
                <a:hlinkClick r:id="rId5"/>
              </a:rPr>
              <a:t>Primitives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Scenegraph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Materials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Textures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Lights</a:t>
            </a:r>
            <a:endParaRPr lang="en-US" dirty="0"/>
          </a:p>
          <a:p>
            <a:pPr lvl="1"/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17CCA-E9C9-4708-A8B1-F3AF6035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B99FD-9F77-4D4F-8CF3-EC2283EF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Pagina </a:t>
            </a:r>
            <a:fld id="{21E1E0E0-E1EC-45D1-96EB-F9245E9E772C}" type="slidenum">
              <a:rPr lang="it-IT" smtClean="0"/>
              <a:pPr>
                <a:defRPr/>
              </a:pPr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68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6BA8D4-5097-4799-AB5A-FBFC5113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Examples</a:t>
            </a:r>
            <a:r>
              <a:rPr lang="it-IT" dirty="0"/>
              <a:t> from ThreeJS.org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F78C3E-231D-4891-BFC3-0018EA12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8077200" cy="4876800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 err="1"/>
              <a:t>Shapes</a:t>
            </a:r>
            <a:r>
              <a:rPr lang="it-IT" sz="2000" dirty="0"/>
              <a:t>:</a:t>
            </a:r>
          </a:p>
          <a:p>
            <a:pPr marL="0" indent="0">
              <a:buNone/>
            </a:pPr>
            <a:r>
              <a:rPr lang="it-IT" sz="2000" dirty="0">
                <a:hlinkClick r:id="rId2"/>
              </a:rPr>
              <a:t>https://threejs.org/examples/webgl_geometry_shapes.html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Interactive </a:t>
            </a:r>
            <a:r>
              <a:rPr lang="it-IT" sz="2000" dirty="0" err="1"/>
              <a:t>Cubes</a:t>
            </a:r>
            <a:r>
              <a:rPr lang="it-IT" sz="2000" dirty="0"/>
              <a:t>: </a:t>
            </a:r>
            <a:r>
              <a:rPr lang="it-IT" sz="2000" dirty="0">
                <a:hlinkClick r:id="rId3"/>
              </a:rPr>
              <a:t>https://threejs.org/examples/#webgl_interactive_cubes</a:t>
            </a:r>
            <a:endParaRPr lang="it-IT" sz="2000" dirty="0"/>
          </a:p>
          <a:p>
            <a:pPr marL="0" indent="0">
              <a:buNone/>
            </a:pPr>
            <a:r>
              <a:rPr lang="it-IT" sz="2000" dirty="0" err="1"/>
              <a:t>Cars</a:t>
            </a:r>
            <a:r>
              <a:rPr lang="it-IT" sz="2000" dirty="0"/>
              <a:t>:</a:t>
            </a:r>
          </a:p>
          <a:p>
            <a:pPr marL="0" indent="0">
              <a:buNone/>
            </a:pPr>
            <a:r>
              <a:rPr lang="it-IT" sz="2000" dirty="0">
                <a:hlinkClick r:id="rId4"/>
              </a:rPr>
              <a:t>https://threejs.org/examples/#webgl_materials_cars</a:t>
            </a:r>
            <a:endParaRPr lang="it-IT" sz="2000" dirty="0"/>
          </a:p>
          <a:p>
            <a:pPr marL="0" indent="0">
              <a:buNone/>
            </a:pPr>
            <a:r>
              <a:rPr lang="it-IT" sz="2000" dirty="0" err="1"/>
              <a:t>Bumpmapping</a:t>
            </a:r>
            <a:r>
              <a:rPr lang="it-IT" sz="2000" dirty="0"/>
              <a:t>: </a:t>
            </a:r>
            <a:r>
              <a:rPr lang="it-IT" sz="2000" dirty="0">
                <a:hlinkClick r:id="rId5"/>
              </a:rPr>
              <a:t>https://threejs.org/examples/webgl_materials_bumpmap.html</a:t>
            </a:r>
            <a:endParaRPr lang="it-IT" sz="2000" dirty="0"/>
          </a:p>
          <a:p>
            <a:pPr marL="0" indent="0">
              <a:buNone/>
            </a:pPr>
            <a:r>
              <a:rPr lang="it-IT" sz="2000" dirty="0" err="1"/>
              <a:t>Cloth</a:t>
            </a:r>
            <a:r>
              <a:rPr lang="it-IT" sz="2000" dirty="0"/>
              <a:t>:</a:t>
            </a:r>
          </a:p>
          <a:p>
            <a:pPr marL="0" indent="0">
              <a:buNone/>
            </a:pPr>
            <a:r>
              <a:rPr lang="it-IT" sz="2000" dirty="0">
                <a:hlinkClick r:id="rId6"/>
              </a:rPr>
              <a:t>https://threejs.org/examples/webgl_animation_cloth.html</a:t>
            </a:r>
            <a:endParaRPr lang="it-IT" sz="2000" dirty="0"/>
          </a:p>
          <a:p>
            <a:pPr marL="0" indent="0">
              <a:buNone/>
            </a:pPr>
            <a:r>
              <a:rPr lang="it-IT" sz="2000" dirty="0" err="1"/>
              <a:t>Postprocessing</a:t>
            </a:r>
            <a:r>
              <a:rPr lang="it-IT" sz="2000" dirty="0"/>
              <a:t>: </a:t>
            </a:r>
            <a:r>
              <a:rPr lang="it-IT" sz="2000" dirty="0">
                <a:hlinkClick r:id="rId7"/>
              </a:rPr>
              <a:t>https://threejs.org/examples/webgl_postprocessing_backgrounds.html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Water: </a:t>
            </a:r>
          </a:p>
          <a:p>
            <a:pPr marL="0" indent="0">
              <a:buNone/>
            </a:pPr>
            <a:r>
              <a:rPr lang="it-IT" sz="2000" dirty="0">
                <a:hlinkClick r:id="rId8"/>
              </a:rPr>
              <a:t>https://threejs.org/examples/#webgl_water</a:t>
            </a:r>
            <a:endParaRPr lang="it-IT" sz="2000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75F00E-FF1E-4486-A0EC-B3879893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90F6A1-DB1A-4CEF-B075-B5D99D66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Pagina </a:t>
            </a:r>
            <a:fld id="{21E1E0E0-E1EC-45D1-96EB-F9245E9E772C}" type="slidenum">
              <a:rPr lang="it-IT" smtClean="0"/>
              <a:pPr>
                <a:defRPr/>
              </a:pPr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369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9A47-B379-48A3-B6CA-A7CC9D05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BabylonJS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CD21-B840-4170-9D52-3B28BC99A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Similar</a:t>
            </a:r>
            <a:r>
              <a:rPr lang="it-IT" dirty="0"/>
              <a:t> Library to </a:t>
            </a:r>
            <a:r>
              <a:rPr lang="it-IT" dirty="0" err="1"/>
              <a:t>ThreeJS</a:t>
            </a:r>
            <a:endParaRPr lang="it-IT" dirty="0"/>
          </a:p>
          <a:p>
            <a:r>
              <a:rPr lang="it-IT" dirty="0" err="1"/>
              <a:t>Main</a:t>
            </a:r>
            <a:r>
              <a:rPr lang="it-IT" dirty="0"/>
              <a:t> site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>
                <a:hlinkClick r:id="rId2"/>
              </a:rPr>
              <a:t>https://www.babylonjs.com/</a:t>
            </a:r>
            <a:endParaRPr lang="it-IT" dirty="0"/>
          </a:p>
          <a:p>
            <a:r>
              <a:rPr lang="it-IT" dirty="0" err="1"/>
              <a:t>Official</a:t>
            </a:r>
            <a:r>
              <a:rPr lang="it-IT" dirty="0"/>
              <a:t> tutorial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>
                <a:hlinkClick r:id="rId3"/>
              </a:rPr>
              <a:t>https://doc.babylonjs.com/babylon101/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Briefly</a:t>
            </a:r>
            <a:r>
              <a:rPr lang="it-IT" dirty="0"/>
              <a:t> show a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animation</a:t>
            </a:r>
            <a:r>
              <a:rPr lang="it-IT" dirty="0"/>
              <a:t> </a:t>
            </a:r>
            <a:r>
              <a:rPr lang="it-IT" dirty="0" err="1"/>
              <a:t>examples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https://doc.babylonjs.com/examples/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1D94A-3A49-402C-B984-2F969FA0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41FD7-8F0C-4AD5-98EB-3A809012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Pagina </a:t>
            </a:r>
            <a:fld id="{21E1E0E0-E1EC-45D1-96EB-F9245E9E772C}" type="slidenum">
              <a:rPr lang="it-IT" smtClean="0"/>
              <a:pPr>
                <a:defRPr/>
              </a:pPr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898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2D9D-98EA-4A2E-BDA5-4AC18AF1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ThreeJS</a:t>
            </a:r>
            <a:r>
              <a:rPr lang="it-IT" dirty="0"/>
              <a:t> vs </a:t>
            </a:r>
            <a:r>
              <a:rPr lang="it-IT" dirty="0" err="1"/>
              <a:t>BabylonJS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D35A-7D22-4D19-9D2F-26217789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one with </a:t>
            </a:r>
            <a:r>
              <a:rPr lang="it-IT" dirty="0" err="1"/>
              <a:t>pros</a:t>
            </a:r>
            <a:r>
              <a:rPr lang="it-IT" dirty="0"/>
              <a:t> and cons.</a:t>
            </a:r>
          </a:p>
          <a:p>
            <a:r>
              <a:rPr lang="it-IT" dirty="0"/>
              <a:t>No clear winner, </a:t>
            </a:r>
            <a:r>
              <a:rPr lang="it-IT" dirty="0" err="1"/>
              <a:t>depends</a:t>
            </a:r>
            <a:r>
              <a:rPr lang="it-IT" dirty="0"/>
              <a:t> on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 err="1"/>
              <a:t>ThreeJS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simpler</a:t>
            </a:r>
            <a:r>
              <a:rPr lang="it-IT" dirty="0"/>
              <a:t> and more </a:t>
            </a:r>
            <a:r>
              <a:rPr lang="it-IT" dirty="0" err="1"/>
              <a:t>straightforward</a:t>
            </a:r>
            <a:endParaRPr lang="it-IT" dirty="0"/>
          </a:p>
          <a:p>
            <a:r>
              <a:rPr lang="it-IT" dirty="0" err="1"/>
              <a:t>BabylonJS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with a </a:t>
            </a:r>
            <a:r>
              <a:rPr lang="it-IT" dirty="0" err="1"/>
              <a:t>physics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(Ammo.js)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8FDBE-A1E7-46D6-B357-37D69775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Graphics: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1A0B2-0D2B-4371-BBE1-4D3C705B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Pagina </a:t>
            </a:r>
            <a:fld id="{21E1E0E0-E1EC-45D1-96EB-F9245E9E772C}" type="slidenum">
              <a:rPr lang="it-IT" smtClean="0"/>
              <a:pPr>
                <a:defRPr/>
              </a:pPr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4479691"/>
      </p:ext>
    </p:extLst>
  </p:cSld>
  <p:clrMapOvr>
    <a:masterClrMapping/>
  </p:clrMapOvr>
</p:sld>
</file>

<file path=ppt/theme/theme1.xml><?xml version="1.0" encoding="utf-8"?>
<a:theme xmlns:a="http://schemas.openxmlformats.org/drawingml/2006/main" name="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Sapienza</Template>
  <TotalTime>0</TotalTime>
  <Words>475</Words>
  <Application>Microsoft Office PowerPoint</Application>
  <PresentationFormat>On-screen Show (4:3)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Sapienza</vt:lpstr>
      <vt:lpstr>ThreeJS and BabylonJS</vt:lpstr>
      <vt:lpstr>Relevant sites for ThreeJS</vt:lpstr>
      <vt:lpstr>Important Notice</vt:lpstr>
      <vt:lpstr>Tutorial on ThreeJS</vt:lpstr>
      <vt:lpstr>Examples from ThreeJS.org</vt:lpstr>
      <vt:lpstr>BabylonJS</vt:lpstr>
      <vt:lpstr>ThreeJS vs BabylonJS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</dc:creator>
  <cp:lastModifiedBy>Marco Schaerf</cp:lastModifiedBy>
  <cp:revision>206</cp:revision>
  <dcterms:created xsi:type="dcterms:W3CDTF">2006-08-16T00:00:00Z</dcterms:created>
  <dcterms:modified xsi:type="dcterms:W3CDTF">2020-05-26T07:26:47Z</dcterms:modified>
</cp:coreProperties>
</file>