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2e48070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e48070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27e6f40f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7e6f40f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7e6f40f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7e6f40f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7e6f40f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7e6f40f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7e6f40f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7e6f40f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27e6f40f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7e6f40f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27e6f40f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27e6f40f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2e48070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e48070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f1bf4742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f1bf47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74a742e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74a74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274a742e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274a742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26cfb28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26cfb28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27e6f40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7e6f40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27e6f40f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7e6f40f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7e6f40f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7e6f40f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27e6f40f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7e6f40f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822525" y="876138"/>
            <a:ext cx="4810200" cy="3476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920175" y="988038"/>
            <a:ext cx="4614900" cy="325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0800000">
            <a:off x="3438975" y="876076"/>
            <a:ext cx="481200" cy="4812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511275" y="714476"/>
            <a:ext cx="2533800" cy="2228700"/>
          </a:xfrm>
          <a:prstGeom prst="rect">
            <a:avLst/>
          </a:prstGeom>
          <a:noFill/>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600"/>
              <a:buNone/>
              <a:defRPr sz="2600">
                <a:solidFill>
                  <a:schemeClr val="dk1"/>
                </a:solidFill>
              </a:defRPr>
            </a:lvl1pPr>
            <a:lvl2pPr lvl="1" algn="r">
              <a:lnSpc>
                <a:spcPct val="100000"/>
              </a:lnSpc>
              <a:spcBef>
                <a:spcPts val="0"/>
              </a:spcBef>
              <a:spcAft>
                <a:spcPts val="0"/>
              </a:spcAft>
              <a:buClr>
                <a:schemeClr val="dk1"/>
              </a:buClr>
              <a:buSzPts val="2600"/>
              <a:buNone/>
              <a:defRPr sz="2600">
                <a:solidFill>
                  <a:schemeClr val="dk1"/>
                </a:solidFill>
              </a:defRPr>
            </a:lvl2pPr>
            <a:lvl3pPr lvl="2" algn="r">
              <a:lnSpc>
                <a:spcPct val="100000"/>
              </a:lnSpc>
              <a:spcBef>
                <a:spcPts val="0"/>
              </a:spcBef>
              <a:spcAft>
                <a:spcPts val="0"/>
              </a:spcAft>
              <a:buClr>
                <a:schemeClr val="dk1"/>
              </a:buClr>
              <a:buSzPts val="2600"/>
              <a:buNone/>
              <a:defRPr sz="2600">
                <a:solidFill>
                  <a:schemeClr val="dk1"/>
                </a:solidFill>
              </a:defRPr>
            </a:lvl3pPr>
            <a:lvl4pPr lvl="3" algn="r">
              <a:lnSpc>
                <a:spcPct val="100000"/>
              </a:lnSpc>
              <a:spcBef>
                <a:spcPts val="0"/>
              </a:spcBef>
              <a:spcAft>
                <a:spcPts val="0"/>
              </a:spcAft>
              <a:buClr>
                <a:schemeClr val="dk1"/>
              </a:buClr>
              <a:buSzPts val="2600"/>
              <a:buNone/>
              <a:defRPr sz="2600">
                <a:solidFill>
                  <a:schemeClr val="dk1"/>
                </a:solidFill>
              </a:defRPr>
            </a:lvl4pPr>
            <a:lvl5pPr lvl="4" algn="r">
              <a:lnSpc>
                <a:spcPct val="100000"/>
              </a:lnSpc>
              <a:spcBef>
                <a:spcPts val="0"/>
              </a:spcBef>
              <a:spcAft>
                <a:spcPts val="0"/>
              </a:spcAft>
              <a:buClr>
                <a:schemeClr val="dk1"/>
              </a:buClr>
              <a:buSzPts val="2600"/>
              <a:buNone/>
              <a:defRPr sz="2600">
                <a:solidFill>
                  <a:schemeClr val="dk1"/>
                </a:solidFill>
              </a:defRPr>
            </a:lvl5pPr>
            <a:lvl6pPr lvl="5" algn="r">
              <a:lnSpc>
                <a:spcPct val="100000"/>
              </a:lnSpc>
              <a:spcBef>
                <a:spcPts val="0"/>
              </a:spcBef>
              <a:spcAft>
                <a:spcPts val="0"/>
              </a:spcAft>
              <a:buClr>
                <a:schemeClr val="dk1"/>
              </a:buClr>
              <a:buSzPts val="2600"/>
              <a:buNone/>
              <a:defRPr sz="2600">
                <a:solidFill>
                  <a:schemeClr val="dk1"/>
                </a:solidFill>
              </a:defRPr>
            </a:lvl6pPr>
            <a:lvl7pPr lvl="6" algn="r">
              <a:lnSpc>
                <a:spcPct val="100000"/>
              </a:lnSpc>
              <a:spcBef>
                <a:spcPts val="0"/>
              </a:spcBef>
              <a:spcAft>
                <a:spcPts val="0"/>
              </a:spcAft>
              <a:buClr>
                <a:schemeClr val="dk1"/>
              </a:buClr>
              <a:buSzPts val="2600"/>
              <a:buNone/>
              <a:defRPr sz="2600">
                <a:solidFill>
                  <a:schemeClr val="dk1"/>
                </a:solidFill>
              </a:defRPr>
            </a:lvl7pPr>
            <a:lvl8pPr lvl="7" algn="r">
              <a:lnSpc>
                <a:spcPct val="100000"/>
              </a:lnSpc>
              <a:spcBef>
                <a:spcPts val="0"/>
              </a:spcBef>
              <a:spcAft>
                <a:spcPts val="0"/>
              </a:spcAft>
              <a:buClr>
                <a:schemeClr val="dk1"/>
              </a:buClr>
              <a:buSzPts val="2600"/>
              <a:buNone/>
              <a:defRPr sz="2600">
                <a:solidFill>
                  <a:schemeClr val="dk1"/>
                </a:solidFill>
              </a:defRPr>
            </a:lvl8pPr>
            <a:lvl9pPr lvl="8" algn="r">
              <a:lnSpc>
                <a:spcPct val="100000"/>
              </a:lnSpc>
              <a:spcBef>
                <a:spcPts val="0"/>
              </a:spcBef>
              <a:spcAft>
                <a:spcPts val="0"/>
              </a:spcAft>
              <a:buClr>
                <a:schemeClr val="dk1"/>
              </a:buClr>
              <a:buSzPts val="2600"/>
              <a:buNone/>
              <a:defRPr sz="2600">
                <a:solidFill>
                  <a:schemeClr val="dk1"/>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574400" y="0"/>
            <a:ext cx="45696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4844700" y="1040701"/>
            <a:ext cx="4031700" cy="3062100"/>
          </a:xfrm>
          <a:prstGeom prst="rect">
            <a:avLst/>
          </a:prstGeom>
          <a:solidFill>
            <a:schemeClr val="dk1"/>
          </a:solidFill>
          <a:ln cap="flat" cmpd="sng" w="9525">
            <a:solidFill>
              <a:srgbClr val="BDBDBD"/>
            </a:solidFill>
            <a:prstDash val="solid"/>
            <a:miter lim="8000"/>
            <a:headEnd len="sm" w="sm" type="none"/>
            <a:tailEnd len="sm" w="sm" type="none"/>
          </a:ln>
          <a:effectLst>
            <a:outerShdw blurRad="50800" rotWithShape="0" algn="t" dir="5400000"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291875" y="406900"/>
            <a:ext cx="3978000" cy="1388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67" name="Google Shape;67;p14"/>
          <p:cNvSpPr txBox="1"/>
          <p:nvPr>
            <p:ph idx="1" type="body"/>
          </p:nvPr>
        </p:nvSpPr>
        <p:spPr>
          <a:xfrm>
            <a:off x="291950" y="1854951"/>
            <a:ext cx="3978000" cy="25770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8" name="Google Shape;6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9" name="Shape 69"/>
        <p:cNvGrpSpPr/>
        <p:nvPr/>
      </p:nvGrpSpPr>
      <p:grpSpPr>
        <a:xfrm>
          <a:off x="0" y="0"/>
          <a:ext cx="0" cy="0"/>
          <a:chOff x="0" y="0"/>
          <a:chExt cx="0" cy="0"/>
        </a:xfrm>
      </p:grpSpPr>
      <p:sp>
        <p:nvSpPr>
          <p:cNvPr id="70" name="Google Shape;70;p15"/>
          <p:cNvSpPr/>
          <p:nvPr/>
        </p:nvSpPr>
        <p:spPr>
          <a:xfrm>
            <a:off x="0" y="0"/>
            <a:ext cx="9144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49260" y="5311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ctrTitle"/>
          </p:nvPr>
        </p:nvSpPr>
        <p:spPr>
          <a:xfrm>
            <a:off x="323300" y="772850"/>
            <a:ext cx="2704200" cy="3140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p:txBody>
      </p:sp>
      <p:sp>
        <p:nvSpPr>
          <p:cNvPr id="73" name="Google Shape;7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spTree>
      <p:nvGrpSpPr>
        <p:cNvPr id="74" name="Shape 74"/>
        <p:cNvGrpSpPr/>
        <p:nvPr/>
      </p:nvGrpSpPr>
      <p:grpSpPr>
        <a:xfrm>
          <a:off x="0" y="0"/>
          <a:ext cx="0" cy="0"/>
          <a:chOff x="0" y="0"/>
          <a:chExt cx="0" cy="0"/>
        </a:xfrm>
      </p:grpSpPr>
      <p:sp>
        <p:nvSpPr>
          <p:cNvPr id="75" name="Google Shape;75;p16"/>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6"/>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77" name="Google Shape;77;p16"/>
          <p:cNvSpPr txBox="1"/>
          <p:nvPr>
            <p:ph type="title"/>
          </p:nvPr>
        </p:nvSpPr>
        <p:spPr>
          <a:xfrm>
            <a:off x="311700" y="1153900"/>
            <a:ext cx="2655000" cy="858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p:txBody>
      </p:sp>
      <p:sp>
        <p:nvSpPr>
          <p:cNvPr id="78" name="Google Shape;78;p16"/>
          <p:cNvSpPr txBox="1"/>
          <p:nvPr>
            <p:ph idx="1" type="body"/>
          </p:nvPr>
        </p:nvSpPr>
        <p:spPr>
          <a:xfrm>
            <a:off x="311700" y="2022050"/>
            <a:ext cx="2655000" cy="2928300"/>
          </a:xfrm>
          <a:prstGeom prst="rect">
            <a:avLst/>
          </a:prstGeom>
          <a:noFill/>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434343"/>
              </a:buClr>
              <a:buSzPts val="1000"/>
              <a:buChar char="●"/>
              <a:defRPr sz="1000">
                <a:solidFill>
                  <a:srgbClr val="434343"/>
                </a:solidFill>
              </a:defRPr>
            </a:lvl1pPr>
            <a:lvl2pPr indent="-292100" lvl="1" marL="914400" algn="l">
              <a:lnSpc>
                <a:spcPct val="115000"/>
              </a:lnSpc>
              <a:spcBef>
                <a:spcPts val="1600"/>
              </a:spcBef>
              <a:spcAft>
                <a:spcPts val="0"/>
              </a:spcAft>
              <a:buClr>
                <a:srgbClr val="434343"/>
              </a:buClr>
              <a:buSzPts val="1000"/>
              <a:buChar char="○"/>
              <a:defRPr sz="1000">
                <a:solidFill>
                  <a:srgbClr val="434343"/>
                </a:solidFill>
              </a:defRPr>
            </a:lvl2pPr>
            <a:lvl3pPr indent="-292100" lvl="2" marL="1371600" algn="l">
              <a:lnSpc>
                <a:spcPct val="115000"/>
              </a:lnSpc>
              <a:spcBef>
                <a:spcPts val="1600"/>
              </a:spcBef>
              <a:spcAft>
                <a:spcPts val="0"/>
              </a:spcAft>
              <a:buClr>
                <a:srgbClr val="434343"/>
              </a:buClr>
              <a:buSzPts val="1000"/>
              <a:buChar char="■"/>
              <a:defRPr sz="1000">
                <a:solidFill>
                  <a:srgbClr val="434343"/>
                </a:solidFill>
              </a:defRPr>
            </a:lvl3pPr>
            <a:lvl4pPr indent="-292100" lvl="3" marL="1828800" algn="l">
              <a:lnSpc>
                <a:spcPct val="115000"/>
              </a:lnSpc>
              <a:spcBef>
                <a:spcPts val="1600"/>
              </a:spcBef>
              <a:spcAft>
                <a:spcPts val="0"/>
              </a:spcAft>
              <a:buClr>
                <a:srgbClr val="434343"/>
              </a:buClr>
              <a:buSzPts val="1000"/>
              <a:buChar char="●"/>
              <a:defRPr sz="1000">
                <a:solidFill>
                  <a:srgbClr val="434343"/>
                </a:solidFill>
              </a:defRPr>
            </a:lvl4pPr>
            <a:lvl5pPr indent="-292100" lvl="4" marL="2286000" algn="l">
              <a:lnSpc>
                <a:spcPct val="115000"/>
              </a:lnSpc>
              <a:spcBef>
                <a:spcPts val="1600"/>
              </a:spcBef>
              <a:spcAft>
                <a:spcPts val="0"/>
              </a:spcAft>
              <a:buClr>
                <a:srgbClr val="434343"/>
              </a:buClr>
              <a:buSzPts val="1000"/>
              <a:buChar char="○"/>
              <a:defRPr sz="1000">
                <a:solidFill>
                  <a:srgbClr val="434343"/>
                </a:solidFill>
              </a:defRPr>
            </a:lvl5pPr>
            <a:lvl6pPr indent="-292100" lvl="5" marL="2743200" algn="l">
              <a:lnSpc>
                <a:spcPct val="115000"/>
              </a:lnSpc>
              <a:spcBef>
                <a:spcPts val="1600"/>
              </a:spcBef>
              <a:spcAft>
                <a:spcPts val="0"/>
              </a:spcAft>
              <a:buClr>
                <a:srgbClr val="434343"/>
              </a:buClr>
              <a:buSzPts val="1000"/>
              <a:buChar char="■"/>
              <a:defRPr sz="1000">
                <a:solidFill>
                  <a:srgbClr val="434343"/>
                </a:solidFill>
              </a:defRPr>
            </a:lvl6pPr>
            <a:lvl7pPr indent="-292100" lvl="6" marL="3200400" algn="l">
              <a:lnSpc>
                <a:spcPct val="115000"/>
              </a:lnSpc>
              <a:spcBef>
                <a:spcPts val="1600"/>
              </a:spcBef>
              <a:spcAft>
                <a:spcPts val="0"/>
              </a:spcAft>
              <a:buClr>
                <a:srgbClr val="434343"/>
              </a:buClr>
              <a:buSzPts val="1000"/>
              <a:buChar char="●"/>
              <a:defRPr sz="1000">
                <a:solidFill>
                  <a:srgbClr val="434343"/>
                </a:solidFill>
              </a:defRPr>
            </a:lvl7pPr>
            <a:lvl8pPr indent="-292100" lvl="7" marL="3657600" algn="l">
              <a:lnSpc>
                <a:spcPct val="115000"/>
              </a:lnSpc>
              <a:spcBef>
                <a:spcPts val="1600"/>
              </a:spcBef>
              <a:spcAft>
                <a:spcPts val="0"/>
              </a:spcAft>
              <a:buClr>
                <a:srgbClr val="434343"/>
              </a:buClr>
              <a:buSzPts val="1000"/>
              <a:buChar char="○"/>
              <a:defRPr sz="1000">
                <a:solidFill>
                  <a:srgbClr val="434343"/>
                </a:solidFill>
              </a:defRPr>
            </a:lvl8pPr>
            <a:lvl9pPr indent="-292100" lvl="8" marL="411480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79" name="Google Shape;79;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en.wikipedia.org/wiki/Robot_control" TargetMode="External"/><Relationship Id="rId4" Type="http://schemas.openxmlformats.org/officeDocument/2006/relationships/hyperlink" Target="https://en.wikipedia.org/wiki/Time_series_prediction" TargetMode="External"/><Relationship Id="rId5" Type="http://schemas.openxmlformats.org/officeDocument/2006/relationships/hyperlink" Target="https://en.wikipedia.org/wiki/Speech_recognition" TargetMode="External"/><Relationship Id="rId6" Type="http://schemas.openxmlformats.org/officeDocument/2006/relationships/hyperlink" Target="https://en.wikipedia.org/wiki/Handwriting_recog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Speech Emotion Classification Using Attention-Based LSTM</a:t>
            </a:r>
            <a:endParaRPr/>
          </a:p>
        </p:txBody>
      </p:sp>
      <p:sp>
        <p:nvSpPr>
          <p:cNvPr id="85" name="Google Shape;85;p17"/>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Nijat Mursali</a:t>
            </a:r>
            <a:endParaRPr/>
          </a:p>
          <a:p>
            <a:pPr indent="0" lvl="0" marL="0" rtl="0" algn="l">
              <a:spcBef>
                <a:spcPts val="0"/>
              </a:spcBef>
              <a:spcAft>
                <a:spcPts val="0"/>
              </a:spcAft>
              <a:buNone/>
            </a:pPr>
            <a:r>
              <a:rPr lang="en"/>
              <a:t>Yunus Emre Darici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512700" y="6904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In an LSTM network,three gates are presented:</a:t>
            </a:r>
            <a:endParaRPr sz="1400">
              <a:solidFill>
                <a:schemeClr val="dk1"/>
              </a:solidFill>
            </a:endParaRPr>
          </a:p>
          <a:p>
            <a:pPr indent="0" lvl="0" marL="9144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Input Gate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Forget Gate</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Output Gate</a:t>
            </a:r>
            <a:endParaRPr sz="1400">
              <a:solidFill>
                <a:schemeClr val="dk1"/>
              </a:solidFill>
            </a:endParaRPr>
          </a:p>
          <a:p>
            <a:pPr indent="0" lvl="0" marL="0" rtl="0" algn="l">
              <a:spcBef>
                <a:spcPts val="0"/>
              </a:spcBef>
              <a:spcAft>
                <a:spcPts val="0"/>
              </a:spcAft>
              <a:buNone/>
            </a:pPr>
            <a:r>
              <a:t/>
            </a:r>
            <a:endParaRPr/>
          </a:p>
        </p:txBody>
      </p:sp>
      <p:pic>
        <p:nvPicPr>
          <p:cNvPr id="137" name="Google Shape;137;p26"/>
          <p:cNvPicPr preferRelativeResize="0"/>
          <p:nvPr/>
        </p:nvPicPr>
        <p:blipFill>
          <a:blip r:embed="rId3">
            <a:alphaModFix/>
          </a:blip>
          <a:stretch>
            <a:fillRect/>
          </a:stretch>
        </p:blipFill>
        <p:spPr>
          <a:xfrm>
            <a:off x="735950" y="1822225"/>
            <a:ext cx="4387574" cy="279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350">
                <a:solidFill>
                  <a:schemeClr val="dk1"/>
                </a:solidFill>
                <a:latin typeface="Georgia"/>
                <a:ea typeface="Georgia"/>
                <a:cs typeface="Georgia"/>
                <a:sym typeface="Georgia"/>
              </a:rPr>
              <a:t>INPUT GATE</a:t>
            </a:r>
            <a:endParaRPr b="1" sz="1350">
              <a:solidFill>
                <a:schemeClr val="dk1"/>
              </a:solidFill>
              <a:latin typeface="Georgia"/>
              <a:ea typeface="Georgia"/>
              <a:cs typeface="Georgia"/>
              <a:sym typeface="Georgia"/>
            </a:endParaRPr>
          </a:p>
          <a:p>
            <a:pPr indent="0" lvl="0" marL="0" rtl="0" algn="l">
              <a:spcBef>
                <a:spcPts val="0"/>
              </a:spcBef>
              <a:spcAft>
                <a:spcPts val="0"/>
              </a:spcAft>
              <a:buNone/>
            </a:pPr>
            <a:r>
              <a:rPr b="1" lang="en" sz="1350">
                <a:solidFill>
                  <a:schemeClr val="dk1"/>
                </a:solidFill>
                <a:latin typeface="Georgia"/>
                <a:ea typeface="Georgia"/>
                <a:cs typeface="Georgia"/>
                <a:sym typeface="Georgia"/>
              </a:rPr>
              <a:t>Input gate</a:t>
            </a:r>
            <a:r>
              <a:rPr lang="en" sz="1350">
                <a:solidFill>
                  <a:schemeClr val="dk1"/>
                </a:solidFill>
                <a:latin typeface="Georgia"/>
                <a:ea typeface="Georgia"/>
                <a:cs typeface="Georgia"/>
                <a:sym typeface="Georgia"/>
              </a:rPr>
              <a:t> — discover which value from input should be used to modify the memory. </a:t>
            </a:r>
            <a:r>
              <a:rPr b="1" lang="en" sz="1350">
                <a:solidFill>
                  <a:schemeClr val="dk1"/>
                </a:solidFill>
                <a:latin typeface="Georgia"/>
                <a:ea typeface="Georgia"/>
                <a:cs typeface="Georgia"/>
                <a:sym typeface="Georgia"/>
              </a:rPr>
              <a:t>Sigmoid</a:t>
            </a:r>
            <a:r>
              <a:rPr lang="en" sz="1350">
                <a:solidFill>
                  <a:schemeClr val="dk1"/>
                </a:solidFill>
                <a:latin typeface="Georgia"/>
                <a:ea typeface="Georgia"/>
                <a:cs typeface="Georgia"/>
                <a:sym typeface="Georgia"/>
              </a:rPr>
              <a:t> function decides which values to let through </a:t>
            </a:r>
            <a:r>
              <a:rPr b="1" lang="en" sz="1350">
                <a:solidFill>
                  <a:schemeClr val="dk1"/>
                </a:solidFill>
                <a:latin typeface="Georgia"/>
                <a:ea typeface="Georgia"/>
                <a:cs typeface="Georgia"/>
                <a:sym typeface="Georgia"/>
              </a:rPr>
              <a:t>0,1. </a:t>
            </a:r>
            <a:r>
              <a:rPr lang="en" sz="1350">
                <a:solidFill>
                  <a:schemeClr val="dk1"/>
                </a:solidFill>
                <a:latin typeface="Georgia"/>
                <a:ea typeface="Georgia"/>
                <a:cs typeface="Georgia"/>
                <a:sym typeface="Georgia"/>
              </a:rPr>
              <a:t>and </a:t>
            </a:r>
            <a:r>
              <a:rPr b="1" lang="en" sz="1350">
                <a:solidFill>
                  <a:schemeClr val="dk1"/>
                </a:solidFill>
                <a:latin typeface="Georgia"/>
                <a:ea typeface="Georgia"/>
                <a:cs typeface="Georgia"/>
                <a:sym typeface="Georgia"/>
              </a:rPr>
              <a:t>tanh </a:t>
            </a:r>
            <a:r>
              <a:rPr lang="en" sz="1350">
                <a:solidFill>
                  <a:schemeClr val="dk1"/>
                </a:solidFill>
                <a:latin typeface="Georgia"/>
                <a:ea typeface="Georgia"/>
                <a:cs typeface="Georgia"/>
                <a:sym typeface="Georgia"/>
              </a:rPr>
              <a:t>function gives weightage to the values which are passed deciding their level of importance ranging from</a:t>
            </a:r>
            <a:r>
              <a:rPr b="1" lang="en" sz="1350">
                <a:solidFill>
                  <a:schemeClr val="dk1"/>
                </a:solidFill>
                <a:latin typeface="Georgia"/>
                <a:ea typeface="Georgia"/>
                <a:cs typeface="Georgia"/>
                <a:sym typeface="Georgia"/>
              </a:rPr>
              <a:t>-1</a:t>
            </a:r>
            <a:r>
              <a:rPr lang="en" sz="1350">
                <a:solidFill>
                  <a:schemeClr val="dk1"/>
                </a:solidFill>
                <a:latin typeface="Georgia"/>
                <a:ea typeface="Georgia"/>
                <a:cs typeface="Georgia"/>
                <a:sym typeface="Georgia"/>
              </a:rPr>
              <a:t> to </a:t>
            </a:r>
            <a:r>
              <a:rPr b="1" lang="en" sz="1350">
                <a:solidFill>
                  <a:schemeClr val="dk1"/>
                </a:solidFill>
                <a:latin typeface="Georgia"/>
                <a:ea typeface="Georgia"/>
                <a:cs typeface="Georgia"/>
                <a:sym typeface="Georgia"/>
              </a:rPr>
              <a:t>1.</a:t>
            </a:r>
            <a:endParaRPr b="1" sz="1350">
              <a:solidFill>
                <a:schemeClr val="dk1"/>
              </a:solidFill>
              <a:latin typeface="Georgia"/>
              <a:ea typeface="Georgia"/>
              <a:cs typeface="Georgia"/>
              <a:sym typeface="Georgia"/>
            </a:endParaRPr>
          </a:p>
          <a:p>
            <a:pPr indent="0" lvl="0" marL="0" rtl="0" algn="l">
              <a:spcBef>
                <a:spcPts val="0"/>
              </a:spcBef>
              <a:spcAft>
                <a:spcPts val="0"/>
              </a:spcAft>
              <a:buNone/>
            </a:pPr>
            <a:r>
              <a:t/>
            </a:r>
            <a:endParaRPr b="1" sz="1350">
              <a:solidFill>
                <a:schemeClr val="dk1"/>
              </a:solidFill>
              <a:latin typeface="Georgia"/>
              <a:ea typeface="Georgia"/>
              <a:cs typeface="Georgia"/>
              <a:sym typeface="Georgia"/>
            </a:endParaRPr>
          </a:p>
          <a:p>
            <a:pPr indent="0" lvl="0" marL="0" rtl="0" algn="ctr">
              <a:lnSpc>
                <a:spcPct val="158000"/>
              </a:lnSpc>
              <a:spcBef>
                <a:spcPts val="1400"/>
              </a:spcBef>
              <a:spcAft>
                <a:spcPts val="0"/>
              </a:spcAft>
              <a:buClr>
                <a:schemeClr val="dk1"/>
              </a:buClr>
              <a:buSzPts val="1100"/>
              <a:buFont typeface="Arial"/>
              <a:buNone/>
            </a:pPr>
            <a:r>
              <a:rPr lang="en" sz="1800">
                <a:solidFill>
                  <a:schemeClr val="dk1"/>
                </a:solidFill>
                <a:latin typeface="Georgia"/>
                <a:ea typeface="Georgia"/>
                <a:cs typeface="Georgia"/>
                <a:sym typeface="Georgia"/>
              </a:rPr>
              <a:t>it= (Wi*[ht - 1, xt] + bi)</a:t>
            </a:r>
            <a:endParaRPr sz="1800">
              <a:solidFill>
                <a:schemeClr val="dk1"/>
              </a:solidFill>
              <a:latin typeface="Georgia"/>
              <a:ea typeface="Georgia"/>
              <a:cs typeface="Georgia"/>
              <a:sym typeface="Georgia"/>
            </a:endParaRPr>
          </a:p>
          <a:p>
            <a:pPr indent="0" lvl="0" marL="0" rtl="0" algn="ctr">
              <a:lnSpc>
                <a:spcPct val="158000"/>
              </a:lnSpc>
              <a:spcBef>
                <a:spcPts val="1400"/>
              </a:spcBef>
              <a:spcAft>
                <a:spcPts val="0"/>
              </a:spcAft>
              <a:buClr>
                <a:schemeClr val="dk1"/>
              </a:buClr>
              <a:buSzPts val="1100"/>
              <a:buFont typeface="Arial"/>
              <a:buNone/>
            </a:pPr>
            <a:r>
              <a:rPr lang="en" sz="1800">
                <a:solidFill>
                  <a:schemeClr val="dk1"/>
                </a:solidFill>
                <a:latin typeface="Georgia"/>
                <a:ea typeface="Georgia"/>
                <a:cs typeface="Georgia"/>
                <a:sym typeface="Georgia"/>
              </a:rPr>
              <a:t>Ć = tanh(Wc*[ht - 1 , xt] + bc)</a:t>
            </a:r>
            <a:endParaRPr sz="1800">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8"/>
          <p:cNvPicPr preferRelativeResize="0"/>
          <p:nvPr/>
        </p:nvPicPr>
        <p:blipFill>
          <a:blip r:embed="rId3">
            <a:alphaModFix/>
          </a:blip>
          <a:stretch>
            <a:fillRect/>
          </a:stretch>
        </p:blipFill>
        <p:spPr>
          <a:xfrm>
            <a:off x="632850" y="208076"/>
            <a:ext cx="7438649" cy="4745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just">
              <a:lnSpc>
                <a:spcPct val="158000"/>
              </a:lnSpc>
              <a:spcBef>
                <a:spcPts val="1400"/>
              </a:spcBef>
              <a:spcAft>
                <a:spcPts val="0"/>
              </a:spcAft>
              <a:buNone/>
            </a:pPr>
            <a:r>
              <a:rPr b="1" lang="en" sz="1200">
                <a:solidFill>
                  <a:schemeClr val="dk1"/>
                </a:solidFill>
                <a:latin typeface="Times New Roman"/>
                <a:ea typeface="Times New Roman"/>
                <a:cs typeface="Times New Roman"/>
                <a:sym typeface="Times New Roman"/>
              </a:rPr>
              <a:t>Forget Gate</a:t>
            </a:r>
            <a:endParaRPr sz="1200">
              <a:solidFill>
                <a:schemeClr val="dk1"/>
              </a:solidFill>
              <a:latin typeface="Times New Roman"/>
              <a:ea typeface="Times New Roman"/>
              <a:cs typeface="Times New Roman"/>
              <a:sym typeface="Times New Roman"/>
            </a:endParaRPr>
          </a:p>
          <a:p>
            <a:pPr indent="0" lvl="0" marL="0" rtl="0" algn="just">
              <a:lnSpc>
                <a:spcPct val="158000"/>
              </a:lnSpc>
              <a:spcBef>
                <a:spcPts val="14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Discover what details to be discarded from the block. It is decided by the sigmoid function. it looks at the previous state ht - 1  and the content input xt and outputs a number between 0(</a:t>
            </a:r>
            <a:r>
              <a:rPr i="1" lang="en" sz="1200">
                <a:solidFill>
                  <a:schemeClr val="dk1"/>
                </a:solidFill>
                <a:latin typeface="Times New Roman"/>
                <a:ea typeface="Times New Roman"/>
                <a:cs typeface="Times New Roman"/>
                <a:sym typeface="Times New Roman"/>
              </a:rPr>
              <a:t>omit this</a:t>
            </a:r>
            <a:r>
              <a:rPr lang="en" sz="1200">
                <a:solidFill>
                  <a:schemeClr val="dk1"/>
                </a:solidFill>
                <a:latin typeface="Times New Roman"/>
                <a:ea typeface="Times New Roman"/>
                <a:cs typeface="Times New Roman"/>
                <a:sym typeface="Times New Roman"/>
              </a:rPr>
              <a:t>)and 1(</a:t>
            </a:r>
            <a:r>
              <a:rPr i="1" lang="en" sz="1200">
                <a:solidFill>
                  <a:schemeClr val="dk1"/>
                </a:solidFill>
                <a:latin typeface="Times New Roman"/>
                <a:ea typeface="Times New Roman"/>
                <a:cs typeface="Times New Roman"/>
                <a:sym typeface="Times New Roman"/>
              </a:rPr>
              <a:t>keep this</a:t>
            </a:r>
            <a:r>
              <a:rPr lang="en" sz="1200">
                <a:solidFill>
                  <a:schemeClr val="dk1"/>
                </a:solidFill>
                <a:latin typeface="Times New Roman"/>
                <a:ea typeface="Times New Roman"/>
                <a:cs typeface="Times New Roman"/>
                <a:sym typeface="Times New Roman"/>
              </a:rPr>
              <a:t>)for each number in the cell state Ct - 1.</a:t>
            </a:r>
            <a:endParaRPr b="1" sz="1200">
              <a:solidFill>
                <a:schemeClr val="dk1"/>
              </a:solidFill>
              <a:latin typeface="Times New Roman"/>
              <a:ea typeface="Times New Roman"/>
              <a:cs typeface="Times New Roman"/>
              <a:sym typeface="Times New Roman"/>
            </a:endParaRPr>
          </a:p>
          <a:p>
            <a:pPr indent="0" lvl="0" marL="0" rtl="0" algn="ctr">
              <a:lnSpc>
                <a:spcPct val="158000"/>
              </a:lnSpc>
              <a:spcBef>
                <a:spcPts val="14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ft= (Wf*[ht - 1,xt] + bf)</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57" name="Shape 157"/>
        <p:cNvGrpSpPr/>
        <p:nvPr/>
      </p:nvGrpSpPr>
      <p:grpSpPr>
        <a:xfrm>
          <a:off x="0" y="0"/>
          <a:ext cx="0" cy="0"/>
          <a:chOff x="0" y="0"/>
          <a:chExt cx="0" cy="0"/>
        </a:xfrm>
      </p:grpSpPr>
      <p:sp>
        <p:nvSpPr>
          <p:cNvPr id="158" name="Google Shape;158;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30"/>
          <p:cNvPicPr preferRelativeResize="0"/>
          <p:nvPr/>
        </p:nvPicPr>
        <p:blipFill>
          <a:blip r:embed="rId3">
            <a:alphaModFix/>
          </a:blip>
          <a:stretch>
            <a:fillRect/>
          </a:stretch>
        </p:blipFill>
        <p:spPr>
          <a:xfrm>
            <a:off x="632850" y="179800"/>
            <a:ext cx="7482974" cy="477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chemeClr val="dk1"/>
                </a:solidFill>
                <a:latin typeface="Times New Roman"/>
                <a:ea typeface="Times New Roman"/>
                <a:cs typeface="Times New Roman"/>
                <a:sym typeface="Times New Roman"/>
              </a:rPr>
              <a:t>Output Gate</a:t>
            </a:r>
            <a:r>
              <a:rPr lang="en"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0" rtl="0" algn="just">
              <a:lnSpc>
                <a:spcPct val="150000"/>
              </a:lnSpc>
              <a:spcBef>
                <a:spcPts val="1600"/>
              </a:spcBef>
              <a:spcAft>
                <a:spcPts val="0"/>
              </a:spcAft>
              <a:buClr>
                <a:schemeClr val="dk1"/>
              </a:buClr>
              <a:buSzPts val="1100"/>
              <a:buFont typeface="Arial"/>
              <a:buNone/>
            </a:pPr>
            <a:r>
              <a:rPr lang="en" sz="1200">
                <a:solidFill>
                  <a:schemeClr val="dk1"/>
                </a:solidFill>
                <a:latin typeface="Georgia"/>
                <a:ea typeface="Georgia"/>
                <a:cs typeface="Georgia"/>
                <a:sym typeface="Georgia"/>
              </a:rPr>
              <a:t>T</a:t>
            </a:r>
            <a:r>
              <a:rPr lang="en" sz="1200">
                <a:solidFill>
                  <a:schemeClr val="dk1"/>
                </a:solidFill>
                <a:latin typeface="Times New Roman"/>
                <a:ea typeface="Times New Roman"/>
                <a:cs typeface="Times New Roman"/>
                <a:sym typeface="Times New Roman"/>
              </a:rPr>
              <a:t>he input and the memory of the block is used to decide the output. Sigmoid function decides which values to let through 0,1. and tanh function gives weightage to the values which are passed deciding their level of importance ranging from-1 to 1 and multiplied with output of Sigmoid.</a:t>
            </a:r>
            <a:endParaRPr sz="1600">
              <a:solidFill>
                <a:schemeClr val="dk1"/>
              </a:solidFill>
              <a:latin typeface="Times New Roman"/>
              <a:ea typeface="Times New Roman"/>
              <a:cs typeface="Times New Roman"/>
              <a:sym typeface="Times New Roman"/>
            </a:endParaRPr>
          </a:p>
          <a:p>
            <a:pPr indent="0" lvl="0" marL="0" rtl="0" algn="ctr">
              <a:lnSpc>
                <a:spcPct val="158000"/>
              </a:lnSpc>
              <a:spcBef>
                <a:spcPts val="16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ot= (Wo*[ht - 1,xt] + bo)</a:t>
            </a:r>
            <a:endParaRPr sz="18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160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ht = ot * tanh(Ct)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68" name="Shape 168"/>
        <p:cNvGrpSpPr/>
        <p:nvPr/>
      </p:nvGrpSpPr>
      <p:grpSpPr>
        <a:xfrm>
          <a:off x="0" y="0"/>
          <a:ext cx="0" cy="0"/>
          <a:chOff x="0" y="0"/>
          <a:chExt cx="0" cy="0"/>
        </a:xfrm>
      </p:grpSpPr>
      <p:sp>
        <p:nvSpPr>
          <p:cNvPr id="169" name="Google Shape;169;p32"/>
          <p:cNvSpPr txBox="1"/>
          <p:nvPr>
            <p:ph type="title"/>
          </p:nvPr>
        </p:nvSpPr>
        <p:spPr>
          <a:xfrm>
            <a:off x="512700" y="1111400"/>
            <a:ext cx="8118600" cy="1522800"/>
          </a:xfrm>
          <a:prstGeom prst="rect">
            <a:avLst/>
          </a:prstGeom>
        </p:spPr>
        <p:txBody>
          <a:bodyPr anchorCtr="0" anchor="b" bIns="91425" lIns="91425" spcFirstLastPara="1" rIns="91425" wrap="square" tIns="91425">
            <a:noAutofit/>
          </a:bodyPr>
          <a:lstStyle/>
          <a:p>
            <a:pPr indent="0" lvl="0" marL="0" rtl="0" algn="just">
              <a:lnSpc>
                <a:spcPct val="158000"/>
              </a:lnSpc>
              <a:spcBef>
                <a:spcPts val="1400"/>
              </a:spcBef>
              <a:spcAft>
                <a:spcPts val="0"/>
              </a:spcAft>
              <a:buNone/>
            </a:pPr>
            <a:r>
              <a:rPr b="1" lang="en" sz="1800">
                <a:solidFill>
                  <a:schemeClr val="dk1"/>
                </a:solidFill>
                <a:latin typeface="Times New Roman"/>
                <a:ea typeface="Times New Roman"/>
                <a:cs typeface="Times New Roman"/>
                <a:sym typeface="Times New Roman"/>
              </a:rPr>
              <a:t>Cell State</a:t>
            </a:r>
            <a:endParaRPr b="1" sz="1800">
              <a:solidFill>
                <a:schemeClr val="dk1"/>
              </a:solidFill>
              <a:latin typeface="Times New Roman"/>
              <a:ea typeface="Times New Roman"/>
              <a:cs typeface="Times New Roman"/>
              <a:sym typeface="Times New Roman"/>
            </a:endParaRPr>
          </a:p>
          <a:p>
            <a:pPr indent="0" lvl="0" marL="0" rtl="0" algn="just">
              <a:lnSpc>
                <a:spcPct val="158000"/>
              </a:lnSpc>
              <a:spcBef>
                <a:spcPts val="1400"/>
              </a:spcBef>
              <a:spcAft>
                <a:spcPts val="0"/>
              </a:spcAft>
              <a:buNone/>
            </a:pPr>
            <a:r>
              <a:rPr lang="en" sz="1200">
                <a:solidFill>
                  <a:schemeClr val="dk1"/>
                </a:solidFill>
                <a:latin typeface="Times New Roman"/>
                <a:ea typeface="Times New Roman"/>
                <a:cs typeface="Times New Roman"/>
                <a:sym typeface="Times New Roman"/>
              </a:rPr>
              <a:t>Acts as a highway that transports relative information along the sequence chain.</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Next, the cell state is calculated. First, the cell state is multiplied by f(result of step 1) which is then added to i(result of step 2), resulting in the new cell state(c).</a:t>
            </a:r>
            <a:endParaRPr sz="1200">
              <a:solidFill>
                <a:schemeClr val="dk1"/>
              </a:solidFill>
              <a:latin typeface="Times New Roman"/>
              <a:ea typeface="Times New Roman"/>
              <a:cs typeface="Times New Roman"/>
              <a:sym typeface="Times New Roman"/>
            </a:endParaRPr>
          </a:p>
          <a:p>
            <a:pPr indent="0" lvl="0" marL="0" rtl="0" algn="l">
              <a:lnSpc>
                <a:spcPct val="158000"/>
              </a:lnSpc>
              <a:spcBef>
                <a:spcPts val="14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Cf=ft*Ct-1 + it*Ćt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73" name="Shape 173"/>
        <p:cNvGrpSpPr/>
        <p:nvPr/>
      </p:nvGrpSpPr>
      <p:grpSpPr>
        <a:xfrm>
          <a:off x="0" y="0"/>
          <a:ext cx="0" cy="0"/>
          <a:chOff x="0" y="0"/>
          <a:chExt cx="0" cy="0"/>
        </a:xfrm>
      </p:grpSpPr>
      <p:sp>
        <p:nvSpPr>
          <p:cNvPr id="174" name="Google Shape;174;p33"/>
          <p:cNvSpPr txBox="1"/>
          <p:nvPr>
            <p:ph type="title"/>
          </p:nvPr>
        </p:nvSpPr>
        <p:spPr>
          <a:xfrm>
            <a:off x="272500" y="6639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Attention Gate </a:t>
            </a:r>
            <a:endParaRPr b="1" sz="1400">
              <a:solidFill>
                <a:srgbClr val="000000"/>
              </a:solidFill>
            </a:endParaRPr>
          </a:p>
          <a:p>
            <a:pPr indent="0" lvl="0" marL="0" rtl="0" algn="l">
              <a:spcBef>
                <a:spcPts val="0"/>
              </a:spcBef>
              <a:spcAft>
                <a:spcPts val="0"/>
              </a:spcAft>
              <a:buClr>
                <a:schemeClr val="dk1"/>
              </a:buClr>
              <a:buSzPts val="1100"/>
              <a:buFont typeface="Arial"/>
              <a:buNone/>
            </a:pPr>
            <a:r>
              <a:rPr lang="en" sz="1400">
                <a:solidFill>
                  <a:srgbClr val="000000"/>
                </a:solidFill>
              </a:rPr>
              <a:t>The forgetting gate of the LSTM cell is used to determine what information should be discarded in the cell state at the previous moment and participate directly in updating the cell state. In the original LSTM proposed by Hochreiter, the update algorithm of the cell state is related to the hidden layer output at the previous moment and the input at the current moment. Furthermore, they added a peephole connection and took the cell state of the previous moment as a parameter to update the current state.</a:t>
            </a:r>
            <a:endParaRPr sz="1400">
              <a:solidFill>
                <a:srgbClr val="000000"/>
              </a:solidFill>
            </a:endParaRPr>
          </a:p>
          <a:p>
            <a:pPr indent="0" lvl="0" marL="0" rtl="0" algn="l">
              <a:spcBef>
                <a:spcPts val="0"/>
              </a:spcBef>
              <a:spcAft>
                <a:spcPts val="0"/>
              </a:spcAft>
              <a:buClr>
                <a:schemeClr val="dk1"/>
              </a:buClr>
              <a:buSzPts val="1100"/>
              <a:buFont typeface="Arial"/>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id="175" name="Google Shape;175;p33"/>
          <p:cNvPicPr preferRelativeResize="0"/>
          <p:nvPr/>
        </p:nvPicPr>
        <p:blipFill>
          <a:blip r:embed="rId3">
            <a:alphaModFix/>
          </a:blip>
          <a:stretch>
            <a:fillRect/>
          </a:stretch>
        </p:blipFill>
        <p:spPr>
          <a:xfrm>
            <a:off x="3189750" y="2062125"/>
            <a:ext cx="2109175" cy="281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p:txBody>
      </p:sp>
      <p:sp>
        <p:nvSpPr>
          <p:cNvPr id="181" name="Google Shape;181;p3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Getting the SAVEE Dataset</a:t>
            </a:r>
            <a:endParaRPr/>
          </a:p>
          <a:p>
            <a:pPr indent="-317500" lvl="1" marL="914400" rtl="0" algn="l">
              <a:spcBef>
                <a:spcPts val="1600"/>
              </a:spcBef>
              <a:spcAft>
                <a:spcPts val="0"/>
              </a:spcAft>
              <a:buSzPts val="1400"/>
              <a:buAutoNum type="alphaLcPeriod"/>
            </a:pPr>
            <a:r>
              <a:rPr lang="en" sz="1400"/>
              <a:t>CASIA? No.</a:t>
            </a:r>
            <a:endParaRPr sz="1400"/>
          </a:p>
          <a:p>
            <a:pPr indent="-317500" lvl="1" marL="914400" rtl="0" algn="l">
              <a:spcBef>
                <a:spcPts val="1600"/>
              </a:spcBef>
              <a:spcAft>
                <a:spcPts val="0"/>
              </a:spcAft>
              <a:buSzPts val="1400"/>
              <a:buAutoNum type="alphaLcPeriod"/>
            </a:pPr>
            <a:r>
              <a:rPr lang="en" sz="1400"/>
              <a:t>recorded from four native English male speakers</a:t>
            </a:r>
            <a:endParaRPr sz="1400"/>
          </a:p>
          <a:p>
            <a:pPr indent="-317500" lvl="1" marL="914400" rtl="0" algn="l">
              <a:spcBef>
                <a:spcPts val="1600"/>
              </a:spcBef>
              <a:spcAft>
                <a:spcPts val="0"/>
              </a:spcAft>
              <a:buSzPts val="1400"/>
              <a:buAutoNum type="alphaLcPeriod"/>
            </a:pPr>
            <a:r>
              <a:rPr lang="en" sz="1400"/>
              <a:t>7 emotion categories by different speakers</a:t>
            </a:r>
            <a:endParaRPr sz="1400"/>
          </a:p>
          <a:p>
            <a:pPr indent="-317500" lvl="0" marL="457200" rtl="0" algn="l">
              <a:spcBef>
                <a:spcPts val="1600"/>
              </a:spcBef>
              <a:spcAft>
                <a:spcPts val="0"/>
              </a:spcAft>
              <a:buSzPts val="1400"/>
              <a:buAutoNum type="arabicPeriod"/>
            </a:pPr>
            <a:r>
              <a:rPr lang="en"/>
              <a:t>Loading the dataset into the memory</a:t>
            </a:r>
            <a:endParaRPr/>
          </a:p>
          <a:p>
            <a:pPr indent="-317500" lvl="0" marL="457200" rtl="0" algn="l">
              <a:spcBef>
                <a:spcPts val="1600"/>
              </a:spcBef>
              <a:spcAft>
                <a:spcPts val="0"/>
              </a:spcAft>
              <a:buSzPts val="1400"/>
              <a:buAutoNum type="arabicPeriod"/>
            </a:pPr>
            <a:r>
              <a:rPr lang="en"/>
              <a:t>Training the dataset and making data extraction</a:t>
            </a:r>
            <a:endParaRPr/>
          </a:p>
          <a:p>
            <a:pPr indent="-317500" lvl="0" marL="457200" rtl="0" algn="l">
              <a:spcBef>
                <a:spcPts val="1600"/>
              </a:spcBef>
              <a:spcAft>
                <a:spcPts val="1600"/>
              </a:spcAft>
              <a:buSzPts val="1400"/>
              <a:buAutoNum type="arabicPeriod"/>
            </a:pPr>
            <a:r>
              <a:rPr lang="en"/>
              <a:t>Predicting the users speech online</a:t>
            </a:r>
            <a:endParaRPr/>
          </a:p>
        </p:txBody>
      </p:sp>
      <p:pic>
        <p:nvPicPr>
          <p:cNvPr id="182" name="Google Shape;182;p34"/>
          <p:cNvPicPr preferRelativeResize="0"/>
          <p:nvPr/>
        </p:nvPicPr>
        <p:blipFill>
          <a:blip r:embed="rId3">
            <a:alphaModFix/>
          </a:blip>
          <a:stretch>
            <a:fillRect/>
          </a:stretch>
        </p:blipFill>
        <p:spPr>
          <a:xfrm>
            <a:off x="4304625" y="2603127"/>
            <a:ext cx="4527600" cy="1806428"/>
          </a:xfrm>
          <a:prstGeom prst="rect">
            <a:avLst/>
          </a:prstGeom>
          <a:noFill/>
          <a:ln>
            <a:noFill/>
          </a:ln>
        </p:spPr>
      </p:pic>
      <p:pic>
        <p:nvPicPr>
          <p:cNvPr id="183" name="Google Shape;183;p34"/>
          <p:cNvPicPr preferRelativeResize="0"/>
          <p:nvPr/>
        </p:nvPicPr>
        <p:blipFill>
          <a:blip r:embed="rId4">
            <a:alphaModFix/>
          </a:blip>
          <a:stretch>
            <a:fillRect/>
          </a:stretch>
        </p:blipFill>
        <p:spPr>
          <a:xfrm>
            <a:off x="4281975" y="1221475"/>
            <a:ext cx="4572900" cy="114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5"/>
          <p:cNvPicPr preferRelativeResize="0"/>
          <p:nvPr/>
        </p:nvPicPr>
        <p:blipFill rotWithShape="1">
          <a:blip r:embed="rId3">
            <a:alphaModFix/>
          </a:blip>
          <a:srcRect b="0" l="31346" r="31350" t="0"/>
          <a:stretch/>
        </p:blipFill>
        <p:spPr>
          <a:xfrm>
            <a:off x="3278400" y="0"/>
            <a:ext cx="5865600" cy="5143499"/>
          </a:xfrm>
          <a:prstGeom prst="rect">
            <a:avLst/>
          </a:prstGeom>
          <a:noFill/>
          <a:ln>
            <a:noFill/>
          </a:ln>
        </p:spPr>
      </p:pic>
      <p:sp>
        <p:nvSpPr>
          <p:cNvPr id="189" name="Google Shape;189;p35"/>
          <p:cNvSpPr txBox="1"/>
          <p:nvPr>
            <p:ph type="title"/>
          </p:nvPr>
        </p:nvSpPr>
        <p:spPr>
          <a:xfrm>
            <a:off x="311700" y="1153900"/>
            <a:ext cx="26550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Development (cont.)</a:t>
            </a:r>
            <a:endParaRPr/>
          </a:p>
        </p:txBody>
      </p:sp>
      <p:sp>
        <p:nvSpPr>
          <p:cNvPr id="190" name="Google Shape;190;p35"/>
          <p:cNvSpPr txBox="1"/>
          <p:nvPr>
            <p:ph idx="1" type="body"/>
          </p:nvPr>
        </p:nvSpPr>
        <p:spPr>
          <a:xfrm>
            <a:off x="311700" y="2022050"/>
            <a:ext cx="2655000" cy="29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the mel-frequency cepstrum (MFC) </a:t>
            </a:r>
            <a:endParaRPr/>
          </a:p>
          <a:p>
            <a:pPr indent="-292100" lvl="0" marL="457200" rtl="0" algn="l">
              <a:spcBef>
                <a:spcPts val="1600"/>
              </a:spcBef>
              <a:spcAft>
                <a:spcPts val="0"/>
              </a:spcAft>
              <a:buSzPts val="1000"/>
              <a:buAutoNum type="alphaLcPeriod"/>
            </a:pPr>
            <a:r>
              <a:rPr lang="en"/>
              <a:t>a representation of the long-term power spectrum of a sound, based on a linear cosine transform of a log power spectrum on a nonlinear mel scale of frequency. </a:t>
            </a:r>
            <a:endParaRPr/>
          </a:p>
          <a:p>
            <a:pPr indent="-292100" lvl="0" marL="457200" rtl="0" algn="l">
              <a:spcBef>
                <a:spcPts val="0"/>
              </a:spcBef>
              <a:spcAft>
                <a:spcPts val="0"/>
              </a:spcAft>
              <a:buSzPts val="1000"/>
              <a:buAutoNum type="alphaLcPeriod"/>
            </a:pPr>
            <a:r>
              <a:rPr lang="en"/>
              <a:t>Mel-frequency cepstral coefficients (MFCCs) are coefficients that collectively make up an MFC.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490250" y="526350"/>
            <a:ext cx="7825200" cy="81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1" name="Google Shape;91;p18"/>
          <p:cNvSpPr txBox="1"/>
          <p:nvPr/>
        </p:nvSpPr>
        <p:spPr>
          <a:xfrm>
            <a:off x="654750" y="1404100"/>
            <a:ext cx="6642300" cy="33756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lt1"/>
              </a:buClr>
              <a:buSzPts val="2600"/>
              <a:buFont typeface="Old Standard TT"/>
              <a:buAutoNum type="arabicPeriod"/>
            </a:pPr>
            <a:r>
              <a:rPr lang="en" sz="2600">
                <a:solidFill>
                  <a:schemeClr val="lt1"/>
                </a:solidFill>
                <a:latin typeface="Old Standard TT"/>
                <a:ea typeface="Old Standard TT"/>
                <a:cs typeface="Old Standard TT"/>
                <a:sym typeface="Old Standard TT"/>
              </a:rPr>
              <a:t>Introduction</a:t>
            </a:r>
            <a:endParaRPr sz="2600">
              <a:solidFill>
                <a:schemeClr val="lt1"/>
              </a:solidFill>
              <a:latin typeface="Old Standard TT"/>
              <a:ea typeface="Old Standard TT"/>
              <a:cs typeface="Old Standard TT"/>
              <a:sym typeface="Old Standard TT"/>
            </a:endParaRPr>
          </a:p>
          <a:p>
            <a:pPr indent="-393700" lvl="0" marL="457200" rtl="0" algn="l">
              <a:spcBef>
                <a:spcPts val="0"/>
              </a:spcBef>
              <a:spcAft>
                <a:spcPts val="0"/>
              </a:spcAft>
              <a:buClr>
                <a:schemeClr val="lt1"/>
              </a:buClr>
              <a:buSzPts val="2600"/>
              <a:buFont typeface="Old Standard TT"/>
              <a:buAutoNum type="arabicPeriod"/>
            </a:pPr>
            <a:r>
              <a:rPr lang="en" sz="2600">
                <a:solidFill>
                  <a:schemeClr val="lt1"/>
                </a:solidFill>
                <a:latin typeface="Old Standard TT"/>
                <a:ea typeface="Old Standard TT"/>
                <a:cs typeface="Old Standard TT"/>
                <a:sym typeface="Old Standard TT"/>
              </a:rPr>
              <a:t>Related Works</a:t>
            </a:r>
            <a:endParaRPr sz="2600">
              <a:solidFill>
                <a:schemeClr val="lt1"/>
              </a:solidFill>
              <a:latin typeface="Old Standard TT"/>
              <a:ea typeface="Old Standard TT"/>
              <a:cs typeface="Old Standard TT"/>
              <a:sym typeface="Old Standard TT"/>
            </a:endParaRPr>
          </a:p>
          <a:p>
            <a:pPr indent="-393700" lvl="0" marL="457200" rtl="0" algn="l">
              <a:spcBef>
                <a:spcPts val="0"/>
              </a:spcBef>
              <a:spcAft>
                <a:spcPts val="0"/>
              </a:spcAft>
              <a:buClr>
                <a:schemeClr val="lt1"/>
              </a:buClr>
              <a:buSzPts val="2600"/>
              <a:buFont typeface="Old Standard TT"/>
              <a:buAutoNum type="arabicPeriod"/>
            </a:pPr>
            <a:r>
              <a:rPr lang="en" sz="2600">
                <a:solidFill>
                  <a:schemeClr val="lt1"/>
                </a:solidFill>
                <a:latin typeface="Old Standard TT"/>
                <a:ea typeface="Old Standard TT"/>
                <a:cs typeface="Old Standard TT"/>
                <a:sym typeface="Old Standard TT"/>
              </a:rPr>
              <a:t>Development</a:t>
            </a:r>
            <a:endParaRPr sz="2600">
              <a:solidFill>
                <a:schemeClr val="lt1"/>
              </a:solidFill>
              <a:latin typeface="Old Standard TT"/>
              <a:ea typeface="Old Standard TT"/>
              <a:cs typeface="Old Standard TT"/>
              <a:sym typeface="Old Standard TT"/>
            </a:endParaRPr>
          </a:p>
          <a:p>
            <a:pPr indent="-393700" lvl="0" marL="457200" rtl="0" algn="l">
              <a:spcBef>
                <a:spcPts val="0"/>
              </a:spcBef>
              <a:spcAft>
                <a:spcPts val="0"/>
              </a:spcAft>
              <a:buClr>
                <a:schemeClr val="lt1"/>
              </a:buClr>
              <a:buSzPts val="2600"/>
              <a:buFont typeface="Old Standard TT"/>
              <a:buAutoNum type="arabicPeriod"/>
            </a:pPr>
            <a:r>
              <a:rPr lang="en" sz="2600">
                <a:solidFill>
                  <a:schemeClr val="lt1"/>
                </a:solidFill>
                <a:latin typeface="Old Standard TT"/>
                <a:ea typeface="Old Standard TT"/>
                <a:cs typeface="Old Standard TT"/>
                <a:sym typeface="Old Standard TT"/>
              </a:rPr>
              <a:t>Results</a:t>
            </a:r>
            <a:endParaRPr sz="2600">
              <a:solidFill>
                <a:schemeClr val="lt1"/>
              </a:solidFill>
              <a:latin typeface="Old Standard TT"/>
              <a:ea typeface="Old Standard TT"/>
              <a:cs typeface="Old Standard TT"/>
              <a:sym typeface="Old Standard TT"/>
            </a:endParaRPr>
          </a:p>
          <a:p>
            <a:pPr indent="-393700" lvl="0" marL="457200" rtl="0" algn="l">
              <a:spcBef>
                <a:spcPts val="0"/>
              </a:spcBef>
              <a:spcAft>
                <a:spcPts val="0"/>
              </a:spcAft>
              <a:buClr>
                <a:schemeClr val="lt1"/>
              </a:buClr>
              <a:buSzPts val="2600"/>
              <a:buFont typeface="Old Standard TT"/>
              <a:buAutoNum type="arabicPeriod"/>
            </a:pPr>
            <a:r>
              <a:rPr lang="en" sz="2600">
                <a:solidFill>
                  <a:schemeClr val="lt1"/>
                </a:solidFill>
                <a:latin typeface="Old Standard TT"/>
                <a:ea typeface="Old Standard TT"/>
                <a:cs typeface="Old Standard TT"/>
                <a:sym typeface="Old Standard TT"/>
              </a:rPr>
              <a:t>Conclusion</a:t>
            </a:r>
            <a:endParaRPr sz="2600">
              <a:solidFill>
                <a:schemeClr val="lt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6"/>
          <p:cNvPicPr preferRelativeResize="0"/>
          <p:nvPr/>
        </p:nvPicPr>
        <p:blipFill rotWithShape="1">
          <a:blip r:embed="rId3">
            <a:alphaModFix/>
          </a:blip>
          <a:srcRect b="1209" l="0" r="0" t="1209"/>
          <a:stretch/>
        </p:blipFill>
        <p:spPr>
          <a:xfrm>
            <a:off x="5244250" y="1386100"/>
            <a:ext cx="3232599" cy="2384201"/>
          </a:xfrm>
          <a:prstGeom prst="rect">
            <a:avLst/>
          </a:prstGeom>
          <a:noFill/>
          <a:ln cap="flat" cmpd="dbl" w="76200">
            <a:solidFill>
              <a:schemeClr val="lt1"/>
            </a:solidFill>
            <a:prstDash val="solid"/>
            <a:miter lim="8000"/>
            <a:headEnd len="sm" w="sm" type="none"/>
            <a:tailEnd len="sm" w="sm" type="none"/>
          </a:ln>
        </p:spPr>
      </p:pic>
      <p:sp>
        <p:nvSpPr>
          <p:cNvPr id="196" name="Google Shape;196;p36"/>
          <p:cNvSpPr txBox="1"/>
          <p:nvPr>
            <p:ph type="title"/>
          </p:nvPr>
        </p:nvSpPr>
        <p:spPr>
          <a:xfrm>
            <a:off x="291875" y="406900"/>
            <a:ext cx="39780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7" name="Google Shape;197;p36"/>
          <p:cNvSpPr txBox="1"/>
          <p:nvPr>
            <p:ph idx="1" type="body"/>
          </p:nvPr>
        </p:nvSpPr>
        <p:spPr>
          <a:xfrm>
            <a:off x="291950" y="1854951"/>
            <a:ext cx="3978000" cy="257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Checking the accuracy of algorithm</a:t>
            </a:r>
            <a:endParaRPr/>
          </a:p>
          <a:p>
            <a:pPr indent="-330200" lvl="0" marL="457200" rtl="0" algn="l">
              <a:spcBef>
                <a:spcPts val="1600"/>
              </a:spcBef>
              <a:spcAft>
                <a:spcPts val="0"/>
              </a:spcAft>
              <a:buSzPts val="1600"/>
              <a:buAutoNum type="arabicPeriod"/>
            </a:pPr>
            <a:r>
              <a:rPr lang="en"/>
              <a:t>Accuracy more than 90% for test dataset</a:t>
            </a:r>
            <a:endParaRPr/>
          </a:p>
          <a:p>
            <a:pPr indent="-330200" lvl="0" marL="457200" rtl="0" algn="l">
              <a:spcBef>
                <a:spcPts val="1600"/>
              </a:spcBef>
              <a:spcAft>
                <a:spcPts val="0"/>
              </a:spcAft>
              <a:buSzPts val="1600"/>
              <a:buAutoNum type="arabicPeriod"/>
            </a:pPr>
            <a:r>
              <a:rPr lang="en"/>
              <a:t>Loss of 0.12 for the test dataset</a:t>
            </a:r>
            <a:endParaRPr/>
          </a:p>
          <a:p>
            <a:pPr indent="-330200" lvl="0" marL="457200" rtl="0" algn="l">
              <a:spcBef>
                <a:spcPts val="1600"/>
              </a:spcBef>
              <a:spcAft>
                <a:spcPts val="1600"/>
              </a:spcAft>
              <a:buSzPts val="1600"/>
              <a:buAutoNum type="arabicPeriod"/>
            </a:pPr>
            <a:r>
              <a:rPr lang="en"/>
              <a:t>Checking the confusion matrix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7"/>
          <p:cNvPicPr preferRelativeResize="0"/>
          <p:nvPr/>
        </p:nvPicPr>
        <p:blipFill rotWithShape="1">
          <a:blip r:embed="rId3">
            <a:alphaModFix/>
          </a:blip>
          <a:srcRect b="0" l="8003" r="8012" t="0"/>
          <a:stretch/>
        </p:blipFill>
        <p:spPr>
          <a:xfrm>
            <a:off x="3387800" y="0"/>
            <a:ext cx="5756201" cy="5143500"/>
          </a:xfrm>
          <a:prstGeom prst="rect">
            <a:avLst/>
          </a:prstGeom>
          <a:noFill/>
          <a:ln>
            <a:noFill/>
          </a:ln>
        </p:spPr>
      </p:pic>
      <p:sp>
        <p:nvSpPr>
          <p:cNvPr id="203" name="Google Shape;203;p37"/>
          <p:cNvSpPr txBox="1"/>
          <p:nvPr>
            <p:ph type="ctrTitle"/>
          </p:nvPr>
        </p:nvSpPr>
        <p:spPr>
          <a:xfrm>
            <a:off x="323300" y="772850"/>
            <a:ext cx="27042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8"/>
          <p:cNvPicPr preferRelativeResize="0"/>
          <p:nvPr/>
        </p:nvPicPr>
        <p:blipFill rotWithShape="1">
          <a:blip r:embed="rId3">
            <a:alphaModFix/>
          </a:blip>
          <a:srcRect b="15108" l="0" r="0" t="15108"/>
          <a:stretch/>
        </p:blipFill>
        <p:spPr>
          <a:xfrm>
            <a:off x="3970125" y="1031263"/>
            <a:ext cx="4528450" cy="3145325"/>
          </a:xfrm>
          <a:prstGeom prst="rect">
            <a:avLst/>
          </a:prstGeom>
          <a:noFill/>
          <a:ln>
            <a:noFill/>
          </a:ln>
        </p:spPr>
      </p:pic>
      <p:sp>
        <p:nvSpPr>
          <p:cNvPr id="209" name="Google Shape;209;p38"/>
          <p:cNvSpPr txBox="1"/>
          <p:nvPr>
            <p:ph type="title"/>
          </p:nvPr>
        </p:nvSpPr>
        <p:spPr>
          <a:xfrm>
            <a:off x="511275" y="714476"/>
            <a:ext cx="2533800" cy="222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210" name="Google Shape;210;p38"/>
          <p:cNvSpPr txBox="1"/>
          <p:nvPr/>
        </p:nvSpPr>
        <p:spPr>
          <a:xfrm>
            <a:off x="223425" y="1420475"/>
            <a:ext cx="3521100" cy="19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Getting high accuracy and low loss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Future plans?</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AutoNum type="alphaLcPeriod"/>
            </a:pPr>
            <a:r>
              <a:rPr lang="en">
                <a:latin typeface="Old Standard TT"/>
                <a:ea typeface="Old Standard TT"/>
                <a:cs typeface="Old Standard TT"/>
                <a:sym typeface="Old Standard TT"/>
              </a:rPr>
              <a:t>Try to develop algorithm with bigger datasets</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58275" y="562050"/>
            <a:ext cx="8118600" cy="3563400"/>
          </a:xfrm>
          <a:prstGeom prst="rect">
            <a:avLst/>
          </a:prstGeom>
        </p:spPr>
        <p:txBody>
          <a:bodyPr anchorCtr="0" anchor="b"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Sequence prediction problems have been around for a long time. They are considered as one of the hardest problems to solve in the data science industry. These include a wide range of problems; from predicting sales to finding patterns in stock markets’ data, from understanding movie plots to recognizing your way of speech, from language translations to predicting your next word on your phone’s keyboard.</a:t>
            </a:r>
            <a:endParaRPr sz="1400">
              <a:solidFill>
                <a:srgbClr val="000000"/>
              </a:solidFill>
              <a:latin typeface="Times New Roman"/>
              <a:ea typeface="Times New Roman"/>
              <a:cs typeface="Times New Roman"/>
              <a:sym typeface="Times New Roman"/>
            </a:endParaRPr>
          </a:p>
          <a:p>
            <a:pPr indent="0" lvl="0" marL="0" rtl="0" algn="just">
              <a:lnSpc>
                <a:spcPct val="150000"/>
              </a:lnSpc>
              <a:spcBef>
                <a:spcPts val="1600"/>
              </a:spcBef>
              <a:spcAft>
                <a:spcPts val="160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With the recent breakthroughs that have been happening in data science, it is found that for almost all of these sequence prediction problems, Long Short Term Memory networks(LSTMs) have been observed as the most effective solution.</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46325" y="959700"/>
            <a:ext cx="8118600" cy="15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Georgia"/>
                <a:ea typeface="Georgia"/>
                <a:cs typeface="Georgia"/>
                <a:sym typeface="Georgia"/>
              </a:rPr>
              <a:t>					</a:t>
            </a:r>
            <a:r>
              <a:rPr lang="en" sz="1400">
                <a:solidFill>
                  <a:schemeClr val="dk1"/>
                </a:solidFill>
                <a:latin typeface="Times New Roman"/>
                <a:ea typeface="Times New Roman"/>
                <a:cs typeface="Times New Roman"/>
                <a:sym typeface="Times New Roman"/>
              </a:rPr>
              <a:t>NEURAL NETWORK</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Neural Networks are set of algorithms which closely resemble the human brain and are designed to recognize patterns. They interpret sensory data through a machine perception, labelling or clustering raw input. They can recognize numerical patterns, contained in vectors, into which all real-world data ( images, sound, text or time series), must be translated. Artificial neural networks are composed of a large number of highly interconnected processing elements (neuron) working together to solve a problem. Image classification,caracter recognition and forecasting are some of Neural Networks applications. RNN ,LSTM and GRU are most famous models for sequence learning.</a:t>
            </a:r>
            <a:endParaRPr sz="1400">
              <a:solidFill>
                <a:srgbClr val="000000"/>
              </a:solidFill>
              <a:latin typeface="Times New Roman"/>
              <a:ea typeface="Times New Roman"/>
              <a:cs typeface="Times New Roman"/>
              <a:sym typeface="Times New Roman"/>
            </a:endParaRPr>
          </a:p>
        </p:txBody>
      </p:sp>
      <p:pic>
        <p:nvPicPr>
          <p:cNvPr id="107" name="Google Shape;107;p21"/>
          <p:cNvPicPr preferRelativeResize="0"/>
          <p:nvPr/>
        </p:nvPicPr>
        <p:blipFill>
          <a:blip r:embed="rId3">
            <a:alphaModFix/>
          </a:blip>
          <a:stretch>
            <a:fillRect/>
          </a:stretch>
        </p:blipFill>
        <p:spPr>
          <a:xfrm>
            <a:off x="2145200" y="2814700"/>
            <a:ext cx="3594100" cy="220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59775" y="18103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RNN</a:t>
            </a:r>
            <a:r>
              <a:rPr lang="en">
                <a:solidFill>
                  <a:srgbClr val="000000"/>
                </a:solidFill>
              </a:rPr>
              <a:t> </a:t>
            </a:r>
            <a:endParaRPr>
              <a:solidFill>
                <a:srgbClr val="000000"/>
              </a:solidFill>
            </a:endParaRPr>
          </a:p>
          <a:p>
            <a:pPr indent="0" lvl="0" marL="0" rtl="0" algn="l">
              <a:lnSpc>
                <a:spcPct val="115000"/>
              </a:lnSpc>
              <a:spcBef>
                <a:spcPts val="0"/>
              </a:spcBef>
              <a:spcAft>
                <a:spcPts val="0"/>
              </a:spcAft>
              <a:buNone/>
            </a:pPr>
            <a:r>
              <a:rPr lang="en" sz="1400">
                <a:solidFill>
                  <a:schemeClr val="dk1"/>
                </a:solidFill>
                <a:latin typeface="Georgia"/>
                <a:ea typeface="Georgia"/>
                <a:cs typeface="Georgia"/>
                <a:sym typeface="Georgia"/>
              </a:rPr>
              <a:t>Recurrent Neural Network is a generalization of feedforward neural network that has an internal memory.</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sz="1400">
                <a:solidFill>
                  <a:schemeClr val="dk1"/>
                </a:solidFill>
                <a:latin typeface="Georgia"/>
                <a:ea typeface="Georgia"/>
                <a:cs typeface="Georgia"/>
                <a:sym typeface="Georgia"/>
              </a:rPr>
              <a:t>Unlike feedforward neural networks, RNNs can use their internal state (memory) to process sequences of inputs. This makes them applicable to tasks such as unsegmented, connected handwriting recognition or speech recognition. In other neural networks, all the inputs are independent of each other. But in RNN, all the inputs are related to each other. Although RNN is useful for short term memory learning ,it is weak for long term memory. For that reason such as LSTM and GRU models are needed to improved by time.</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pic>
        <p:nvPicPr>
          <p:cNvPr id="113" name="Google Shape;113;p22"/>
          <p:cNvPicPr preferRelativeResize="0"/>
          <p:nvPr/>
        </p:nvPicPr>
        <p:blipFill>
          <a:blip r:embed="rId3">
            <a:alphaModFix/>
          </a:blip>
          <a:stretch>
            <a:fillRect/>
          </a:stretch>
        </p:blipFill>
        <p:spPr>
          <a:xfrm>
            <a:off x="434150" y="3066650"/>
            <a:ext cx="4481150" cy="2076850"/>
          </a:xfrm>
          <a:prstGeom prst="rect">
            <a:avLst/>
          </a:prstGeom>
          <a:noFill/>
          <a:ln>
            <a:noFill/>
          </a:ln>
        </p:spPr>
      </p:pic>
      <p:sp>
        <p:nvSpPr>
          <p:cNvPr id="114" name="Google Shape;114;p22"/>
          <p:cNvSpPr txBox="1"/>
          <p:nvPr/>
        </p:nvSpPr>
        <p:spPr>
          <a:xfrm>
            <a:off x="3434225" y="3410300"/>
            <a:ext cx="6832200" cy="1059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800">
                <a:latin typeface="Old Standard TT"/>
                <a:ea typeface="Old Standard TT"/>
                <a:cs typeface="Old Standard TT"/>
                <a:sym typeface="Old Standard TT"/>
              </a:rPr>
              <a:t>                                      ht = f(ht - 1, xt)</a:t>
            </a:r>
            <a:endParaRPr sz="1800">
              <a:latin typeface="Old Standard TT"/>
              <a:ea typeface="Old Standard TT"/>
              <a:cs typeface="Old Standard TT"/>
              <a:sym typeface="Old Standard TT"/>
            </a:endParaRPr>
          </a:p>
          <a:p>
            <a:pPr indent="457200" lvl="0" marL="1371600" rtl="0" algn="l">
              <a:lnSpc>
                <a:spcPct val="50000"/>
              </a:lnSpc>
              <a:spcBef>
                <a:spcPts val="1600"/>
              </a:spcBef>
              <a:spcAft>
                <a:spcPts val="0"/>
              </a:spcAft>
              <a:buNone/>
            </a:pPr>
            <a:r>
              <a:rPr lang="en" sz="1800">
                <a:latin typeface="Old Standard TT"/>
                <a:ea typeface="Old Standard TT"/>
                <a:cs typeface="Old Standard TT"/>
                <a:sym typeface="Old Standard TT"/>
              </a:rPr>
              <a:t>         ht  = tanh(Whhht -1 + Wxhxt)</a:t>
            </a:r>
            <a:endParaRPr sz="1800">
              <a:latin typeface="Old Standard TT"/>
              <a:ea typeface="Old Standard TT"/>
              <a:cs typeface="Old Standard TT"/>
              <a:sym typeface="Old Standard TT"/>
            </a:endParaRPr>
          </a:p>
          <a:p>
            <a:pPr indent="0" lvl="0" marL="2286000" rtl="0" algn="l">
              <a:lnSpc>
                <a:spcPct val="50000"/>
              </a:lnSpc>
              <a:spcBef>
                <a:spcPts val="1600"/>
              </a:spcBef>
              <a:spcAft>
                <a:spcPts val="0"/>
              </a:spcAft>
              <a:buNone/>
            </a:pPr>
            <a:r>
              <a:rPr lang="en" sz="1800">
                <a:latin typeface="Old Standard TT"/>
                <a:ea typeface="Old Standard TT"/>
                <a:cs typeface="Old Standard TT"/>
                <a:sym typeface="Old Standard TT"/>
              </a:rPr>
              <a:t>  yt = Whyht</a:t>
            </a:r>
            <a:endParaRPr sz="1800">
              <a:latin typeface="Old Standard TT"/>
              <a:ea typeface="Old Standard TT"/>
              <a:cs typeface="Old Standard TT"/>
              <a:sym typeface="Old Standard TT"/>
            </a:endParaRPr>
          </a:p>
          <a:p>
            <a:pPr indent="0" lvl="0" marL="0" rtl="0" algn="ctr">
              <a:lnSpc>
                <a:spcPct val="100000"/>
              </a:lnSpc>
              <a:spcBef>
                <a:spcPts val="1600"/>
              </a:spcBef>
              <a:spcAft>
                <a:spcPts val="0"/>
              </a:spcAft>
              <a:buNone/>
            </a:pPr>
            <a:r>
              <a:t/>
            </a:r>
            <a:endParaRPr>
              <a:latin typeface="Old Standard TT"/>
              <a:ea typeface="Old Standard TT"/>
              <a:cs typeface="Old Standard TT"/>
              <a:sym typeface="Old Standard TT"/>
            </a:endParaRPr>
          </a:p>
          <a:p>
            <a:pPr indent="0" lvl="0" marL="0" rtl="0" algn="ctr">
              <a:lnSpc>
                <a:spcPct val="50000"/>
              </a:lnSpc>
              <a:spcBef>
                <a:spcPts val="1600"/>
              </a:spcBef>
              <a:spcAft>
                <a:spcPts val="0"/>
              </a:spcAft>
              <a:buNone/>
            </a:pPr>
            <a:r>
              <a:t/>
            </a:r>
            <a:endParaRPr>
              <a:latin typeface="Old Standard TT"/>
              <a:ea typeface="Old Standard TT"/>
              <a:cs typeface="Old Standard TT"/>
              <a:sym typeface="Old Standard TT"/>
            </a:endParaRPr>
          </a:p>
          <a:p>
            <a:pPr indent="0" lvl="0" marL="0" rtl="0" algn="ctr">
              <a:lnSpc>
                <a:spcPct val="150000"/>
              </a:lnSpc>
              <a:spcBef>
                <a:spcPts val="1600"/>
              </a:spcBef>
              <a:spcAft>
                <a:spcPts val="0"/>
              </a:spcAft>
              <a:buNone/>
            </a:pPr>
            <a:r>
              <a:t/>
            </a:r>
            <a:endParaRPr>
              <a:latin typeface="Old Standard TT"/>
              <a:ea typeface="Old Standard TT"/>
              <a:cs typeface="Old Standard TT"/>
              <a:sym typeface="Old Standard TT"/>
            </a:endParaRPr>
          </a:p>
          <a:p>
            <a:pPr indent="0" lvl="0" marL="0" rtl="0" algn="ctr">
              <a:lnSpc>
                <a:spcPct val="150000"/>
              </a:lnSpc>
              <a:spcBef>
                <a:spcPts val="1600"/>
              </a:spcBef>
              <a:spcAft>
                <a:spcPts val="0"/>
              </a:spcAft>
              <a:buNone/>
            </a:pPr>
            <a:r>
              <a:t/>
            </a:r>
            <a:endParaRPr>
              <a:latin typeface="Old Standard TT"/>
              <a:ea typeface="Old Standard TT"/>
              <a:cs typeface="Old Standard TT"/>
              <a:sym typeface="Old Standard TT"/>
            </a:endParaRPr>
          </a:p>
          <a:p>
            <a:pPr indent="0" lvl="0" marL="0" rtl="0" algn="ctr">
              <a:lnSpc>
                <a:spcPct val="150000"/>
              </a:lnSpc>
              <a:spcBef>
                <a:spcPts val="1600"/>
              </a:spcBef>
              <a:spcAft>
                <a:spcPts val="1600"/>
              </a:spcAft>
              <a:buClr>
                <a:schemeClr val="dk1"/>
              </a:buClr>
              <a:buSzPts val="1100"/>
              <a:buFont typeface="Arial"/>
              <a:buNone/>
            </a:pPr>
            <a:r>
              <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344963" y="977237"/>
            <a:ext cx="8585977" cy="2957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442675" y="18814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LSTMs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1400">
                <a:solidFill>
                  <a:srgbClr val="000000"/>
                </a:solidFill>
              </a:rPr>
              <a:t>Long Short-Term Memory (LSTM) networks are a modified version of recurrent neural networks, which makes it easier to remember past data in memory. The vanishing gradient problem of RNN is resolved here. LSTM is well-suited to classify,process and predict time series given tme lags of unknown duration. It trains the model by using back-propagation.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of LSTMs</a:t>
            </a:r>
            <a:endParaRPr/>
          </a:p>
        </p:txBody>
      </p:sp>
      <p:sp>
        <p:nvSpPr>
          <p:cNvPr id="131" name="Google Shape;131;p25"/>
          <p:cNvSpPr txBox="1"/>
          <p:nvPr>
            <p:ph idx="2" type="body"/>
          </p:nvPr>
        </p:nvSpPr>
        <p:spPr>
          <a:xfrm>
            <a:off x="48453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Text Prediction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Stock Prediction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uFill>
                  <a:noFill/>
                </a:uFill>
                <a:latin typeface="Times New Roman"/>
                <a:ea typeface="Times New Roman"/>
                <a:cs typeface="Times New Roman"/>
                <a:sym typeface="Times New Roman"/>
                <a:hlinkClick r:id="rId3"/>
              </a:rPr>
              <a:t>Robot control</a:t>
            </a:r>
            <a:endParaRPr>
              <a:solidFill>
                <a:srgbClr val="FFFFFF"/>
              </a:solidFill>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uFill>
                  <a:noFill/>
                </a:uFill>
                <a:latin typeface="Times New Roman"/>
                <a:ea typeface="Times New Roman"/>
                <a:cs typeface="Times New Roman"/>
                <a:sym typeface="Times New Roman"/>
                <a:hlinkClick r:id="rId4"/>
              </a:rPr>
              <a:t>Time series prediction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AutoNum type="arabicPeriod"/>
            </a:pPr>
            <a:r>
              <a:rPr lang="en">
                <a:solidFill>
                  <a:srgbClr val="FFFFFF"/>
                </a:solidFill>
                <a:uFill>
                  <a:noFill/>
                </a:uFill>
                <a:latin typeface="Times New Roman"/>
                <a:ea typeface="Times New Roman"/>
                <a:cs typeface="Times New Roman"/>
                <a:sym typeface="Times New Roman"/>
                <a:hlinkClick r:id="rId5"/>
              </a:rPr>
              <a:t>Speech recogniti</a:t>
            </a:r>
            <a:r>
              <a:rPr lang="en">
                <a:solidFill>
                  <a:srgbClr val="FFFFFF"/>
                </a:solidFill>
                <a:latin typeface="Times New Roman"/>
                <a:ea typeface="Times New Roman"/>
                <a:cs typeface="Times New Roman"/>
                <a:sym typeface="Times New Roman"/>
              </a:rPr>
              <a:t>on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Rhythm learning</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Music composition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Grammar learning</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uFill>
                  <a:noFill/>
                </a:uFill>
                <a:latin typeface="Times New Roman"/>
                <a:ea typeface="Times New Roman"/>
                <a:cs typeface="Times New Roman"/>
                <a:sym typeface="Times New Roman"/>
                <a:hlinkClick r:id="rId6"/>
              </a:rPr>
              <a:t>Handwriting recognitio</a:t>
            </a:r>
            <a:r>
              <a:rPr lang="en">
                <a:solidFill>
                  <a:srgbClr val="FFFFFF"/>
                </a:solidFill>
                <a:latin typeface="Times New Roman"/>
                <a:ea typeface="Times New Roman"/>
                <a:cs typeface="Times New Roman"/>
                <a:sym typeface="Times New Roman"/>
              </a:rPr>
              <a:t>n</a:t>
            </a:r>
            <a:endParaRPr>
              <a:solidFill>
                <a:srgbClr val="FFFFFF"/>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Human action recognition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