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/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7FB2582-FC94-4C0C-92DE-422759432640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46" name="CustomShape 2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6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7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8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9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0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11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12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13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14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15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16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17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18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19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" name="PlaceHolder 20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FA435ED-B6AE-491F-A3CD-9937AA5203CD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6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104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4976F21-0A0B-4A04-A799-FBB199CB06B4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PlaceHolder 3"/>
          <p:cNvSpPr>
            <a:spLocks noGrp="1"/>
          </p:cNvSpPr>
          <p:nvPr>
            <p:ph type="title"/>
          </p:nvPr>
        </p:nvSpPr>
        <p:spPr>
          <a:xfrm>
            <a:off x="4852800" y="233280"/>
            <a:ext cx="4016160" cy="11811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852800" y="1672560"/>
            <a:ext cx="4016160" cy="29901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549DFFF-373A-4B64-939E-33273438AD60}" type="slidenum">
              <a:rPr b="0" lang="en-US" sz="1000" spc="-1" strike="noStrike">
                <a:solidFill>
                  <a:srgbClr val="d9d9d9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keras.io/getting_started/" TargetMode="External"/><Relationship Id="rId2" Type="http://schemas.openxmlformats.org/officeDocument/2006/relationships/hyperlink" Target="https://www.dlology.com/blog/quick-notes-on-how-to-choose-optimizer-in-keras/" TargetMode="External"/><Relationship Id="rId3" Type="http://schemas.openxmlformats.org/officeDocument/2006/relationships/hyperlink" Target="https://machinelearningmastery.com/how-to-configure-image-data-augmentation-when-training-deep-learning-neural-networks/" TargetMode="External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046680" y="64656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Vision </a:t>
            </a:r>
            <a:r>
              <a:rPr b="1" lang="en-US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and </a:t>
            </a:r>
            <a:r>
              <a:rPr b="1" lang="en-US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Perce</a:t>
            </a:r>
            <a:r>
              <a:rPr b="1" lang="en-US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ption   </a:t>
            </a:r>
            <a:r>
              <a:rPr b="1" lang="en-US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1" lang="en-US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Projec</a:t>
            </a:r>
            <a:r>
              <a:rPr b="1" lang="en-US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121920" y="1955880"/>
            <a:ext cx="3470400" cy="50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Lato"/>
                <a:ea typeface="Lato"/>
              </a:rPr>
              <a:t>Nijat Mursali | 1919669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297680" y="1097280"/>
            <a:ext cx="4016160" cy="1090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1b212c"/>
                </a:solidFill>
                <a:latin typeface="Montserrat"/>
                <a:ea typeface="Montserrat"/>
              </a:rPr>
              <a:t>Results with Pretrained Models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297680" y="1705320"/>
            <a:ext cx="4016160" cy="1586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Loss: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0.405885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Accuracy: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0.696864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Training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Loss: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0.642642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Accuracy: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0.814526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Google Shape;263;p29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3676320" cy="2647440"/>
          </a:xfrm>
          <a:prstGeom prst="rect">
            <a:avLst/>
          </a:prstGeom>
          <a:ln>
            <a:noFill/>
          </a:ln>
        </p:spPr>
      </p:pic>
      <p:pic>
        <p:nvPicPr>
          <p:cNvPr id="219" name="Google Shape;264;p29" descr=""/>
          <p:cNvPicPr/>
          <p:nvPr/>
        </p:nvPicPr>
        <p:blipFill>
          <a:blip r:embed="rId2"/>
          <a:stretch/>
        </p:blipFill>
        <p:spPr>
          <a:xfrm>
            <a:off x="575640" y="2820960"/>
            <a:ext cx="2829960" cy="20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40200" y="329040"/>
            <a:ext cx="4586760" cy="1148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Conclusion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249120" y="1477800"/>
            <a:ext cx="5377320" cy="1778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Lato"/>
                <a:ea typeface="Lato"/>
              </a:rPr>
              <a:t>"The one who falls and gets up is stronger than the one who never tried. Do not fear failure but rather fear not trying."</a:t>
            </a:r>
            <a:endParaRPr b="0" lang="en-US" sz="3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3000" spc="-1" strike="noStrike">
                <a:solidFill>
                  <a:srgbClr val="ffffff"/>
                </a:solidFill>
                <a:latin typeface="Lato"/>
                <a:ea typeface="Lato"/>
              </a:rPr>
              <a:t>― </a:t>
            </a:r>
            <a:r>
              <a:rPr b="0" lang="en-US" sz="3000" spc="-1" strike="noStrike">
                <a:solidFill>
                  <a:srgbClr val="ffffff"/>
                </a:solidFill>
                <a:latin typeface="Lato"/>
                <a:ea typeface="Lato"/>
              </a:rPr>
              <a:t>Roy T. Bennett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References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2961720" y="2376720"/>
            <a:ext cx="6056280" cy="19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Keras Documentation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fffff"/>
              </a:buClr>
              <a:buFont typeface="Lato"/>
              <a:buAutoNum type="alphaLcPeriod"/>
            </a:pPr>
            <a:r>
              <a:rPr b="0" lang="en-US" sz="1100" spc="-1" strike="noStrike" u="sng">
                <a:solidFill>
                  <a:srgbClr val="7890cd"/>
                </a:solidFill>
                <a:uFillTx/>
                <a:latin typeface="Arial"/>
                <a:ea typeface="Arial"/>
                <a:hlinkClick r:id="rId1"/>
              </a:rPr>
              <a:t>https://keras.io/getting_started/</a:t>
            </a:r>
            <a:endParaRPr b="0" lang="en-US" sz="11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Quick Notes on How to choose Optimizer In Keras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fffff"/>
              </a:buClr>
              <a:buFont typeface="Lato"/>
              <a:buAutoNum type="alphaLcPeriod"/>
            </a:pPr>
            <a:r>
              <a:rPr b="0" lang="en-US" sz="1100" spc="-1" strike="noStrike" u="sng">
                <a:solidFill>
                  <a:srgbClr val="7890cd"/>
                </a:solidFill>
                <a:uFillTx/>
                <a:latin typeface="Arial"/>
                <a:ea typeface="Arial"/>
                <a:hlinkClick r:id="rId2"/>
              </a:rPr>
              <a:t>https://www.dlology.com/blog/quick-notes-on-how-to-choose-optimizer-in-keras/</a:t>
            </a:r>
            <a:endParaRPr b="0" lang="en-US" sz="11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US" sz="1400" spc="-1" strike="noStrike">
                <a:solidFill>
                  <a:srgbClr val="ffffff"/>
                </a:solidFill>
                <a:latin typeface="Lato"/>
                <a:ea typeface="Lato"/>
              </a:rPr>
              <a:t>How to Configure Image Data Augmentation in Keras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ffffff"/>
              </a:buClr>
              <a:buFont typeface="Lato"/>
              <a:buAutoNum type="alphaLcPeriod"/>
            </a:pPr>
            <a:r>
              <a:rPr b="0" lang="en-US" sz="1100" spc="-1" strike="noStrike" u="sng">
                <a:solidFill>
                  <a:srgbClr val="7890cd"/>
                </a:solidFill>
                <a:uFillTx/>
                <a:latin typeface="Arial"/>
                <a:ea typeface="Arial"/>
                <a:hlinkClick r:id="rId3"/>
              </a:rPr>
              <a:t>https://machinelearningmastery.com/how-to-configure-image-data-augmentation-when-training-deep-learning-neural-networks/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94600" y="1078200"/>
            <a:ext cx="4586760" cy="1148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Overview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293840" y="2303280"/>
            <a:ext cx="1607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Raleway"/>
                <a:ea typeface="Raleway"/>
              </a:rPr>
              <a:t>Overview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293840" y="2705040"/>
            <a:ext cx="1607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Raleway"/>
                <a:ea typeface="Raleway"/>
              </a:rPr>
              <a:t>Datasets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312560" y="3078000"/>
            <a:ext cx="1607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Raleway"/>
                <a:ea typeface="Raleway"/>
              </a:rPr>
              <a:t>Dataset - Flowers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1312560" y="3508200"/>
            <a:ext cx="1634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>
            <a:off x="1312560" y="3451320"/>
            <a:ext cx="124092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Raleway"/>
                <a:ea typeface="Raleway"/>
              </a:rPr>
              <a:t>Results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4050000" y="2303280"/>
            <a:ext cx="1607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Raleway"/>
                <a:ea typeface="Raleway"/>
              </a:rPr>
              <a:t>Pretrained Model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4050000" y="2705040"/>
            <a:ext cx="160740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Raleway"/>
                <a:ea typeface="Raleway"/>
              </a:rPr>
              <a:t>Results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4068720" y="3078000"/>
            <a:ext cx="175824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Raleway"/>
                <a:ea typeface="Raleway"/>
              </a:rPr>
              <a:t>Data Augmentation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4068720" y="3508200"/>
            <a:ext cx="1240920" cy="3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Raleway"/>
                <a:ea typeface="Raleway"/>
              </a:rPr>
              <a:t>Conclusion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27560" y="13258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295280" y="2079000"/>
            <a:ext cx="7122600" cy="1326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The fundamental idea of the project was to gather the flower dataset that has 5 classes and apply two experiments: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AutoNum type="arabicPeriod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One with pretrained network that we chose ResNet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Another one with custom CNN with data augmentation applied to the dataset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Dataset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26;p24" descr=""/>
          <p:cNvPicPr/>
          <p:nvPr/>
        </p:nvPicPr>
        <p:blipFill>
          <a:blip r:embed="rId1"/>
          <a:srcRect l="0" t="439" r="0" b="439"/>
          <a:stretch/>
        </p:blipFill>
        <p:spPr>
          <a:xfrm>
            <a:off x="0" y="0"/>
            <a:ext cx="3445200" cy="2571480"/>
          </a:xfrm>
          <a:prstGeom prst="rect">
            <a:avLst/>
          </a:prstGeom>
          <a:ln>
            <a:noFill/>
          </a:ln>
        </p:spPr>
      </p:pic>
      <p:pic>
        <p:nvPicPr>
          <p:cNvPr id="202" name="Google Shape;227;p24" descr=""/>
          <p:cNvPicPr/>
          <p:nvPr/>
        </p:nvPicPr>
        <p:blipFill>
          <a:blip r:embed="rId2"/>
          <a:srcRect l="0" t="7783" r="0" b="7777"/>
          <a:stretch/>
        </p:blipFill>
        <p:spPr>
          <a:xfrm>
            <a:off x="0" y="2571840"/>
            <a:ext cx="3445200" cy="2571480"/>
          </a:xfrm>
          <a:prstGeom prst="rect">
            <a:avLst/>
          </a:prstGeom>
          <a:ln>
            <a:noFill/>
          </a:ln>
        </p:spPr>
      </p:pic>
      <p:sp>
        <p:nvSpPr>
          <p:cNvPr id="203" name="TextShape 1"/>
          <p:cNvSpPr txBox="1"/>
          <p:nvPr/>
        </p:nvSpPr>
        <p:spPr>
          <a:xfrm>
            <a:off x="3602880" y="23976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Datas</a:t>
            </a: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et - </a:t>
            </a: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Flowe</a:t>
            </a: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r </a:t>
            </a: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Classi</a:t>
            </a: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ficati</a:t>
            </a: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on</a:t>
            </a:r>
            <a:b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602880" y="908280"/>
            <a:ext cx="420300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Classes in dataset: [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'daisy', 'dandelion', 'rose', 'sunflower', 'tulip']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Steps: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Char char="-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Applied data augmentation with several values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300" spc="-1" strike="noStrike">
                <a:solidFill>
                  <a:srgbClr val="ffffff"/>
                </a:solidFill>
                <a:latin typeface="Lato"/>
                <a:ea typeface="Lato"/>
              </a:rPr>
              <a:t>Overall 4323 images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3733 training samples for 5 classes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100" spc="-1" strike="noStrike">
                <a:solidFill>
                  <a:srgbClr val="ffffff"/>
                </a:solidFill>
                <a:latin typeface="Lato"/>
                <a:ea typeface="Lato"/>
              </a:rPr>
              <a:t>670 test samples for 5 classes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020400" y="814680"/>
            <a:ext cx="564048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Data Augmentation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696480" y="2318760"/>
            <a:ext cx="3555720" cy="210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00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ffffff"/>
                </a:solidFill>
                <a:latin typeface="Lato"/>
                <a:ea typeface="Lato"/>
              </a:rPr>
              <a:t>applied</a:t>
            </a:r>
            <a:endParaRPr b="0" lang="en-US" sz="1600" spc="-1" strike="noStrike"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ffffff"/>
                </a:solidFill>
                <a:latin typeface="Lato"/>
                <a:ea typeface="Lato"/>
              </a:rPr>
              <a:t>zoom range</a:t>
            </a:r>
            <a:endParaRPr b="0" lang="en-US" sz="1600" spc="-1" strike="noStrike"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ffffff"/>
                </a:solidFill>
                <a:latin typeface="Lato"/>
                <a:ea typeface="Lato"/>
              </a:rPr>
              <a:t>rotation range</a:t>
            </a:r>
            <a:endParaRPr b="0" lang="en-US" sz="1600" spc="-1" strike="noStrike"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ffffff"/>
                </a:solidFill>
                <a:latin typeface="Lato"/>
                <a:ea typeface="Lato"/>
              </a:rPr>
              <a:t>width shift range</a:t>
            </a:r>
            <a:endParaRPr b="0" lang="en-US" sz="1600" spc="-1" strike="noStrike"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ffffff"/>
                </a:solidFill>
                <a:latin typeface="Lato"/>
                <a:ea typeface="Lato"/>
              </a:rPr>
              <a:t>height shift range</a:t>
            </a:r>
            <a:endParaRPr b="0" lang="en-US" sz="1600" spc="-1" strike="noStrike"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ffffff"/>
                </a:solidFill>
                <a:latin typeface="Lato"/>
                <a:ea typeface="Lato"/>
              </a:rPr>
              <a:t>horizontal flip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92240" y="386280"/>
            <a:ext cx="6540840" cy="1181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1b212c"/>
                </a:solidFill>
                <a:latin typeface="Montserrat"/>
                <a:ea typeface="Montserrat"/>
              </a:rPr>
              <a:t>Dataset - Flower Classification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930200" y="1160280"/>
            <a:ext cx="4016160" cy="326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i="1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 convolutional layer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i="1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 pooling layer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then flattened/</a:t>
            </a:r>
            <a:r>
              <a:rPr b="0" i="1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global max pooling</a:t>
            </a: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Dense &amp; Dropout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i="1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lr   =  0.1 if epoch &lt; 50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i="1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0.01 if epoc &gt; 50 and epoch &lt; 70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i="1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0.001 if epoch &gt; 70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Google Shape;242;p26" descr=""/>
          <p:cNvPicPr/>
          <p:nvPr/>
        </p:nvPicPr>
        <p:blipFill>
          <a:blip r:embed="rId1"/>
          <a:stretch/>
        </p:blipFill>
        <p:spPr>
          <a:xfrm>
            <a:off x="192240" y="1352520"/>
            <a:ext cx="4737600" cy="155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852800" y="233280"/>
            <a:ext cx="4016160" cy="1181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1b212c"/>
                </a:solidFill>
                <a:latin typeface="Montserrat"/>
                <a:ea typeface="Montserrat"/>
              </a:rPr>
              <a:t>Results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852800" y="1102680"/>
            <a:ext cx="4016160" cy="1717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Loss: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0.631809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Accuracy: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0.742562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Lato"/>
                <a:ea typeface="Lato"/>
              </a:rPr>
              <a:t>Training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Loss: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0.627271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Lato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Accuracy: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Lato"/>
              </a:rPr>
              <a:t>0.833491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49;p27" descr=""/>
          <p:cNvPicPr/>
          <p:nvPr/>
        </p:nvPicPr>
        <p:blipFill>
          <a:blip r:embed="rId1"/>
          <a:stretch/>
        </p:blipFill>
        <p:spPr>
          <a:xfrm>
            <a:off x="559800" y="233280"/>
            <a:ext cx="3676320" cy="2647440"/>
          </a:xfrm>
          <a:prstGeom prst="rect">
            <a:avLst/>
          </a:prstGeom>
          <a:ln>
            <a:noFill/>
          </a:ln>
        </p:spPr>
      </p:pic>
      <p:pic>
        <p:nvPicPr>
          <p:cNvPr id="213" name="Google Shape;250;p27" descr=""/>
          <p:cNvPicPr/>
          <p:nvPr/>
        </p:nvPicPr>
        <p:blipFill>
          <a:blip r:embed="rId2"/>
          <a:stretch/>
        </p:blipFill>
        <p:spPr>
          <a:xfrm>
            <a:off x="661680" y="2953800"/>
            <a:ext cx="2801160" cy="201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486600" y="7988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Experiment with Pretrained Model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3537000" y="2929680"/>
            <a:ext cx="3470400" cy="50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04560">
              <a:lnSpc>
                <a:spcPct val="100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200" spc="-1" strike="noStrike">
                <a:solidFill>
                  <a:srgbClr val="ffffff"/>
                </a:solidFill>
                <a:latin typeface="Lato"/>
                <a:ea typeface="Lato"/>
              </a:rPr>
              <a:t>ResNet with input shape 256❌256❌3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ffffff"/>
              </a:buClr>
              <a:buFont typeface="Lato"/>
              <a:buChar char="-"/>
            </a:pPr>
            <a:r>
              <a:rPr b="0" lang="en-US" sz="1200" spc="-1" strike="noStrike">
                <a:solidFill>
                  <a:srgbClr val="ffffff"/>
                </a:solidFill>
                <a:latin typeface="Lato"/>
                <a:ea typeface="Lato"/>
              </a:rPr>
              <a:t>Adam optimizer with </a:t>
            </a:r>
            <a:r>
              <a:rPr b="0" i="1" lang="en-US" sz="1200" spc="-1" strike="noStrike">
                <a:solidFill>
                  <a:srgbClr val="ffffff"/>
                </a:solidFill>
                <a:latin typeface="Lato"/>
                <a:ea typeface="Lato"/>
              </a:rPr>
              <a:t>LR=0.001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2020-07-13T14:19:36Z</dcterms:modified>
  <cp:revision>2</cp:revision>
  <dc:subject/>
  <dc:title/>
</cp:coreProperties>
</file>