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80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95256" autoAdjust="0"/>
  </p:normalViewPr>
  <p:slideViewPr>
    <p:cSldViewPr snapToGrid="0" snapToObjects="1" showGuides="1">
      <p:cViewPr varScale="1">
        <p:scale>
          <a:sx n="82" d="100"/>
          <a:sy n="82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jat\Downloads\Popular-languag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Anual Salary for Popular</a:t>
            </a:r>
            <a:r>
              <a:rPr lang="en-US" sz="1600" baseline="0"/>
              <a:t> Programing Language </a:t>
            </a:r>
            <a:endParaRPr lang="en-US" sz="1600"/>
          </a:p>
        </c:rich>
      </c:tx>
      <c:layout>
        <c:manualLayout>
          <c:xMode val="edge"/>
          <c:yMode val="edge"/>
          <c:x val="0.15058995825822977"/>
          <c:y val="2.75807722616233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'popular-languages'!$F$1</c:f>
              <c:strCache>
                <c:ptCount val="1"/>
                <c:pt idx="0">
                  <c:v>Anual_salary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'popular-languages'!$E$2:$E$11</c:f>
              <c:strCache>
                <c:ptCount val="10"/>
                <c:pt idx="0">
                  <c:v>PHP</c:v>
                </c:pt>
                <c:pt idx="1">
                  <c:v>SQL</c:v>
                </c:pt>
                <c:pt idx="2">
                  <c:v>C#</c:v>
                </c:pt>
                <c:pt idx="3">
                  <c:v>R</c:v>
                </c:pt>
                <c:pt idx="4">
                  <c:v>Go</c:v>
                </c:pt>
                <c:pt idx="5">
                  <c:v>Java</c:v>
                </c:pt>
                <c:pt idx="6">
                  <c:v>Javascript</c:v>
                </c:pt>
                <c:pt idx="7">
                  <c:v>C++</c:v>
                </c:pt>
                <c:pt idx="8">
                  <c:v>Python</c:v>
                </c:pt>
                <c:pt idx="9">
                  <c:v>Swift</c:v>
                </c:pt>
              </c:strCache>
            </c:strRef>
          </c:cat>
          <c:val>
            <c:numRef>
              <c:f>'popular-languages'!$F$2:$F$11</c:f>
              <c:numCache>
                <c:formatCode>#,##0.00</c:formatCode>
                <c:ptCount val="10"/>
                <c:pt idx="0">
                  <c:v>84727</c:v>
                </c:pt>
                <c:pt idx="1">
                  <c:v>84793</c:v>
                </c:pt>
                <c:pt idx="2">
                  <c:v>88726</c:v>
                </c:pt>
                <c:pt idx="3">
                  <c:v>92037</c:v>
                </c:pt>
                <c:pt idx="4">
                  <c:v>94082</c:v>
                </c:pt>
                <c:pt idx="5">
                  <c:v>101013</c:v>
                </c:pt>
                <c:pt idx="6">
                  <c:v>110981</c:v>
                </c:pt>
                <c:pt idx="7">
                  <c:v>113865</c:v>
                </c:pt>
                <c:pt idx="8">
                  <c:v>114383</c:v>
                </c:pt>
                <c:pt idx="9">
                  <c:v>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2-4A09-8BBA-FBB426CF1C4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44988112"/>
        <c:axId val="944986032"/>
      </c:barChart>
      <c:catAx>
        <c:axId val="9449881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Programing Language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986032"/>
        <c:crosses val="autoZero"/>
        <c:auto val="1"/>
        <c:lblAlgn val="ctr"/>
        <c:lblOffset val="100"/>
        <c:noMultiLvlLbl val="0"/>
      </c:catAx>
      <c:valAx>
        <c:axId val="9449860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988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34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9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customXml" Target="../ink/ink9.xml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37" Type="http://schemas.openxmlformats.org/officeDocument/2006/relationships/image" Target="../media/image6.png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u-gb.dataplatform.cloud.ibm.com/dashboards/393c5b93-6cc9-49d4-ba8a-6a6d2c168360/view/7916fa7f38ee1bc577efc4e407997e577b66220cb1bb8304d6827b495d327597a93b1b96c8791d528c420662f0b810089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0" y="5105437"/>
            <a:ext cx="8568490" cy="1121618"/>
          </a:xfrm>
        </p:spPr>
        <p:txBody>
          <a:bodyPr anchor="ctr">
            <a:normAutofit fontScale="90000"/>
          </a:bodyPr>
          <a:lstStyle/>
          <a:p>
            <a:r>
              <a:rPr lang="en-US" sz="3600" b="1" dirty="0">
                <a:solidFill>
                  <a:srgbClr val="0E659B"/>
                </a:solidFill>
              </a:rPr>
              <a:t>Developer Survey Emerging Skills &amp; Techs </a:t>
            </a:r>
            <a:br>
              <a:rPr lang="en-US" dirty="0">
                <a:solidFill>
                  <a:srgbClr val="0E659B"/>
                </a:solidFill>
              </a:rPr>
            </a:br>
            <a:endParaRPr lang="en-US" dirty="0">
              <a:solidFill>
                <a:srgbClr val="0E659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91550" y="5126781"/>
            <a:ext cx="3486150" cy="1121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Nijatullah Mansoor</a:t>
            </a:r>
          </a:p>
          <a:p>
            <a:pPr marL="0" indent="0">
              <a:buNone/>
            </a:pPr>
            <a:r>
              <a:rPr lang="en-US" dirty="0"/>
              <a:t>30</a:t>
            </a:r>
            <a:r>
              <a:rPr lang="en-US" baseline="30000" dirty="0"/>
              <a:t>th</a:t>
            </a:r>
            <a:r>
              <a:rPr lang="en-US" dirty="0"/>
              <a:t>, June,20221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8E72E5C1-DB10-4B8A-84A9-AFB8D51A8E86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585" y="-2633"/>
            <a:ext cx="12160090" cy="503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500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and MongoDB are the most in demand databases.  </a:t>
            </a:r>
          </a:p>
          <a:p>
            <a:r>
              <a:rPr lang="en-US" dirty="0"/>
              <a:t>PostgreSQL is most desired database among other for developers. </a:t>
            </a:r>
          </a:p>
          <a:p>
            <a:r>
              <a:rPr lang="en-US" dirty="0"/>
              <a:t>MongoDB is the most emerging database for the coming years.</a:t>
            </a:r>
          </a:p>
          <a:p>
            <a:r>
              <a:rPr lang="en-US" dirty="0"/>
              <a:t>Microsoft SQL server should be not give priorities in the coming years. 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300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NoSQL database is most desire for the future.</a:t>
            </a:r>
          </a:p>
          <a:p>
            <a:r>
              <a:rPr lang="en-US" dirty="0"/>
              <a:t>Open source database are more prefer by the companies</a:t>
            </a:r>
          </a:p>
          <a:p>
            <a:r>
              <a:rPr lang="en-US" dirty="0"/>
              <a:t>Training and skill development in PostgreSQL and NoSQL database can help an organization and professional to keep up with the market trend. </a:t>
            </a:r>
          </a:p>
          <a:p>
            <a:r>
              <a:rPr lang="en-US" dirty="0"/>
              <a:t>PostgreSQL is most desired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link to access Dashboard created on the Cognos Analytics can be found </a:t>
            </a:r>
            <a:r>
              <a:rPr lang="en-US" sz="22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89" y="120614"/>
            <a:ext cx="10515600" cy="90575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Technology Usage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B558E-A156-4A33-9B57-B3C7F5680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00505"/>
            <a:ext cx="10278979" cy="50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Technology Trend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E2047C-4CBE-4C38-93CD-9582FDF62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5809"/>
            <a:ext cx="10515600" cy="4720151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3087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Demographics Usage of Technology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B576CC-5299-4B5C-BF77-845A7596E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53331"/>
            <a:ext cx="10666445" cy="5053862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3489" y="1663961"/>
            <a:ext cx="3735726" cy="3735726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21508" y="1825625"/>
            <a:ext cx="603229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Analysis shows Python as most sought after language in the future, same goes for PostgreSQL and NoSQL which are the emerging Databases.</a:t>
            </a:r>
          </a:p>
          <a:p>
            <a:r>
              <a:rPr lang="en-US" dirty="0"/>
              <a:t>Trend show that Linux, Docker and AWS in growth in the future.</a:t>
            </a:r>
          </a:p>
          <a:p>
            <a:r>
              <a:rPr lang="en-US" dirty="0"/>
              <a:t>Demographics shows need there is more need for the women in the IT industry.</a:t>
            </a:r>
          </a:p>
          <a:p>
            <a:r>
              <a:rPr lang="en-US" dirty="0"/>
              <a:t>Most respondent are in 20’s or early 30’s and with full fledged degrees which calls for diversity and to inculcate inclusiveness.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Demographic diversification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Increase in number of professional's interest to learn, Python, PostgreSQL, NoSQL database.</a:t>
            </a:r>
          </a:p>
          <a:p>
            <a:endParaRPr lang="en-US" dirty="0"/>
          </a:p>
          <a:p>
            <a:r>
              <a:rPr lang="en-US" dirty="0"/>
              <a:t>Emerging Technologies </a:t>
            </a:r>
          </a:p>
          <a:p>
            <a:endParaRPr lang="en-US" dirty="0"/>
          </a:p>
          <a:p>
            <a:r>
              <a:rPr lang="en-US" dirty="0"/>
              <a:t>Emerging Cloud Technologies.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of spreading IT industry to other Countries of World and women should be motivated in IT industry. </a:t>
            </a:r>
          </a:p>
          <a:p>
            <a:r>
              <a:rPr lang="en-US" dirty="0"/>
              <a:t>Training professional in Python, PostgreSQL, NoSQL database and cloud can help the company keep up with market trends. </a:t>
            </a:r>
          </a:p>
          <a:p>
            <a:r>
              <a:rPr lang="en-US" dirty="0"/>
              <a:t>Companies need to adapt trend and upskill professional and keep them motivative and boost performance. </a:t>
            </a:r>
          </a:p>
          <a:p>
            <a:r>
              <a:rPr lang="en-US" dirty="0"/>
              <a:t>Gain Knowledge on Cloud application.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IT industry and professional need to be upskill as per emerging trends and market need.</a:t>
            </a:r>
          </a:p>
          <a:p>
            <a:r>
              <a:rPr lang="en-US" dirty="0"/>
              <a:t>There is a lots of opportunities for Women in the IT industry. </a:t>
            </a:r>
          </a:p>
          <a:p>
            <a:r>
              <a:rPr lang="en-US" dirty="0"/>
              <a:t>Inclusiveness of Professionals from all age group and different educational background. </a:t>
            </a:r>
          </a:p>
          <a:p>
            <a:r>
              <a:rPr lang="en-US" dirty="0"/>
              <a:t>Technological wide-spread could generate more job opportunities around the globe.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Some interesting findings from the GitHub job posting and popular languages data worth sharing in the coming slides.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2B69C9-BC27-4604-A7D8-72E2FE5DC0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3883" y="1513742"/>
            <a:ext cx="9649060" cy="33459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E764A4-DC5F-48A6-BA17-F6519DB43616}"/>
              </a:ext>
            </a:extLst>
          </p:cNvPr>
          <p:cNvSpPr txBox="1"/>
          <p:nvPr/>
        </p:nvSpPr>
        <p:spPr>
          <a:xfrm>
            <a:off x="803883" y="5516380"/>
            <a:ext cx="9649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Chart shows that number of job postings on GitHub for C and JAVA languages are the highest but these language are not even in top 5 of 10 languages worked or desired as per the conducted analysis. </a:t>
            </a:r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POPULAR LANGUAGES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6E7AF3A-A65E-49D8-9265-27E4301B32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620268"/>
              </p:ext>
            </p:extLst>
          </p:nvPr>
        </p:nvGraphicFramePr>
        <p:xfrm>
          <a:off x="606489" y="1464907"/>
          <a:ext cx="10515600" cy="3676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9D10E2-80BD-46B6-890C-0456AB66B60F}"/>
              </a:ext>
            </a:extLst>
          </p:cNvPr>
          <p:cNvSpPr txBox="1"/>
          <p:nvPr/>
        </p:nvSpPr>
        <p:spPr>
          <a:xfrm>
            <a:off x="606489" y="5276538"/>
            <a:ext cx="10366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popular languages data show that the professional who work with SWIFT language are amongst highest paid in the industry followed by professional involved in Python and C++ programing language. Interesting is that SWIFT language was not among the top 10 languages worked or desired as per the conducted analysis. 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445B-84EC-44BD-90D1-8752E00B8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70501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Presentation to convey the analysis report that investigate the emerging skill and technology in the IT industry. </a:t>
            </a:r>
          </a:p>
          <a:p>
            <a:r>
              <a:rPr lang="en-US" sz="2200" dirty="0"/>
              <a:t>Aim of the analysis is to identify the emerging trend in the It industry, pertaining to- </a:t>
            </a:r>
          </a:p>
          <a:p>
            <a:pPr lvl="1"/>
            <a:r>
              <a:rPr lang="en-US" sz="1800" dirty="0"/>
              <a:t>Programing Language</a:t>
            </a:r>
          </a:p>
          <a:p>
            <a:pPr lvl="1"/>
            <a:r>
              <a:rPr lang="en-US" sz="1800" dirty="0"/>
              <a:t>Databases </a:t>
            </a:r>
          </a:p>
          <a:p>
            <a:pPr lvl="1"/>
            <a:r>
              <a:rPr lang="en-US" sz="1800" dirty="0"/>
              <a:t>Software Platform</a:t>
            </a:r>
          </a:p>
          <a:p>
            <a:pPr lvl="1"/>
            <a:r>
              <a:rPr lang="en-US" sz="1800" dirty="0"/>
              <a:t>Web frame</a:t>
            </a:r>
          </a:p>
          <a:p>
            <a:pPr lvl="1"/>
            <a:r>
              <a:rPr lang="en-US" sz="1800" dirty="0"/>
              <a:t>Highest salary  in market for programing language </a:t>
            </a:r>
          </a:p>
          <a:p>
            <a:pPr lvl="1"/>
            <a:endParaRPr lang="en-US" sz="2200" dirty="0"/>
          </a:p>
          <a:p>
            <a:r>
              <a:rPr lang="en-US" sz="2200" dirty="0"/>
              <a:t>This presentation communicate which may help industry professional and those who want to start carrier in the IT industry.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They adynamic trend of different tools / software’s available for the professional in the IT industry. </a:t>
            </a:r>
          </a:p>
          <a:p>
            <a:r>
              <a:rPr lang="en-US" sz="2200" dirty="0"/>
              <a:t>Outcome to assist the IT Professional and the recruiter to get a glance on the future expectation. </a:t>
            </a:r>
          </a:p>
          <a:p>
            <a:r>
              <a:rPr lang="en-US" sz="2200" dirty="0"/>
              <a:t>Professional can up skill based on different emerging tools, programing language, software and many more techs. </a:t>
            </a:r>
          </a:p>
          <a:p>
            <a:r>
              <a:rPr lang="en-US" sz="2200" dirty="0"/>
              <a:t>The study gives an insight on- </a:t>
            </a:r>
          </a:p>
          <a:p>
            <a:pPr lvl="1"/>
            <a:r>
              <a:rPr lang="en-US" sz="1800" dirty="0"/>
              <a:t>The tope programing language, databases, flatform and web framework in demand of today market. </a:t>
            </a:r>
          </a:p>
          <a:p>
            <a:pPr lvl="1"/>
            <a:r>
              <a:rPr lang="en-US" sz="1800" dirty="0"/>
              <a:t>We also got insight about the tope programing language, databases, flatform and web framework in future.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489723"/>
            <a:ext cx="7068725" cy="4901746"/>
          </a:xfrm>
        </p:spPr>
        <p:txBody>
          <a:bodyPr>
            <a:normAutofit/>
          </a:bodyPr>
          <a:lstStyle/>
          <a:p>
            <a:r>
              <a:rPr lang="en-US" sz="2200" dirty="0"/>
              <a:t>Data Source</a:t>
            </a:r>
          </a:p>
          <a:p>
            <a:pPr lvl="1"/>
            <a:r>
              <a:rPr lang="en-US" sz="1800" dirty="0"/>
              <a:t>GitHub job posting website</a:t>
            </a:r>
          </a:p>
          <a:p>
            <a:pPr lvl="1"/>
            <a:r>
              <a:rPr lang="en-US" sz="1800" dirty="0"/>
              <a:t>Stack Overflow website</a:t>
            </a:r>
          </a:p>
          <a:p>
            <a:pPr lvl="1"/>
            <a:r>
              <a:rPr lang="en-US" sz="1800" dirty="0"/>
              <a:t>IBM website </a:t>
            </a:r>
          </a:p>
          <a:p>
            <a:r>
              <a:rPr lang="en-US" sz="2200" dirty="0"/>
              <a:t>Data Exploration and Wrangling </a:t>
            </a:r>
          </a:p>
          <a:p>
            <a:pPr lvl="1"/>
            <a:r>
              <a:rPr lang="en-US" sz="1800" dirty="0"/>
              <a:t>Find and remove duplicate values</a:t>
            </a:r>
          </a:p>
          <a:p>
            <a:pPr lvl="1"/>
            <a:r>
              <a:rPr lang="en-US" sz="1800" dirty="0"/>
              <a:t>Find and remove missing values</a:t>
            </a:r>
          </a:p>
          <a:p>
            <a:pPr lvl="1"/>
            <a:r>
              <a:rPr lang="en-US" sz="1800" dirty="0"/>
              <a:t>Find and fill missing values</a:t>
            </a:r>
          </a:p>
          <a:p>
            <a:r>
              <a:rPr lang="en-US" sz="2200" dirty="0"/>
              <a:t>Data Normalizing </a:t>
            </a:r>
          </a:p>
          <a:p>
            <a:pPr lvl="1"/>
            <a:r>
              <a:rPr lang="en-US" sz="1800" dirty="0"/>
              <a:t>Identify and handling outlier</a:t>
            </a:r>
          </a:p>
          <a:p>
            <a:pPr lvl="1"/>
            <a:r>
              <a:rPr lang="en-US" sz="1800" dirty="0"/>
              <a:t>Correlation </a:t>
            </a:r>
          </a:p>
          <a:p>
            <a:r>
              <a:rPr lang="en-US" sz="2000" dirty="0"/>
              <a:t>Data Visualization </a:t>
            </a:r>
          </a:p>
          <a:p>
            <a:pPr lvl="1"/>
            <a:r>
              <a:rPr lang="en-US" sz="1800" dirty="0"/>
              <a:t>Using python libraries (Matplotlib and Seaborn) </a:t>
            </a:r>
          </a:p>
          <a:p>
            <a:pPr lvl="1"/>
            <a:r>
              <a:rPr lang="en-US" sz="1800" dirty="0"/>
              <a:t>Using Cognos Dashboard Embedded  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93ED1-E3C2-4E49-AA26-C5C0515F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56" y="1427338"/>
            <a:ext cx="10590244" cy="3359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06CA4A-0ECA-43F8-A54C-0639F36C45DE}"/>
              </a:ext>
            </a:extLst>
          </p:cNvPr>
          <p:cNvSpPr txBox="1"/>
          <p:nvPr/>
        </p:nvSpPr>
        <p:spPr>
          <a:xfrm>
            <a:off x="905070" y="5141177"/>
            <a:ext cx="9209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Result derived from the dataset shown above will be presented in the coming slides. 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CB418C-F21E-404F-A4AE-6D3B3B7E6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498" y="2437765"/>
            <a:ext cx="5485007" cy="35556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A2F4D0-3F98-4CF8-8CAD-22D348730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16" y="2462501"/>
            <a:ext cx="5282183" cy="35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690688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HTML/CSS and bash/shell/PowerShell are most in demand programing language in today market</a:t>
            </a:r>
          </a:p>
          <a:p>
            <a:r>
              <a:rPr lang="en-US" dirty="0"/>
              <a:t> increase in interest to learn the python, JavaScript amongst developers </a:t>
            </a:r>
          </a:p>
          <a:p>
            <a:r>
              <a:rPr lang="en-US" dirty="0"/>
              <a:t>C# and Java are not priorities in coming years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8212"/>
            <a:ext cx="5181600" cy="4618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Python, SQL should be give priority to the professional </a:t>
            </a:r>
          </a:p>
          <a:p>
            <a:r>
              <a:rPr lang="en-US" dirty="0"/>
              <a:t>Training and skill development in python, SQL, and JavaScript can help an organization and professional to keep up with the market trend. </a:t>
            </a:r>
          </a:p>
          <a:p>
            <a:r>
              <a:rPr lang="en-US" dirty="0"/>
              <a:t>Knowledge of the TypeScript should be added.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13CE8-4311-4533-BBBD-A67FE8763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44" y="2435173"/>
            <a:ext cx="5282184" cy="3813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FA7359-A368-476D-824D-48E614268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451" y="2439525"/>
            <a:ext cx="5610405" cy="380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855</Words>
  <Application>Microsoft Office PowerPoint</Application>
  <PresentationFormat>Widescreen</PresentationFormat>
  <Paragraphs>126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Helv</vt:lpstr>
      <vt:lpstr>IBM Plex Mono SemiBold</vt:lpstr>
      <vt:lpstr>IBM Plex Mono Text</vt:lpstr>
      <vt:lpstr>IBM Plex Sans Text</vt:lpstr>
      <vt:lpstr>Times New Roman</vt:lpstr>
      <vt:lpstr>SLIDE_TEMPLATE_skill_network</vt:lpstr>
      <vt:lpstr>Developer Survey Emerging Skills &amp; Techs 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 </vt:lpstr>
      <vt:lpstr>Future Technology Trend </vt:lpstr>
      <vt:lpstr>Demographics Usage of Technology</vt:lpstr>
      <vt:lpstr>DISCUSSION</vt:lpstr>
      <vt:lpstr>OVERALL FINDINGS &amp; IMPLICATIONS</vt:lpstr>
      <vt:lpstr>CONCLUSION</vt:lpstr>
      <vt:lpstr>APPENDIX</vt:lpstr>
      <vt:lpstr>GITHUB JOB POSTINGS</vt:lpstr>
      <vt:lpstr> POPULAR LANGUAGES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2047119 MANSOOR NIJATULLAH</cp:lastModifiedBy>
  <cp:revision>17</cp:revision>
  <dcterms:created xsi:type="dcterms:W3CDTF">2020-10-28T18:29:43Z</dcterms:created>
  <dcterms:modified xsi:type="dcterms:W3CDTF">2021-06-30T18:36:48Z</dcterms:modified>
</cp:coreProperties>
</file>