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93" r:id="rId4"/>
    <p:sldId id="273" r:id="rId5"/>
    <p:sldId id="292" r:id="rId6"/>
    <p:sldId id="268" r:id="rId7"/>
    <p:sldId id="281" r:id="rId8"/>
    <p:sldId id="264" r:id="rId9"/>
    <p:sldId id="270" r:id="rId10"/>
    <p:sldId id="290" r:id="rId11"/>
    <p:sldId id="274" r:id="rId12"/>
    <p:sldId id="275" r:id="rId13"/>
    <p:sldId id="276" r:id="rId14"/>
    <p:sldId id="277" r:id="rId15"/>
    <p:sldId id="278" r:id="rId16"/>
    <p:sldId id="295" r:id="rId17"/>
    <p:sldId id="282" r:id="rId18"/>
    <p:sldId id="283" r:id="rId19"/>
    <p:sldId id="284" r:id="rId20"/>
    <p:sldId id="285" r:id="rId21"/>
    <p:sldId id="286" r:id="rId22"/>
    <p:sldId id="267" r:id="rId23"/>
    <p:sldId id="287" r:id="rId24"/>
    <p:sldId id="291" r:id="rId25"/>
    <p:sldId id="294" r:id="rId26"/>
    <p:sldId id="271" r:id="rId27"/>
    <p:sldId id="280" r:id="rId28"/>
    <p:sldId id="289" r:id="rId29"/>
    <p:sldId id="27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44" autoAdjust="0"/>
    <p:restoredTop sz="94660"/>
  </p:normalViewPr>
  <p:slideViewPr>
    <p:cSldViewPr snapToGrid="0">
      <p:cViewPr>
        <p:scale>
          <a:sx n="60" d="100"/>
          <a:sy n="60" d="100"/>
        </p:scale>
        <p:origin x="-872" y="-2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EB40-7C7D-40E6-AC43-8D013D9C084D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422F-14FD-4E75-89A9-8BCD68E1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4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EB40-7C7D-40E6-AC43-8D013D9C084D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422F-14FD-4E75-89A9-8BCD68E1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2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EB40-7C7D-40E6-AC43-8D013D9C084D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422F-14FD-4E75-89A9-8BCD68E1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9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EB40-7C7D-40E6-AC43-8D013D9C084D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422F-14FD-4E75-89A9-8BCD68E1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8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EB40-7C7D-40E6-AC43-8D013D9C084D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422F-14FD-4E75-89A9-8BCD68E1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5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EB40-7C7D-40E6-AC43-8D013D9C084D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422F-14FD-4E75-89A9-8BCD68E1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0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EB40-7C7D-40E6-AC43-8D013D9C084D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422F-14FD-4E75-89A9-8BCD68E1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4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EB40-7C7D-40E6-AC43-8D013D9C084D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422F-14FD-4E75-89A9-8BCD68E1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4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EB40-7C7D-40E6-AC43-8D013D9C084D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422F-14FD-4E75-89A9-8BCD68E1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3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EB40-7C7D-40E6-AC43-8D013D9C084D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422F-14FD-4E75-89A9-8BCD68E1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8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EB40-7C7D-40E6-AC43-8D013D9C084D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422F-14FD-4E75-89A9-8BCD68E1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1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BEB40-7C7D-40E6-AC43-8D013D9C084D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3422F-14FD-4E75-89A9-8BCD68E1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9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hirvan-ih.gov.az/az/news/sirvan-seher-icra-hakimiyyeti-ve-azerbaycan-texniki-universiteti-arasinda-muqavile-imzalanib.html" TargetMode="External"/><Relationship Id="rId2" Type="http://schemas.openxmlformats.org/officeDocument/2006/relationships/hyperlink" Target="http://balaken-ih.gov.az/az/news/balakende-seherdaxili-hereketmobillik-planinin-hazirlanmasina-dair-isci-gorus-kecirilib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hirvan-ih.gov.az/az/news/sirvan-seher-icra-hakimiyyeti-ve-azerbaycan-texniki-universitetinin-numayendeleri-arasinda-seherdaxili-hereket-mobillik-planinin-hazirlanmasi-ile-bagli-gorulecek-islerin-semereliliyin-artirilmasi-ucun-isci-qaydada-gorus-kecirilib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000">
              <a:srgbClr val="002060"/>
            </a:gs>
            <a:gs pos="100000">
              <a:srgbClr val="002060"/>
            </a:gs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1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89045" y="4649188"/>
            <a:ext cx="5230600" cy="871718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Модуль</a:t>
            </a:r>
            <a:r>
              <a:rPr lang="az-Latn-AZ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z-Latn-AZ" sz="2400" b="1" dirty="0">
                <a:latin typeface="Arial" panose="020B0604020202020204" pitchFamily="34" charset="0"/>
                <a:cs typeface="Arial" panose="020B0604020202020204" pitchFamily="34" charset="0"/>
              </a:rPr>
              <a:t>№1 –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Тема</a:t>
            </a:r>
            <a:r>
              <a:rPr lang="az-Latn-AZ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z-Latn-AZ" sz="2400" b="1" dirty="0">
                <a:latin typeface="Arial" panose="020B0604020202020204" pitchFamily="34" charset="0"/>
                <a:cs typeface="Arial" panose="020B0604020202020204" pitchFamily="34" charset="0"/>
              </a:rPr>
              <a:t>№1 </a:t>
            </a:r>
          </a:p>
          <a:p>
            <a:pPr algn="ctr"/>
            <a:r>
              <a:rPr lang="az-Latn-AZ" sz="2400" b="1" dirty="0">
                <a:latin typeface="Arial" panose="020B0604020202020204" pitchFamily="34" charset="0"/>
                <a:cs typeface="Arial" panose="020B0604020202020204" pitchFamily="34" charset="0"/>
              </a:rPr>
              <a:t>16-20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сентябрь</a:t>
            </a:r>
            <a:r>
              <a:rPr lang="az-Latn-AZ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z-Latn-AZ" sz="2400" b="1" dirty="0">
                <a:latin typeface="Arial" panose="020B0604020202020204" pitchFamily="34" charset="0"/>
                <a:cs typeface="Arial" panose="020B0604020202020204" pitchFamily="34" charset="0"/>
              </a:rPr>
              <a:t>2024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67746" y="2083416"/>
            <a:ext cx="9339943" cy="2387600"/>
          </a:xfrm>
        </p:spPr>
        <p:txBody>
          <a:bodyPr>
            <a:normAutofit fontScale="90000"/>
          </a:bodyPr>
          <a:lstStyle/>
          <a:p>
            <a:pPr algn="l"/>
            <a:r>
              <a:rPr lang="ru-RU" sz="67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МЕТОДЫ ИССЛЕДОВАНИЯ И ЭТИКА</a:t>
            </a:r>
            <a:r>
              <a:rPr lang="az-Latn-AZ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az-Latn-AZ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z-Latn-AZ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Инженерия</a:t>
            </a:r>
            <a:r>
              <a:rPr lang="az-Latn-AZ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</a:t>
            </a:r>
            <a:endParaRPr lang="en-US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93" y="248947"/>
            <a:ext cx="993749" cy="45841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474453" y="828142"/>
            <a:ext cx="11188460" cy="17254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itle 4"/>
          <p:cNvSpPr txBox="1">
            <a:spLocks/>
          </p:cNvSpPr>
          <p:nvPr/>
        </p:nvSpPr>
        <p:spPr>
          <a:xfrm>
            <a:off x="1404762" y="277662"/>
            <a:ext cx="1830147" cy="4584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z-Latn-AZ" sz="3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ÖMÜRBOYU ÖYRƏNMƏ</a:t>
            </a:r>
          </a:p>
          <a:p>
            <a:r>
              <a:rPr lang="az-Latn-AZ" sz="23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az-Latn-AZ" sz="53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Ə K T Ə B İ </a:t>
            </a:r>
            <a:endParaRPr lang="en-US" sz="53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7850038" y="231371"/>
            <a:ext cx="3812876" cy="4584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Лектор</a:t>
            </a:r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az-Latn-AZ" sz="1600" b="1" dirty="0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Рамалданова</a:t>
            </a:r>
            <a:r>
              <a:rPr lang="ru-RU" sz="16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Нурия</a:t>
            </a:r>
            <a:endParaRPr lang="az-Latn-AZ" sz="1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44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210954" y="218049"/>
            <a:ext cx="3681663" cy="1168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i="1" dirty="0"/>
              <a:t>Академические определения</a:t>
            </a:r>
            <a:endParaRPr lang="ru-RU" sz="2400" b="1" i="1" dirty="0">
              <a:latin typeface="Arial (Azeri Lat)" panose="020B0604020202020204" pitchFamily="34" charset="-52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74453" y="1644635"/>
            <a:ext cx="5621547" cy="49953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 магистерской диссертации</a:t>
            </a:r>
          </a:p>
          <a:p>
            <a:pPr algn="ctr"/>
            <a:r>
              <a:rPr lang="ru-RU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Магистерская диссертация — это исследовательский проект, обычно выполняемый студентами, обучающимися по магистерской программе. Он служит основой для академических программ, которые позволяют им продемонстрировать свои навыки в выбранной области. Магистерская диссертация обычно уже по объему и </a:t>
            </a:r>
            <a:r>
              <a:rPr lang="ru-RU" sz="20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масштабу, </a:t>
            </a:r>
            <a:r>
              <a:rPr lang="ru-RU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чем докторская, и ее основная цель — развитие знаний в конкретной области.</a:t>
            </a:r>
            <a:endParaRPr lang="ru-RU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400800" y="1644634"/>
            <a:ext cx="5458265" cy="49953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i="1" dirty="0">
                <a:solidFill>
                  <a:schemeClr val="bg1"/>
                </a:solidFill>
              </a:rPr>
              <a:t>Определение докторской </a:t>
            </a:r>
            <a:r>
              <a:rPr lang="ru-RU" sz="2000" b="1" i="1" dirty="0">
                <a:solidFill>
                  <a:schemeClr val="bg1"/>
                </a:solidFill>
              </a:rPr>
              <a:t>диссертации</a:t>
            </a:r>
          </a:p>
          <a:p>
            <a:pPr algn="ctr"/>
            <a:r>
              <a:rPr lang="ru-RU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Докторская диссертация является кульминацией докторской программы и представляет собой высший уровень научных достижений. Это важное оригинальное исследование, которое вносит значительный вклад в существующий объем знаний в конкретной области. Докторские диссертации представляют собой комплексные, глубокие исследования, на выполнение которых часто уходит несколько лет.</a:t>
            </a:r>
            <a:endParaRPr lang="ru-RU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20" y="66568"/>
            <a:ext cx="2346385" cy="1319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066" y="66568"/>
            <a:ext cx="2434814" cy="1353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107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741820" y="529389"/>
            <a:ext cx="3910263" cy="1215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Вклад в исследования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29020" y="2769853"/>
            <a:ext cx="4511842" cy="2618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Магистерская диссертация</a:t>
            </a:r>
            <a:r>
              <a:rPr lang="ru-RU" sz="2400" b="1" dirty="0">
                <a:solidFill>
                  <a:schemeClr val="tx1"/>
                </a:solidFill>
              </a:rPr>
              <a:t>: 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Вносит вклад в существующую совокупность знаний в ограниченном масштабе, обеспечивая более глубокое понимание конкретного аспекта области.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375071" y="2769853"/>
            <a:ext cx="4499811" cy="2618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Докторская диссертация: 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вносит значительный и оригинальный вклад в эту область, часто представляя новые теории, методологии или перспективы, которые продвигают всю дисциплину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  <a:endParaRPr lang="ru-RU" sz="2400" dirty="0">
              <a:solidFill>
                <a:schemeClr val="tx1"/>
              </a:solidFill>
              <a:latin typeface="Arial (Azeri Lat)" panose="020B0604020202020204" pitchFamily="34" charset="-52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C3AA71A5-E391-2024-B5E6-9A511FC64CC0}"/>
              </a:ext>
            </a:extLst>
          </p:cNvPr>
          <p:cNvCxnSpPr/>
          <p:nvPr/>
        </p:nvCxnSpPr>
        <p:spPr>
          <a:xfrm flipH="1">
            <a:off x="3432517" y="1744579"/>
            <a:ext cx="1448972" cy="914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A85F65FC-196C-0E1F-EE86-FB920CA21609}"/>
              </a:ext>
            </a:extLst>
          </p:cNvPr>
          <p:cNvCxnSpPr>
            <a:cxnSpLocks/>
          </p:cNvCxnSpPr>
          <p:nvPr/>
        </p:nvCxnSpPr>
        <p:spPr>
          <a:xfrm>
            <a:off x="6485206" y="1744579"/>
            <a:ext cx="1166877" cy="91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89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3368841" y="529389"/>
            <a:ext cx="4307305" cy="1660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Глубина анализа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95655" y="3234640"/>
            <a:ext cx="4379495" cy="2899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Магистерская диссертация: </a:t>
            </a:r>
            <a:r>
              <a:rPr lang="ru-RU" sz="2400" dirty="0">
                <a:solidFill>
                  <a:schemeClr val="tx1"/>
                </a:solidFill>
              </a:rPr>
              <a:t>содержит углубленный анализ существующей литературы и исследований, уделяя особое внимание синтезу и интерпретации, а не новаторским открытиям.</a:t>
            </a:r>
            <a:endParaRPr lang="ru-RU" sz="2400" dirty="0">
              <a:solidFill>
                <a:schemeClr val="tx1"/>
              </a:solidFill>
              <a:latin typeface="Arial (Azeri Lat)" panose="020B0604020202020204" pitchFamily="34" charset="-52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436956" y="3234640"/>
            <a:ext cx="4379495" cy="2899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solidFill>
                  <a:schemeClr val="tx1"/>
                </a:solidFill>
              </a:rPr>
              <a:t>Докторская диссертация: </a:t>
            </a:r>
            <a:r>
              <a:rPr lang="ru-RU" sz="2200" dirty="0">
                <a:solidFill>
                  <a:schemeClr val="tx1"/>
                </a:solidFill>
              </a:rPr>
              <a:t>требует обширного обзора существующей литературы, но также предполагает создание новых знаний посредством эмпирических исследований, экспериментов или разработки новых </a:t>
            </a:r>
            <a:r>
              <a:rPr lang="ru-RU" sz="2200" dirty="0" smtClean="0">
                <a:solidFill>
                  <a:schemeClr val="tx1"/>
                </a:solidFill>
              </a:rPr>
              <a:t>теорий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  <a:endParaRPr lang="ru-RU" sz="2200" dirty="0">
              <a:solidFill>
                <a:schemeClr val="tx1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AF4DCAA0-A112-1388-9120-86E743EE115E}"/>
              </a:ext>
            </a:extLst>
          </p:cNvPr>
          <p:cNvCxnSpPr/>
          <p:nvPr/>
        </p:nvCxnSpPr>
        <p:spPr>
          <a:xfrm flipH="1">
            <a:off x="3378467" y="2255086"/>
            <a:ext cx="1448972" cy="914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86A3FA06-FC95-D815-2C07-F306E64A6EF4}"/>
              </a:ext>
            </a:extLst>
          </p:cNvPr>
          <p:cNvCxnSpPr>
            <a:cxnSpLocks/>
          </p:cNvCxnSpPr>
          <p:nvPr/>
        </p:nvCxnSpPr>
        <p:spPr>
          <a:xfrm>
            <a:off x="6611816" y="2189747"/>
            <a:ext cx="1166877" cy="91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47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3814011" y="391027"/>
            <a:ext cx="3537284" cy="1239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Arial (Azeri Lat)" panose="020B0604020202020204" pitchFamily="34" charset="-52"/>
              </a:rPr>
              <a:t>Охват времени</a:t>
            </a:r>
            <a:endParaRPr lang="ru-RU" sz="2400" b="1" dirty="0">
              <a:latin typeface="Arial (Azeri Lat)" panose="020B0604020202020204" pitchFamily="34" charset="-52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84414" y="2728484"/>
            <a:ext cx="4199021" cy="249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Магистерская диссертация: Студенты получают степень магистра за один-два года.</a:t>
            </a:r>
            <a:endParaRPr lang="ru-RU" sz="2400" dirty="0">
              <a:solidFill>
                <a:schemeClr val="tx1"/>
              </a:solidFill>
              <a:latin typeface="Arial (Azeri Lat)" panose="020B0604020202020204" pitchFamily="34" charset="-52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096000" y="2738510"/>
            <a:ext cx="4199021" cy="2479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Докторская диссертация: многолетняя работа, на завершение которой часто уходит от трех до семи лет и более, включая исследования и написание диссертации.</a:t>
            </a:r>
            <a:endParaRPr lang="ru-RU" sz="2400" dirty="0">
              <a:solidFill>
                <a:schemeClr val="tx1"/>
              </a:solidFill>
              <a:latin typeface="Arial (Azeri Lat)" panose="020B0604020202020204" pitchFamily="34" charset="-52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0FE87B75-5E0B-EC5E-E254-DE489D62FD29}"/>
              </a:ext>
            </a:extLst>
          </p:cNvPr>
          <p:cNvCxnSpPr/>
          <p:nvPr/>
        </p:nvCxnSpPr>
        <p:spPr>
          <a:xfrm flipH="1">
            <a:off x="3419222" y="1630279"/>
            <a:ext cx="1448972" cy="914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CE73ED9B-051A-446B-1027-01A422F4BAA6}"/>
              </a:ext>
            </a:extLst>
          </p:cNvPr>
          <p:cNvCxnSpPr>
            <a:cxnSpLocks/>
          </p:cNvCxnSpPr>
          <p:nvPr/>
        </p:nvCxnSpPr>
        <p:spPr>
          <a:xfrm>
            <a:off x="6485207" y="1630279"/>
            <a:ext cx="1166877" cy="91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04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3814011" y="391027"/>
            <a:ext cx="4008520" cy="1239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Оригинальность и новаторство</a:t>
            </a:r>
            <a:endParaRPr lang="ru-RU" sz="2400" b="1" dirty="0">
              <a:latin typeface="Arial (Azeri Lat)" panose="020B0604020202020204" pitchFamily="34" charset="-52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42211" y="2939222"/>
            <a:ext cx="4199021" cy="2093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Магистерская диссертация: Подчеркивает способность студента эффективно применять существующие знания и методы исследования.</a:t>
            </a:r>
            <a:endParaRPr lang="ru-RU" sz="2400" dirty="0">
              <a:solidFill>
                <a:schemeClr val="tx1"/>
              </a:solidFill>
              <a:latin typeface="Arial (Azeri Lat)" panose="020B0604020202020204" pitchFamily="34" charset="-52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478974" y="3037696"/>
            <a:ext cx="4199021" cy="2093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Докторская диссертация: требует высокой степени оригинальности и новаторства, продвигая науку за пределы области.</a:t>
            </a:r>
            <a:endParaRPr lang="ru-RU" sz="2400" dirty="0">
              <a:solidFill>
                <a:schemeClr val="tx1"/>
              </a:solidFill>
              <a:latin typeface="Arial (Azeri Lat)" panose="020B0604020202020204" pitchFamily="34" charset="-52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C1F5FD9C-17B2-0539-AD02-C6F0D01EE100}"/>
              </a:ext>
            </a:extLst>
          </p:cNvPr>
          <p:cNvCxnSpPr>
            <a:cxnSpLocks/>
          </p:cNvCxnSpPr>
          <p:nvPr/>
        </p:nvCxnSpPr>
        <p:spPr>
          <a:xfrm>
            <a:off x="6822832" y="1827643"/>
            <a:ext cx="1166877" cy="91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E8706E0D-53EA-846C-28CA-4EE953782970}"/>
              </a:ext>
            </a:extLst>
          </p:cNvPr>
          <p:cNvCxnSpPr/>
          <p:nvPr/>
        </p:nvCxnSpPr>
        <p:spPr>
          <a:xfrm flipH="1">
            <a:off x="3419222" y="1827642"/>
            <a:ext cx="1448972" cy="914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6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3814011" y="137808"/>
            <a:ext cx="4402694" cy="1239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b="1" dirty="0"/>
              <a:t>Публикационный потенциал</a:t>
            </a:r>
            <a:endParaRPr lang="en-US" sz="2800" b="1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38599" y="2067953"/>
            <a:ext cx="4944053" cy="465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>
                <a:solidFill>
                  <a:schemeClr val="tx1"/>
                </a:solidFill>
              </a:rPr>
              <a:t>Магистерская диссертация: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- Статья</a:t>
            </a:r>
            <a:r>
              <a:rPr lang="ru-RU" sz="2400" dirty="0">
                <a:solidFill>
                  <a:schemeClr val="tx1"/>
                </a:solidFill>
              </a:rPr>
              <a:t>, опубликованная в научном журнале или материалах конференции (определяется вузом)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-Требования </a:t>
            </a:r>
            <a:r>
              <a:rPr lang="ru-RU" sz="2400" dirty="0">
                <a:solidFill>
                  <a:schemeClr val="tx1"/>
                </a:solidFill>
              </a:rPr>
              <a:t>варьируются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-Может являться товаром или же товар </a:t>
            </a:r>
            <a:r>
              <a:rPr lang="ru-RU" sz="2400" dirty="0">
                <a:solidFill>
                  <a:schemeClr val="tx1"/>
                </a:solidFill>
              </a:rPr>
              <a:t>может быть представлен на заключительном этапе защиты.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-Тщательное </a:t>
            </a:r>
            <a:r>
              <a:rPr lang="ru-RU" sz="2400" dirty="0">
                <a:solidFill>
                  <a:schemeClr val="tx1"/>
                </a:solidFill>
              </a:rPr>
              <a:t>систематическое исследование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150706" y="2067953"/>
            <a:ext cx="4402694" cy="4652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b="1" dirty="0">
                <a:solidFill>
                  <a:schemeClr val="tx1"/>
                </a:solidFill>
              </a:rPr>
              <a:t>Докторская диссертация:</a:t>
            </a:r>
          </a:p>
          <a:p>
            <a:r>
              <a:rPr lang="ru-RU" sz="2200" dirty="0" smtClean="0">
                <a:solidFill>
                  <a:schemeClr val="tx1"/>
                </a:solidFill>
              </a:rPr>
              <a:t>-Это </a:t>
            </a:r>
            <a:r>
              <a:rPr lang="ru-RU" sz="2200" dirty="0">
                <a:solidFill>
                  <a:schemeClr val="tx1"/>
                </a:solidFill>
              </a:rPr>
              <a:t>требует высокой степени оригинальности и новаторства, продвигая науку за пределы области.</a:t>
            </a:r>
          </a:p>
          <a:p>
            <a:r>
              <a:rPr lang="ru-RU" sz="2200" b="1" dirty="0" smtClean="0">
                <a:solidFill>
                  <a:schemeClr val="tx1"/>
                </a:solidFill>
              </a:rPr>
              <a:t>-</a:t>
            </a:r>
            <a:r>
              <a:rPr lang="ru-RU" sz="2200" dirty="0" smtClean="0">
                <a:solidFill>
                  <a:schemeClr val="tx1"/>
                </a:solidFill>
              </a:rPr>
              <a:t>Публикация </a:t>
            </a:r>
            <a:r>
              <a:rPr lang="ru-RU" sz="2200" dirty="0">
                <a:solidFill>
                  <a:schemeClr val="tx1"/>
                </a:solidFill>
              </a:rPr>
              <a:t>статей в </a:t>
            </a:r>
            <a:r>
              <a:rPr lang="ru-RU" sz="2200" dirty="0" err="1">
                <a:solidFill>
                  <a:schemeClr val="tx1"/>
                </a:solidFill>
              </a:rPr>
              <a:t>высокоиндексных</a:t>
            </a:r>
            <a:r>
              <a:rPr lang="ru-RU" sz="2200" dirty="0">
                <a:solidFill>
                  <a:schemeClr val="tx1"/>
                </a:solidFill>
              </a:rPr>
              <a:t> журналах и материалов конференций в соответствии с требованиями </a:t>
            </a:r>
            <a:endParaRPr lang="ru-RU" sz="2200" dirty="0" smtClean="0">
              <a:solidFill>
                <a:schemeClr val="tx1"/>
              </a:solidFill>
            </a:endParaRPr>
          </a:p>
          <a:p>
            <a:r>
              <a:rPr lang="ru-RU" sz="2200" dirty="0" smtClean="0">
                <a:solidFill>
                  <a:schemeClr val="tx1"/>
                </a:solidFill>
              </a:rPr>
              <a:t>-Серьезные </a:t>
            </a:r>
            <a:r>
              <a:rPr lang="ru-RU" sz="2200" dirty="0">
                <a:solidFill>
                  <a:schemeClr val="tx1"/>
                </a:solidFill>
              </a:rPr>
              <a:t>систематические исследования и НАУЧНЫЕ ИННОВАЦИИ</a:t>
            </a:r>
            <a:endParaRPr lang="ru-RU" sz="2200" dirty="0">
              <a:solidFill>
                <a:schemeClr val="tx1"/>
              </a:solidFill>
              <a:latin typeface="Arial (Azeri Lat)" panose="020B0604020202020204" pitchFamily="34" charset="-52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C08B0A89-8173-C446-53A1-C54195DB8DCE}"/>
              </a:ext>
            </a:extLst>
          </p:cNvPr>
          <p:cNvCxnSpPr>
            <a:cxnSpLocks/>
          </p:cNvCxnSpPr>
          <p:nvPr/>
        </p:nvCxnSpPr>
        <p:spPr>
          <a:xfrm flipH="1">
            <a:off x="3814011" y="1377060"/>
            <a:ext cx="1124522" cy="536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22A80203-13F1-349A-542B-B93FB622CFE8}"/>
              </a:ext>
            </a:extLst>
          </p:cNvPr>
          <p:cNvCxnSpPr>
            <a:cxnSpLocks/>
          </p:cNvCxnSpPr>
          <p:nvPr/>
        </p:nvCxnSpPr>
        <p:spPr>
          <a:xfrm>
            <a:off x="7059236" y="1454433"/>
            <a:ext cx="1157469" cy="53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542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38223" y="58847"/>
            <a:ext cx="1175961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1.1: Диссертация магистра в области инженерии Название: «Проектирование и оптимизация системы водяного насоса на солнечных батареях для сельских районов»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Обзор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Эта магистерская диссертация исследует проектирование и оптимизацию системы водяного насоса на солнечных батареях, специально предназначенной для сельских районов с ограниченным доступом к электроэнергии. Исследование сосредоточено на оптимизации эффективности системы с использованием существующих солнечных технологий и включает в себя случай исследования конкретного сельского сообщества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Пример 1.2: Диссертация доктора философии в области инженерии Название: «Инновационные алгоритмы для повышения эффективности солнечных фотогальванических систем в условиях переменной погоды» </a:t>
            </a:r>
            <a:endParaRPr lang="en-US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Обзор: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Эта диссертация доктора философии разрабатывает новые алгоритмы для улучшения эффективности солнечных фотогальванических (ФГ) систем, особенно в условиях колеблющейся погоды. Исследование включает обширные симуляции, разработку алгоритмов и экспериментальную проверку, чтобы предложить новый метод, значительно улучшающий производительность ФГ систем. Работа вносит новый вклад в область возобновляемой энергетики.</a:t>
            </a:r>
          </a:p>
        </p:txBody>
      </p:sp>
    </p:spTree>
    <p:extLst>
      <p:ext uri="{BB962C8B-B14F-4D97-AF65-F5344CB8AC3E}">
        <p14:creationId xmlns:p14="http://schemas.microsoft.com/office/powerpoint/2010/main" val="2495559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6381" y="1137419"/>
            <a:ext cx="114792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Arial Azeri"/>
              </a:rPr>
              <a:t>“</a:t>
            </a:r>
            <a:r>
              <a:rPr lang="ru-RU" sz="2400" b="1" dirty="0"/>
              <a:t>Использование нейронных сетей при анализе и прогнозировании базовой добычи и ГТМ (геолого-технических мероприятий</a:t>
            </a:r>
            <a:r>
              <a:rPr lang="en-US" sz="2400" b="1" dirty="0" smtClean="0"/>
              <a:t>”</a:t>
            </a:r>
            <a:endParaRPr lang="ru-RU" sz="2400" b="1" dirty="0"/>
          </a:p>
        </p:txBody>
      </p:sp>
      <p:sp>
        <p:nvSpPr>
          <p:cNvPr id="2" name="Овал 3">
            <a:extLst>
              <a:ext uri="{FF2B5EF4-FFF2-40B4-BE49-F238E27FC236}">
                <a16:creationId xmlns:a16="http://schemas.microsoft.com/office/drawing/2014/main" xmlns="" id="{E5D5E089-AFA1-6BB1-74B0-BB22042682DD}"/>
              </a:ext>
            </a:extLst>
          </p:cNvPr>
          <p:cNvSpPr/>
          <p:nvPr/>
        </p:nvSpPr>
        <p:spPr>
          <a:xfrm>
            <a:off x="3122444" y="174806"/>
            <a:ext cx="5947109" cy="862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>
                <a:latin typeface="Arial Azeri"/>
              </a:rPr>
              <a:t>Пример магистерской диссертации</a:t>
            </a:r>
            <a:endParaRPr lang="en-US" sz="2400" b="1" dirty="0">
              <a:latin typeface="Arial Aze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68" t="28703" r="13924" b="8217"/>
          <a:stretch/>
        </p:blipFill>
        <p:spPr bwMode="auto">
          <a:xfrm>
            <a:off x="3774558" y="1968416"/>
            <a:ext cx="5645889" cy="4655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123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3">
            <a:extLst>
              <a:ext uri="{FF2B5EF4-FFF2-40B4-BE49-F238E27FC236}">
                <a16:creationId xmlns:a16="http://schemas.microsoft.com/office/drawing/2014/main" xmlns="" id="{A8FAF9D2-2863-51CA-5CBC-BCB4CB1552F9}"/>
              </a:ext>
            </a:extLst>
          </p:cNvPr>
          <p:cNvSpPr/>
          <p:nvPr/>
        </p:nvSpPr>
        <p:spPr>
          <a:xfrm>
            <a:off x="1800665" y="135436"/>
            <a:ext cx="8834510" cy="862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>
                <a:latin typeface="Arial Azeri"/>
              </a:rPr>
              <a:t>Пример докторской диссертации</a:t>
            </a:r>
            <a:endParaRPr lang="en-US" sz="2400" b="1" dirty="0">
              <a:latin typeface="Arial Azeri"/>
            </a:endParaRPr>
          </a:p>
        </p:txBody>
      </p:sp>
      <p:pic>
        <p:nvPicPr>
          <p:cNvPr id="5" name="Picture 2" descr="Правила оформления докторской диссертации по ГОСТу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67"/>
          <a:stretch/>
        </p:blipFill>
        <p:spPr bwMode="auto">
          <a:xfrm>
            <a:off x="520994" y="1398657"/>
            <a:ext cx="5172075" cy="492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Правила оформления докторской диссертации по ГОСТу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6"/>
          <a:stretch/>
        </p:blipFill>
        <p:spPr bwMode="auto">
          <a:xfrm>
            <a:off x="5926986" y="1743739"/>
            <a:ext cx="5172075" cy="448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343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3158120" y="1577399"/>
            <a:ext cx="4860465" cy="42606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Arial Azeri"/>
              </a:rPr>
              <a:t>Вопрос исследования (постановка проблемы)</a:t>
            </a:r>
          </a:p>
        </p:txBody>
      </p:sp>
      <p:sp>
        <p:nvSpPr>
          <p:cNvPr id="5" name="Овал 4"/>
          <p:cNvSpPr/>
          <p:nvPr/>
        </p:nvSpPr>
        <p:spPr>
          <a:xfrm>
            <a:off x="4072271" y="4794448"/>
            <a:ext cx="2434856" cy="180166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 Azeri"/>
              </a:rPr>
              <a:t>обоснование исследования</a:t>
            </a:r>
          </a:p>
        </p:txBody>
      </p:sp>
      <p:sp>
        <p:nvSpPr>
          <p:cNvPr id="6" name="Овал 5"/>
          <p:cNvSpPr/>
          <p:nvPr/>
        </p:nvSpPr>
        <p:spPr>
          <a:xfrm>
            <a:off x="1212112" y="4203815"/>
            <a:ext cx="2697637" cy="15655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  <a:latin typeface="Arial Azeri"/>
              </a:rPr>
              <a:t>теоретическая или концептуальная основа</a:t>
            </a:r>
          </a:p>
        </p:txBody>
      </p:sp>
      <p:sp>
        <p:nvSpPr>
          <p:cNvPr id="7" name="Овал 6"/>
          <p:cNvSpPr/>
          <p:nvPr/>
        </p:nvSpPr>
        <p:spPr>
          <a:xfrm>
            <a:off x="6678883" y="4328090"/>
            <a:ext cx="2679403" cy="16341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 Azeri"/>
              </a:rPr>
              <a:t>выявление пробела в исследованиях</a:t>
            </a:r>
          </a:p>
        </p:txBody>
      </p:sp>
      <p:sp>
        <p:nvSpPr>
          <p:cNvPr id="8" name="Овал 7"/>
          <p:cNvSpPr/>
          <p:nvPr/>
        </p:nvSpPr>
        <p:spPr>
          <a:xfrm>
            <a:off x="3545058" y="230170"/>
            <a:ext cx="2346314" cy="18016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Arial Azeri"/>
              </a:rPr>
              <a:t>Сбор данных</a:t>
            </a:r>
          </a:p>
        </p:txBody>
      </p:sp>
      <p:sp>
        <p:nvSpPr>
          <p:cNvPr id="9" name="Овал 8"/>
          <p:cNvSpPr/>
          <p:nvPr/>
        </p:nvSpPr>
        <p:spPr>
          <a:xfrm>
            <a:off x="1435395" y="1823813"/>
            <a:ext cx="2419415" cy="16607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 Azeri"/>
              </a:rPr>
              <a:t>результаты исследований</a:t>
            </a:r>
          </a:p>
        </p:txBody>
      </p:sp>
      <p:sp>
        <p:nvSpPr>
          <p:cNvPr id="10" name="Овал 9"/>
          <p:cNvSpPr/>
          <p:nvPr/>
        </p:nvSpPr>
        <p:spPr>
          <a:xfrm>
            <a:off x="7198242" y="1816570"/>
            <a:ext cx="2636874" cy="18760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schemeClr val="tx1"/>
                </a:solidFill>
                <a:latin typeface="Arial Azeri"/>
              </a:rPr>
              <a:t>Вопрос исследования</a:t>
            </a:r>
          </a:p>
        </p:txBody>
      </p:sp>
      <p:sp>
        <p:nvSpPr>
          <p:cNvPr id="11" name="Овал 10"/>
          <p:cNvSpPr/>
          <p:nvPr/>
        </p:nvSpPr>
        <p:spPr>
          <a:xfrm>
            <a:off x="5465136" y="279230"/>
            <a:ext cx="2397688" cy="17035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  <a:latin typeface="Arial Azeri"/>
              </a:rPr>
              <a:t>цель исследования</a:t>
            </a: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xmlns="" id="{E19A1F8B-D614-5020-F638-C9E15C6A3E79}"/>
              </a:ext>
            </a:extLst>
          </p:cNvPr>
          <p:cNvSpPr/>
          <p:nvPr/>
        </p:nvSpPr>
        <p:spPr>
          <a:xfrm rot="5706469">
            <a:off x="7736110" y="997871"/>
            <a:ext cx="813816" cy="868680"/>
          </a:xfrm>
          <a:prstGeom prst="bentArrow">
            <a:avLst>
              <a:gd name="adj1" fmla="val 25000"/>
              <a:gd name="adj2" fmla="val 22326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xmlns="" id="{EC84CCDE-214A-C237-5277-15D440EA0413}"/>
              </a:ext>
            </a:extLst>
          </p:cNvPr>
          <p:cNvSpPr/>
          <p:nvPr/>
        </p:nvSpPr>
        <p:spPr>
          <a:xfrm rot="7379598">
            <a:off x="8438248" y="3709245"/>
            <a:ext cx="1049648" cy="736209"/>
          </a:xfrm>
          <a:prstGeom prst="bentArrow">
            <a:avLst>
              <a:gd name="adj1" fmla="val 25000"/>
              <a:gd name="adj2" fmla="val 22326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xmlns="" id="{E9A88481-CD0E-7922-DF7D-0A76F5D20C94}"/>
              </a:ext>
            </a:extLst>
          </p:cNvPr>
          <p:cNvSpPr/>
          <p:nvPr/>
        </p:nvSpPr>
        <p:spPr>
          <a:xfrm rot="12179690">
            <a:off x="6278644" y="5583907"/>
            <a:ext cx="1049648" cy="736209"/>
          </a:xfrm>
          <a:prstGeom prst="bentArrow">
            <a:avLst>
              <a:gd name="adj1" fmla="val 25000"/>
              <a:gd name="adj2" fmla="val 22326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xmlns="" id="{FD203FF0-614D-B57C-A7B5-3F72E27E439F}"/>
              </a:ext>
            </a:extLst>
          </p:cNvPr>
          <p:cNvSpPr/>
          <p:nvPr/>
        </p:nvSpPr>
        <p:spPr>
          <a:xfrm rot="13862480">
            <a:off x="3329986" y="5620173"/>
            <a:ext cx="1049648" cy="736209"/>
          </a:xfrm>
          <a:prstGeom prst="bentArrow">
            <a:avLst>
              <a:gd name="adj1" fmla="val 25000"/>
              <a:gd name="adj2" fmla="val 22326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xmlns="" id="{2D3BFB57-3541-D2CC-1F11-BE4873E9B878}"/>
              </a:ext>
            </a:extLst>
          </p:cNvPr>
          <p:cNvSpPr/>
          <p:nvPr/>
        </p:nvSpPr>
        <p:spPr>
          <a:xfrm rot="17133064">
            <a:off x="1761222" y="3337147"/>
            <a:ext cx="900938" cy="682425"/>
          </a:xfrm>
          <a:prstGeom prst="bentArrow">
            <a:avLst>
              <a:gd name="adj1" fmla="val 25000"/>
              <a:gd name="adj2" fmla="val 22326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xmlns="" id="{633F48B5-FBC6-9898-0564-15F41DEA0FF7}"/>
              </a:ext>
            </a:extLst>
          </p:cNvPr>
          <p:cNvSpPr/>
          <p:nvPr/>
        </p:nvSpPr>
        <p:spPr>
          <a:xfrm rot="20432511">
            <a:off x="2835732" y="1122821"/>
            <a:ext cx="805699" cy="618780"/>
          </a:xfrm>
          <a:prstGeom prst="bentArrow">
            <a:avLst>
              <a:gd name="adj1" fmla="val 25000"/>
              <a:gd name="adj2" fmla="val 22326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66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810" y="914175"/>
            <a:ext cx="7747371" cy="5366309"/>
          </a:xfrm>
        </p:spPr>
        <p:txBody>
          <a:bodyPr>
            <a:normAutofit lnSpcReduction="10000"/>
          </a:bodyPr>
          <a:lstStyle/>
          <a:p>
            <a:pPr marL="396875" indent="-396875">
              <a:buFont typeface="Wingdings" panose="05000000000000000000" pitchFamily="2" charset="2"/>
              <a:buChar char="Ø"/>
            </a:pP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Рамалданова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Нурия</a:t>
            </a:r>
            <a:endParaRPr lang="az-Latn-AZ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6875" indent="-396875">
              <a:buFont typeface="Wingdings" panose="05000000000000000000" pitchFamily="2" charset="2"/>
              <a:buChar char="Ø"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Магистр в сфере Управления Контроля  качества</a:t>
            </a:r>
            <a:endParaRPr lang="az-Latn-AZ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Wingdings"/>
              <a:buChar char=""/>
            </a:pP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LinkedIn</a:t>
            </a:r>
            <a:r>
              <a:rPr lang="az-Latn-AZ" sz="17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https://www.linkedin.com/in/nuriyya-ramaldanova-30120218a/ </a:t>
            </a:r>
            <a:endParaRPr lang="az-Latn-AZ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Wingdings"/>
              <a:buChar char=""/>
            </a:pPr>
            <a:r>
              <a:rPr lang="az-Latn-AZ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E-poçt: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nura.saga@mail.ru</a:t>
            </a:r>
            <a:endParaRPr lang="az-Latn-A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Я,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Рамалданова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Нурия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окончила Азербайджанский Государственный Университет Нефти и Промышленности в 2017-2021 годах по специальности «Инженерия по метрологии, стандартизации и сертификации», а в 2022-2024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годах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степень магистра этого  же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университета по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специальности «Контроль качества, методы и системы диагностики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».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2019 года работаю преподавателем STEAM в разных частных школах. С октября 2021 года по июнь 2022 года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начала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работать преподавателем кафедры «Приборостроение» Азербайджанского государственного университета нефти и промышленности.</a:t>
            </a:r>
          </a:p>
          <a:p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С 09.10.2024 года я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начала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работать в Азербайджанском Техническом Университете в качестве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преподавателя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штатного расписания, преподающего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предмет «Методы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исследования и этика» в Школе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Непрерывного Обучения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38546" y="94892"/>
            <a:ext cx="5230600" cy="62700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Лектор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blob:https://web.whatsapp.com/7d051337-e705-492b-a65f-84a2dc682b2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blob:https://web.whatsapp.com/7d051337-e705-492b-a65f-84a2dc682b2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blob:https://web.whatsapp.com/7d051337-e705-492b-a65f-84a2dc682b2d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12" t="31155" b="30932"/>
          <a:stretch/>
        </p:blipFill>
        <p:spPr>
          <a:xfrm>
            <a:off x="8135181" y="967078"/>
            <a:ext cx="3919800" cy="260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87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ow to Write the Research Questions - Tips &amp; Exampl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45" r="76760"/>
          <a:stretch/>
        </p:blipFill>
        <p:spPr bwMode="auto">
          <a:xfrm>
            <a:off x="155575" y="50990"/>
            <a:ext cx="1515649" cy="224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Овал 4"/>
          <p:cNvSpPr/>
          <p:nvPr/>
        </p:nvSpPr>
        <p:spPr>
          <a:xfrm>
            <a:off x="3078315" y="90928"/>
            <a:ext cx="5736921" cy="14279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Azeri"/>
              </a:rPr>
              <a:t>Как написать исследовательский вопрос?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67763" y="2307984"/>
            <a:ext cx="2617940" cy="11148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Arial Azeri"/>
                <a:ea typeface="Times New Roman" panose="02020603050405020304" pitchFamily="18" charset="0"/>
                <a:cs typeface="Times New Roman" panose="02020603050405020304" pitchFamily="18" charset="0"/>
              </a:rPr>
              <a:t>Выбор темы исследования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64467" y="4152795"/>
            <a:ext cx="3144966" cy="11148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tx1"/>
                </a:solidFill>
                <a:latin typeface="Arial Azeri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Определить практическую проблему исследования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896066" y="5385019"/>
            <a:ext cx="2832907" cy="11148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Arial Azeri"/>
                <a:ea typeface="Times New Roman" panose="02020603050405020304" pitchFamily="18" charset="0"/>
                <a:cs typeface="Times New Roman" panose="02020603050405020304" pitchFamily="18" charset="0"/>
              </a:rPr>
              <a:t>Сосредоточьтесь на выбранной </a:t>
            </a:r>
            <a:r>
              <a:rPr lang="ru-RU" sz="2400" b="1" dirty="0" smtClean="0">
                <a:solidFill>
                  <a:schemeClr val="tx1"/>
                </a:solidFill>
                <a:latin typeface="Arial Azeri"/>
                <a:ea typeface="Times New Roman" panose="02020603050405020304" pitchFamily="18" charset="0"/>
                <a:cs typeface="Times New Roman" panose="02020603050405020304" pitchFamily="18" charset="0"/>
              </a:rPr>
              <a:t>вами проблеме</a:t>
            </a:r>
            <a:endParaRPr lang="ru-RU" sz="2400" b="1" dirty="0">
              <a:solidFill>
                <a:schemeClr val="tx1"/>
              </a:solidFill>
              <a:latin typeface="Arial Azeri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780335" y="5379157"/>
            <a:ext cx="3558225" cy="11148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Arial Azeri"/>
                <a:ea typeface="Times New Roman" panose="02020603050405020304" pitchFamily="18" charset="0"/>
                <a:cs typeface="Times New Roman" panose="02020603050405020304" pitchFamily="18" charset="0"/>
              </a:rPr>
              <a:t>Прочтите соответствующие статьи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D0F63B0-8632-1D3F-3FD0-D8BA0DE4CEB9}"/>
              </a:ext>
            </a:extLst>
          </p:cNvPr>
          <p:cNvSpPr/>
          <p:nvPr/>
        </p:nvSpPr>
        <p:spPr>
          <a:xfrm>
            <a:off x="5277731" y="1733078"/>
            <a:ext cx="6710290" cy="2610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az-Latn-AZ" sz="2400" i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</a:t>
            </a:r>
            <a:r>
              <a:rPr lang="ru-RU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ru-RU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внедрение новых методов охлаждения влияет на производительность и долговечность современных компьютеров</a:t>
            </a:r>
            <a:r>
              <a:rPr lang="ru-RU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just"/>
            <a:r>
              <a:rPr lang="az-Latn-AZ" sz="2400" i="1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az-Latn-AZ" sz="24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ru-RU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воздействие ультрафиолетового излучения влияет на мутации в ДНК бактерий?</a:t>
            </a:r>
            <a:endParaRPr lang="ru-RU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12D38A4F-DE82-0CBB-BE45-64266D2B2DD2}"/>
              </a:ext>
            </a:extLst>
          </p:cNvPr>
          <p:cNvSpPr/>
          <p:nvPr/>
        </p:nvSpPr>
        <p:spPr>
          <a:xfrm>
            <a:off x="3367896" y="2692581"/>
            <a:ext cx="1770762" cy="3456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xmlns="" id="{DB167667-2DD1-A231-D189-D0781AF69148}"/>
              </a:ext>
            </a:extLst>
          </p:cNvPr>
          <p:cNvSpPr/>
          <p:nvPr/>
        </p:nvSpPr>
        <p:spPr>
          <a:xfrm rot="4491874">
            <a:off x="10556102" y="4592915"/>
            <a:ext cx="900926" cy="444164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xmlns="" id="{FB6E20A1-96A8-910A-27B5-457F0DA005BC}"/>
              </a:ext>
            </a:extLst>
          </p:cNvPr>
          <p:cNvSpPr/>
          <p:nvPr/>
        </p:nvSpPr>
        <p:spPr>
          <a:xfrm>
            <a:off x="6728973" y="5781821"/>
            <a:ext cx="839445" cy="30948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xmlns="" id="{1EB24259-0D6B-7776-BD56-A69670E46B76}"/>
              </a:ext>
            </a:extLst>
          </p:cNvPr>
          <p:cNvSpPr/>
          <p:nvPr/>
        </p:nvSpPr>
        <p:spPr>
          <a:xfrm rot="12151301">
            <a:off x="2277723" y="5649672"/>
            <a:ext cx="1477108" cy="47830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20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5049" y="317825"/>
            <a:ext cx="10515600" cy="6222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Вопросы исследования</a:t>
            </a:r>
            <a:endParaRPr lang="az-Latn-AZ" dirty="0"/>
          </a:p>
          <a:p>
            <a:endParaRPr lang="az-Latn-AZ" dirty="0"/>
          </a:p>
          <a:p>
            <a:endParaRPr lang="az-Latn-AZ" dirty="0"/>
          </a:p>
          <a:p>
            <a:endParaRPr lang="az-Latn-AZ" dirty="0"/>
          </a:p>
          <a:p>
            <a:endParaRPr lang="az-Latn-AZ" dirty="0"/>
          </a:p>
          <a:p>
            <a:endParaRPr lang="az-Latn-AZ" dirty="0"/>
          </a:p>
          <a:p>
            <a:endParaRPr lang="az-Latn-AZ" dirty="0"/>
          </a:p>
          <a:p>
            <a:pPr marL="0" indent="0" algn="just">
              <a:buNone/>
            </a:pPr>
            <a:endParaRPr lang="ru-RU" b="1" i="1" dirty="0" smtClean="0"/>
          </a:p>
          <a:p>
            <a:pPr marL="0" indent="0" algn="just">
              <a:buNone/>
            </a:pPr>
            <a:r>
              <a:rPr lang="ru-RU" b="1" i="1" dirty="0"/>
              <a:t>Первый вопрос недостаточно конкретен. Второй вопрос больше подходит для исследований с использованием сбора качественных и количественных данных.</a:t>
            </a:r>
          </a:p>
          <a:p>
            <a:pPr marL="0" indent="0" algn="just">
              <a:buNone/>
            </a:pPr>
            <a:r>
              <a:rPr lang="ru-RU" b="1" i="1" dirty="0"/>
              <a:t>Сколько исследовательских вопросов может быть в магистерской диссертации?</a:t>
            </a:r>
          </a:p>
        </p:txBody>
      </p:sp>
      <p:sp>
        <p:nvSpPr>
          <p:cNvPr id="4" name="Стрелка вправо 3"/>
          <p:cNvSpPr/>
          <p:nvPr/>
        </p:nvSpPr>
        <p:spPr>
          <a:xfrm>
            <a:off x="676405" y="1114817"/>
            <a:ext cx="6513535" cy="1753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ru-R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Какое влияние социальные сети оказывают на ваше мышление?</a:t>
            </a:r>
            <a:endParaRPr lang="az-Latn-AZ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Стрелка влево 4"/>
          <p:cNvSpPr/>
          <p:nvPr/>
        </p:nvSpPr>
        <p:spPr>
          <a:xfrm>
            <a:off x="3169085" y="2497196"/>
            <a:ext cx="7793082" cy="17285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ежедневное использование </a:t>
            </a:r>
            <a:r>
              <a:rPr lang="ru-RU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Твиттера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влияет на концентрацию внимания детей 12–16 лет?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404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87" y="123585"/>
            <a:ext cx="5959415" cy="954717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az-Latn-AZ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Магистр или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Докторонтура</a:t>
            </a:r>
            <a:r>
              <a:rPr lang="az-Latn-AZ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746" y="1239028"/>
            <a:ext cx="11644223" cy="4997869"/>
          </a:xfrm>
        </p:spPr>
        <p:txBody>
          <a:bodyPr>
            <a:normAutofit/>
          </a:bodyPr>
          <a:lstStyle/>
          <a:p>
            <a:pPr marL="396875" indent="-396875">
              <a:buFont typeface="Wingdings" panose="05000000000000000000" pitchFamily="2" charset="2"/>
              <a:buChar char="Ø"/>
            </a:pPr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Итак, к какой специализации (специализациям) могут относиться эти темы в </a:t>
            </a:r>
            <a:r>
              <a:rPr lang="ru-RU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АзТУ</a:t>
            </a:r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396875" indent="-396875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Исследование беспилотных транспортных </a:t>
            </a:r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средств</a:t>
            </a:r>
          </a:p>
          <a:p>
            <a:pPr marL="396875" indent="-396875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Это узкоспециализированные исследования или междисциплинарные? Обоснуйте свое мнение</a:t>
            </a:r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.</a:t>
            </a:r>
          </a:p>
          <a:p>
            <a:pPr marL="396875" indent="-396875">
              <a:buFont typeface="Wingdings" panose="05000000000000000000" pitchFamily="2" charset="2"/>
              <a:buChar char="Ø"/>
            </a:pPr>
            <a:endParaRPr lang="ru-RU" dirty="0">
              <a:solidFill>
                <a:srgbClr val="FF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96875" indent="-396875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Повышение </a:t>
            </a:r>
            <a:r>
              <a:rPr lang="ru-RU" dirty="0" err="1">
                <a:solidFill>
                  <a:srgbClr val="FF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энергоэффективности</a:t>
            </a:r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1-го учебного корпуса</a:t>
            </a:r>
          </a:p>
          <a:p>
            <a:pPr marL="396875" indent="-396875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Это узкоспециализированные исследования или междисциплинарные? Обоснуйте свое мнение.</a:t>
            </a:r>
            <a:endParaRPr lang="ru-RU" dirty="0" smtClean="0">
              <a:solidFill>
                <a:srgbClr val="FF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indent="0">
              <a:buNone/>
            </a:pPr>
            <a:endParaRPr lang="az-Latn-AZ" dirty="0">
              <a:solidFill>
                <a:srgbClr val="FF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lvl="1" indent="0" algn="just">
              <a:buClr>
                <a:schemeClr val="dk1"/>
              </a:buClr>
              <a:buSzPct val="100000"/>
              <a:buNone/>
            </a:pPr>
            <a:endParaRPr lang="az-Latn-AZ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854075" lvl="1" indent="-396875">
              <a:buFont typeface="Wingdings" panose="05000000000000000000" pitchFamily="2" charset="2"/>
              <a:buChar char="Ø"/>
            </a:pPr>
            <a:endParaRPr lang="az-Latn-AZ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408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Left-Right 1">
            <a:extLst>
              <a:ext uri="{FF2B5EF4-FFF2-40B4-BE49-F238E27FC236}">
                <a16:creationId xmlns:a16="http://schemas.microsoft.com/office/drawing/2014/main" xmlns="" id="{85E80764-80B6-0F49-33BF-96949ACCE6E1}"/>
              </a:ext>
            </a:extLst>
          </p:cNvPr>
          <p:cNvSpPr/>
          <p:nvPr/>
        </p:nvSpPr>
        <p:spPr>
          <a:xfrm>
            <a:off x="1744394" y="970671"/>
            <a:ext cx="8384344" cy="4417255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latin typeface="Arial" panose="020B0604020202020204" pitchFamily="34" charset="0"/>
                <a:cs typeface="Arial" panose="020B0604020202020204" pitchFamily="34" charset="0"/>
              </a:rPr>
              <a:t>НАУЧНАЯ ЭТИКА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56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64634" y="1245018"/>
            <a:ext cx="7463286" cy="417104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Научная этика требует честности и добросовестности на всех этапах научной практики, от сообщения о результатах до надлежащего указания соавторов. </a:t>
            </a:r>
            <a:b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Эта этическая система направляет научную практику от сбора данных до публикации и далее.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87" y="715655"/>
            <a:ext cx="3051300" cy="1689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726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31358" y="166116"/>
            <a:ext cx="10388009" cy="1949763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/>
              <a:t> </a:t>
            </a:r>
            <a:r>
              <a:rPr lang="en-US" b="1" dirty="0"/>
              <a:t/>
            </a:r>
            <a:br>
              <a:rPr lang="en-US" b="1" dirty="0"/>
            </a:b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sz="3100" b="1" dirty="0">
                <a:latin typeface="Arial" panose="020B0604020202020204" pitchFamily="34" charset="0"/>
                <a:cs typeface="Arial" panose="020B0604020202020204" pitchFamily="34" charset="0"/>
              </a:rPr>
              <a:t>24 ноября 2000 г. Сенат Общества Маркса-Планка (Германия) принял нормы научной этики, обязательные для всех ученых, работающих в организациях Общества.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2307266" y="2509284"/>
            <a:ext cx="7378995" cy="1265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>
            <a:off x="946299" y="3880884"/>
            <a:ext cx="7581014" cy="1403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>
            <a:off x="2459665" y="5284381"/>
            <a:ext cx="7378995" cy="1396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459665" y="281875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Нормы, регулирующие повседневную научную деятельность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095933" y="4413355"/>
            <a:ext cx="69048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Нормы, регулирующие отношения между коллегами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541576" y="5712491"/>
            <a:ext cx="6409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Нормы, регулирующие </a:t>
            </a:r>
            <a:r>
              <a:rPr lang="ru-RU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публикацию </a:t>
            </a:r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1437055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www.enago.com/academy/wp-content/uploads/2017/11/ResearchEthic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897678" y="2580360"/>
            <a:ext cx="1914792" cy="7867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b="1" dirty="0">
                <a:solidFill>
                  <a:schemeClr val="tx1"/>
                </a:solidFill>
              </a:rPr>
              <a:t>Tədqiqat və nəşr etikası</a:t>
            </a:r>
            <a:endParaRPr lang="ru-RU" b="1" dirty="0">
              <a:solidFill>
                <a:schemeClr val="tx1"/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1308875" y="324831"/>
            <a:ext cx="9294311" cy="6208337"/>
            <a:chOff x="1252604" y="417611"/>
            <a:chExt cx="9294311" cy="6208337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7107" y="417611"/>
              <a:ext cx="7396125" cy="5898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Прямоугольник 8"/>
            <p:cNvSpPr/>
            <p:nvPr/>
          </p:nvSpPr>
          <p:spPr>
            <a:xfrm>
              <a:off x="2056357" y="1254689"/>
              <a:ext cx="1914792" cy="78673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одновременная подача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1252604" y="2429407"/>
              <a:ext cx="2879296" cy="54431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неразглашение процедур безопасности</a:t>
              </a: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956149" y="3624195"/>
              <a:ext cx="1914792" cy="122337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конфликт интересов</a:t>
              </a: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4131900" y="1254688"/>
              <a:ext cx="2233894" cy="78673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нет информированного согласия</a:t>
              </a: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7419584" y="2655636"/>
              <a:ext cx="2459529" cy="78673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ru-RU" b="1" dirty="0">
                  <a:solidFill>
                    <a:prstClr val="black"/>
                  </a:solidFill>
                </a:rPr>
                <a:t>Нет разрешения на использование данных\информации</a:t>
              </a: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7820416" y="4310721"/>
              <a:ext cx="2726499" cy="78673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нарушение авторских прав</a:t>
              </a: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4123549" y="5653412"/>
              <a:ext cx="1731525" cy="78673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плагиат</a:t>
              </a: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5999919" y="5653412"/>
              <a:ext cx="1914792" cy="78673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производство информации</a:t>
              </a: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7964321" y="5839215"/>
              <a:ext cx="2005909" cy="78673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манипулирование изображениями</a:t>
              </a: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2208757" y="5899759"/>
              <a:ext cx="1914792" cy="66564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фальсификация информации</a:t>
              </a:r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6559814" y="1254689"/>
              <a:ext cx="2458925" cy="78673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 smtClean="0">
                  <a:solidFill>
                    <a:schemeClr val="tx1"/>
                  </a:solidFill>
                </a:rPr>
                <a:t>Дублирование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4923428" y="2433933"/>
            <a:ext cx="2090158" cy="9543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tx1"/>
                </a:solidFill>
              </a:rPr>
              <a:t>Этика исследований и публикаций</a:t>
            </a:r>
          </a:p>
        </p:txBody>
      </p:sp>
      <p:sp>
        <p:nvSpPr>
          <p:cNvPr id="22" name="Заголовок 1"/>
          <p:cNvSpPr>
            <a:spLocks noGrp="1"/>
          </p:cNvSpPr>
          <p:nvPr>
            <p:ph type="title"/>
          </p:nvPr>
        </p:nvSpPr>
        <p:spPr>
          <a:xfrm>
            <a:off x="295777" y="6435818"/>
            <a:ext cx="7463286" cy="283155"/>
          </a:xfrm>
        </p:spPr>
        <p:txBody>
          <a:bodyPr>
            <a:noAutofit/>
          </a:bodyPr>
          <a:lstStyle/>
          <a:p>
            <a:pPr algn="just"/>
            <a:r>
              <a:rPr lang="az-Latn-AZ" sz="1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Mənbə: https://www.enago.com/academy/principles-of-ethical-research/</a:t>
            </a:r>
            <a:endParaRPr lang="ru-RU" sz="10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Azeri" panose="020B0604020202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792968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3148" y="1349636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Ключевые слова —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это конкретные термины или фразы, которые отражают суть содержания исследовательской работы. Они отражают основные идеи, концепции и темы, представленные в статье. Эти термины помогают </a:t>
            </a:r>
            <a:r>
              <a:rPr lang="ru-RU" i="1" dirty="0" err="1">
                <a:latin typeface="Arial" panose="020B0604020202020204" pitchFamily="34" charset="0"/>
                <a:cs typeface="Arial" panose="020B0604020202020204" pitchFamily="34" charset="0"/>
              </a:rPr>
              <a:t>категоризировать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, индексировать и искать соответствующие статьи в академических базах данных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az-Latn-A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6875" indent="-396875" algn="just">
              <a:buFont typeface="Wingdings" panose="05000000000000000000" pitchFamily="2" charset="2"/>
              <a:buChar char="Ø"/>
            </a:pPr>
            <a:r>
              <a:rPr lang="ru-RU" dirty="0"/>
              <a:t>Что есть, а что нет?</a:t>
            </a:r>
          </a:p>
          <a:p>
            <a:pPr marL="396875" indent="-396875" algn="just">
              <a:buFont typeface="Wingdings" panose="05000000000000000000" pitchFamily="2" charset="2"/>
              <a:buChar char="Ø"/>
            </a:pPr>
            <a:r>
              <a:rPr lang="ru-RU" dirty="0"/>
              <a:t>Как должно быть?</a:t>
            </a:r>
          </a:p>
          <a:p>
            <a:pPr marL="396875" indent="-396875" algn="just">
              <a:buFont typeface="Wingdings" panose="05000000000000000000" pitchFamily="2" charset="2"/>
              <a:buChar char="Ø"/>
            </a:pPr>
            <a:r>
              <a:rPr lang="ru-RU" dirty="0"/>
              <a:t>Сколько </a:t>
            </a:r>
            <a:r>
              <a:rPr lang="ru-RU" dirty="0" smtClean="0"/>
              <a:t> </a:t>
            </a:r>
            <a:r>
              <a:rPr lang="ru-RU" dirty="0"/>
              <a:t>должно быть?</a:t>
            </a:r>
          </a:p>
          <a:p>
            <a:pPr marL="396875" indent="-396875" algn="just">
              <a:buFont typeface="Wingdings" panose="05000000000000000000" pitchFamily="2" charset="2"/>
              <a:buChar char="Ø"/>
            </a:pPr>
            <a:r>
              <a:rPr lang="ru-RU" dirty="0"/>
              <a:t>Какая для нас выгода?</a:t>
            </a:r>
          </a:p>
          <a:p>
            <a:pPr marL="396875" indent="-396875" algn="just">
              <a:buFont typeface="Wingdings" panose="05000000000000000000" pitchFamily="2" charset="2"/>
              <a:buChar char="Ø"/>
            </a:pPr>
            <a:r>
              <a:rPr lang="ru-RU" dirty="0"/>
              <a:t>А что, если нет?</a:t>
            </a:r>
          </a:p>
        </p:txBody>
      </p:sp>
    </p:spTree>
    <p:extLst>
      <p:ext uri="{BB962C8B-B14F-4D97-AF65-F5344CB8AC3E}">
        <p14:creationId xmlns:p14="http://schemas.microsoft.com/office/powerpoint/2010/main" val="3385722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1043" y="625165"/>
            <a:ext cx="10515600" cy="4956927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b="1" i="1" dirty="0"/>
              <a:t>Какова цель использования ключевых слов в исследовательских работах</a:t>
            </a:r>
            <a:r>
              <a:rPr lang="ru-RU" b="1" i="1" dirty="0" smtClean="0"/>
              <a:t>?</a:t>
            </a:r>
          </a:p>
          <a:p>
            <a:pPr algn="just"/>
            <a:r>
              <a:rPr lang="ru-RU" dirty="0"/>
              <a:t>Определение ключевых слов жизненно важно для эффективного исследования, поскольку оно повышает видимость. Исследователи используют ключевые слова для эффективной навигации по большим базам данных и обеспечения поиска соответствующих статей по своей теме. Точные ключевые слова гарантируют, что статьи будут соответствовать потребностям исследователя, экономя время и усилия. Правильно подобранные ключевые слова улучшают видимость статьи, повышают ее шансы быть найденной и цитируемой. Точный выбор ключевых слов улучшает распространение знаний и облегчает сотрудничество между учеными, облегчая доступ к соответствующим работам.</a:t>
            </a:r>
          </a:p>
        </p:txBody>
      </p:sp>
    </p:spTree>
    <p:extLst>
      <p:ext uri="{BB962C8B-B14F-4D97-AF65-F5344CB8AC3E}">
        <p14:creationId xmlns:p14="http://schemas.microsoft.com/office/powerpoint/2010/main" val="3210152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21626" y="4813540"/>
            <a:ext cx="5230600" cy="1509621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sz="3200" b="1" dirty="0">
                <a:latin typeface="Arial" panose="020B0604020202020204" pitchFamily="34" charset="0"/>
                <a:cs typeface="Arial" panose="020B0604020202020204" pitchFamily="34" charset="0"/>
              </a:rPr>
              <a:t>SUALLAR / CAVABLAR </a:t>
            </a:r>
          </a:p>
          <a:p>
            <a:pPr algn="ctr"/>
            <a:r>
              <a:rPr lang="az-Latn-AZ" sz="3200" b="1" dirty="0">
                <a:latin typeface="Arial" panose="020B0604020202020204" pitchFamily="34" charset="0"/>
                <a:cs typeface="Arial" panose="020B0604020202020204" pitchFamily="34" charset="0"/>
              </a:rPr>
              <a:t>ÇALIŞMALAR 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74453" y="828142"/>
            <a:ext cx="11188460" cy="17254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itle 4"/>
          <p:cNvSpPr txBox="1">
            <a:spLocks/>
          </p:cNvSpPr>
          <p:nvPr/>
        </p:nvSpPr>
        <p:spPr>
          <a:xfrm>
            <a:off x="8652294" y="231372"/>
            <a:ext cx="3010620" cy="3724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z-Latn-AZ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 №1 / MÖVZU №1 </a:t>
            </a:r>
            <a:endParaRPr lang="en-US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11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246888"/>
              </p:ext>
            </p:extLst>
          </p:nvPr>
        </p:nvGraphicFramePr>
        <p:xfrm>
          <a:off x="2009554" y="1265275"/>
          <a:ext cx="8580474" cy="5231954"/>
        </p:xfrm>
        <a:graphic>
          <a:graphicData uri="http://schemas.openxmlformats.org/drawingml/2006/table">
            <a:tbl>
              <a:tblPr/>
              <a:tblGrid>
                <a:gridCol w="2860158"/>
                <a:gridCol w="2860158"/>
                <a:gridCol w="2860158"/>
              </a:tblGrid>
              <a:tr h="72144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Модуль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–“Quiz”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596" marR="24596" marT="25298" marB="25298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596" marR="24596" marT="25298" marB="25298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течение семестра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596" marR="24596" marT="25298" marB="25298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95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Модуль</a:t>
                      </a:r>
                      <a:r>
                        <a:rPr lang="ru-RU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–“Quiz”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596" marR="24596" marT="25298" marB="25298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596" marR="24596" marT="25298" marB="25298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течение семестра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596" marR="24596" marT="25298" marB="25298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95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Модуль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–“Quiz”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596" marR="24596" marT="25298" marB="25298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596" marR="24596" marT="25298" marB="25298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течение семестра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596" marR="24596" marT="25298" marB="25298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95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Коллоквиум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596" marR="24596" marT="25298" marB="25298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596" marR="24596" marT="25298" marB="25298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течение семестра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596" marR="24596" marT="25298" marB="25298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22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Самостоятельная</a:t>
                      </a:r>
                      <a:r>
                        <a:rPr lang="ru-RU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работа 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(групповая оценка)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596" marR="24596" marT="25298" marB="25298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ru-RU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596" marR="24596" marT="25298" marB="25298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конце</a:t>
                      </a:r>
                      <a:r>
                        <a:rPr lang="ru-RU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семестра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596" marR="24596" marT="25298" marB="25298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95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Посещение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596" marR="24596" marT="25298" marB="25298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ru-RU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596" marR="24596" marT="25298" marB="25298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течение семестра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596" marR="24596" marT="25298" marB="25298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91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596" marR="24596" marT="25298" marB="25298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596" marR="24596" marT="25298" marB="25298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596" marR="24596" marT="25298" marB="25298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91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596" marR="24596" marT="25298" marB="25298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596" marR="24596" marT="25298" marB="25298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596" marR="24596" marT="25298" marB="25298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95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Экзамен (с билетом)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596" marR="24596" marT="25298" marB="25298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ru-RU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596" marR="24596" marT="25298" marB="25298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</a:t>
                      </a:r>
                      <a:r>
                        <a:rPr lang="ru-RU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конце семестра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596" marR="24596" marT="25298" marB="25298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91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</a:t>
                      </a:r>
                      <a:r>
                        <a:rPr lang="ru-RU" sz="2000" b="1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СУММЕ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596" marR="24596" marT="25298" marB="25298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ru-RU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596" marR="24596" marT="25298" marB="25298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596" marR="24596" marT="25298" marB="25298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97343" y="166115"/>
            <a:ext cx="5959415" cy="954717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Политика Оценивания</a:t>
            </a:r>
            <a:r>
              <a:rPr lang="az-Latn-AZ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67250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1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87" y="123585"/>
            <a:ext cx="5959415" cy="954717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План</a:t>
            </a:r>
            <a:r>
              <a:rPr lang="az-Latn-AZ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747" y="1239028"/>
            <a:ext cx="11540706" cy="4997869"/>
          </a:xfrm>
        </p:spPr>
        <p:txBody>
          <a:bodyPr>
            <a:normAutofit fontScale="85000" lnSpcReduction="20000"/>
          </a:bodyPr>
          <a:lstStyle/>
          <a:p>
            <a:pPr marL="396875" indent="-396875">
              <a:buFont typeface="Wingdings" panose="05000000000000000000" pitchFamily="2" charset="2"/>
              <a:buChar char="Ø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Что такое инженерные исследования и для чего они проводятся?</a:t>
            </a:r>
          </a:p>
          <a:p>
            <a:pPr marL="396875" indent="-396875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Что не относится к понятию инженерные исследования ?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6875" indent="-396875">
              <a:buFont typeface="Wingdings" panose="05000000000000000000" pitchFamily="2" charset="2"/>
              <a:buChar char="Ø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Подход </a:t>
            </a:r>
            <a:r>
              <a:rPr lang="az-Latn-AZ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AZTU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6875" indent="-396875">
              <a:buFont typeface="Wingdings" panose="05000000000000000000" pitchFamily="2" charset="2"/>
              <a:buChar char="Ø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Магистерская или кандидатская (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PhD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диссертация и их разница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6875" indent="-396875">
              <a:buFont typeface="Wingdings" panose="05000000000000000000" pitchFamily="2" charset="2"/>
              <a:buChar char="Ø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Польза этого предмета для вас</a:t>
            </a:r>
          </a:p>
          <a:p>
            <a:pPr marL="457200" lvl="2" indent="0">
              <a:buNone/>
            </a:pPr>
            <a:endParaRPr lang="az-Latn-AZ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6875" indent="-396875">
              <a:buFont typeface="Wingdings" panose="05000000000000000000" pitchFamily="2" charset="2"/>
              <a:buChar char="Ø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Этапы исследования</a:t>
            </a:r>
          </a:p>
          <a:p>
            <a:pPr marL="396875" indent="-396875">
              <a:buFont typeface="Wingdings" panose="05000000000000000000" pitchFamily="2" charset="2"/>
              <a:buChar char="Ø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Вопрос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исследования (постановка проблемы)</a:t>
            </a:r>
          </a:p>
          <a:p>
            <a:pPr marL="396875" indent="-396875">
              <a:buFont typeface="Wingdings" panose="05000000000000000000" pitchFamily="2" charset="2"/>
              <a:buChar char="Ø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Ключевые слова</a:t>
            </a:r>
            <a:r>
              <a:rPr lang="az-Latn-AZ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az-Latn-A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6875" indent="-396875">
              <a:buFont typeface="Wingdings" panose="05000000000000000000" pitchFamily="2" charset="2"/>
              <a:buChar char="Ø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Научная этика</a:t>
            </a:r>
          </a:p>
          <a:p>
            <a:pPr marL="396875" indent="-396875">
              <a:buFont typeface="Wingdings" panose="05000000000000000000" pitchFamily="2" charset="2"/>
              <a:buChar char="Ø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Поиск истины: серьезные источники или «сплетни»</a:t>
            </a:r>
            <a:endParaRPr lang="az-Latn-A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az-Latn-A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6875" indent="-396875">
              <a:buFont typeface="Wingdings" panose="05000000000000000000" pitchFamily="2" charset="2"/>
              <a:buChar char="Ø"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Вопрос-Ответ/ Задания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85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Left-Right 5">
            <a:extLst>
              <a:ext uri="{FF2B5EF4-FFF2-40B4-BE49-F238E27FC236}">
                <a16:creationId xmlns:a16="http://schemas.microsoft.com/office/drawing/2014/main" xmlns="" id="{015EF46E-9AAA-47DA-C98C-D2189A593FCF}"/>
              </a:ext>
            </a:extLst>
          </p:cNvPr>
          <p:cNvSpPr/>
          <p:nvPr/>
        </p:nvSpPr>
        <p:spPr>
          <a:xfrm>
            <a:off x="2377441" y="2053883"/>
            <a:ext cx="6865034" cy="3010485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latin typeface="Arial" panose="020B0604020202020204" pitchFamily="34" charset="0"/>
                <a:cs typeface="Arial" panose="020B0604020202020204" pitchFamily="34" charset="0"/>
              </a:rPr>
              <a:t>Инженерные исследования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533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747" y="662731"/>
            <a:ext cx="11540706" cy="5617198"/>
          </a:xfrm>
        </p:spPr>
        <p:txBody>
          <a:bodyPr>
            <a:normAutofit/>
          </a:bodyPr>
          <a:lstStyle/>
          <a:p>
            <a:pPr marL="396875" indent="-3968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Считаются ли следующие виды деятельности научными исследованиями?</a:t>
            </a:r>
            <a:endParaRPr lang="az-Latn-AZ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az-Latn-AZ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az-Latn-AZ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az-Latn-AZ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770019" y="2021300"/>
            <a:ext cx="11134434" cy="178067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200000"/>
              </a:lnSpc>
            </a:pPr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Проблема</a:t>
            </a:r>
            <a:r>
              <a:rPr lang="az-Latn-AZ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az-Latn-AZ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Кто создал первый источник электрической энергии</a:t>
            </a:r>
            <a:r>
              <a:rPr lang="en-US" sz="2400" b="1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400" b="1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</a:t>
            </a:r>
            <a:r>
              <a:rPr lang="az-Latn-AZ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Поиск в</a:t>
            </a:r>
            <a:r>
              <a:rPr lang="az-Latn-AZ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Google</a:t>
            </a:r>
            <a:r>
              <a:rPr lang="ru-RU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z-Latn-AZ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ru-RU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Кто создатель источника электрической энергии</a:t>
            </a:r>
            <a:r>
              <a:rPr lang="az-Latn-AZ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ru-RU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586790" y="3930310"/>
            <a:ext cx="9413008" cy="260283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Проблема</a:t>
            </a:r>
            <a:r>
              <a:rPr lang="az-Latn-AZ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введение базового дохода влияет на уровень безработицы в разных странах с </a:t>
            </a:r>
            <a:r>
              <a:rPr lang="ru-RU" sz="22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развитой  экономикой?</a:t>
            </a:r>
            <a:endParaRPr lang="ru-RU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spcBef>
                <a:spcPts val="1000"/>
              </a:spcBef>
            </a:pPr>
            <a:r>
              <a:rPr lang="ru-RU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</a:t>
            </a:r>
            <a:r>
              <a:rPr lang="az-Latn-AZ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Такой </a:t>
            </a:r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вопрос предполагает сбор и анализ данных, использование эконометрических методов и построение выводов на основе доказательной базы.</a:t>
            </a:r>
            <a:endParaRPr lang="az-Latn-AZ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8989178" y="47905"/>
            <a:ext cx="3010620" cy="3724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z-Latn-AZ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 №1 / MÖVZU №1 </a:t>
            </a:r>
            <a:endParaRPr lang="en-US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2608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514393" y="1049517"/>
            <a:ext cx="10575762" cy="178067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ru-RU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Проблема :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Определить время заката на завтра.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Исследование: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Поиск в </a:t>
            </a:r>
            <a:r>
              <a:rPr lang="ru-RU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«время заката 20 сентября».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01858" y="3429000"/>
            <a:ext cx="10836936" cy="25848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Проблема</a:t>
            </a:r>
            <a:r>
              <a:rPr lang="az-Latn-AZ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использование 3D-печати может сократить затраты на производство сложных металлических деталей в авиастроении</a:t>
            </a:r>
            <a:r>
              <a:rPr lang="ru-RU" sz="24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400" b="1" i="1" dirty="0"/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ru-RU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</a:t>
            </a:r>
            <a:r>
              <a:rPr lang="az-Latn-AZ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dirty="0" smtClean="0">
                <a:solidFill>
                  <a:prstClr val="black"/>
                </a:solidFill>
                <a:ea typeface="Calibri"/>
                <a:cs typeface="Times New Roman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Этот вопрос требует анализа производственных процессов, оценки экономической эффективности и сравнения традиционных методов с 3D-печатью.</a:t>
            </a:r>
          </a:p>
        </p:txBody>
      </p:sp>
    </p:spTree>
    <p:extLst>
      <p:ext uri="{BB962C8B-B14F-4D97-AF65-F5344CB8AC3E}">
        <p14:creationId xmlns:p14="http://schemas.microsoft.com/office/powerpoint/2010/main" val="105391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084" y="338696"/>
            <a:ext cx="11644223" cy="6413796"/>
          </a:xfrm>
        </p:spPr>
        <p:txBody>
          <a:bodyPr>
            <a:normAutofit lnSpcReduction="10000"/>
          </a:bodyPr>
          <a:lstStyle/>
          <a:p>
            <a:pPr marL="396875" indent="-396875" algn="just">
              <a:buFont typeface="Wingdings" panose="05000000000000000000" pitchFamily="2" charset="2"/>
              <a:buChar char="Ø"/>
            </a:pPr>
            <a:r>
              <a:rPr lang="az-Latn-AZ" b="1" dirty="0">
                <a:latin typeface="Arial" panose="020B0604020202020204" pitchFamily="34" charset="0"/>
                <a:cs typeface="Arial" panose="020B0604020202020204" pitchFamily="34" charset="0"/>
              </a:rPr>
              <a:t>AzTU –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Местные исполнительные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органы</a:t>
            </a:r>
          </a:p>
          <a:p>
            <a:pPr marL="396875" indent="-396875" algn="just">
              <a:buFont typeface="Wingdings" panose="05000000000000000000" pitchFamily="2" charset="2"/>
              <a:buChar char="Ø"/>
            </a:pPr>
            <a:r>
              <a:rPr lang="az-Latn-AZ" b="1" dirty="0" smtClean="0">
                <a:latin typeface="Arial" panose="020B0604020202020204" pitchFamily="34" charset="0"/>
                <a:cs typeface="Arial" panose="020B0604020202020204" pitchFamily="34" charset="0"/>
              </a:rPr>
              <a:t>«dövlət-universitet-sənaye</a:t>
            </a:r>
            <a:r>
              <a:rPr lang="az-Latn-AZ" b="1" dirty="0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исследовательский проект в тандеме – первый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опыт</a:t>
            </a:r>
          </a:p>
          <a:p>
            <a:pPr marL="396875" indent="-396875" algn="just">
              <a:buFont typeface="Wingdings" panose="05000000000000000000" pitchFamily="2" charset="2"/>
              <a:buChar char="Ø"/>
            </a:pPr>
            <a:r>
              <a:rPr lang="az-Latn-AZ" dirty="0" smtClean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Опыт подготовки плана городского движения (мобильности)</a:t>
            </a:r>
            <a:endParaRPr lang="az-Latn-A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4075" lvl="1" indent="-396875">
              <a:buFont typeface="Wingdings" panose="05000000000000000000" pitchFamily="2" charset="2"/>
              <a:buChar char="Ø"/>
            </a:pPr>
            <a:r>
              <a:rPr lang="az-Latn-AZ" dirty="0">
                <a:latin typeface="Arial" panose="020B0604020202020204" pitchFamily="34" charset="0"/>
                <a:cs typeface="Arial" panose="020B0604020202020204" pitchFamily="34" charset="0"/>
              </a:rPr>
              <a:t>32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района</a:t>
            </a:r>
            <a:endParaRPr lang="az-Latn-A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4075" lvl="1" indent="-396875">
              <a:buFont typeface="Wingdings" panose="05000000000000000000" pitchFamily="2" charset="2"/>
              <a:buChar char="Ø"/>
            </a:pPr>
            <a:r>
              <a:rPr lang="az-Latn-AZ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az-Latn-AZ" dirty="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района</a:t>
            </a:r>
            <a:endParaRPr lang="az-Latn-A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4075" lvl="1" indent="-396875">
              <a:buFont typeface="Wingdings" panose="05000000000000000000" pitchFamily="2" charset="2"/>
              <a:buChar char="Ø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Несколько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магистерских диссертаций опубликовано</a:t>
            </a:r>
          </a:p>
          <a:p>
            <a:pPr marL="854075" lvl="1" indent="-396875">
              <a:buFont typeface="Wingdings" panose="05000000000000000000" pitchFamily="2" charset="2"/>
              <a:buChar char="Ø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Несколько докторский  диссертаций опубликовано</a:t>
            </a:r>
          </a:p>
          <a:p>
            <a:pPr marL="854075" lvl="1" indent="-396875">
              <a:buFont typeface="Wingdings" panose="05000000000000000000" pitchFamily="2" charset="2"/>
              <a:buChar char="Ø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– Опрос</a:t>
            </a:r>
          </a:p>
          <a:p>
            <a:pPr marL="854075" lvl="1" indent="-396875">
              <a:buFont typeface="Wingdings" panose="05000000000000000000" pitchFamily="2" charset="2"/>
              <a:buChar char="Ø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Использование </a:t>
            </a:r>
            <a:r>
              <a:rPr lang="az-Latn-AZ" dirty="0" smtClean="0">
                <a:latin typeface="Arial" panose="020B0604020202020204" pitchFamily="34" charset="0"/>
                <a:cs typeface="Arial" panose="020B0604020202020204" pitchFamily="34" charset="0"/>
              </a:rPr>
              <a:t>PTV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4075" lvl="1" indent="-396875">
              <a:buFont typeface="Wingdings" panose="05000000000000000000" pitchFamily="2" charset="2"/>
              <a:buChar char="Ø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Использование </a:t>
            </a:r>
            <a:r>
              <a:rPr lang="az-Latn-AZ" dirty="0" smtClean="0">
                <a:latin typeface="Arial" panose="020B0604020202020204" pitchFamily="34" charset="0"/>
                <a:cs typeface="Arial" panose="020B0604020202020204" pitchFamily="34" charset="0"/>
              </a:rPr>
              <a:t>Anylogic</a:t>
            </a:r>
            <a:endParaRPr lang="az-Latn-A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4075" lvl="1" indent="-396875">
              <a:buFont typeface="Wingdings" panose="05000000000000000000" pitchFamily="2" charset="2"/>
              <a:buChar char="Ø"/>
            </a:pP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Линки</a:t>
            </a:r>
            <a:r>
              <a:rPr lang="az-Latn-AZ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z-Latn-AZ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az-Latn-AZ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 сайте</a:t>
            </a:r>
            <a:r>
              <a:rPr lang="az-Latn-AZ" dirty="0" smtClean="0">
                <a:latin typeface="Arial" panose="020B0604020202020204" pitchFamily="34" charset="0"/>
                <a:cs typeface="Arial" panose="020B0604020202020204" pitchFamily="34" charset="0"/>
              </a:rPr>
              <a:t> AZTU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az-Latn-A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1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630555" algn="l"/>
              </a:tabLst>
            </a:pPr>
            <a:r>
              <a:rPr lang="az-Latn-AZ" sz="12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http://balaken-ih.gov.az/az/news/balakende-seherdaxili-hereketmobillik-planinin-hazirlanmasina-dair-isci-gorus-kecirilib.html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630555" algn="l"/>
              </a:tabLst>
            </a:pPr>
            <a:r>
              <a:rPr lang="az-Latn-AZ" sz="12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https://qebele-ih.gov.az/az/news/qebele-rayon-icra-hakimiyyeti-ve-azerbaycan-texniki-universiteti-arasinda-muqavile-imzalanmisdir.html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630555" algn="l"/>
              </a:tabLst>
            </a:pPr>
            <a:r>
              <a:rPr lang="az-Latn-AZ" sz="12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http://shirvan-ih.gov.az/az/news/sirvan-seher-icra-hakimiyyeti-ve-azerbaycan-texniki-universiteti-arasinda-muqavile-imzalanib.html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630555" algn="l"/>
              </a:tabLst>
            </a:pPr>
            <a:r>
              <a:rPr lang="az-Latn-AZ" sz="12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http://shirvan-ih.gov.az/az/news/sirvan-seher-icra-hakimiyyeti-ve-azerbaycan-texniki-universitetinin-numayendeleri-arasinda-seherdaxili-hereket-mobillik-planinin-hazirlanmasi-ile-bagli-gorulecek-islerin-semereliliyin-artirilmasi-ucun-isci-qaydada-gorus-kecirilib.html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4075" lvl="1" indent="-396875">
              <a:buFont typeface="Wingdings" panose="05000000000000000000" pitchFamily="2" charset="2"/>
              <a:buChar char="Ø"/>
            </a:pPr>
            <a:endParaRPr lang="az-Latn-A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058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Left-Right 1">
            <a:extLst>
              <a:ext uri="{FF2B5EF4-FFF2-40B4-BE49-F238E27FC236}">
                <a16:creationId xmlns:a16="http://schemas.microsoft.com/office/drawing/2014/main" xmlns="" id="{92B9976B-F839-5A81-A10D-43E2BFE8FACB}"/>
              </a:ext>
            </a:extLst>
          </p:cNvPr>
          <p:cNvSpPr/>
          <p:nvPr/>
        </p:nvSpPr>
        <p:spPr>
          <a:xfrm>
            <a:off x="1744394" y="970671"/>
            <a:ext cx="8384344" cy="4417255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latin typeface="Arial" panose="020B0604020202020204" pitchFamily="34" charset="0"/>
                <a:cs typeface="Arial" panose="020B0604020202020204" pitchFamily="34" charset="0"/>
              </a:rPr>
              <a:t>МАГИСТРСКАЯ ИЛИ КАНДИДАТСКАЯ (</a:t>
            </a:r>
            <a:r>
              <a:rPr lang="ru-RU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PhD</a:t>
            </a:r>
            <a:r>
              <a:rPr lang="ru-RU" sz="4400" b="1" dirty="0">
                <a:latin typeface="Arial" panose="020B0604020202020204" pitchFamily="34" charset="0"/>
                <a:cs typeface="Arial" panose="020B0604020202020204" pitchFamily="34" charset="0"/>
              </a:rPr>
              <a:t>) ДИССЕРТАЦИЯ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225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</TotalTime>
  <Words>1428</Words>
  <Application>Microsoft Office PowerPoint</Application>
  <PresentationFormat>Произвольный</PresentationFormat>
  <Paragraphs>191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Office Theme</vt:lpstr>
      <vt:lpstr>МЕТОДЫ ИССЛЕДОВАНИЯ И ЭТИКА (Инженерия)   </vt:lpstr>
      <vt:lpstr>Презентация PowerPoint</vt:lpstr>
      <vt:lpstr>Политика Оценивания  </vt:lpstr>
      <vt:lpstr>План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Магистр или Докторонтура </vt:lpstr>
      <vt:lpstr>Презентация PowerPoint</vt:lpstr>
      <vt:lpstr>Научная этика требует честности и добросовестности на всех этапах научной практики, от сообщения о результатах до надлежащего указания соавторов.  Эта этическая система направляет научную практику от сбора данных до публикации и далее.</vt:lpstr>
      <vt:lpstr>   24 ноября 2000 г. Сенат Общества Маркса-Планка (Германия) принял нормы научной этики, обязательные для всех ученых, работающих в организациях Общества.  </vt:lpstr>
      <vt:lpstr>Mənbə: https://www.enago.com/academy/principles-of-ethical-research/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RePack by Diakov</cp:lastModifiedBy>
  <cp:revision>258</cp:revision>
  <dcterms:created xsi:type="dcterms:W3CDTF">2024-09-02T06:40:22Z</dcterms:created>
  <dcterms:modified xsi:type="dcterms:W3CDTF">2024-09-19T14:19:54Z</dcterms:modified>
</cp:coreProperties>
</file>